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3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4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5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6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7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8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9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10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11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12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13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14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15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16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17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18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19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20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21.xml" ContentType="application/vnd.openxmlformats-officedocument.presentationml.notesSl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22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23.xml" ContentType="application/vnd.openxmlformats-officedocument.presentationml.notesSlid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notesSlides/notesSlide24.xml" ContentType="application/vnd.openxmlformats-officedocument.presentationml.notesSlide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notesSlides/notesSlide25.xml" ContentType="application/vnd.openxmlformats-officedocument.presentationml.notesSlide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notesSlides/notesSlide26.xml" ContentType="application/vnd.openxmlformats-officedocument.presentationml.notesSlide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27.xml" ContentType="application/vnd.openxmlformats-officedocument.presentationml.notesSlid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notesSlides/notesSlide28.xml" ContentType="application/vnd.openxmlformats-officedocument.presentationml.notesSlide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notesSlides/notesSlide29.xml" ContentType="application/vnd.openxmlformats-officedocument.presentationml.notesSlid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notesSlides/notesSlide30.xml" ContentType="application/vnd.openxmlformats-officedocument.presentationml.notesSlide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notesSlides/notesSlide3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36"/>
  </p:notesMasterIdLst>
  <p:handoutMasterIdLst>
    <p:handoutMasterId r:id="rId37"/>
  </p:handoutMasterIdLst>
  <p:sldIdLst>
    <p:sldId id="256" r:id="rId2"/>
    <p:sldId id="430" r:id="rId3"/>
    <p:sldId id="435" r:id="rId4"/>
    <p:sldId id="398" r:id="rId5"/>
    <p:sldId id="436" r:id="rId6"/>
    <p:sldId id="437" r:id="rId7"/>
    <p:sldId id="438" r:id="rId8"/>
    <p:sldId id="439" r:id="rId9"/>
    <p:sldId id="440" r:id="rId10"/>
    <p:sldId id="441" r:id="rId11"/>
    <p:sldId id="442" r:id="rId12"/>
    <p:sldId id="443" r:id="rId13"/>
    <p:sldId id="444" r:id="rId14"/>
    <p:sldId id="445" r:id="rId15"/>
    <p:sldId id="446" r:id="rId16"/>
    <p:sldId id="447" r:id="rId17"/>
    <p:sldId id="448" r:id="rId18"/>
    <p:sldId id="449" r:id="rId19"/>
    <p:sldId id="450" r:id="rId20"/>
    <p:sldId id="451" r:id="rId21"/>
    <p:sldId id="452" r:id="rId22"/>
    <p:sldId id="453" r:id="rId23"/>
    <p:sldId id="454" r:id="rId24"/>
    <p:sldId id="455" r:id="rId25"/>
    <p:sldId id="456" r:id="rId26"/>
    <p:sldId id="458" r:id="rId27"/>
    <p:sldId id="459" r:id="rId28"/>
    <p:sldId id="460" r:id="rId29"/>
    <p:sldId id="461" r:id="rId30"/>
    <p:sldId id="462" r:id="rId31"/>
    <p:sldId id="463" r:id="rId32"/>
    <p:sldId id="464" r:id="rId33"/>
    <p:sldId id="465" r:id="rId34"/>
    <p:sldId id="466" r:id="rId35"/>
  </p:sldIdLst>
  <p:sldSz cx="9144000" cy="6858000" type="screen4x3"/>
  <p:notesSz cx="6985000" cy="9283700"/>
  <p:custDataLst>
    <p:tags r:id="rId38"/>
  </p:custDataLst>
  <p:defaultTextStyle>
    <a:defPPr>
      <a:defRPr lang="en-US"/>
    </a:defPPr>
    <a:lvl1pPr algn="l" rtl="0" eaLnBrk="0" fontAlgn="base" hangingPunct="0">
      <a:lnSpc>
        <a:spcPct val="90000"/>
      </a:lnSpc>
      <a:spcBef>
        <a:spcPct val="50000"/>
      </a:spcBef>
      <a:spcAft>
        <a:spcPct val="0"/>
      </a:spcAft>
      <a:defRPr sz="1600" kern="1200">
        <a:solidFill>
          <a:schemeClr val="accent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50000"/>
      </a:spcBef>
      <a:spcAft>
        <a:spcPct val="0"/>
      </a:spcAft>
      <a:defRPr sz="1600" kern="1200">
        <a:solidFill>
          <a:schemeClr val="accent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50000"/>
      </a:spcBef>
      <a:spcAft>
        <a:spcPct val="0"/>
      </a:spcAft>
      <a:defRPr sz="1600" kern="1200">
        <a:solidFill>
          <a:schemeClr val="accent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50000"/>
      </a:spcBef>
      <a:spcAft>
        <a:spcPct val="0"/>
      </a:spcAft>
      <a:defRPr sz="1600" kern="1200">
        <a:solidFill>
          <a:schemeClr val="accent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50000"/>
      </a:spcBef>
      <a:spcAft>
        <a:spcPct val="0"/>
      </a:spcAft>
      <a:defRPr sz="1600" kern="1200">
        <a:solidFill>
          <a:schemeClr val="accent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accent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accent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accent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accent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3754" autoAdjust="0"/>
    <p:restoredTop sz="80512" autoAdjust="0"/>
  </p:normalViewPr>
  <p:slideViewPr>
    <p:cSldViewPr>
      <p:cViewPr varScale="1">
        <p:scale>
          <a:sx n="90" d="100"/>
          <a:sy n="90" d="100"/>
        </p:scale>
        <p:origin x="70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706"/>
    </p:cViewPr>
  </p:sorterViewPr>
  <p:notesViewPr>
    <p:cSldViewPr>
      <p:cViewPr varScale="1">
        <p:scale>
          <a:sx n="88" d="100"/>
          <a:sy n="88" d="100"/>
        </p:scale>
        <p:origin x="-1926" y="-102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3.xml"/><Relationship Id="rId13" Type="http://schemas.openxmlformats.org/officeDocument/2006/relationships/slide" Target="slides/slide30.xml"/><Relationship Id="rId3" Type="http://schemas.openxmlformats.org/officeDocument/2006/relationships/slide" Target="slides/slide8.xml"/><Relationship Id="rId7" Type="http://schemas.openxmlformats.org/officeDocument/2006/relationships/slide" Target="slides/slide22.xml"/><Relationship Id="rId12" Type="http://schemas.openxmlformats.org/officeDocument/2006/relationships/slide" Target="slides/slide29.xml"/><Relationship Id="rId2" Type="http://schemas.openxmlformats.org/officeDocument/2006/relationships/slide" Target="slides/slide7.xml"/><Relationship Id="rId1" Type="http://schemas.openxmlformats.org/officeDocument/2006/relationships/slide" Target="slides/slide6.xml"/><Relationship Id="rId6" Type="http://schemas.openxmlformats.org/officeDocument/2006/relationships/slide" Target="slides/slide21.xml"/><Relationship Id="rId11" Type="http://schemas.openxmlformats.org/officeDocument/2006/relationships/slide" Target="slides/slide28.xml"/><Relationship Id="rId5" Type="http://schemas.openxmlformats.org/officeDocument/2006/relationships/slide" Target="slides/slide14.xml"/><Relationship Id="rId10" Type="http://schemas.openxmlformats.org/officeDocument/2006/relationships/slide" Target="slides/slide25.xml"/><Relationship Id="rId4" Type="http://schemas.openxmlformats.org/officeDocument/2006/relationships/slide" Target="slides/slide13.xml"/><Relationship Id="rId9" Type="http://schemas.openxmlformats.org/officeDocument/2006/relationships/slide" Target="slides/slide24.xml"/><Relationship Id="rId14" Type="http://schemas.openxmlformats.org/officeDocument/2006/relationships/slide" Target="slides/slide3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07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290" tIns="43645" rIns="87290" bIns="43645" numCol="1" anchor="t" anchorCtr="0" compatLnSpc="1">
            <a:prstTxWarp prst="textNoShape">
              <a:avLst/>
            </a:prstTxWarp>
          </a:bodyPr>
          <a:lstStyle>
            <a:lvl1pPr defTabSz="873272">
              <a:lnSpc>
                <a:spcPct val="100000"/>
              </a:lnSpc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5413" y="0"/>
            <a:ext cx="3062287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290" tIns="43645" rIns="87290" bIns="43645" numCol="1" anchor="t" anchorCtr="0" compatLnSpc="1">
            <a:prstTxWarp prst="textNoShape">
              <a:avLst/>
            </a:prstTxWarp>
          </a:bodyPr>
          <a:lstStyle>
            <a:lvl1pPr algn="r" defTabSz="873272">
              <a:lnSpc>
                <a:spcPct val="100000"/>
              </a:lnSpc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3488"/>
            <a:ext cx="30607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290" tIns="43645" rIns="87290" bIns="43645" numCol="1" anchor="b" anchorCtr="0" compatLnSpc="1">
            <a:prstTxWarp prst="textNoShape">
              <a:avLst/>
            </a:prstTxWarp>
          </a:bodyPr>
          <a:lstStyle>
            <a:lvl1pPr defTabSz="873272">
              <a:lnSpc>
                <a:spcPct val="100000"/>
              </a:lnSpc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5413" y="8853488"/>
            <a:ext cx="3062287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290" tIns="43645" rIns="87290" bIns="43645" numCol="1" anchor="b" anchorCtr="0" compatLnSpc="1">
            <a:prstTxWarp prst="textNoShape">
              <a:avLst/>
            </a:prstTxWarp>
          </a:bodyPr>
          <a:lstStyle>
            <a:lvl1pPr algn="r" defTabSz="873272">
              <a:lnSpc>
                <a:spcPct val="100000"/>
              </a:lnSpc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5FFEEAA-FA7D-4C6B-B401-0583FCE20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587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7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6" tIns="46062" rIns="92126" bIns="46062" numCol="1" anchor="t" anchorCtr="0" compatLnSpc="1">
            <a:prstTxWarp prst="textNoShape">
              <a:avLst/>
            </a:prstTxWarp>
          </a:bodyPr>
          <a:lstStyle>
            <a:lvl1pPr defTabSz="922126">
              <a:lnSpc>
                <a:spcPct val="100000"/>
              </a:lnSpc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9225" y="0"/>
            <a:ext cx="30257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6" tIns="46062" rIns="92126" bIns="46062" numCol="1" anchor="t" anchorCtr="0" compatLnSpc="1">
            <a:prstTxWarp prst="textNoShape">
              <a:avLst/>
            </a:prstTxWarp>
          </a:bodyPr>
          <a:lstStyle>
            <a:lvl1pPr algn="r" defTabSz="922126">
              <a:lnSpc>
                <a:spcPct val="100000"/>
              </a:lnSpc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4410075"/>
            <a:ext cx="512445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6" tIns="46062" rIns="92126" bIns="460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257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6" tIns="46062" rIns="92126" bIns="46062" numCol="1" anchor="b" anchorCtr="0" compatLnSpc="1">
            <a:prstTxWarp prst="textNoShape">
              <a:avLst/>
            </a:prstTxWarp>
          </a:bodyPr>
          <a:lstStyle>
            <a:lvl1pPr defTabSz="922126">
              <a:lnSpc>
                <a:spcPct val="100000"/>
              </a:lnSpc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9225" y="8820150"/>
            <a:ext cx="30257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6" tIns="46062" rIns="92126" bIns="46062" numCol="1" anchor="b" anchorCtr="0" compatLnSpc="1">
            <a:prstTxWarp prst="textNoShape">
              <a:avLst/>
            </a:prstTxWarp>
          </a:bodyPr>
          <a:lstStyle>
            <a:lvl1pPr algn="r" defTabSz="922126">
              <a:lnSpc>
                <a:spcPct val="100000"/>
              </a:lnSpc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D009345-72C9-4A7C-A0D7-3D94E68039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044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1600">
                <a:solidFill>
                  <a:schemeClr val="accent1"/>
                </a:solidFill>
                <a:latin typeface="Times New Roman" pitchFamily="18" charset="0"/>
              </a:defRPr>
            </a:lvl1pPr>
            <a:lvl2pPr marL="714375" indent="-274638" defTabSz="920750">
              <a:defRPr sz="1600">
                <a:solidFill>
                  <a:schemeClr val="accent1"/>
                </a:solidFill>
                <a:latin typeface="Times New Roman" pitchFamily="18" charset="0"/>
              </a:defRPr>
            </a:lvl2pPr>
            <a:lvl3pPr marL="1098550" indent="-219075" defTabSz="920750">
              <a:defRPr sz="1600">
                <a:solidFill>
                  <a:schemeClr val="accent1"/>
                </a:solidFill>
                <a:latin typeface="Times New Roman" pitchFamily="18" charset="0"/>
              </a:defRPr>
            </a:lvl3pPr>
            <a:lvl4pPr marL="1538288" indent="-219075" defTabSz="920750">
              <a:defRPr sz="1600">
                <a:solidFill>
                  <a:schemeClr val="accent1"/>
                </a:solidFill>
                <a:latin typeface="Times New Roman" pitchFamily="18" charset="0"/>
              </a:defRPr>
            </a:lvl4pPr>
            <a:lvl5pPr marL="1978025" indent="-219075" defTabSz="920750">
              <a:defRPr sz="1600">
                <a:solidFill>
                  <a:schemeClr val="accent1"/>
                </a:solidFill>
                <a:latin typeface="Times New Roman" pitchFamily="18" charset="0"/>
              </a:defRPr>
            </a:lvl5pPr>
            <a:lvl6pPr marL="2435225" indent="-219075" defTabSz="9207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6pPr>
            <a:lvl7pPr marL="2892425" indent="-219075" defTabSz="9207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7pPr>
            <a:lvl8pPr marL="3349625" indent="-219075" defTabSz="9207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8pPr>
            <a:lvl9pPr marL="3806825" indent="-219075" defTabSz="9207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D17C474B-C3E0-4DCD-B84A-C2977C7F6AF3}" type="slidenum">
              <a:rPr lang="en-US" altLang="en-US" sz="1300" smtClean="0">
                <a:solidFill>
                  <a:schemeClr val="tx1"/>
                </a:solidFill>
              </a:rPr>
              <a:pPr/>
              <a:t>1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3F150393-86AC-4FE4-90E1-C8EE2E6162F2}" type="slidenum">
              <a:rPr lang="en-US" altLang="en-US" sz="1200" smtClean="0">
                <a:solidFill>
                  <a:schemeClr val="tx1"/>
                </a:solidFill>
              </a:rPr>
              <a:pPr/>
              <a:t>12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Binary better almost all of the time, especially for large values of N.</a:t>
            </a:r>
          </a:p>
          <a:p>
            <a:r>
              <a:rPr lang="en-US" altLang="en-US" smtClean="0"/>
              <a:t>Linear is better for small values of N</a:t>
            </a:r>
          </a:p>
          <a:p>
            <a:r>
              <a:rPr lang="en-US" altLang="en-US" smtClean="0"/>
              <a:t>Linear best case always beats out binary best case (bottom of the graph)</a:t>
            </a:r>
          </a:p>
          <a:p>
            <a:endParaRPr lang="en-US" altLang="en-US" smtClean="0"/>
          </a:p>
          <a:p>
            <a:r>
              <a:rPr lang="en-US" altLang="en-US" smtClean="0"/>
              <a:t>There also seem to be some trends (linear slope vs. logarithmic).  Can we quantify these?</a:t>
            </a:r>
          </a:p>
        </p:txBody>
      </p:sp>
    </p:spTree>
    <p:extLst>
      <p:ext uri="{BB962C8B-B14F-4D97-AF65-F5344CB8AC3E}">
        <p14:creationId xmlns:p14="http://schemas.microsoft.com/office/powerpoint/2010/main" val="3119365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B170DB35-F4BB-4DD2-8A90-BD5183491202}" type="slidenum">
              <a:rPr lang="en-US" altLang="en-US" sz="1200" smtClean="0">
                <a:solidFill>
                  <a:schemeClr val="tx1"/>
                </a:solidFill>
              </a:rPr>
              <a:pPr/>
              <a:t>13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Okay, so the point of all those pretty pictures is to show that, while constants matter, they don’t really matter as much as the </a:t>
            </a:r>
            <a:r>
              <a:rPr lang="en-US" altLang="en-US" i="1" smtClean="0"/>
              <a:t>order</a:t>
            </a:r>
            <a:r>
              <a:rPr lang="en-US" altLang="en-US" smtClean="0"/>
              <a:t> for “sufficiently large” input (“large” depends, of course, on the constants).</a:t>
            </a:r>
          </a:p>
        </p:txBody>
      </p:sp>
    </p:spTree>
    <p:extLst>
      <p:ext uri="{BB962C8B-B14F-4D97-AF65-F5344CB8AC3E}">
        <p14:creationId xmlns:p14="http://schemas.microsoft.com/office/powerpoint/2010/main" val="840735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DFE18581-D432-47E4-8F5A-B55D67B9BCBA}" type="slidenum">
              <a:rPr lang="en-US" altLang="en-US" sz="1200" smtClean="0">
                <a:solidFill>
                  <a:schemeClr val="tx1"/>
                </a:solidFill>
              </a:rPr>
              <a:pPr/>
              <a:t>14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737074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5E87B766-4460-4A62-B39A-49E12CA05741}" type="slidenum">
              <a:rPr lang="en-US" altLang="en-US" sz="1200" smtClean="0">
                <a:solidFill>
                  <a:schemeClr val="tx1"/>
                </a:solidFill>
              </a:rPr>
              <a:pPr/>
              <a:t>15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408778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4BFBB75C-222B-4588-866C-D6F325090956}" type="slidenum">
              <a:rPr lang="en-US" altLang="en-US" sz="1200" smtClean="0">
                <a:solidFill>
                  <a:schemeClr val="tx1"/>
                </a:solidFill>
              </a:rPr>
              <a:pPr/>
              <a:t>16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77694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38D6021F-5B44-47DE-B6DE-A1EE88300976}" type="slidenum">
              <a:rPr lang="en-US" altLang="en-US" sz="1200" smtClean="0">
                <a:solidFill>
                  <a:schemeClr val="tx1"/>
                </a:solidFill>
              </a:rPr>
              <a:pPr/>
              <a:t>17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155965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0EA4A5EA-2787-4E24-AA74-3FEDE1B98E51}" type="slidenum">
              <a:rPr lang="en-US" altLang="en-US" sz="1200" smtClean="0">
                <a:solidFill>
                  <a:schemeClr val="tx1"/>
                </a:solidFill>
              </a:rPr>
              <a:pPr/>
              <a:t>18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587846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35FCE81F-E19F-442C-B24D-338810313230}" type="slidenum">
              <a:rPr lang="en-US" altLang="en-US" sz="1200" smtClean="0">
                <a:solidFill>
                  <a:schemeClr val="tx1"/>
                </a:solidFill>
              </a:rPr>
              <a:pPr/>
              <a:t>19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Modify eqn, to h(n) &lt;= cf(n) for all n&gt;= n_0  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578639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2789BDCD-6EAE-413D-8EAF-9323327534C1}" type="slidenum">
              <a:rPr lang="en-US" altLang="en-US" sz="1200" smtClean="0">
                <a:solidFill>
                  <a:schemeClr val="tx1"/>
                </a:solidFill>
              </a:rPr>
              <a:pPr/>
              <a:t>20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680978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D2D98315-8063-4F4F-8DDA-24F82CBB52BB}" type="slidenum">
              <a:rPr lang="en-US" altLang="en-US" sz="1200" smtClean="0">
                <a:solidFill>
                  <a:schemeClr val="tx1"/>
                </a:solidFill>
              </a:rPr>
              <a:pPr/>
              <a:t>21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82538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190DB1E1-F765-46BA-9093-6D44CB48B43B}" type="slidenum">
              <a:rPr lang="en-US" altLang="en-US" sz="1200" smtClean="0">
                <a:solidFill>
                  <a:schemeClr val="tx1"/>
                </a:solidFill>
              </a:rPr>
              <a:pPr/>
              <a:t>4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876" y="4560988"/>
            <a:ext cx="5365448" cy="4319289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715273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F0537E75-3CC4-42AA-B7BB-8576FCDAAFFE}" type="slidenum">
              <a:rPr lang="en-US" altLang="en-US" sz="1200" smtClean="0">
                <a:solidFill>
                  <a:schemeClr val="tx1"/>
                </a:solidFill>
              </a:rPr>
              <a:pPr/>
              <a:t>22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For c = 1, the crossover happens at n = 100</a:t>
            </a:r>
          </a:p>
        </p:txBody>
      </p:sp>
    </p:spTree>
    <p:extLst>
      <p:ext uri="{BB962C8B-B14F-4D97-AF65-F5344CB8AC3E}">
        <p14:creationId xmlns:p14="http://schemas.microsoft.com/office/powerpoint/2010/main" val="41438679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129C706F-2DE7-4E4A-AD9E-7252E8406283}" type="slidenum">
              <a:rPr lang="en-US" altLang="en-US" sz="1200" smtClean="0">
                <a:solidFill>
                  <a:schemeClr val="tx1"/>
                </a:solidFill>
              </a:rPr>
              <a:pPr/>
              <a:t>23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713617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3E26529A-CD9C-4EBA-A915-7D6E7F8765C2}" type="slidenum">
              <a:rPr lang="en-US" altLang="en-US" sz="1200" smtClean="0">
                <a:solidFill>
                  <a:schemeClr val="tx1"/>
                </a:solidFill>
              </a:rPr>
              <a:pPr/>
              <a:t>24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So why bother with these constants?</a:t>
            </a:r>
          </a:p>
        </p:txBody>
      </p:sp>
    </p:spTree>
    <p:extLst>
      <p:ext uri="{BB962C8B-B14F-4D97-AF65-F5344CB8AC3E}">
        <p14:creationId xmlns:p14="http://schemas.microsoft.com/office/powerpoint/2010/main" val="24606905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CBBE6CAD-895C-44C2-A113-93B30306B448}" type="slidenum">
              <a:rPr lang="en-US" altLang="en-US" sz="1200" smtClean="0">
                <a:solidFill>
                  <a:schemeClr val="tx1"/>
                </a:solidFill>
              </a:rPr>
              <a:pPr/>
              <a:t>25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n=2:  LHS = 16</a:t>
            </a:r>
          </a:p>
          <a:p>
            <a:endParaRPr lang="en-US" altLang="en-US" smtClean="0"/>
          </a:p>
          <a:p>
            <a:r>
              <a:rPr lang="en-US" altLang="en-US" smtClean="0"/>
              <a:t>So set n_0 = 2, c = 16</a:t>
            </a:r>
          </a:p>
        </p:txBody>
      </p:sp>
    </p:spTree>
    <p:extLst>
      <p:ext uri="{BB962C8B-B14F-4D97-AF65-F5344CB8AC3E}">
        <p14:creationId xmlns:p14="http://schemas.microsoft.com/office/powerpoint/2010/main" val="20658286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A597B99D-DAB3-441A-9693-F0498E0E9613}" type="slidenum">
              <a:rPr lang="en-US" altLang="en-US" sz="1200" smtClean="0">
                <a:solidFill>
                  <a:schemeClr val="tx1"/>
                </a:solidFill>
              </a:rPr>
              <a:pPr/>
              <a:t>26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624761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DE24607B-00E6-4949-AF92-1E338BAEC2F9}" type="slidenum">
              <a:rPr lang="en-US" altLang="en-US" sz="1200" smtClean="0">
                <a:solidFill>
                  <a:schemeClr val="tx1"/>
                </a:solidFill>
              </a:rPr>
              <a:pPr/>
              <a:t>27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086" y="4560988"/>
            <a:ext cx="5363029" cy="4319289"/>
          </a:xfrm>
          <a:noFill/>
        </p:spPr>
        <p:txBody>
          <a:bodyPr vert="horz" lIns="96478" tIns="48238" rIns="96478" bIns="48238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076076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A5BD0FC1-6220-45D1-AE18-92675328ECBB}" type="slidenum">
              <a:rPr lang="en-US" altLang="en-US" sz="1200" smtClean="0">
                <a:solidFill>
                  <a:schemeClr val="tx1"/>
                </a:solidFill>
              </a:rPr>
              <a:pPr/>
              <a:t>28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solidFill>
                  <a:schemeClr val="accent2"/>
                </a:solidFill>
                <a:sym typeface="Symbol" pitchFamily="18" charset="2"/>
              </a:rPr>
              <a:t>N in Omega (log N) </a:t>
            </a:r>
          </a:p>
          <a:p>
            <a:endParaRPr lang="en-US" altLang="en-US" smtClean="0">
              <a:solidFill>
                <a:schemeClr val="accent2"/>
              </a:solidFill>
              <a:sym typeface="Symbol" pitchFamily="18" charset="2"/>
            </a:endParaRPr>
          </a:p>
          <a:p>
            <a:r>
              <a:rPr lang="en-US" altLang="en-US" smtClean="0">
                <a:solidFill>
                  <a:schemeClr val="accent2"/>
                </a:solidFill>
                <a:sym typeface="Symbol" pitchFamily="18" charset="2"/>
              </a:rPr>
              <a:t>N in O(N^2)</a:t>
            </a:r>
            <a:endParaRPr lang="en-US" altLang="en-US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1660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F13DA730-B476-4775-A5C9-E9D943B56100}" type="slidenum">
              <a:rPr lang="en-US" altLang="en-US" sz="1200" smtClean="0">
                <a:solidFill>
                  <a:schemeClr val="tx1"/>
                </a:solidFill>
              </a:rPr>
              <a:pPr/>
              <a:t>29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solidFill>
                  <a:schemeClr val="accent2"/>
                </a:solidFill>
                <a:sym typeface="Symbol" pitchFamily="18" charset="2"/>
              </a:rPr>
              <a:t>7logN + 9 in O(logN)</a:t>
            </a:r>
          </a:p>
          <a:p>
            <a:r>
              <a:rPr lang="en-US" altLang="en-US" smtClean="0">
                <a:solidFill>
                  <a:schemeClr val="accent2"/>
                </a:solidFill>
                <a:sym typeface="Symbol" pitchFamily="18" charset="2"/>
              </a:rPr>
              <a:t>7logN + 9 in Omega(logN)</a:t>
            </a:r>
            <a:endParaRPr lang="en-US" altLang="en-US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8367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79AAB8D5-0A11-447C-B040-30DB8587A9CA}" type="slidenum">
              <a:rPr lang="en-US" altLang="en-US" sz="1200" smtClean="0">
                <a:solidFill>
                  <a:schemeClr val="tx1"/>
                </a:solidFill>
              </a:rPr>
              <a:pPr/>
              <a:t>30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solidFill>
                  <a:schemeClr val="accent2"/>
                </a:solidFill>
                <a:sym typeface="Symbol" pitchFamily="18" charset="2"/>
              </a:rPr>
              <a:t>The strictly less/greater than versions are less common</a:t>
            </a:r>
            <a:endParaRPr lang="en-US" altLang="en-US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2664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01CE34A2-FFC6-4F33-81B5-604E2DD830CA}" type="slidenum">
              <a:rPr lang="en-US" altLang="en-US" sz="1200" smtClean="0">
                <a:solidFill>
                  <a:schemeClr val="tx1"/>
                </a:solidFill>
              </a:rPr>
              <a:pPr/>
              <a:t>31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Note how they all look suspiciously like copy-and-paste definitions …</a:t>
            </a:r>
          </a:p>
          <a:p>
            <a:endParaRPr lang="en-US" altLang="en-US" smtClean="0"/>
          </a:p>
          <a:p>
            <a:r>
              <a:rPr lang="en-US" altLang="en-US" smtClean="0"/>
              <a:t>Make sure that they notice the only difference between the relations -- less-than, less-than-or-equal, etc.</a:t>
            </a:r>
          </a:p>
        </p:txBody>
      </p:sp>
    </p:spTree>
    <p:extLst>
      <p:ext uri="{BB962C8B-B14F-4D97-AF65-F5344CB8AC3E}">
        <p14:creationId xmlns:p14="http://schemas.microsoft.com/office/powerpoint/2010/main" val="1160588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B8CE97C7-8F13-45DF-84A7-6144F35D9646}" type="slidenum">
              <a:rPr lang="en-US" altLang="en-US" sz="1200" smtClean="0">
                <a:solidFill>
                  <a:schemeClr val="tx1"/>
                </a:solidFill>
              </a:rPr>
              <a:pPr/>
              <a:t>5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Linear, binary</a:t>
            </a:r>
          </a:p>
        </p:txBody>
      </p:sp>
    </p:spTree>
    <p:extLst>
      <p:ext uri="{BB962C8B-B14F-4D97-AF65-F5344CB8AC3E}">
        <p14:creationId xmlns:p14="http://schemas.microsoft.com/office/powerpoint/2010/main" val="40343125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FB05C41F-280E-4230-9B74-54FA6DFC33BC}" type="slidenum">
              <a:rPr lang="en-US" altLang="en-US" sz="1200" smtClean="0">
                <a:solidFill>
                  <a:schemeClr val="tx1"/>
                </a:solidFill>
              </a:rPr>
              <a:pPr/>
              <a:t>32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In fact, it’s not just the intuitive chart, but it’s the chart of definitions!  Notice how similar the formal definitions all were … they only differed in the relations which we highlighted in blue!</a:t>
            </a:r>
          </a:p>
        </p:txBody>
      </p:sp>
    </p:spTree>
    <p:extLst>
      <p:ext uri="{BB962C8B-B14F-4D97-AF65-F5344CB8AC3E}">
        <p14:creationId xmlns:p14="http://schemas.microsoft.com/office/powerpoint/2010/main" val="33302816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026F3A87-30BE-463B-89AA-A3D96BF2D4EE}" type="slidenum">
              <a:rPr lang="en-US" altLang="en-US" sz="1200" smtClean="0">
                <a:solidFill>
                  <a:schemeClr val="tx1"/>
                </a:solidFill>
              </a:rPr>
              <a:pPr/>
              <a:t>33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876" y="4560988"/>
            <a:ext cx="5365448" cy="4319289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We already discussed the bound flavor. All of these can be applied to any analysis case. For example, we’ll later prove that sorting in the worst case takes at least n log n time. That’s a lower bound on a worst case.</a:t>
            </a:r>
          </a:p>
          <a:p>
            <a:pPr>
              <a:lnSpc>
                <a:spcPct val="90000"/>
              </a:lnSpc>
            </a:pPr>
            <a:endParaRPr lang="en-US" altLang="en-US" smtClean="0"/>
          </a:p>
          <a:p>
            <a:pPr>
              <a:lnSpc>
                <a:spcPct val="90000"/>
              </a:lnSpc>
            </a:pPr>
            <a:r>
              <a:rPr lang="en-US" altLang="en-US" smtClean="0"/>
              <a:t>Average case is hard! What does “average” mean. For example, what’s the average case for searching an unordered list (as precise as possible, not asymptotic).</a:t>
            </a:r>
          </a:p>
          <a:p>
            <a:pPr>
              <a:lnSpc>
                <a:spcPct val="90000"/>
              </a:lnSpc>
            </a:pPr>
            <a:endParaRPr lang="en-US" altLang="en-US" smtClean="0"/>
          </a:p>
          <a:p>
            <a:pPr>
              <a:lnSpc>
                <a:spcPct val="90000"/>
              </a:lnSpc>
            </a:pPr>
            <a:r>
              <a:rPr lang="en-US" altLang="en-US" smtClean="0"/>
              <a:t>WRONG! It’s about n, not 1/2 n. Why? You have to search the whole thing if the elt is not there.</a:t>
            </a:r>
          </a:p>
          <a:p>
            <a:pPr>
              <a:lnSpc>
                <a:spcPct val="90000"/>
              </a:lnSpc>
            </a:pPr>
            <a:endParaRPr lang="en-US" altLang="en-US" smtClean="0"/>
          </a:p>
          <a:p>
            <a:pPr>
              <a:lnSpc>
                <a:spcPct val="90000"/>
              </a:lnSpc>
            </a:pPr>
            <a:r>
              <a:rPr lang="en-US" altLang="en-US" smtClean="0"/>
              <a:t>Note there’s two senses of tight. I’ll try to avoid the terminology “asymptotically tight” and stick with the lower def’n of tight. O(inf) is not tight!</a:t>
            </a:r>
          </a:p>
          <a:p>
            <a:pPr>
              <a:lnSpc>
                <a:spcPct val="90000"/>
              </a:lnSpc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0924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2048F6E1-0E94-4A88-BB09-7B727FBB4A8F}" type="slidenum">
              <a:rPr lang="en-US" altLang="en-US" sz="1200" smtClean="0">
                <a:solidFill>
                  <a:schemeClr val="tx1"/>
                </a:solidFill>
              </a:rPr>
              <a:pPr/>
              <a:t>34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086" y="4560988"/>
            <a:ext cx="5363029" cy="4319289"/>
          </a:xfrm>
          <a:noFill/>
        </p:spPr>
        <p:txBody>
          <a:bodyPr vert="horz" lIns="96478" tIns="48238" rIns="96478" bIns="48238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09558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650B3D16-CDED-4C0E-B2BD-5AED33A60E77}" type="slidenum">
              <a:rPr lang="en-US" altLang="en-US" sz="1200" smtClean="0">
                <a:solidFill>
                  <a:schemeClr val="tx1"/>
                </a:solidFill>
              </a:rPr>
              <a:pPr/>
              <a:t>6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50050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1A4EC73F-3E2D-49DD-9F81-CAF86E92616A}" type="slidenum">
              <a:rPr lang="en-US" altLang="en-US" sz="1200" smtClean="0">
                <a:solidFill>
                  <a:schemeClr val="tx1"/>
                </a:solidFill>
              </a:rPr>
              <a:pPr/>
              <a:t>7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Here we (somewhat arbitrarily) count arithmetic ops, compares, returns, but not array indexing, function call, conditional.</a:t>
            </a:r>
          </a:p>
          <a:p>
            <a:r>
              <a:rPr lang="en-US" altLang="en-US" smtClean="0"/>
              <a:t>e.g., mid = (high + low) / 2 is 2 ops, if (key == array[mid]) is 1 op.  Lame, but need to choose some convention.</a:t>
            </a:r>
          </a:p>
          <a:p>
            <a:r>
              <a:rPr lang="en-US" altLang="en-US" smtClean="0"/>
              <a:t>Best = 5, or 2 if n=0, </a:t>
            </a:r>
          </a:p>
          <a:p>
            <a:r>
              <a:rPr lang="en-US" altLang="en-US" smtClean="0"/>
              <a:t>Worst = 7 + T(n/2)</a:t>
            </a:r>
          </a:p>
          <a:p>
            <a:r>
              <a:rPr lang="en-US" altLang="en-US" smtClean="0"/>
              <a:t>Uh-oh.  Let’s go to the next slide.  We’ll come back and fill out these numbers later.</a:t>
            </a:r>
          </a:p>
          <a:p>
            <a:endParaRPr lang="en-US" altLang="en-US" smtClean="0"/>
          </a:p>
          <a:p>
            <a:r>
              <a:rPr lang="en-US" altLang="en-US" smtClean="0"/>
              <a:t>Worst if not found = 7 log_2 n + 9</a:t>
            </a:r>
          </a:p>
          <a:p>
            <a:endParaRPr lang="en-US" altLang="en-US" smtClean="0"/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06804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BF8E4779-A0EA-49AB-97B9-1DBEA0784B59}" type="slidenum">
              <a:rPr lang="en-US" altLang="en-US" sz="1200" smtClean="0">
                <a:solidFill>
                  <a:schemeClr val="tx1"/>
                </a:solidFill>
              </a:rPr>
              <a:pPr/>
              <a:t>8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1. T(n) = 7 + T( floor(n/2) )</a:t>
            </a:r>
          </a:p>
          <a:p>
            <a:r>
              <a:rPr lang="en-US" altLang="en-US" dirty="0" smtClean="0"/>
              <a:t>    T(1) = 7 + T(0) = 9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2. T(n) = 7 + (7 + T( floor(n/4) ) ) = 14 + T( floor(n/4) )</a:t>
            </a:r>
          </a:p>
          <a:p>
            <a:r>
              <a:rPr lang="en-US" altLang="en-US" dirty="0" smtClean="0"/>
              <a:t>   T(n) = 7 + (7 + (7 + T( floor(n/8) ) ) = 21 + T( floor(n/8) )</a:t>
            </a:r>
          </a:p>
          <a:p>
            <a:r>
              <a:rPr lang="en-US" altLang="en-US" dirty="0" smtClean="0"/>
              <a:t>   So, if k is the number of expansions, the general expression is:</a:t>
            </a:r>
          </a:p>
          <a:p>
            <a:r>
              <a:rPr lang="en-US" altLang="en-US" dirty="0" smtClean="0"/>
              <a:t>         T(n) = 7k + T( floor( n/(2^k) ) )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3. Since the base case is n = 1, we need to find a value of k such that the value of floor( n/(2^k) ) is 1 (which removes T(n) from the RHS of the equation, thus giving us a closed-form expression).  A value of k = log_2 n gives us this.  Setting k = log_2 n, we have:</a:t>
            </a:r>
          </a:p>
          <a:p>
            <a:r>
              <a:rPr lang="en-US" altLang="en-US" dirty="0" smtClean="0"/>
              <a:t>          T(n) = 7 log_2 n + T(1)</a:t>
            </a:r>
          </a:p>
          <a:p>
            <a:r>
              <a:rPr lang="en-US" altLang="en-US" dirty="0" smtClean="0"/>
              <a:t>          T(n) = 7 log_2 n + 9</a:t>
            </a:r>
          </a:p>
        </p:txBody>
      </p:sp>
    </p:spTree>
    <p:extLst>
      <p:ext uri="{BB962C8B-B14F-4D97-AF65-F5344CB8AC3E}">
        <p14:creationId xmlns:p14="http://schemas.microsoft.com/office/powerpoint/2010/main" val="2536223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231BA987-66A1-43E6-B013-7BD5CEC71F2B}" type="slidenum">
              <a:rPr lang="en-US" altLang="en-US" sz="1200" smtClean="0">
                <a:solidFill>
                  <a:schemeClr val="tx1"/>
                </a:solidFill>
              </a:rPr>
              <a:pPr/>
              <a:t>9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Linear Search:  3,   3n+3</a:t>
            </a:r>
          </a:p>
          <a:p>
            <a:r>
              <a:rPr lang="en-US" altLang="en-US" smtClean="0"/>
              <a:t>Binary Search:  4,   7logN + 9</a:t>
            </a:r>
          </a:p>
          <a:p>
            <a:endParaRPr lang="en-US" altLang="en-US" smtClean="0"/>
          </a:p>
          <a:p>
            <a:r>
              <a:rPr lang="en-US" altLang="en-US" smtClean="0"/>
              <a:t>BS wins for n &gt; 7</a:t>
            </a:r>
          </a:p>
          <a:p>
            <a:endParaRPr lang="en-US" altLang="en-US" smtClean="0"/>
          </a:p>
          <a:p>
            <a:r>
              <a:rPr lang="en-US" altLang="en-US" smtClean="0"/>
              <a:t>Some students will probably say “Binary search, because it’s O( log n ), whereas linear search is O( n )”.  But the point of this discussion is that big-O notation obscures some important factors (like constants!) and we really don’t know the input size.</a:t>
            </a:r>
          </a:p>
          <a:p>
            <a:endParaRPr lang="en-US" altLang="en-US" smtClean="0"/>
          </a:p>
          <a:p>
            <a:r>
              <a:rPr lang="en-US" altLang="en-US" smtClean="0"/>
              <a:t>To make a meaningful comparison, we need to know more information.  What information might that be?</a:t>
            </a:r>
          </a:p>
          <a:p>
            <a:r>
              <a:rPr lang="en-US" altLang="en-US" smtClean="0"/>
              <a:t>  (1) what our priorities are (runtime?  Memory footprint?)</a:t>
            </a:r>
          </a:p>
          <a:p>
            <a:r>
              <a:rPr lang="en-US" altLang="en-US" smtClean="0"/>
              <a:t>  (2) what the input size is (or, even better, what the input is!)</a:t>
            </a:r>
          </a:p>
          <a:p>
            <a:r>
              <a:rPr lang="en-US" altLang="en-US" smtClean="0"/>
              <a:t>  (3) our platform/machine – we saw on the earlier chart that architecture made a difference!</a:t>
            </a:r>
          </a:p>
          <a:p>
            <a:r>
              <a:rPr lang="en-US" altLang="en-US" smtClean="0"/>
              <a:t>  (4) other …</a:t>
            </a:r>
          </a:p>
          <a:p>
            <a:endParaRPr lang="en-US" altLang="en-US" smtClean="0"/>
          </a:p>
          <a:p>
            <a:r>
              <a:rPr lang="en-US" altLang="en-US" smtClean="0"/>
              <a:t>Big-O notation gives us a way to compare algorithms without this information, but the cost is a loss of precision.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22039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0B3DAAD9-43EA-47B9-A528-82B5BC6760CF}" type="slidenum">
              <a:rPr lang="en-US" altLang="en-US" sz="1200" smtClean="0">
                <a:solidFill>
                  <a:schemeClr val="tx1"/>
                </a:solidFill>
              </a:rPr>
              <a:pPr/>
              <a:t>10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I ran linear search over and over and plotted the running times.</a:t>
            </a:r>
          </a:p>
          <a:p>
            <a:r>
              <a:rPr lang="en-US" altLang="en-US" smtClean="0"/>
              <a:t>Specifically:</a:t>
            </a:r>
          </a:p>
          <a:p>
            <a:r>
              <a:rPr lang="en-US" altLang="en-US" smtClean="0"/>
              <a:t>	- created a random array of size N</a:t>
            </a:r>
          </a:p>
          <a:p>
            <a:r>
              <a:rPr lang="en-US" altLang="en-US" smtClean="0"/>
              <a:t>	- did several random searches (N/10 to be exact)</a:t>
            </a:r>
          </a:p>
          <a:p>
            <a:r>
              <a:rPr lang="en-US" altLang="en-US" smtClean="0"/>
              <a:t>	- generated a new random array and new searches, iterating 10 times</a:t>
            </a:r>
          </a:p>
          <a:p>
            <a:r>
              <a:rPr lang="en-US" altLang="en-US" smtClean="0"/>
              <a:t>Note color encoding—some run times occur more often then others (red is most frequent). </a:t>
            </a:r>
          </a:p>
          <a:p>
            <a:r>
              <a:rPr lang="en-US" altLang="en-US" smtClean="0"/>
              <a:t>	- why are the red dots at the top?</a:t>
            </a:r>
          </a:p>
          <a:p>
            <a:r>
              <a:rPr lang="en-US" altLang="en-US" smtClean="0"/>
              <a:t>This gives a pretty good picture of the running time characteristics of this algorithm—uniform under the triangle, with a peak at the top.</a:t>
            </a:r>
          </a:p>
        </p:txBody>
      </p:sp>
    </p:spTree>
    <p:extLst>
      <p:ext uri="{BB962C8B-B14F-4D97-AF65-F5344CB8AC3E}">
        <p14:creationId xmlns:p14="http://schemas.microsoft.com/office/powerpoint/2010/main" val="1991516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93DCCD9E-302C-4BD6-BD3D-288FA5A8415A}" type="slidenum">
              <a:rPr lang="en-US" altLang="en-US" sz="1200" smtClean="0">
                <a:solidFill>
                  <a:schemeClr val="tx1"/>
                </a:solidFill>
              </a:rPr>
              <a:pPr/>
              <a:t>11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Same for binary search…</a:t>
            </a:r>
          </a:p>
          <a:p>
            <a:r>
              <a:rPr lang="en-US" altLang="en-US" smtClean="0"/>
              <a:t>How do you compare these?</a:t>
            </a:r>
          </a:p>
        </p:txBody>
      </p:sp>
    </p:spTree>
    <p:extLst>
      <p:ext uri="{BB962C8B-B14F-4D97-AF65-F5344CB8AC3E}">
        <p14:creationId xmlns:p14="http://schemas.microsoft.com/office/powerpoint/2010/main" val="3191090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+mn-lt"/>
              </a:defRPr>
            </a:lvl1pPr>
          </a:lstStyle>
          <a:p>
            <a:r>
              <a:rPr lang="en-US" smtClean="0"/>
              <a:t>4/1/2022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820A4-3FD7-46A3-BBC4-852662ABCD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95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4/1/2022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EE3D29-17E1-4F73-98C5-C1578562D1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67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4/1/2022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706F9A-20CC-453C-B016-716D1B49E8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54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291F0-60F1-4F29-B060-2D26529DF1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5181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D62FA-A2F7-48CC-9F31-D19E8F2265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3861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+mn-lt"/>
              </a:defRPr>
            </a:lvl1pPr>
          </a:lstStyle>
          <a:p>
            <a:r>
              <a:rPr lang="en-US" smtClean="0"/>
              <a:t>4/1/2022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55072-ED12-4C45-98F4-735693FD89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851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4/1/2022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399F4-18E9-476C-BF51-6F6CFD5251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10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4/1/2022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A89EC3-A915-4455-86D5-B12D6737FD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60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4/1/2022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2A4B9-27A0-431E-828E-D9164D3B90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86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4/1/2022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45AD5-AAEF-4934-AA5C-1772920842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0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4/1/2022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4BD63-3F69-4317-BFAC-D05CE43EF9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499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4/1/2022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B3FFC-6FA6-477D-962A-C50729C486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04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4/1/2022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D1CD63-D5FC-42BA-93E0-6A849AD09C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16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 smtClean="0"/>
              <a:t>4/1/2022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CSE 332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E508F6-ED62-4112-8118-58A1073E24C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89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openxmlformats.org/officeDocument/2006/relationships/tags" Target="../tags/tag6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9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3" Type="http://schemas.openxmlformats.org/officeDocument/2006/relationships/tags" Target="../tags/tag7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9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13" Type="http://schemas.openxmlformats.org/officeDocument/2006/relationships/image" Target="../media/image3.jpeg"/><Relationship Id="rId3" Type="http://schemas.openxmlformats.org/officeDocument/2006/relationships/tags" Target="../tags/tag77.xml"/><Relationship Id="rId7" Type="http://schemas.openxmlformats.org/officeDocument/2006/relationships/tags" Target="../tags/tag81.xml"/><Relationship Id="rId12" Type="http://schemas.openxmlformats.org/officeDocument/2006/relationships/notesSlide" Target="../notesSlides/notesSlide10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79.xml"/><Relationship Id="rId10" Type="http://schemas.openxmlformats.org/officeDocument/2006/relationships/tags" Target="../tags/tag84.xml"/><Relationship Id="rId4" Type="http://schemas.openxmlformats.org/officeDocument/2006/relationships/tags" Target="../tags/tag78.xml"/><Relationship Id="rId9" Type="http://schemas.openxmlformats.org/officeDocument/2006/relationships/tags" Target="../tags/tag83.xml"/><Relationship Id="rId1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6.wmf"/><Relationship Id="rId3" Type="http://schemas.openxmlformats.org/officeDocument/2006/relationships/tags" Target="../tags/tag89.xml"/><Relationship Id="rId7" Type="http://schemas.openxmlformats.org/officeDocument/2006/relationships/tags" Target="../tags/tag93.xml"/><Relationship Id="rId12" Type="http://schemas.openxmlformats.org/officeDocument/2006/relationships/oleObject" Target="../embeddings/oleObject2.bin"/><Relationship Id="rId2" Type="http://schemas.openxmlformats.org/officeDocument/2006/relationships/tags" Target="../tags/tag88.xml"/><Relationship Id="rId1" Type="http://schemas.openxmlformats.org/officeDocument/2006/relationships/vmlDrawing" Target="../drawings/vmlDrawing1.vml"/><Relationship Id="rId6" Type="http://schemas.openxmlformats.org/officeDocument/2006/relationships/tags" Target="../tags/tag92.xml"/><Relationship Id="rId11" Type="http://schemas.openxmlformats.org/officeDocument/2006/relationships/image" Target="../media/image5.wmf"/><Relationship Id="rId5" Type="http://schemas.openxmlformats.org/officeDocument/2006/relationships/tags" Target="../tags/tag91.xml"/><Relationship Id="rId10" Type="http://schemas.openxmlformats.org/officeDocument/2006/relationships/oleObject" Target="../embeddings/oleObject1.bin"/><Relationship Id="rId4" Type="http://schemas.openxmlformats.org/officeDocument/2006/relationships/tags" Target="../tags/tag90.xml"/><Relationship Id="rId9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4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4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99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98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1.xml"/><Relationship Id="rId4" Type="http://schemas.openxmlformats.org/officeDocument/2006/relationships/tags" Target="../tags/tag100.xml"/><Relationship Id="rId9" Type="http://schemas.openxmlformats.org/officeDocument/2006/relationships/image" Target="../media/image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7" Type="http://schemas.openxmlformats.org/officeDocument/2006/relationships/image" Target="../media/image8.png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7" Type="http://schemas.openxmlformats.org/officeDocument/2006/relationships/image" Target="../media/image9.png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4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4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tags" Target="../tags/tag138.xml"/><Relationship Id="rId7" Type="http://schemas.openxmlformats.org/officeDocument/2006/relationships/oleObject" Target="../embeddings/oleObject4.bin"/><Relationship Id="rId2" Type="http://schemas.openxmlformats.org/officeDocument/2006/relationships/tags" Target="../tags/tag137.xml"/><Relationship Id="rId1" Type="http://schemas.openxmlformats.org/officeDocument/2006/relationships/vmlDrawing" Target="../drawings/vmlDrawing3.vml"/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4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2.wmf"/><Relationship Id="rId3" Type="http://schemas.openxmlformats.org/officeDocument/2006/relationships/tags" Target="../tags/tag143.xml"/><Relationship Id="rId7" Type="http://schemas.openxmlformats.org/officeDocument/2006/relationships/tags" Target="../tags/tag147.xml"/><Relationship Id="rId12" Type="http://schemas.openxmlformats.org/officeDocument/2006/relationships/oleObject" Target="../embeddings/oleObject6.bin"/><Relationship Id="rId2" Type="http://schemas.openxmlformats.org/officeDocument/2006/relationships/tags" Target="../tags/tag142.xml"/><Relationship Id="rId1" Type="http://schemas.openxmlformats.org/officeDocument/2006/relationships/vmlDrawing" Target="../drawings/vmlDrawing4.vml"/><Relationship Id="rId6" Type="http://schemas.openxmlformats.org/officeDocument/2006/relationships/tags" Target="../tags/tag146.xml"/><Relationship Id="rId11" Type="http://schemas.openxmlformats.org/officeDocument/2006/relationships/image" Target="../media/image11.wmf"/><Relationship Id="rId5" Type="http://schemas.openxmlformats.org/officeDocument/2006/relationships/tags" Target="../tags/tag145.xml"/><Relationship Id="rId15" Type="http://schemas.openxmlformats.org/officeDocument/2006/relationships/image" Target="../media/image10.wmf"/><Relationship Id="rId10" Type="http://schemas.openxmlformats.org/officeDocument/2006/relationships/oleObject" Target="../embeddings/oleObject5.bin"/><Relationship Id="rId4" Type="http://schemas.openxmlformats.org/officeDocument/2006/relationships/tags" Target="../tags/tag144.xml"/><Relationship Id="rId9" Type="http://schemas.openxmlformats.org/officeDocument/2006/relationships/notesSlide" Target="../notesSlides/notesSlide29.xml"/><Relationship Id="rId14" Type="http://schemas.openxmlformats.org/officeDocument/2006/relationships/oleObject" Target="../embeddings/oleObject7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4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4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5" Type="http://schemas.openxmlformats.org/officeDocument/2006/relationships/notesSlide" Target="../notesSlides/notesSlide32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tags" Target="../tags/tag20.xml"/><Relationship Id="rId18" Type="http://schemas.openxmlformats.org/officeDocument/2006/relationships/tags" Target="../tags/tag25.xml"/><Relationship Id="rId3" Type="http://schemas.openxmlformats.org/officeDocument/2006/relationships/tags" Target="../tags/tag10.xml"/><Relationship Id="rId21" Type="http://schemas.openxmlformats.org/officeDocument/2006/relationships/notesSlide" Target="../notesSlides/notesSlide3.xml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17" Type="http://schemas.openxmlformats.org/officeDocument/2006/relationships/tags" Target="../tags/tag24.xml"/><Relationship Id="rId2" Type="http://schemas.openxmlformats.org/officeDocument/2006/relationships/tags" Target="../tags/tag9.xml"/><Relationship Id="rId16" Type="http://schemas.openxmlformats.org/officeDocument/2006/relationships/tags" Target="../tags/tag23.xml"/><Relationship Id="rId20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5" Type="http://schemas.openxmlformats.org/officeDocument/2006/relationships/tags" Target="../tags/tag12.xml"/><Relationship Id="rId15" Type="http://schemas.openxmlformats.org/officeDocument/2006/relationships/tags" Target="../tags/tag22.xml"/><Relationship Id="rId10" Type="http://schemas.openxmlformats.org/officeDocument/2006/relationships/tags" Target="../tags/tag17.xml"/><Relationship Id="rId19" Type="http://schemas.openxmlformats.org/officeDocument/2006/relationships/tags" Target="../tags/tag26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tags" Target="../tags/tag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tags" Target="../tags/tag44.xml"/><Relationship Id="rId18" Type="http://schemas.openxmlformats.org/officeDocument/2006/relationships/tags" Target="../tags/tag49.xml"/><Relationship Id="rId3" Type="http://schemas.openxmlformats.org/officeDocument/2006/relationships/tags" Target="../tags/tag34.xml"/><Relationship Id="rId21" Type="http://schemas.openxmlformats.org/officeDocument/2006/relationships/tags" Target="../tags/tag52.xml"/><Relationship Id="rId7" Type="http://schemas.openxmlformats.org/officeDocument/2006/relationships/tags" Target="../tags/tag38.xml"/><Relationship Id="rId12" Type="http://schemas.openxmlformats.org/officeDocument/2006/relationships/tags" Target="../tags/tag43.xml"/><Relationship Id="rId17" Type="http://schemas.openxmlformats.org/officeDocument/2006/relationships/tags" Target="../tags/tag48.xml"/><Relationship Id="rId2" Type="http://schemas.openxmlformats.org/officeDocument/2006/relationships/tags" Target="../tags/tag33.xml"/><Relationship Id="rId16" Type="http://schemas.openxmlformats.org/officeDocument/2006/relationships/tags" Target="../tags/tag47.xml"/><Relationship Id="rId20" Type="http://schemas.openxmlformats.org/officeDocument/2006/relationships/tags" Target="../tags/tag51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24" Type="http://schemas.openxmlformats.org/officeDocument/2006/relationships/notesSlide" Target="../notesSlides/notesSlide5.xml"/><Relationship Id="rId5" Type="http://schemas.openxmlformats.org/officeDocument/2006/relationships/tags" Target="../tags/tag36.xml"/><Relationship Id="rId15" Type="http://schemas.openxmlformats.org/officeDocument/2006/relationships/tags" Target="../tags/tag46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41.xml"/><Relationship Id="rId19" Type="http://schemas.openxmlformats.org/officeDocument/2006/relationships/tags" Target="../tags/tag50.xml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tags" Target="../tags/tag45.xml"/><Relationship Id="rId22" Type="http://schemas.openxmlformats.org/officeDocument/2006/relationships/tags" Target="../tags/tag5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286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CSE 332: Data Structures and Parallelism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Spring 2022</a:t>
            </a:r>
          </a:p>
          <a:p>
            <a:r>
              <a:rPr lang="en-US" altLang="en-US" dirty="0" smtClean="0"/>
              <a:t>Richard Anderson</a:t>
            </a:r>
          </a:p>
          <a:p>
            <a:r>
              <a:rPr lang="en-US" altLang="en-US" dirty="0" smtClean="0"/>
              <a:t>Lecture </a:t>
            </a:r>
            <a:r>
              <a:rPr lang="en-US" altLang="en-US" dirty="0" smtClean="0"/>
              <a:t>3: Algorithm </a:t>
            </a:r>
            <a:r>
              <a:rPr lang="en-US" altLang="en-US" dirty="0" smtClean="0"/>
              <a:t>Analysis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4/1/2022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820A4-3FD7-46A3-BBC4-852662ABCDF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z="4000" smtClean="0"/>
              <a:t>Linear search—empirical analysis</a:t>
            </a:r>
          </a:p>
        </p:txBody>
      </p:sp>
      <p:sp>
        <p:nvSpPr>
          <p:cNvPr id="17412" name="Rectangle 3" hidden="1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7413" name="Picture 4" descr="lsearchMC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1090613"/>
            <a:ext cx="6072187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429000" y="5791200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Arial" charset="0"/>
              </a:rPr>
              <a:t>N (= array size)</a:t>
            </a:r>
          </a:p>
        </p:txBody>
      </p:sp>
      <p:sp>
        <p:nvSpPr>
          <p:cNvPr id="17415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2895600"/>
            <a:ext cx="99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Arial" charset="0"/>
              </a:rPr>
              <a:t>time</a:t>
            </a:r>
            <a:br>
              <a:rPr lang="en-US" altLang="en-US" sz="2000">
                <a:latin typeface="Arial" charset="0"/>
              </a:rPr>
            </a:br>
            <a:r>
              <a:rPr lang="en-US" altLang="en-US" sz="2000">
                <a:latin typeface="Arial" charset="0"/>
              </a:rPr>
              <a:t>(# ops)</a:t>
            </a:r>
          </a:p>
        </p:txBody>
      </p:sp>
      <p:sp>
        <p:nvSpPr>
          <p:cNvPr id="17416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43000" y="6172200"/>
            <a:ext cx="7162800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Arial" charset="0"/>
              </a:rPr>
              <a:t>Each search produces a dot in above graph.</a:t>
            </a:r>
            <a:br>
              <a:rPr lang="en-US" altLang="en-US" sz="1800" dirty="0">
                <a:latin typeface="Arial" charset="0"/>
              </a:rPr>
            </a:br>
            <a:r>
              <a:rPr lang="en-US" altLang="en-US" sz="1800" dirty="0">
                <a:latin typeface="Arial" charset="0"/>
              </a:rPr>
              <a:t>Blue = less frequently occurring, Red = more frequent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55072-ED12-4C45-98F4-735693FD894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3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z="4000" smtClean="0"/>
              <a:t>Binary search—empirical analysis</a:t>
            </a:r>
          </a:p>
        </p:txBody>
      </p:sp>
      <p:sp>
        <p:nvSpPr>
          <p:cNvPr id="18436" name="Rectangle 3" hidden="1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8437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429000" y="5791200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Arial" charset="0"/>
              </a:rPr>
              <a:t>N (= array size)</a:t>
            </a:r>
          </a:p>
        </p:txBody>
      </p:sp>
      <p:sp>
        <p:nvSpPr>
          <p:cNvPr id="18438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2895600"/>
            <a:ext cx="99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Arial" charset="0"/>
              </a:rPr>
              <a:t>time</a:t>
            </a:r>
            <a:br>
              <a:rPr lang="en-US" altLang="en-US" sz="2000">
                <a:latin typeface="Arial" charset="0"/>
              </a:rPr>
            </a:br>
            <a:r>
              <a:rPr lang="en-US" altLang="en-US" sz="2000">
                <a:latin typeface="Arial" charset="0"/>
              </a:rPr>
              <a:t>(# ops)</a:t>
            </a:r>
          </a:p>
        </p:txBody>
      </p:sp>
      <p:sp>
        <p:nvSpPr>
          <p:cNvPr id="18439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43000" y="6172200"/>
            <a:ext cx="7162800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Arial" charset="0"/>
              </a:rPr>
              <a:t>Each search produces a dot in above graph.</a:t>
            </a:r>
            <a:br>
              <a:rPr lang="en-US" altLang="en-US" sz="1800" dirty="0">
                <a:latin typeface="Arial" charset="0"/>
              </a:rPr>
            </a:br>
            <a:r>
              <a:rPr lang="en-US" altLang="en-US" sz="1800" dirty="0">
                <a:latin typeface="Arial" charset="0"/>
              </a:rPr>
              <a:t>Blue = less frequently occurring, Red = more frequent</a:t>
            </a:r>
          </a:p>
        </p:txBody>
      </p:sp>
      <p:pic>
        <p:nvPicPr>
          <p:cNvPr id="18440" name="Picture 7" descr="bsearchMC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1090613"/>
            <a:ext cx="6072187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55072-ED12-4C45-98F4-735693FD894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5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Empirical comparison</a:t>
            </a:r>
          </a:p>
        </p:txBody>
      </p:sp>
      <p:sp>
        <p:nvSpPr>
          <p:cNvPr id="19460" name="Rectangle 3" hidden="1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9461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76400" y="3840163"/>
            <a:ext cx="2895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200">
                <a:latin typeface="Arial" charset="0"/>
              </a:rPr>
              <a:t>N (= array size)</a:t>
            </a:r>
          </a:p>
        </p:txBody>
      </p:sp>
      <p:sp>
        <p:nvSpPr>
          <p:cNvPr id="19462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62000" y="22098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200">
                <a:latin typeface="Arial" charset="0"/>
              </a:rPr>
              <a:t>time</a:t>
            </a:r>
            <a:br>
              <a:rPr lang="en-US" altLang="en-US" sz="1200">
                <a:latin typeface="Arial" charset="0"/>
              </a:rPr>
            </a:br>
            <a:r>
              <a:rPr lang="en-US" altLang="en-US" sz="1200">
                <a:latin typeface="Arial" charset="0"/>
              </a:rPr>
              <a:t>(# ops)</a:t>
            </a:r>
          </a:p>
        </p:txBody>
      </p:sp>
      <p:pic>
        <p:nvPicPr>
          <p:cNvPr id="19463" name="Picture 6" descr="bsearchMC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00" y="1547813"/>
            <a:ext cx="30353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7" descr="lsearchMC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1547813"/>
            <a:ext cx="30353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953000" y="3840163"/>
            <a:ext cx="2895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200">
                <a:latin typeface="Arial" charset="0"/>
              </a:rPr>
              <a:t>N (= array size)</a:t>
            </a:r>
          </a:p>
        </p:txBody>
      </p:sp>
      <p:sp>
        <p:nvSpPr>
          <p:cNvPr id="19466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676400" y="4267200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Arial" charset="0"/>
              </a:rPr>
              <a:t>Linear search</a:t>
            </a:r>
          </a:p>
        </p:txBody>
      </p:sp>
      <p:sp>
        <p:nvSpPr>
          <p:cNvPr id="19467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953000" y="4267200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Arial" charset="0"/>
              </a:rPr>
              <a:t>Binary search</a:t>
            </a:r>
          </a:p>
        </p:txBody>
      </p:sp>
      <p:sp>
        <p:nvSpPr>
          <p:cNvPr id="19468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914400" y="5410200"/>
            <a:ext cx="716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charset="0"/>
              </a:rPr>
              <a:t>Gives additional information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55072-ED12-4C45-98F4-735693FD894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77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Asymptotic Analysis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685800" y="1371600"/>
            <a:ext cx="7896225" cy="4724400"/>
          </a:xfrm>
        </p:spPr>
        <p:txBody>
          <a:bodyPr/>
          <a:lstStyle/>
          <a:p>
            <a:pPr>
              <a:defRPr/>
            </a:pPr>
            <a:r>
              <a:rPr lang="en-US" altLang="en-US" sz="2400" dirty="0" smtClean="0"/>
              <a:t>Consider only the </a:t>
            </a:r>
            <a:r>
              <a:rPr lang="en-US" altLang="en-US" sz="2400" i="1" dirty="0" smtClean="0"/>
              <a:t>order</a:t>
            </a:r>
            <a:r>
              <a:rPr lang="en-US" altLang="en-US" sz="2400" dirty="0" smtClean="0"/>
              <a:t> of the running time</a:t>
            </a:r>
            <a:br>
              <a:rPr lang="en-US" altLang="en-US" sz="2400" dirty="0" smtClean="0"/>
            </a:br>
            <a:endParaRPr lang="en-US" altLang="en-US" sz="2400" dirty="0" smtClean="0"/>
          </a:p>
          <a:p>
            <a:pPr lvl="1">
              <a:defRPr/>
            </a:pPr>
            <a:r>
              <a:rPr lang="en-US" altLang="en-US" sz="2000" dirty="0" smtClean="0"/>
              <a:t>A valuable tool when the input gets “large”</a:t>
            </a:r>
          </a:p>
          <a:p>
            <a:pPr marL="457200" lvl="1" indent="0">
              <a:buFontTx/>
              <a:buNone/>
              <a:defRPr/>
            </a:pPr>
            <a:endParaRPr lang="en-US" altLang="en-US" sz="2000" dirty="0" smtClean="0"/>
          </a:p>
          <a:p>
            <a:pPr lvl="1">
              <a:defRPr/>
            </a:pPr>
            <a:r>
              <a:rPr lang="en-US" altLang="en-US" sz="2000" b="1" dirty="0" smtClean="0"/>
              <a:t>Ignores</a:t>
            </a:r>
            <a:r>
              <a:rPr lang="en-US" altLang="en-US" sz="2000" dirty="0" smtClean="0"/>
              <a:t> the effects of</a:t>
            </a:r>
            <a:r>
              <a:rPr lang="en-US" altLang="en-US" sz="2000" i="1" dirty="0" smtClean="0"/>
              <a:t> </a:t>
            </a:r>
            <a:r>
              <a:rPr lang="en-US" altLang="en-US" sz="2000" b="1" i="1" dirty="0" smtClean="0"/>
              <a:t>different machines</a:t>
            </a:r>
            <a:r>
              <a:rPr lang="en-US" altLang="en-US" sz="2000" dirty="0" smtClean="0"/>
              <a:t> or </a:t>
            </a:r>
            <a:r>
              <a:rPr lang="en-US" altLang="en-US" sz="2000" b="1" i="1" dirty="0" smtClean="0"/>
              <a:t>different implementations</a:t>
            </a:r>
            <a:r>
              <a:rPr lang="en-US" altLang="en-US" sz="2000" dirty="0" smtClean="0"/>
              <a:t> of same algorithm</a:t>
            </a:r>
          </a:p>
          <a:p>
            <a:pPr marL="0" indent="0">
              <a:buFontTx/>
              <a:buNone/>
              <a:defRPr/>
            </a:pPr>
            <a:endParaRPr lang="en-US" altLang="en-US" sz="1800" b="1" dirty="0" smtClean="0"/>
          </a:p>
          <a:p>
            <a:pPr>
              <a:buFontTx/>
              <a:buNone/>
              <a:defRPr/>
            </a:pPr>
            <a:endParaRPr lang="en-US" altLang="en-US" sz="2400" dirty="0" smtClean="0"/>
          </a:p>
          <a:p>
            <a:pPr lvl="1">
              <a:buFontTx/>
              <a:buNone/>
              <a:defRPr/>
            </a:pPr>
            <a:endParaRPr lang="en-US" altLang="en-US" sz="2000" dirty="0" smtClean="0"/>
          </a:p>
        </p:txBody>
      </p:sp>
      <p:sp>
        <p:nvSpPr>
          <p:cNvPr id="23557" name="Text Box 23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6461125"/>
            <a:ext cx="632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accent1"/>
                </a:solidFill>
                <a:latin typeface="Times New Roman" pitchFamily="18" charset="0"/>
              </a:rPr>
              <a:t>Show lim (3n+3)/(7logn+9), l’Hopital’s rule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E291F0-60F1-4F29-B060-2D26529DF1A6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646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en-US" smtClean="0"/>
              <a:t>Asymptotic Analysis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85800" y="1371600"/>
            <a:ext cx="77724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To find the asymptotic runtime, throw away the constants and low-order terms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mtClean="0"/>
          </a:p>
          <a:p>
            <a:pPr lvl="1">
              <a:lnSpc>
                <a:spcPct val="90000"/>
              </a:lnSpc>
            </a:pPr>
            <a:r>
              <a:rPr lang="en-US" altLang="en-US" smtClean="0"/>
              <a:t>Linear search is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 b="1" smtClean="0"/>
          </a:p>
          <a:p>
            <a:pPr lvl="1">
              <a:lnSpc>
                <a:spcPct val="90000"/>
              </a:lnSpc>
            </a:pPr>
            <a:r>
              <a:rPr lang="en-US" altLang="en-US" smtClean="0"/>
              <a:t>Binary search is</a:t>
            </a:r>
            <a:endParaRPr lang="en-US" altLang="en-US" b="1" smtClean="0"/>
          </a:p>
        </p:txBody>
      </p:sp>
      <p:sp>
        <p:nvSpPr>
          <p:cNvPr id="24581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92313" y="4992688"/>
            <a:ext cx="480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000" i="1" dirty="0">
                <a:solidFill>
                  <a:schemeClr val="accent2"/>
                </a:solidFill>
                <a:latin typeface="Times New Roman" pitchFamily="18" charset="0"/>
              </a:rPr>
              <a:t>Remember: the “fastest” algorithm has the slowest growing function for its runtime</a:t>
            </a:r>
          </a:p>
        </p:txBody>
      </p:sp>
      <p:sp>
        <p:nvSpPr>
          <p:cNvPr id="24582" name="Text Box 5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8600" y="5943600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1"/>
                </a:solidFill>
                <a:latin typeface="Times New Roman" pitchFamily="18" charset="0"/>
              </a:rPr>
              <a:t>Bases don’t matter, more in a sec</a:t>
            </a:r>
          </a:p>
        </p:txBody>
      </p:sp>
      <p:graphicFrame>
        <p:nvGraphicFramePr>
          <p:cNvPr id="24583" name="Object 10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4281488" y="3048000"/>
          <a:ext cx="2957512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Equation" r:id="rId10" imgW="1473200" imgH="241300" progId="Equation.3">
                  <p:embed/>
                </p:oleObj>
              </mc:Choice>
              <mc:Fallback>
                <p:oleObj name="Equation" r:id="rId10" imgW="1473200" imgH="241300" progId="Equation.3">
                  <p:embed/>
                  <p:pic>
                    <p:nvPicPr>
                      <p:cNvPr id="24583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1488" y="3048000"/>
                        <a:ext cx="2957512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4" name="Object 11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4254500" y="3810000"/>
          <a:ext cx="4179888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Equation" r:id="rId12" imgW="2082800" imgH="241300" progId="Equation.3">
                  <p:embed/>
                </p:oleObj>
              </mc:Choice>
              <mc:Fallback>
                <p:oleObj name="Equation" r:id="rId12" imgW="2082800" imgH="241300" progId="Equation.3">
                  <p:embed/>
                  <p:pic>
                    <p:nvPicPr>
                      <p:cNvPr id="2458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0" y="3810000"/>
                        <a:ext cx="4179888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55072-ED12-4C45-98F4-735693FD894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Asymptotic Analysis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altLang="en-US" smtClean="0"/>
              <a:t>Eliminate low order terms</a:t>
            </a:r>
          </a:p>
          <a:p>
            <a:pPr lvl="1"/>
            <a:r>
              <a:rPr lang="en-US" altLang="en-US" smtClean="0"/>
              <a:t>4n + 5 </a:t>
            </a:r>
            <a:r>
              <a:rPr lang="en-US" altLang="en-US" smtClean="0">
                <a:sym typeface="Symbol" pitchFamily="18" charset="2"/>
              </a:rPr>
              <a:t></a:t>
            </a:r>
          </a:p>
          <a:p>
            <a:pPr lvl="1"/>
            <a:r>
              <a:rPr lang="en-US" altLang="en-US" smtClean="0"/>
              <a:t>0.5 n log </a:t>
            </a:r>
            <a:r>
              <a:rPr lang="en-US" altLang="en-US" smtClean="0">
                <a:sym typeface="Symbol" pitchFamily="18" charset="2"/>
              </a:rPr>
              <a:t>n</a:t>
            </a:r>
            <a:r>
              <a:rPr lang="en-US" altLang="en-US" smtClean="0"/>
              <a:t> + 2n + 7 </a:t>
            </a:r>
            <a:r>
              <a:rPr lang="en-US" altLang="en-US" smtClean="0">
                <a:sym typeface="Symbol" pitchFamily="18" charset="2"/>
              </a:rPr>
              <a:t></a:t>
            </a:r>
            <a:endParaRPr lang="en-US" altLang="en-US" smtClean="0"/>
          </a:p>
          <a:p>
            <a:pPr lvl="1"/>
            <a:r>
              <a:rPr lang="en-US" altLang="en-US" smtClean="0"/>
              <a:t>n</a:t>
            </a:r>
            <a:r>
              <a:rPr lang="en-US" altLang="en-US" baseline="30000" smtClean="0"/>
              <a:t>3</a:t>
            </a:r>
            <a:r>
              <a:rPr lang="en-US" altLang="en-US" smtClean="0"/>
              <a:t> + 3 2</a:t>
            </a:r>
            <a:r>
              <a:rPr lang="en-US" altLang="en-US" sz="2800" baseline="30000" smtClean="0"/>
              <a:t>n</a:t>
            </a:r>
            <a:r>
              <a:rPr lang="en-US" altLang="en-US" smtClean="0"/>
              <a:t> + 8n </a:t>
            </a:r>
            <a:r>
              <a:rPr lang="en-US" altLang="en-US" smtClean="0">
                <a:sym typeface="Symbol" pitchFamily="18" charset="2"/>
              </a:rPr>
              <a:t> </a:t>
            </a:r>
          </a:p>
          <a:p>
            <a:pPr>
              <a:buFontTx/>
              <a:buNone/>
            </a:pPr>
            <a:endParaRPr lang="en-US" altLang="en-US" sz="3200" smtClean="0"/>
          </a:p>
          <a:p>
            <a:pPr>
              <a:buFontTx/>
              <a:buNone/>
            </a:pPr>
            <a:r>
              <a:rPr lang="en-US" altLang="en-US" sz="3200" smtClean="0"/>
              <a:t>Eliminate coefficients</a:t>
            </a:r>
          </a:p>
          <a:p>
            <a:pPr lvl="1"/>
            <a:r>
              <a:rPr lang="en-US" altLang="en-US" smtClean="0"/>
              <a:t>4n </a:t>
            </a:r>
            <a:r>
              <a:rPr lang="en-US" altLang="en-US" smtClean="0">
                <a:sym typeface="Symbol" pitchFamily="18" charset="2"/>
              </a:rPr>
              <a:t></a:t>
            </a:r>
          </a:p>
          <a:p>
            <a:pPr lvl="1"/>
            <a:r>
              <a:rPr lang="en-US" altLang="en-US" smtClean="0">
                <a:sym typeface="Symbol" pitchFamily="18" charset="2"/>
              </a:rPr>
              <a:t>0.5 n log n </a:t>
            </a:r>
          </a:p>
          <a:p>
            <a:pPr lvl="1"/>
            <a:r>
              <a:rPr lang="en-US" altLang="en-US" smtClean="0"/>
              <a:t>3 2</a:t>
            </a:r>
            <a:r>
              <a:rPr lang="en-US" altLang="en-US" sz="2800" baseline="30000" smtClean="0"/>
              <a:t>n</a:t>
            </a:r>
            <a:r>
              <a:rPr lang="en-US" altLang="en-US" smtClean="0"/>
              <a:t> </a:t>
            </a:r>
            <a:r>
              <a:rPr lang="en-US" altLang="en-US" smtClean="0">
                <a:sym typeface="Symbol" pitchFamily="18" charset="2"/>
              </a:rPr>
              <a:t>=&gt;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55072-ED12-4C45-98F4-735693FD894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12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Properties of Logs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0" y="1371600"/>
            <a:ext cx="7772400" cy="5181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smtClean="0"/>
              <a:t>Basic: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A</a:t>
            </a:r>
            <a:r>
              <a:rPr lang="en-US" altLang="en-US" sz="2400" baseline="50000" smtClean="0"/>
              <a:t>log</a:t>
            </a:r>
            <a:r>
              <a:rPr lang="en-US" altLang="en-US" sz="2400" baseline="20000" smtClean="0"/>
              <a:t>A</a:t>
            </a:r>
            <a:r>
              <a:rPr lang="en-US" altLang="en-US" sz="2400" baseline="50000" smtClean="0"/>
              <a:t>B</a:t>
            </a:r>
            <a:r>
              <a:rPr lang="en-US" altLang="en-US" sz="2400" smtClean="0"/>
              <a:t> = B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log</a:t>
            </a:r>
            <a:r>
              <a:rPr lang="en-US" altLang="en-US" sz="2400" baseline="-25000" smtClean="0"/>
              <a:t>A</a:t>
            </a:r>
            <a:r>
              <a:rPr lang="en-US" altLang="en-US" sz="2400" smtClean="0"/>
              <a:t>A =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smtClean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smtClean="0"/>
              <a:t>Independent of base: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log(AB) =</a:t>
            </a:r>
          </a:p>
          <a:p>
            <a:pPr>
              <a:lnSpc>
                <a:spcPct val="90000"/>
              </a:lnSpc>
            </a:pPr>
            <a:endParaRPr lang="en-US" altLang="en-US" sz="2400" smtClean="0"/>
          </a:p>
          <a:p>
            <a:pPr>
              <a:lnSpc>
                <a:spcPct val="90000"/>
              </a:lnSpc>
            </a:pPr>
            <a:r>
              <a:rPr lang="en-US" altLang="en-US" sz="2400" smtClean="0"/>
              <a:t>log(A/B) =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 smtClean="0"/>
          </a:p>
          <a:p>
            <a:pPr>
              <a:lnSpc>
                <a:spcPct val="90000"/>
              </a:lnSpc>
            </a:pPr>
            <a:r>
              <a:rPr lang="en-US" altLang="en-US" sz="2400" smtClean="0"/>
              <a:t>log(A</a:t>
            </a:r>
            <a:r>
              <a:rPr lang="en-US" altLang="en-US" sz="2400" baseline="30000" smtClean="0"/>
              <a:t>B</a:t>
            </a:r>
            <a:r>
              <a:rPr lang="en-US" altLang="en-US" sz="2400" smtClean="0"/>
              <a:t>) =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 smtClean="0"/>
          </a:p>
          <a:p>
            <a:pPr>
              <a:lnSpc>
                <a:spcPct val="90000"/>
              </a:lnSpc>
            </a:pPr>
            <a:r>
              <a:rPr lang="en-US" altLang="en-US" sz="2400" smtClean="0"/>
              <a:t>log((A</a:t>
            </a:r>
            <a:r>
              <a:rPr lang="en-US" altLang="en-US" sz="2400" baseline="30000" smtClean="0"/>
              <a:t>B</a:t>
            </a:r>
            <a:r>
              <a:rPr lang="en-US" altLang="en-US" sz="2400" smtClean="0"/>
              <a:t>)</a:t>
            </a:r>
            <a:r>
              <a:rPr lang="en-US" altLang="en-US" sz="2400" baseline="50000" smtClean="0"/>
              <a:t>C</a:t>
            </a:r>
            <a:r>
              <a:rPr lang="en-US" altLang="en-US" sz="2400" smtClean="0"/>
              <a:t>) =</a:t>
            </a:r>
          </a:p>
          <a:p>
            <a:pPr>
              <a:lnSpc>
                <a:spcPct val="90000"/>
              </a:lnSpc>
            </a:pPr>
            <a:endParaRPr lang="en-US" altLang="en-US" sz="240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55072-ED12-4C45-98F4-735693FD894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4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8200" y="1524000"/>
            <a:ext cx="77724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  <a:defRPr/>
            </a:pPr>
            <a:r>
              <a:rPr lang="en-US" altLang="en-US" kern="0" dirty="0" smtClean="0"/>
              <a:t>Changing base </a:t>
            </a:r>
            <a:r>
              <a:rPr lang="en-US" altLang="en-US" kern="0" dirty="0" smtClean="0">
                <a:sym typeface="Symbol"/>
              </a:rPr>
              <a:t> </a:t>
            </a:r>
            <a:r>
              <a:rPr lang="en-US" altLang="en-US" kern="0" dirty="0" smtClean="0"/>
              <a:t> multiply by constant</a:t>
            </a:r>
          </a:p>
          <a:p>
            <a:pPr lvl="1">
              <a:defRPr/>
            </a:pPr>
            <a:r>
              <a:rPr lang="en-US" altLang="en-US" kern="0" dirty="0" smtClean="0">
                <a:sym typeface="Symbol" pitchFamily="18" charset="2"/>
              </a:rPr>
              <a:t>For example:  log</a:t>
            </a:r>
            <a:r>
              <a:rPr lang="en-US" altLang="en-US" kern="0" baseline="-25000" dirty="0" smtClean="0">
                <a:sym typeface="Symbol" pitchFamily="18" charset="2"/>
              </a:rPr>
              <a:t>2</a:t>
            </a:r>
            <a:r>
              <a:rPr lang="en-US" altLang="en-US" kern="0" dirty="0" smtClean="0">
                <a:sym typeface="Symbol" pitchFamily="18" charset="2"/>
              </a:rPr>
              <a:t>x = 3.22 log</a:t>
            </a:r>
            <a:r>
              <a:rPr lang="en-US" altLang="en-US" kern="0" baseline="-25000" dirty="0" smtClean="0">
                <a:sym typeface="Symbol" pitchFamily="18" charset="2"/>
              </a:rPr>
              <a:t>10</a:t>
            </a:r>
            <a:r>
              <a:rPr lang="en-US" altLang="en-US" kern="0" dirty="0" smtClean="0">
                <a:sym typeface="Symbol" pitchFamily="18" charset="2"/>
              </a:rPr>
              <a:t>x </a:t>
            </a:r>
          </a:p>
          <a:p>
            <a:pPr lvl="1">
              <a:defRPr/>
            </a:pPr>
            <a:endParaRPr lang="en-US" altLang="en-US" kern="0" dirty="0" smtClean="0">
              <a:sym typeface="Symbol" pitchFamily="18" charset="2"/>
            </a:endParaRPr>
          </a:p>
          <a:p>
            <a:pPr lvl="1">
              <a:defRPr/>
            </a:pPr>
            <a:r>
              <a:rPr lang="en-US" altLang="en-US" kern="0" dirty="0" smtClean="0"/>
              <a:t>More generally</a:t>
            </a:r>
          </a:p>
          <a:p>
            <a:pPr lvl="1">
              <a:defRPr/>
            </a:pPr>
            <a:endParaRPr lang="en-US" altLang="en-US" kern="0" dirty="0" smtClean="0"/>
          </a:p>
          <a:p>
            <a:pPr lvl="1">
              <a:defRPr/>
            </a:pPr>
            <a:endParaRPr lang="en-US" altLang="en-US" kern="0" dirty="0" smtClean="0"/>
          </a:p>
          <a:p>
            <a:pPr lvl="1">
              <a:defRPr/>
            </a:pPr>
            <a:endParaRPr lang="en-US" altLang="en-US" kern="0" dirty="0" smtClean="0"/>
          </a:p>
          <a:p>
            <a:pPr lvl="1">
              <a:defRPr/>
            </a:pPr>
            <a:r>
              <a:rPr lang="en-US" altLang="en-US" kern="0" dirty="0" smtClean="0"/>
              <a:t>Means we can ignore the base for asymptotic analysis </a:t>
            </a:r>
            <a:br>
              <a:rPr lang="en-US" altLang="en-US" kern="0" dirty="0" smtClean="0"/>
            </a:br>
            <a:r>
              <a:rPr lang="en-US" altLang="en-US" kern="0" dirty="0" smtClean="0"/>
              <a:t>(since we’re ignoring constant multipliers)</a:t>
            </a:r>
          </a:p>
          <a:p>
            <a:pPr lvl="1">
              <a:defRPr/>
            </a:pPr>
            <a:endParaRPr lang="en-US" altLang="en-US" kern="0" dirty="0" smtClean="0">
              <a:sym typeface="Symbol" pitchFamily="18" charset="2"/>
            </a:endParaRPr>
          </a:p>
          <a:p>
            <a:pPr>
              <a:buFontTx/>
              <a:buNone/>
              <a:defRPr/>
            </a:pPr>
            <a:endParaRPr lang="en-US" altLang="en-US" sz="3200" kern="0" dirty="0" smtClean="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en-US" smtClean="0"/>
              <a:t>Properties of Logs</a:t>
            </a:r>
          </a:p>
        </p:txBody>
      </p:sp>
      <p:sp>
        <p:nvSpPr>
          <p:cNvPr id="27653" name="Text Box 4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38538" y="4800600"/>
            <a:ext cx="2100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1"/>
                </a:solidFill>
                <a:latin typeface="Times New Roman" pitchFamily="18" charset="0"/>
              </a:rPr>
              <a:t>log</a:t>
            </a:r>
            <a:r>
              <a:rPr lang="en-US" altLang="en-US" sz="2400" baseline="-25000">
                <a:solidFill>
                  <a:schemeClr val="accent1"/>
                </a:solidFill>
                <a:latin typeface="Times New Roman" pitchFamily="18" charset="0"/>
              </a:rPr>
              <a:t>A</a:t>
            </a:r>
            <a:r>
              <a:rPr lang="en-US" altLang="en-US" sz="2400">
                <a:solidFill>
                  <a:schemeClr val="accent1"/>
                </a:solidFill>
                <a:latin typeface="Times New Roman" pitchFamily="18" charset="0"/>
              </a:rPr>
              <a:t>n = k log</a:t>
            </a:r>
            <a:r>
              <a:rPr lang="en-US" altLang="en-US" sz="2400" baseline="-25000">
                <a:solidFill>
                  <a:schemeClr val="accent1"/>
                </a:solidFill>
                <a:latin typeface="Times New Roman" pitchFamily="18" charset="0"/>
              </a:rPr>
              <a:t>B</a:t>
            </a:r>
            <a:r>
              <a:rPr lang="en-US" altLang="en-US" sz="2400">
                <a:solidFill>
                  <a:schemeClr val="accent1"/>
                </a:solidFill>
                <a:latin typeface="Times New Roman" pitchFamily="18" charset="0"/>
              </a:rPr>
              <a:t>n</a:t>
            </a:r>
          </a:p>
        </p:txBody>
      </p:sp>
      <p:graphicFrame>
        <p:nvGraphicFramePr>
          <p:cNvPr id="27654" name="Object 5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2743200" y="3378200"/>
          <a:ext cx="30861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8" imgW="1536700" imgH="482600" progId="Equation.3">
                  <p:embed/>
                </p:oleObj>
              </mc:Choice>
              <mc:Fallback>
                <p:oleObj name="Equation" r:id="rId8" imgW="1536700" imgH="482600" progId="Equation.3">
                  <p:embed/>
                  <p:pic>
                    <p:nvPicPr>
                      <p:cNvPr id="2765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378200"/>
                        <a:ext cx="30861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55072-ED12-4C45-98F4-735693FD894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64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Another example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en-US" sz="2400" smtClean="0"/>
              <a:t>Eliminate </a:t>
            </a:r>
            <a:br>
              <a:rPr lang="en-US" altLang="en-US" sz="2400" smtClean="0"/>
            </a:br>
            <a:r>
              <a:rPr lang="en-US" altLang="en-US" sz="2400" smtClean="0"/>
              <a:t>low-order </a:t>
            </a:r>
            <a:br>
              <a:rPr lang="en-US" altLang="en-US" sz="2400" smtClean="0"/>
            </a:br>
            <a:r>
              <a:rPr lang="en-US" altLang="en-US" sz="2400" smtClean="0"/>
              <a:t>terms</a:t>
            </a:r>
          </a:p>
          <a:p>
            <a:endParaRPr lang="en-US" altLang="en-US" sz="2400" smtClean="0"/>
          </a:p>
          <a:p>
            <a:r>
              <a:rPr lang="en-US" altLang="en-US" sz="2400" smtClean="0"/>
              <a:t>Eliminate </a:t>
            </a:r>
            <a:br>
              <a:rPr lang="en-US" altLang="en-US" sz="2400" smtClean="0"/>
            </a:br>
            <a:r>
              <a:rPr lang="en-US" altLang="en-US" sz="2400" smtClean="0"/>
              <a:t>constant </a:t>
            </a:r>
            <a:br>
              <a:rPr lang="en-US" altLang="en-US" sz="2400" smtClean="0"/>
            </a:br>
            <a:r>
              <a:rPr lang="en-US" altLang="en-US" sz="2400" smtClean="0"/>
              <a:t>coefficients</a:t>
            </a:r>
          </a:p>
        </p:txBody>
      </p:sp>
      <p:sp>
        <p:nvSpPr>
          <p:cNvPr id="28677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286250" y="1403350"/>
            <a:ext cx="38671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itchFamily="18" charset="0"/>
              </a:rPr>
              <a:t>16</a:t>
            </a:r>
            <a:r>
              <a:rPr lang="en-US" altLang="en-US" i="1">
                <a:latin typeface="Times New Roman" pitchFamily="18" charset="0"/>
              </a:rPr>
              <a:t>n</a:t>
            </a:r>
            <a:r>
              <a:rPr lang="en-US" altLang="en-US" baseline="30000">
                <a:latin typeface="Times New Roman" pitchFamily="18" charset="0"/>
              </a:rPr>
              <a:t>3</a:t>
            </a:r>
            <a:r>
              <a:rPr lang="en-US" altLang="en-US">
                <a:latin typeface="Times New Roman" pitchFamily="18" charset="0"/>
              </a:rPr>
              <a:t>log</a:t>
            </a:r>
            <a:r>
              <a:rPr lang="en-US" altLang="en-US" baseline="-25000">
                <a:latin typeface="Times New Roman" pitchFamily="18" charset="0"/>
              </a:rPr>
              <a:t>8</a:t>
            </a:r>
            <a:r>
              <a:rPr lang="en-US" altLang="en-US">
                <a:latin typeface="Times New Roman" pitchFamily="18" charset="0"/>
              </a:rPr>
              <a:t>(10n</a:t>
            </a:r>
            <a:r>
              <a:rPr lang="en-US" altLang="en-US" baseline="30000">
                <a:latin typeface="Times New Roman" pitchFamily="18" charset="0"/>
              </a:rPr>
              <a:t>2</a:t>
            </a:r>
            <a:r>
              <a:rPr lang="en-US" altLang="en-US">
                <a:latin typeface="Times New Roman" pitchFamily="18" charset="0"/>
              </a:rPr>
              <a:t>) + 100n</a:t>
            </a:r>
            <a:r>
              <a:rPr lang="en-US" altLang="en-US" baseline="30000">
                <a:latin typeface="Times New Roman" pitchFamily="18" charset="0"/>
              </a:rPr>
              <a:t>2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4/1/2022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A89EC3-A915-4455-86D5-B12D6737FDE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1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Comparing functions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0" y="1371600"/>
            <a:ext cx="7772400" cy="5105400"/>
          </a:xfrm>
        </p:spPr>
        <p:txBody>
          <a:bodyPr/>
          <a:lstStyle/>
          <a:p>
            <a:r>
              <a:rPr lang="en-US" altLang="en-US" sz="2400" smtClean="0"/>
              <a:t>f(n) is an </a:t>
            </a:r>
            <a:r>
              <a:rPr lang="en-US" altLang="en-US" sz="2400" b="1" smtClean="0"/>
              <a:t>upper bound</a:t>
            </a:r>
            <a:r>
              <a:rPr lang="en-US" altLang="en-US" sz="2400" smtClean="0"/>
              <a:t> for h(n)</a:t>
            </a:r>
          </a:p>
          <a:p>
            <a:pPr>
              <a:buFontTx/>
              <a:buNone/>
            </a:pPr>
            <a:r>
              <a:rPr lang="en-US" altLang="en-US" sz="2400" smtClean="0"/>
              <a:t>   if h(n) ≤ f(n) for all n</a:t>
            </a:r>
          </a:p>
          <a:p>
            <a:pPr>
              <a:buFontTx/>
              <a:buNone/>
            </a:pPr>
            <a:endParaRPr lang="en-US" altLang="en-US" sz="2400" smtClean="0"/>
          </a:p>
          <a:p>
            <a:pPr>
              <a:buFontTx/>
              <a:buNone/>
            </a:pPr>
            <a:endParaRPr lang="en-US" altLang="en-US" sz="2400" smtClean="0"/>
          </a:p>
          <a:p>
            <a:pPr>
              <a:buFontTx/>
              <a:buNone/>
            </a:pPr>
            <a:r>
              <a:rPr lang="en-US" altLang="en-US" sz="2400" smtClean="0"/>
              <a:t>This is too strict – we mostly care about </a:t>
            </a:r>
            <a:r>
              <a:rPr lang="en-US" altLang="en-US" sz="2400" i="1" smtClean="0"/>
              <a:t>large</a:t>
            </a:r>
            <a:r>
              <a:rPr lang="en-US" altLang="en-US" sz="2400" smtClean="0"/>
              <a:t> n</a:t>
            </a:r>
          </a:p>
          <a:p>
            <a:pPr>
              <a:buFontTx/>
              <a:buNone/>
            </a:pPr>
            <a:endParaRPr lang="en-US" altLang="en-US" sz="2400" smtClean="0"/>
          </a:p>
          <a:p>
            <a:pPr>
              <a:buFontTx/>
              <a:buNone/>
            </a:pPr>
            <a:endParaRPr lang="en-US" altLang="en-US" sz="2400" smtClean="0"/>
          </a:p>
          <a:p>
            <a:pPr>
              <a:buFontTx/>
              <a:buNone/>
            </a:pPr>
            <a:r>
              <a:rPr lang="en-US" altLang="en-US" sz="2400" smtClean="0"/>
              <a:t>Still too strict if we want to ignore </a:t>
            </a:r>
            <a:r>
              <a:rPr lang="en-US" altLang="en-US" sz="2400" i="1" smtClean="0"/>
              <a:t>scale factors</a:t>
            </a:r>
          </a:p>
          <a:p>
            <a:pPr>
              <a:buFontTx/>
              <a:buNone/>
            </a:pPr>
            <a:endParaRPr lang="en-US" altLang="en-US" sz="2400" i="1" smtClean="0"/>
          </a:p>
        </p:txBody>
      </p:sp>
      <p:sp>
        <p:nvSpPr>
          <p:cNvPr id="29701" name="Text Box 4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400800" y="1279525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accent1"/>
                </a:solidFill>
                <a:latin typeface="Times New Roman" pitchFamily="18" charset="0"/>
              </a:rPr>
              <a:t>Plot h(n)=n, f(n) = n^2</a:t>
            </a:r>
          </a:p>
        </p:txBody>
      </p:sp>
      <p:sp>
        <p:nvSpPr>
          <p:cNvPr id="29702" name="Text Box 5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10400" y="4038600"/>
            <a:ext cx="2133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accent1"/>
                </a:solidFill>
                <a:latin typeface="Times New Roman" pitchFamily="18" charset="0"/>
              </a:rPr>
              <a:t>Another plot where they cross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55072-ED12-4C45-98F4-735693FD894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6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</a:t>
            </a:r>
            <a:r>
              <a:rPr lang="en-US" dirty="0" smtClean="0"/>
              <a:t>#1:  </a:t>
            </a:r>
            <a:r>
              <a:rPr lang="en-US" dirty="0" smtClean="0"/>
              <a:t>Released</a:t>
            </a:r>
          </a:p>
          <a:p>
            <a:pPr lvl="1"/>
            <a:r>
              <a:rPr lang="en-US" dirty="0" smtClean="0"/>
              <a:t>Due Tuesday,  April 12</a:t>
            </a:r>
            <a:endParaRPr lang="en-US" dirty="0" smtClean="0"/>
          </a:p>
          <a:p>
            <a:r>
              <a:rPr lang="en-US" dirty="0" smtClean="0"/>
              <a:t>Exercise #1:  Due </a:t>
            </a:r>
            <a:r>
              <a:rPr lang="en-US" dirty="0" smtClean="0"/>
              <a:t>tonight, 11:59 pm</a:t>
            </a:r>
            <a:endParaRPr lang="en-US" dirty="0" smtClean="0"/>
          </a:p>
          <a:p>
            <a:pPr lvl="1"/>
            <a:r>
              <a:rPr lang="en-US" dirty="0" smtClean="0"/>
              <a:t>Computer set up and some programming</a:t>
            </a:r>
          </a:p>
          <a:p>
            <a:r>
              <a:rPr lang="en-US" dirty="0" smtClean="0"/>
              <a:t>Reading,  </a:t>
            </a:r>
            <a:r>
              <a:rPr lang="en-US" dirty="0" smtClean="0"/>
              <a:t>Weiss,  for Monday and Wednesday</a:t>
            </a:r>
          </a:p>
          <a:p>
            <a:pPr lvl="1"/>
            <a:r>
              <a:rPr lang="en-US" dirty="0" smtClean="0"/>
              <a:t>Priority Queues,  6.1-6.5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55072-ED12-4C45-98F4-735693FD894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31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Definition of Order Notation</a:t>
            </a:r>
          </a:p>
        </p:txBody>
      </p:sp>
      <p:sp>
        <p:nvSpPr>
          <p:cNvPr id="51609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0" y="1371600"/>
            <a:ext cx="7772400" cy="51054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h(n) </a:t>
            </a:r>
            <a:r>
              <a:rPr lang="az-Cyrl-AZ" altLang="en-US" dirty="0" smtClean="0"/>
              <a:t>є</a:t>
            </a:r>
            <a:r>
              <a:rPr lang="en-US" altLang="en-US" dirty="0" smtClean="0"/>
              <a:t> O(f(n))              </a:t>
            </a:r>
            <a:r>
              <a:rPr lang="en-US" altLang="en-US" sz="2400" dirty="0" smtClean="0">
                <a:solidFill>
                  <a:schemeClr val="accent2"/>
                </a:solidFill>
                <a:sym typeface="Symbol" pitchFamily="18" charset="2"/>
              </a:rPr>
              <a:t>Big-O  “Order”</a:t>
            </a:r>
          </a:p>
          <a:p>
            <a:pPr marL="0" indent="0">
              <a:buFontTx/>
              <a:buNone/>
              <a:defRPr/>
            </a:pPr>
            <a:r>
              <a:rPr lang="en-US" altLang="en-US" sz="2400" dirty="0" smtClean="0"/>
              <a:t>   if there exist positive constants c and n</a:t>
            </a:r>
            <a:r>
              <a:rPr lang="en-US" altLang="en-US" sz="2400" baseline="-25000" dirty="0" smtClean="0"/>
              <a:t>0</a:t>
            </a:r>
            <a:endParaRPr lang="en-US" altLang="en-US" sz="2400" dirty="0" smtClean="0"/>
          </a:p>
          <a:p>
            <a:pPr>
              <a:buFontTx/>
              <a:buNone/>
              <a:defRPr/>
            </a:pPr>
            <a:r>
              <a:rPr lang="en-US" altLang="en-US" sz="2400" dirty="0" smtClean="0"/>
              <a:t>   such that h(n) ≤ c f(n) for all n ≥ n</a:t>
            </a:r>
            <a:r>
              <a:rPr lang="en-US" altLang="en-US" sz="2400" baseline="-25000" dirty="0" smtClean="0"/>
              <a:t>0</a:t>
            </a:r>
          </a:p>
          <a:p>
            <a:pPr>
              <a:buFontTx/>
              <a:buNone/>
              <a:defRPr/>
            </a:pPr>
            <a:r>
              <a:rPr lang="en-US" altLang="en-US" sz="2400" dirty="0" smtClean="0"/>
              <a:t> </a:t>
            </a:r>
          </a:p>
          <a:p>
            <a:pPr>
              <a:buFontTx/>
              <a:buNone/>
              <a:defRPr/>
            </a:pPr>
            <a:endParaRPr lang="en-US" altLang="en-US" sz="2400" dirty="0" smtClean="0"/>
          </a:p>
          <a:p>
            <a:pPr marL="533400" indent="-533400">
              <a:buFontTx/>
              <a:buNone/>
              <a:tabLst>
                <a:tab pos="2679700" algn="l"/>
                <a:tab pos="5775325" algn="l"/>
              </a:tabLst>
              <a:defRPr/>
            </a:pPr>
            <a:r>
              <a:rPr lang="en-US" altLang="en-US" sz="2400" dirty="0" smtClean="0"/>
              <a:t>O(f(n)) defines a class (set) of functions</a:t>
            </a:r>
          </a:p>
          <a:p>
            <a:pPr marL="533400" indent="-533400">
              <a:buFontTx/>
              <a:buNone/>
              <a:tabLst>
                <a:tab pos="2679700" algn="l"/>
                <a:tab pos="5775325" algn="l"/>
              </a:tabLst>
              <a:defRPr/>
            </a:pPr>
            <a:endParaRPr lang="en-US" altLang="en-US" sz="2400" dirty="0" smtClean="0">
              <a:solidFill>
                <a:schemeClr val="accent2"/>
              </a:solidFill>
              <a:sym typeface="Symbol" pitchFamily="18" charset="2"/>
            </a:endParaRPr>
          </a:p>
          <a:p>
            <a:pPr>
              <a:buFontTx/>
              <a:buNone/>
              <a:defRPr/>
            </a:pPr>
            <a:endParaRPr lang="en-US" altLang="en-US" sz="2400" dirty="0" smtClean="0"/>
          </a:p>
          <a:p>
            <a:pPr>
              <a:buFontTx/>
              <a:buNone/>
              <a:defRPr/>
            </a:pPr>
            <a:endParaRPr lang="en-US" altLang="en-US" sz="2400" i="1" dirty="0" smtClean="0"/>
          </a:p>
        </p:txBody>
      </p:sp>
      <p:sp>
        <p:nvSpPr>
          <p:cNvPr id="30725" name="Text Box 4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400800" y="1279525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accent1"/>
                </a:solidFill>
                <a:latin typeface="Times New Roman" pitchFamily="18" charset="0"/>
              </a:rPr>
              <a:t>Plot h(n)=n, f(n) = n^2</a:t>
            </a:r>
          </a:p>
        </p:txBody>
      </p:sp>
      <p:sp>
        <p:nvSpPr>
          <p:cNvPr id="30726" name="Text Box 5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10400" y="4038600"/>
            <a:ext cx="2133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accent1"/>
                </a:solidFill>
                <a:latin typeface="Times New Roman" pitchFamily="18" charset="0"/>
              </a:rPr>
              <a:t>Another plot where they cross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55072-ED12-4C45-98F4-735693FD894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95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altLang="en-US" smtClean="0"/>
              <a:t>Order Notation: Intuition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14375" y="5486400"/>
            <a:ext cx="8048625" cy="1143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400" smtClean="0"/>
              <a:t>Although not yet apparent, as </a:t>
            </a:r>
            <a:r>
              <a:rPr lang="en-US" altLang="en-US" sz="2400" i="1" smtClean="0"/>
              <a:t>n</a:t>
            </a:r>
            <a:r>
              <a:rPr lang="en-US" altLang="en-US" sz="2400" smtClean="0"/>
              <a:t> gets “sufficiently large”, </a:t>
            </a:r>
            <a:r>
              <a:rPr lang="en-US" altLang="en-US" sz="2400" i="1" smtClean="0">
                <a:solidFill>
                  <a:srgbClr val="FF0000"/>
                </a:solidFill>
              </a:rPr>
              <a:t>a</a:t>
            </a:r>
            <a:r>
              <a:rPr lang="en-US" altLang="en-US" sz="2400" smtClean="0">
                <a:solidFill>
                  <a:srgbClr val="FF0000"/>
                </a:solidFill>
              </a:rPr>
              <a:t>(</a:t>
            </a:r>
            <a:r>
              <a:rPr lang="en-US" altLang="en-US" sz="2400" i="1" smtClean="0">
                <a:solidFill>
                  <a:srgbClr val="FF0000"/>
                </a:solidFill>
              </a:rPr>
              <a:t>n</a:t>
            </a:r>
            <a:r>
              <a:rPr lang="en-US" altLang="en-US" sz="2400" smtClean="0">
                <a:solidFill>
                  <a:srgbClr val="FF0000"/>
                </a:solidFill>
              </a:rPr>
              <a:t>)</a:t>
            </a:r>
            <a:r>
              <a:rPr lang="en-US" altLang="en-US" sz="2400" smtClean="0"/>
              <a:t> will be “greater than or equal to” </a:t>
            </a:r>
            <a:r>
              <a:rPr lang="en-US" altLang="en-US" sz="2400" i="1" smtClean="0">
                <a:solidFill>
                  <a:schemeClr val="accent2"/>
                </a:solidFill>
              </a:rPr>
              <a:t>b</a:t>
            </a:r>
            <a:r>
              <a:rPr lang="en-US" altLang="en-US" sz="2400" smtClean="0">
                <a:solidFill>
                  <a:schemeClr val="accent2"/>
                </a:solidFill>
              </a:rPr>
              <a:t>(</a:t>
            </a:r>
            <a:r>
              <a:rPr lang="en-US" altLang="en-US" sz="2400" i="1" smtClean="0">
                <a:solidFill>
                  <a:schemeClr val="accent2"/>
                </a:solidFill>
              </a:rPr>
              <a:t>n</a:t>
            </a:r>
            <a:r>
              <a:rPr lang="en-US" altLang="en-US" sz="2400" smtClean="0">
                <a:solidFill>
                  <a:schemeClr val="accent2"/>
                </a:solidFill>
              </a:rPr>
              <a:t>)</a:t>
            </a:r>
            <a:r>
              <a:rPr lang="en-US" altLang="en-US" sz="2400" smtClean="0"/>
              <a:t> </a:t>
            </a:r>
          </a:p>
        </p:txBody>
      </p:sp>
      <p:pic>
        <p:nvPicPr>
          <p:cNvPr id="31749" name="Picture 4" descr="race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914400"/>
            <a:ext cx="56578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8600" y="2819400"/>
            <a:ext cx="3076575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i="1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en-US" altLang="en-US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en-US" altLang="en-US" i="1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en-US" altLang="en-US">
                <a:solidFill>
                  <a:srgbClr val="FF0000"/>
                </a:solidFill>
                <a:latin typeface="Times New Roman" pitchFamily="18" charset="0"/>
              </a:rPr>
              <a:t>) = </a:t>
            </a:r>
            <a:r>
              <a:rPr lang="en-US" altLang="en-US" i="1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en-US" altLang="en-US" baseline="30000">
                <a:solidFill>
                  <a:srgbClr val="FF0000"/>
                </a:solidFill>
                <a:latin typeface="Times New Roman" pitchFamily="18" charset="0"/>
              </a:rPr>
              <a:t>3</a:t>
            </a:r>
            <a:r>
              <a:rPr lang="en-US" altLang="en-US">
                <a:solidFill>
                  <a:srgbClr val="FF0000"/>
                </a:solidFill>
                <a:latin typeface="Times New Roman" pitchFamily="18" charset="0"/>
              </a:rPr>
              <a:t> + 2</a:t>
            </a:r>
            <a:r>
              <a:rPr lang="en-US" altLang="en-US" i="1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en-US" altLang="en-US" baseline="30000">
                <a:solidFill>
                  <a:srgbClr val="FF0000"/>
                </a:solidFill>
                <a:latin typeface="Times New Roman" pitchFamily="18" charset="0"/>
              </a:rPr>
              <a:t>2</a:t>
            </a:r>
          </a:p>
          <a:p>
            <a:pPr>
              <a:buFontTx/>
              <a:buNone/>
            </a:pPr>
            <a:r>
              <a:rPr lang="en-US" altLang="en-US" i="1">
                <a:solidFill>
                  <a:schemeClr val="accent2"/>
                </a:solidFill>
                <a:latin typeface="Times New Roman" pitchFamily="18" charset="0"/>
              </a:rPr>
              <a:t>b</a:t>
            </a:r>
            <a:r>
              <a:rPr lang="en-US" altLang="en-US">
                <a:solidFill>
                  <a:schemeClr val="accent2"/>
                </a:solidFill>
                <a:latin typeface="Times New Roman" pitchFamily="18" charset="0"/>
              </a:rPr>
              <a:t>(</a:t>
            </a:r>
            <a:r>
              <a:rPr lang="en-US" altLang="en-US" i="1">
                <a:solidFill>
                  <a:schemeClr val="accent2"/>
                </a:solidFill>
                <a:latin typeface="Times New Roman" pitchFamily="18" charset="0"/>
              </a:rPr>
              <a:t>n</a:t>
            </a:r>
            <a:r>
              <a:rPr lang="en-US" altLang="en-US">
                <a:solidFill>
                  <a:schemeClr val="accent2"/>
                </a:solidFill>
                <a:latin typeface="Times New Roman" pitchFamily="18" charset="0"/>
              </a:rPr>
              <a:t>) = 100</a:t>
            </a:r>
            <a:r>
              <a:rPr lang="en-US" altLang="en-US" i="1">
                <a:solidFill>
                  <a:schemeClr val="accent2"/>
                </a:solidFill>
                <a:latin typeface="Times New Roman" pitchFamily="18" charset="0"/>
              </a:rPr>
              <a:t>n</a:t>
            </a:r>
            <a:r>
              <a:rPr lang="en-US" altLang="en-US" baseline="30000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en-US" altLang="en-US">
                <a:solidFill>
                  <a:schemeClr val="accent2"/>
                </a:solidFill>
                <a:latin typeface="Times New Roman" pitchFamily="18" charset="0"/>
              </a:rPr>
              <a:t> + 1000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55072-ED12-4C45-98F4-735693FD894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5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altLang="en-US" smtClean="0"/>
              <a:t>Order Notation: Example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676400" y="5791200"/>
            <a:ext cx="6248400" cy="9144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000" smtClean="0">
                <a:solidFill>
                  <a:schemeClr val="accent2"/>
                </a:solidFill>
              </a:rPr>
              <a:t>100</a:t>
            </a:r>
            <a:r>
              <a:rPr lang="en-US" altLang="en-US" sz="2000" i="1" smtClean="0">
                <a:solidFill>
                  <a:schemeClr val="accent2"/>
                </a:solidFill>
              </a:rPr>
              <a:t>n</a:t>
            </a:r>
            <a:r>
              <a:rPr lang="en-US" altLang="en-US" sz="2000" baseline="30000" smtClean="0">
                <a:solidFill>
                  <a:schemeClr val="accent2"/>
                </a:solidFill>
              </a:rPr>
              <a:t>2</a:t>
            </a:r>
            <a:r>
              <a:rPr lang="en-US" altLang="en-US" sz="2000" smtClean="0">
                <a:solidFill>
                  <a:schemeClr val="accent2"/>
                </a:solidFill>
              </a:rPr>
              <a:t> + 1000 </a:t>
            </a:r>
            <a:r>
              <a:rPr lang="en-US" altLang="en-US" sz="2000" smtClean="0"/>
              <a:t> </a:t>
            </a:r>
            <a:r>
              <a:rPr lang="en-US" altLang="en-US" sz="2000" smtClean="0">
                <a:sym typeface="Symbol" pitchFamily="18" charset="2"/>
              </a:rPr>
              <a:t>  (</a:t>
            </a:r>
            <a:r>
              <a:rPr lang="en-US" altLang="en-US" sz="2000" i="1" smtClean="0">
                <a:solidFill>
                  <a:srgbClr val="FF0000"/>
                </a:solidFill>
              </a:rPr>
              <a:t>n</a:t>
            </a:r>
            <a:r>
              <a:rPr lang="en-US" altLang="en-US" sz="2000" baseline="30000" smtClean="0">
                <a:solidFill>
                  <a:srgbClr val="FF0000"/>
                </a:solidFill>
              </a:rPr>
              <a:t>3</a:t>
            </a:r>
            <a:r>
              <a:rPr lang="en-US" altLang="en-US" sz="2000" smtClean="0">
                <a:solidFill>
                  <a:srgbClr val="FF0000"/>
                </a:solidFill>
              </a:rPr>
              <a:t> + 2</a:t>
            </a:r>
            <a:r>
              <a:rPr lang="en-US" altLang="en-US" sz="2000" i="1" smtClean="0">
                <a:solidFill>
                  <a:srgbClr val="FF0000"/>
                </a:solidFill>
              </a:rPr>
              <a:t>n</a:t>
            </a:r>
            <a:r>
              <a:rPr lang="en-US" altLang="en-US" sz="2000" baseline="30000" smtClean="0">
                <a:solidFill>
                  <a:srgbClr val="FF0000"/>
                </a:solidFill>
              </a:rPr>
              <a:t>2</a:t>
            </a:r>
            <a:r>
              <a:rPr lang="en-US" altLang="en-US" sz="2000" smtClean="0"/>
              <a:t>) for all </a:t>
            </a:r>
            <a:r>
              <a:rPr lang="en-US" altLang="en-US" sz="2000" i="1" smtClean="0"/>
              <a:t>n</a:t>
            </a:r>
            <a:r>
              <a:rPr lang="en-US" altLang="en-US" sz="2000" smtClean="0"/>
              <a:t> </a:t>
            </a:r>
            <a:r>
              <a:rPr lang="en-US" altLang="en-US" sz="2000" smtClean="0">
                <a:sym typeface="Symbol" pitchFamily="18" charset="2"/>
              </a:rPr>
              <a:t> </a:t>
            </a:r>
            <a:r>
              <a:rPr lang="en-US" altLang="en-US" sz="2000" smtClean="0">
                <a:solidFill>
                  <a:srgbClr val="339933"/>
                </a:solidFill>
                <a:sym typeface="Symbol" pitchFamily="18" charset="2"/>
              </a:rPr>
              <a:t>100</a:t>
            </a:r>
            <a:endParaRPr lang="en-US" altLang="en-US" sz="2000" smtClean="0">
              <a:sym typeface="Symbol" pitchFamily="18" charset="2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000" smtClean="0">
                <a:sym typeface="Symbol" pitchFamily="18" charset="2"/>
              </a:rPr>
              <a:t>So </a:t>
            </a:r>
            <a:r>
              <a:rPr lang="en-US" altLang="en-US" sz="2000" smtClean="0">
                <a:solidFill>
                  <a:schemeClr val="accent2"/>
                </a:solidFill>
              </a:rPr>
              <a:t>100</a:t>
            </a:r>
            <a:r>
              <a:rPr lang="en-US" altLang="en-US" sz="2000" i="1" smtClean="0">
                <a:solidFill>
                  <a:schemeClr val="accent2"/>
                </a:solidFill>
              </a:rPr>
              <a:t>n</a:t>
            </a:r>
            <a:r>
              <a:rPr lang="en-US" altLang="en-US" sz="2000" baseline="30000" smtClean="0">
                <a:solidFill>
                  <a:schemeClr val="accent2"/>
                </a:solidFill>
              </a:rPr>
              <a:t>2</a:t>
            </a:r>
            <a:r>
              <a:rPr lang="en-US" altLang="en-US" sz="2000" smtClean="0">
                <a:solidFill>
                  <a:schemeClr val="accent2"/>
                </a:solidFill>
              </a:rPr>
              <a:t> + 1000 </a:t>
            </a:r>
            <a:r>
              <a:rPr lang="en-US" altLang="en-US" sz="2000" smtClean="0">
                <a:sym typeface="Symbol" pitchFamily="18" charset="2"/>
              </a:rPr>
              <a:t> O(</a:t>
            </a:r>
            <a:r>
              <a:rPr lang="en-US" altLang="en-US" sz="2000" i="1" smtClean="0">
                <a:solidFill>
                  <a:srgbClr val="FF0000"/>
                </a:solidFill>
              </a:rPr>
              <a:t>n</a:t>
            </a:r>
            <a:r>
              <a:rPr lang="en-US" altLang="en-US" sz="2000" baseline="30000" smtClean="0">
                <a:solidFill>
                  <a:srgbClr val="FF0000"/>
                </a:solidFill>
              </a:rPr>
              <a:t>3</a:t>
            </a:r>
            <a:r>
              <a:rPr lang="en-US" altLang="en-US" sz="2000" smtClean="0">
                <a:solidFill>
                  <a:srgbClr val="FF0000"/>
                </a:solidFill>
              </a:rPr>
              <a:t> + 2</a:t>
            </a:r>
            <a:r>
              <a:rPr lang="en-US" altLang="en-US" sz="2000" i="1" smtClean="0">
                <a:solidFill>
                  <a:srgbClr val="FF0000"/>
                </a:solidFill>
              </a:rPr>
              <a:t>n</a:t>
            </a:r>
            <a:r>
              <a:rPr lang="en-US" altLang="en-US" sz="2000" baseline="30000" smtClean="0">
                <a:solidFill>
                  <a:srgbClr val="FF0000"/>
                </a:solidFill>
              </a:rPr>
              <a:t>2</a:t>
            </a:r>
            <a:r>
              <a:rPr lang="en-US" altLang="en-US" sz="2000" smtClean="0">
                <a:sym typeface="Symbol" pitchFamily="18" charset="2"/>
              </a:rPr>
              <a:t>)</a:t>
            </a:r>
            <a:endParaRPr lang="en-US" altLang="en-US" sz="2000" smtClean="0"/>
          </a:p>
        </p:txBody>
      </p:sp>
      <p:sp>
        <p:nvSpPr>
          <p:cNvPr id="32773" name="Text Box 5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879725"/>
            <a:ext cx="19050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accent1"/>
                </a:solidFill>
                <a:latin typeface="Times New Roman" pitchFamily="18" charset="0"/>
              </a:rPr>
              <a:t>Wait, crossover point at 100, not 198?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solidFill>
                <a:schemeClr val="accent1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accent1"/>
                </a:solidFill>
                <a:latin typeface="Times New Roman" pitchFamily="18" charset="0"/>
              </a:rPr>
              <a:t/>
            </a:r>
            <a:br>
              <a:rPr lang="en-US" altLang="en-US" sz="2000">
                <a:solidFill>
                  <a:schemeClr val="accent1"/>
                </a:solidFill>
                <a:latin typeface="Times New Roman" pitchFamily="18" charset="0"/>
              </a:rPr>
            </a:br>
            <a:r>
              <a:rPr lang="en-US" altLang="en-US" sz="2000">
                <a:solidFill>
                  <a:schemeClr val="accent1"/>
                </a:solidFill>
                <a:latin typeface="Times New Roman" pitchFamily="18" charset="0"/>
              </a:rPr>
              <a:t>If we pick c =1, then n</a:t>
            </a:r>
            <a:r>
              <a:rPr lang="en-US" altLang="en-US" sz="2000" baseline="-25000">
                <a:solidFill>
                  <a:schemeClr val="accent1"/>
                </a:solidFill>
                <a:latin typeface="Times New Roman" pitchFamily="18" charset="0"/>
              </a:rPr>
              <a:t>0</a:t>
            </a:r>
            <a:r>
              <a:rPr lang="en-US" altLang="en-US" sz="2000">
                <a:solidFill>
                  <a:schemeClr val="accent1"/>
                </a:solidFill>
                <a:latin typeface="Times New Roman" pitchFamily="18" charset="0"/>
              </a:rPr>
              <a:t>=100</a:t>
            </a:r>
          </a:p>
        </p:txBody>
      </p:sp>
      <p:sp>
        <p:nvSpPr>
          <p:cNvPr id="32774" name="Text Box 6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62484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accent1"/>
                </a:solidFill>
                <a:latin typeface="Times New Roman" pitchFamily="18" charset="0"/>
              </a:rPr>
              <a:t>b </a:t>
            </a:r>
            <a:r>
              <a:rPr lang="en-US" altLang="en-US" sz="1800">
                <a:solidFill>
                  <a:schemeClr val="accent1"/>
                </a:solidFill>
                <a:latin typeface="Times New Roman" pitchFamily="18" charset="0"/>
                <a:sym typeface="Symbol" pitchFamily="18" charset="2"/>
              </a:rPr>
              <a:t></a:t>
            </a:r>
            <a:r>
              <a:rPr lang="en-US" altLang="en-US" sz="1800">
                <a:solidFill>
                  <a:schemeClr val="accent1"/>
                </a:solidFill>
                <a:latin typeface="Times New Roman" pitchFamily="18" charset="0"/>
              </a:rPr>
              <a:t> O(n</a:t>
            </a:r>
            <a:r>
              <a:rPr lang="en-US" altLang="en-US" sz="1800" baseline="30000">
                <a:solidFill>
                  <a:schemeClr val="accent1"/>
                </a:solidFill>
                <a:latin typeface="Times New Roman" pitchFamily="18" charset="0"/>
              </a:rPr>
              <a:t>3</a:t>
            </a:r>
            <a:r>
              <a:rPr lang="en-US" altLang="en-US" sz="1800">
                <a:solidFill>
                  <a:schemeClr val="accent1"/>
                </a:solidFill>
                <a:latin typeface="Times New Roman" pitchFamily="18" charset="0"/>
              </a:rPr>
              <a:t>),O(n</a:t>
            </a:r>
            <a:r>
              <a:rPr lang="en-US" altLang="en-US" sz="1800" baseline="30000">
                <a:solidFill>
                  <a:schemeClr val="accent1"/>
                </a:solidFill>
                <a:latin typeface="Times New Roman" pitchFamily="18" charset="0"/>
              </a:rPr>
              <a:t>2</a:t>
            </a:r>
            <a:r>
              <a:rPr lang="en-US" altLang="en-US" sz="1800">
                <a:solidFill>
                  <a:schemeClr val="accent1"/>
                </a:solidFill>
                <a:latin typeface="Times New Roman" pitchFamily="18" charset="0"/>
              </a:rPr>
              <a:t>),</a:t>
            </a:r>
            <a:r>
              <a:rPr lang="en-US" altLang="en-US" sz="18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Ω(n</a:t>
            </a:r>
            <a:r>
              <a:rPr lang="en-US" altLang="en-US" sz="1800" baseline="300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18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el-GR" altLang="en-US" sz="18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en-US" sz="18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(n</a:t>
            </a:r>
            <a:r>
              <a:rPr lang="en-US" altLang="en-US" sz="1800" baseline="300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18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altLang="en-US" sz="180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5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5915025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55072-ED12-4C45-98F4-735693FD894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7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Example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04800" y="1371600"/>
            <a:ext cx="8610600" cy="5257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i="1" dirty="0" smtClean="0"/>
              <a:t>h</a:t>
            </a:r>
            <a:r>
              <a:rPr lang="en-US" altLang="en-US" dirty="0" smtClean="0"/>
              <a:t>(</a:t>
            </a:r>
            <a:r>
              <a:rPr lang="en-US" altLang="en-US" i="1" dirty="0" smtClean="0"/>
              <a:t>n</a:t>
            </a:r>
            <a:r>
              <a:rPr lang="en-US" altLang="en-US" dirty="0" smtClean="0"/>
              <a:t>) </a:t>
            </a:r>
            <a:r>
              <a:rPr lang="en-US" altLang="en-US" dirty="0" smtClean="0">
                <a:sym typeface="Symbol" pitchFamily="18" charset="2"/>
              </a:rPr>
              <a:t> O( </a:t>
            </a:r>
            <a:r>
              <a:rPr lang="en-US" altLang="en-US" i="1" dirty="0" smtClean="0">
                <a:sym typeface="Symbol" pitchFamily="18" charset="2"/>
              </a:rPr>
              <a:t>f</a:t>
            </a:r>
            <a:r>
              <a:rPr lang="en-US" altLang="en-US" dirty="0" smtClean="0">
                <a:sym typeface="Symbol" pitchFamily="18" charset="2"/>
              </a:rPr>
              <a:t>(</a:t>
            </a:r>
            <a:r>
              <a:rPr lang="en-US" altLang="en-US" i="1" dirty="0" smtClean="0">
                <a:sym typeface="Symbol" pitchFamily="18" charset="2"/>
              </a:rPr>
              <a:t>n</a:t>
            </a:r>
            <a:r>
              <a:rPr lang="en-US" altLang="en-US" dirty="0" smtClean="0">
                <a:sym typeface="Symbol" pitchFamily="18" charset="2"/>
              </a:rPr>
              <a:t>) )     </a:t>
            </a:r>
            <a:r>
              <a:rPr lang="en-US" altLang="en-US" dirty="0" err="1" smtClean="0">
                <a:sym typeface="Symbol" pitchFamily="18" charset="2"/>
              </a:rPr>
              <a:t>iff</a:t>
            </a:r>
            <a:r>
              <a:rPr lang="en-US" altLang="en-US" dirty="0" smtClean="0">
                <a:sym typeface="Symbol" pitchFamily="18" charset="2"/>
              </a:rPr>
              <a:t> there exist positive constants </a:t>
            </a:r>
            <a:r>
              <a:rPr lang="en-US" altLang="en-US" i="1" dirty="0" smtClean="0">
                <a:solidFill>
                  <a:srgbClr val="339933"/>
                </a:solidFill>
                <a:sym typeface="Symbol" pitchFamily="18" charset="2"/>
              </a:rPr>
              <a:t>c</a:t>
            </a:r>
            <a:r>
              <a:rPr lang="en-US" altLang="en-US" dirty="0" smtClean="0">
                <a:sym typeface="Symbol" pitchFamily="18" charset="2"/>
              </a:rPr>
              <a:t> and </a:t>
            </a:r>
            <a:r>
              <a:rPr lang="en-US" altLang="en-US" i="1" dirty="0" smtClean="0">
                <a:solidFill>
                  <a:srgbClr val="339933"/>
                </a:solidFill>
                <a:sym typeface="Symbol" pitchFamily="18" charset="2"/>
              </a:rPr>
              <a:t>n</a:t>
            </a:r>
            <a:r>
              <a:rPr lang="en-US" altLang="en-US" i="1" baseline="-25000" dirty="0" smtClean="0">
                <a:solidFill>
                  <a:srgbClr val="339933"/>
                </a:solidFill>
                <a:sym typeface="Symbol" pitchFamily="18" charset="2"/>
              </a:rPr>
              <a:t>0</a:t>
            </a:r>
            <a:r>
              <a:rPr lang="en-US" altLang="en-US" dirty="0" smtClean="0">
                <a:sym typeface="Symbol" pitchFamily="18" charset="2"/>
              </a:rPr>
              <a:t> such that: </a:t>
            </a:r>
            <a:br>
              <a:rPr lang="en-US" altLang="en-US" dirty="0" smtClean="0">
                <a:sym typeface="Symbol" pitchFamily="18" charset="2"/>
              </a:rPr>
            </a:br>
            <a:r>
              <a:rPr lang="en-US" altLang="en-US" i="1" dirty="0" smtClean="0"/>
              <a:t>h</a:t>
            </a:r>
            <a:r>
              <a:rPr lang="en-US" altLang="en-US" dirty="0" smtClean="0"/>
              <a:t>(</a:t>
            </a:r>
            <a:r>
              <a:rPr lang="en-US" altLang="en-US" i="1" dirty="0" smtClean="0"/>
              <a:t>n</a:t>
            </a:r>
            <a:r>
              <a:rPr lang="en-US" altLang="en-US" dirty="0" smtClean="0"/>
              <a:t>) </a:t>
            </a:r>
            <a:r>
              <a:rPr lang="en-US" altLang="en-US" dirty="0" smtClean="0">
                <a:sym typeface="Symbol" pitchFamily="18" charset="2"/>
              </a:rPr>
              <a:t>  </a:t>
            </a:r>
            <a:r>
              <a:rPr lang="en-US" altLang="en-US" i="1" dirty="0" smtClean="0">
                <a:solidFill>
                  <a:srgbClr val="339933"/>
                </a:solidFill>
                <a:sym typeface="Symbol" pitchFamily="18" charset="2"/>
              </a:rPr>
              <a:t>c</a:t>
            </a:r>
            <a:r>
              <a:rPr lang="en-US" altLang="en-US" dirty="0" smtClean="0">
                <a:sym typeface="Symbol" pitchFamily="18" charset="2"/>
              </a:rPr>
              <a:t> </a:t>
            </a:r>
            <a:r>
              <a:rPr lang="en-US" altLang="en-US" i="1" dirty="0" smtClean="0">
                <a:sym typeface="Symbol" pitchFamily="18" charset="2"/>
              </a:rPr>
              <a:t>f</a:t>
            </a:r>
            <a:r>
              <a:rPr lang="en-US" altLang="en-US" dirty="0" smtClean="0">
                <a:sym typeface="Symbol" pitchFamily="18" charset="2"/>
              </a:rPr>
              <a:t>(</a:t>
            </a:r>
            <a:r>
              <a:rPr lang="en-US" altLang="en-US" i="1" dirty="0" smtClean="0">
                <a:sym typeface="Symbol" pitchFamily="18" charset="2"/>
              </a:rPr>
              <a:t>n</a:t>
            </a:r>
            <a:r>
              <a:rPr lang="en-US" altLang="en-US" dirty="0" smtClean="0">
                <a:sym typeface="Symbol" pitchFamily="18" charset="2"/>
              </a:rPr>
              <a:t>) for all </a:t>
            </a:r>
            <a:r>
              <a:rPr lang="en-US" altLang="en-US" i="1" dirty="0" smtClean="0">
                <a:sym typeface="Symbol" pitchFamily="18" charset="2"/>
              </a:rPr>
              <a:t>n</a:t>
            </a:r>
            <a:r>
              <a:rPr lang="en-US" altLang="en-US" dirty="0" smtClean="0">
                <a:sym typeface="Symbol" pitchFamily="18" charset="2"/>
              </a:rPr>
              <a:t>  </a:t>
            </a:r>
            <a:r>
              <a:rPr lang="en-US" altLang="en-US" i="1" dirty="0" smtClean="0">
                <a:solidFill>
                  <a:srgbClr val="339933"/>
                </a:solidFill>
                <a:sym typeface="Symbol" pitchFamily="18" charset="2"/>
              </a:rPr>
              <a:t>n</a:t>
            </a:r>
            <a:r>
              <a:rPr lang="en-US" altLang="en-US" i="1" baseline="-25000" dirty="0" smtClean="0">
                <a:solidFill>
                  <a:srgbClr val="339933"/>
                </a:solidFill>
                <a:sym typeface="Symbol" pitchFamily="18" charset="2"/>
              </a:rPr>
              <a:t>0</a:t>
            </a:r>
            <a:endParaRPr lang="en-US" altLang="en-US" i="1" dirty="0" smtClean="0">
              <a:solidFill>
                <a:srgbClr val="339933"/>
              </a:solidFill>
              <a:sym typeface="Symbol" pitchFamily="18" charset="2"/>
            </a:endParaRPr>
          </a:p>
          <a:p>
            <a:pPr>
              <a:buFontTx/>
              <a:buNone/>
            </a:pPr>
            <a:endParaRPr lang="en-US" altLang="en-US" dirty="0" smtClean="0">
              <a:sym typeface="Symbol" pitchFamily="18" charset="2"/>
            </a:endParaRPr>
          </a:p>
          <a:p>
            <a:pPr>
              <a:buFontTx/>
              <a:buNone/>
            </a:pPr>
            <a:r>
              <a:rPr lang="en-US" altLang="en-US" dirty="0" smtClean="0">
                <a:sym typeface="Symbol" pitchFamily="18" charset="2"/>
              </a:rPr>
              <a:t>Example:</a:t>
            </a:r>
          </a:p>
          <a:p>
            <a:pPr>
              <a:buFontTx/>
              <a:buNone/>
            </a:pPr>
            <a:r>
              <a:rPr lang="en-US" altLang="en-US" dirty="0" smtClean="0">
                <a:solidFill>
                  <a:schemeClr val="accent2"/>
                </a:solidFill>
              </a:rPr>
              <a:t>100</a:t>
            </a:r>
            <a:r>
              <a:rPr lang="en-US" altLang="en-US" i="1" dirty="0" smtClean="0">
                <a:solidFill>
                  <a:schemeClr val="accent2"/>
                </a:solidFill>
              </a:rPr>
              <a:t>n</a:t>
            </a:r>
            <a:r>
              <a:rPr lang="en-US" altLang="en-US" baseline="30000" dirty="0" smtClean="0">
                <a:solidFill>
                  <a:schemeClr val="accent2"/>
                </a:solidFill>
              </a:rPr>
              <a:t>2</a:t>
            </a:r>
            <a:r>
              <a:rPr lang="en-US" altLang="en-US" dirty="0" smtClean="0">
                <a:solidFill>
                  <a:schemeClr val="accent2"/>
                </a:solidFill>
              </a:rPr>
              <a:t> + 1000 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Symbol" pitchFamily="18" charset="2"/>
              </a:rPr>
              <a:t> </a:t>
            </a:r>
            <a:r>
              <a:rPr lang="en-US" altLang="en-US" dirty="0" smtClean="0">
                <a:solidFill>
                  <a:srgbClr val="339933"/>
                </a:solidFill>
                <a:sym typeface="Symbol" pitchFamily="18" charset="2"/>
              </a:rPr>
              <a:t>1</a:t>
            </a:r>
            <a:r>
              <a:rPr lang="en-US" altLang="en-US" dirty="0" smtClean="0">
                <a:sym typeface="Symbol" pitchFamily="18" charset="2"/>
              </a:rPr>
              <a:t> (</a:t>
            </a:r>
            <a:r>
              <a:rPr lang="en-US" altLang="en-US" i="1" dirty="0" smtClean="0">
                <a:solidFill>
                  <a:srgbClr val="FF0000"/>
                </a:solidFill>
              </a:rPr>
              <a:t>n</a:t>
            </a:r>
            <a:r>
              <a:rPr lang="en-US" altLang="en-US" baseline="30000" dirty="0" smtClean="0">
                <a:solidFill>
                  <a:srgbClr val="FF0000"/>
                </a:solidFill>
              </a:rPr>
              <a:t>3</a:t>
            </a:r>
            <a:r>
              <a:rPr lang="en-US" altLang="en-US" dirty="0" smtClean="0">
                <a:solidFill>
                  <a:srgbClr val="FF0000"/>
                </a:solidFill>
              </a:rPr>
              <a:t> + 2</a:t>
            </a:r>
            <a:r>
              <a:rPr lang="en-US" altLang="en-US" i="1" dirty="0" smtClean="0">
                <a:solidFill>
                  <a:srgbClr val="FF0000"/>
                </a:solidFill>
              </a:rPr>
              <a:t>n</a:t>
            </a:r>
            <a:r>
              <a:rPr lang="en-US" alt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altLang="en-US" dirty="0" smtClean="0"/>
              <a:t>) for all </a:t>
            </a:r>
            <a:r>
              <a:rPr lang="en-US" altLang="en-US" i="1" dirty="0" smtClean="0"/>
              <a:t>n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Symbol" pitchFamily="18" charset="2"/>
              </a:rPr>
              <a:t> </a:t>
            </a:r>
            <a:r>
              <a:rPr lang="en-US" altLang="en-US" dirty="0" smtClean="0">
                <a:solidFill>
                  <a:srgbClr val="339933"/>
                </a:solidFill>
                <a:sym typeface="Symbol" pitchFamily="18" charset="2"/>
              </a:rPr>
              <a:t>100</a:t>
            </a:r>
            <a:br>
              <a:rPr lang="en-US" altLang="en-US" dirty="0" smtClean="0">
                <a:solidFill>
                  <a:srgbClr val="339933"/>
                </a:solidFill>
                <a:sym typeface="Symbol" pitchFamily="18" charset="2"/>
              </a:rPr>
            </a:br>
            <a:r>
              <a:rPr lang="en-US" altLang="en-US" dirty="0" smtClean="0">
                <a:sym typeface="Symbol" pitchFamily="18" charset="2"/>
              </a:rPr>
              <a:t/>
            </a:r>
            <a:br>
              <a:rPr lang="en-US" altLang="en-US" dirty="0" smtClean="0">
                <a:sym typeface="Symbol" pitchFamily="18" charset="2"/>
              </a:rPr>
            </a:br>
            <a:r>
              <a:rPr lang="en-US" altLang="en-US" dirty="0" smtClean="0">
                <a:sym typeface="Symbol" pitchFamily="18" charset="2"/>
              </a:rPr>
              <a:t>		So </a:t>
            </a:r>
            <a:r>
              <a:rPr lang="en-US" altLang="en-US" dirty="0" smtClean="0">
                <a:solidFill>
                  <a:schemeClr val="accent2"/>
                </a:solidFill>
              </a:rPr>
              <a:t>100</a:t>
            </a:r>
            <a:r>
              <a:rPr lang="en-US" altLang="en-US" i="1" dirty="0" smtClean="0">
                <a:solidFill>
                  <a:schemeClr val="accent2"/>
                </a:solidFill>
              </a:rPr>
              <a:t>n</a:t>
            </a:r>
            <a:r>
              <a:rPr lang="en-US" altLang="en-US" baseline="30000" dirty="0" smtClean="0">
                <a:solidFill>
                  <a:schemeClr val="accent2"/>
                </a:solidFill>
              </a:rPr>
              <a:t>2</a:t>
            </a:r>
            <a:r>
              <a:rPr lang="en-US" altLang="en-US" dirty="0" smtClean="0">
                <a:solidFill>
                  <a:schemeClr val="accent2"/>
                </a:solidFill>
              </a:rPr>
              <a:t> + 1000 </a:t>
            </a:r>
            <a:r>
              <a:rPr lang="en-US" altLang="en-US" dirty="0" smtClean="0">
                <a:sym typeface="Symbol" pitchFamily="18" charset="2"/>
              </a:rPr>
              <a:t> O(</a:t>
            </a:r>
            <a:r>
              <a:rPr lang="en-US" altLang="en-US" i="1" dirty="0" smtClean="0">
                <a:solidFill>
                  <a:srgbClr val="FF0000"/>
                </a:solidFill>
              </a:rPr>
              <a:t>n</a:t>
            </a:r>
            <a:r>
              <a:rPr lang="en-US" altLang="en-US" baseline="30000" dirty="0" smtClean="0">
                <a:solidFill>
                  <a:srgbClr val="FF0000"/>
                </a:solidFill>
              </a:rPr>
              <a:t>3</a:t>
            </a:r>
            <a:r>
              <a:rPr lang="en-US" altLang="en-US" dirty="0" smtClean="0">
                <a:solidFill>
                  <a:srgbClr val="FF0000"/>
                </a:solidFill>
              </a:rPr>
              <a:t> + 2</a:t>
            </a:r>
            <a:r>
              <a:rPr lang="en-US" altLang="en-US" i="1" dirty="0" smtClean="0">
                <a:solidFill>
                  <a:srgbClr val="FF0000"/>
                </a:solidFill>
              </a:rPr>
              <a:t>n</a:t>
            </a:r>
            <a:r>
              <a:rPr lang="en-US" alt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altLang="en-US" dirty="0" smtClean="0">
                <a:sym typeface="Symbol" pitchFamily="18" charset="2"/>
              </a:rPr>
              <a:t> )</a:t>
            </a:r>
          </a:p>
          <a:p>
            <a:pPr>
              <a:buFontTx/>
              <a:buNone/>
            </a:pPr>
            <a:endParaRPr lang="en-US" altLang="en-US" dirty="0" smtClean="0">
              <a:sym typeface="Symbol" pitchFamily="18" charset="2"/>
            </a:endParaRPr>
          </a:p>
          <a:p>
            <a:pPr>
              <a:buFontTx/>
              <a:buNone/>
            </a:pPr>
            <a:endParaRPr lang="en-US" altLang="en-US" dirty="0" smtClean="0">
              <a:sym typeface="Symbol" pitchFamily="18" charset="2"/>
            </a:endParaRPr>
          </a:p>
        </p:txBody>
      </p:sp>
      <p:sp>
        <p:nvSpPr>
          <p:cNvPr id="33797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641725" y="5984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55072-ED12-4C45-98F4-735693FD894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81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Constants are not unique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04800" y="1371600"/>
            <a:ext cx="8610600" cy="525780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en-US" altLang="en-US" i="1" smtClean="0"/>
              <a:t>h</a:t>
            </a:r>
            <a:r>
              <a:rPr lang="en-US" altLang="en-US" smtClean="0"/>
              <a:t>(</a:t>
            </a:r>
            <a:r>
              <a:rPr lang="en-US" altLang="en-US" i="1" smtClean="0"/>
              <a:t>n</a:t>
            </a:r>
            <a:r>
              <a:rPr lang="en-US" altLang="en-US" smtClean="0"/>
              <a:t>) </a:t>
            </a:r>
            <a:r>
              <a:rPr lang="en-US" altLang="en-US" smtClean="0">
                <a:sym typeface="Symbol" pitchFamily="18" charset="2"/>
              </a:rPr>
              <a:t> O( </a:t>
            </a:r>
            <a:r>
              <a:rPr lang="en-US" altLang="en-US" i="1" smtClean="0">
                <a:sym typeface="Symbol" pitchFamily="18" charset="2"/>
              </a:rPr>
              <a:t>f</a:t>
            </a:r>
            <a:r>
              <a:rPr lang="en-US" altLang="en-US" smtClean="0">
                <a:sym typeface="Symbol" pitchFamily="18" charset="2"/>
              </a:rPr>
              <a:t>(</a:t>
            </a:r>
            <a:r>
              <a:rPr lang="en-US" altLang="en-US" i="1" smtClean="0">
                <a:sym typeface="Symbol" pitchFamily="18" charset="2"/>
              </a:rPr>
              <a:t>n</a:t>
            </a:r>
            <a:r>
              <a:rPr lang="en-US" altLang="en-US" smtClean="0">
                <a:sym typeface="Symbol" pitchFamily="18" charset="2"/>
              </a:rPr>
              <a:t>) )     iff there exist positive constants </a:t>
            </a:r>
            <a:r>
              <a:rPr lang="en-US" altLang="en-US" i="1" smtClean="0">
                <a:solidFill>
                  <a:srgbClr val="339933"/>
                </a:solidFill>
                <a:sym typeface="Symbol" pitchFamily="18" charset="2"/>
              </a:rPr>
              <a:t>c</a:t>
            </a:r>
            <a:r>
              <a:rPr lang="en-US" altLang="en-US" smtClean="0">
                <a:sym typeface="Symbol" pitchFamily="18" charset="2"/>
              </a:rPr>
              <a:t> and </a:t>
            </a:r>
            <a:r>
              <a:rPr lang="en-US" altLang="en-US" i="1" smtClean="0">
                <a:solidFill>
                  <a:srgbClr val="339933"/>
                </a:solidFill>
                <a:sym typeface="Symbol" pitchFamily="18" charset="2"/>
              </a:rPr>
              <a:t>n</a:t>
            </a:r>
            <a:r>
              <a:rPr lang="en-US" altLang="en-US" i="1" baseline="-25000" smtClean="0">
                <a:solidFill>
                  <a:srgbClr val="339933"/>
                </a:solidFill>
                <a:sym typeface="Symbol" pitchFamily="18" charset="2"/>
              </a:rPr>
              <a:t>0</a:t>
            </a:r>
            <a:r>
              <a:rPr lang="en-US" altLang="en-US" smtClean="0">
                <a:sym typeface="Symbol" pitchFamily="18" charset="2"/>
              </a:rPr>
              <a:t> such that: </a:t>
            </a:r>
            <a:br>
              <a:rPr lang="en-US" altLang="en-US" smtClean="0">
                <a:sym typeface="Symbol" pitchFamily="18" charset="2"/>
              </a:rPr>
            </a:br>
            <a:r>
              <a:rPr lang="en-US" altLang="en-US" i="1" smtClean="0"/>
              <a:t>h</a:t>
            </a:r>
            <a:r>
              <a:rPr lang="en-US" altLang="en-US" smtClean="0"/>
              <a:t>(</a:t>
            </a:r>
            <a:r>
              <a:rPr lang="en-US" altLang="en-US" i="1" smtClean="0"/>
              <a:t>n</a:t>
            </a:r>
            <a:r>
              <a:rPr lang="en-US" altLang="en-US" smtClean="0"/>
              <a:t>) </a:t>
            </a:r>
            <a:r>
              <a:rPr lang="en-US" altLang="en-US" smtClean="0">
                <a:sym typeface="Symbol" pitchFamily="18" charset="2"/>
              </a:rPr>
              <a:t>  </a:t>
            </a:r>
            <a:r>
              <a:rPr lang="en-US" altLang="en-US" i="1" smtClean="0">
                <a:solidFill>
                  <a:srgbClr val="339933"/>
                </a:solidFill>
                <a:sym typeface="Symbol" pitchFamily="18" charset="2"/>
              </a:rPr>
              <a:t>c</a:t>
            </a:r>
            <a:r>
              <a:rPr lang="en-US" altLang="en-US" smtClean="0">
                <a:sym typeface="Symbol" pitchFamily="18" charset="2"/>
              </a:rPr>
              <a:t> </a:t>
            </a:r>
            <a:r>
              <a:rPr lang="en-US" altLang="en-US" i="1" smtClean="0">
                <a:sym typeface="Symbol" pitchFamily="18" charset="2"/>
              </a:rPr>
              <a:t>f</a:t>
            </a:r>
            <a:r>
              <a:rPr lang="en-US" altLang="en-US" smtClean="0">
                <a:sym typeface="Symbol" pitchFamily="18" charset="2"/>
              </a:rPr>
              <a:t>(</a:t>
            </a:r>
            <a:r>
              <a:rPr lang="en-US" altLang="en-US" i="1" smtClean="0">
                <a:sym typeface="Symbol" pitchFamily="18" charset="2"/>
              </a:rPr>
              <a:t>n</a:t>
            </a:r>
            <a:r>
              <a:rPr lang="en-US" altLang="en-US" smtClean="0">
                <a:sym typeface="Symbol" pitchFamily="18" charset="2"/>
              </a:rPr>
              <a:t>) for all </a:t>
            </a:r>
            <a:r>
              <a:rPr lang="en-US" altLang="en-US" i="1" smtClean="0">
                <a:sym typeface="Symbol" pitchFamily="18" charset="2"/>
              </a:rPr>
              <a:t>n</a:t>
            </a:r>
            <a:r>
              <a:rPr lang="en-US" altLang="en-US" smtClean="0">
                <a:sym typeface="Symbol" pitchFamily="18" charset="2"/>
              </a:rPr>
              <a:t>  </a:t>
            </a:r>
            <a:r>
              <a:rPr lang="en-US" altLang="en-US" i="1" smtClean="0">
                <a:solidFill>
                  <a:srgbClr val="339933"/>
                </a:solidFill>
                <a:sym typeface="Symbol" pitchFamily="18" charset="2"/>
              </a:rPr>
              <a:t>n</a:t>
            </a:r>
            <a:r>
              <a:rPr lang="en-US" altLang="en-US" i="1" baseline="-25000" smtClean="0">
                <a:solidFill>
                  <a:srgbClr val="339933"/>
                </a:solidFill>
                <a:sym typeface="Symbol" pitchFamily="18" charset="2"/>
              </a:rPr>
              <a:t>0</a:t>
            </a:r>
            <a:endParaRPr lang="en-US" altLang="en-US" i="1" smtClean="0">
              <a:solidFill>
                <a:srgbClr val="339933"/>
              </a:solidFill>
              <a:sym typeface="Symbol" pitchFamily="18" charset="2"/>
            </a:endParaRPr>
          </a:p>
          <a:p>
            <a:pPr>
              <a:buFontTx/>
              <a:buNone/>
            </a:pPr>
            <a:endParaRPr lang="en-US" altLang="en-US" smtClean="0">
              <a:sym typeface="Symbol" pitchFamily="18" charset="2"/>
            </a:endParaRPr>
          </a:p>
          <a:p>
            <a:pPr>
              <a:buFontTx/>
              <a:buNone/>
            </a:pPr>
            <a:r>
              <a:rPr lang="en-US" altLang="en-US" smtClean="0">
                <a:sym typeface="Symbol" pitchFamily="18" charset="2"/>
              </a:rPr>
              <a:t>Example:</a:t>
            </a:r>
          </a:p>
          <a:p>
            <a:pPr>
              <a:buFontTx/>
              <a:buNone/>
            </a:pPr>
            <a:r>
              <a:rPr lang="en-US" altLang="en-US" smtClean="0">
                <a:solidFill>
                  <a:schemeClr val="accent2"/>
                </a:solidFill>
              </a:rPr>
              <a:t>100</a:t>
            </a:r>
            <a:r>
              <a:rPr lang="en-US" altLang="en-US" i="1" smtClean="0">
                <a:solidFill>
                  <a:schemeClr val="accent2"/>
                </a:solidFill>
              </a:rPr>
              <a:t>n</a:t>
            </a:r>
            <a:r>
              <a:rPr lang="en-US" altLang="en-US" baseline="30000" smtClean="0">
                <a:solidFill>
                  <a:schemeClr val="accent2"/>
                </a:solidFill>
              </a:rPr>
              <a:t>2</a:t>
            </a:r>
            <a:r>
              <a:rPr lang="en-US" altLang="en-US" smtClean="0">
                <a:solidFill>
                  <a:schemeClr val="accent2"/>
                </a:solidFill>
              </a:rPr>
              <a:t> + 1000 </a:t>
            </a:r>
            <a:r>
              <a:rPr lang="en-US" altLang="en-US" smtClean="0"/>
              <a:t> </a:t>
            </a:r>
            <a:r>
              <a:rPr lang="en-US" altLang="en-US" smtClean="0">
                <a:sym typeface="Symbol" pitchFamily="18" charset="2"/>
              </a:rPr>
              <a:t> </a:t>
            </a:r>
            <a:r>
              <a:rPr lang="en-US" altLang="en-US" smtClean="0">
                <a:solidFill>
                  <a:srgbClr val="339933"/>
                </a:solidFill>
                <a:sym typeface="Symbol" pitchFamily="18" charset="2"/>
              </a:rPr>
              <a:t>1</a:t>
            </a:r>
            <a:r>
              <a:rPr lang="en-US" altLang="en-US" smtClean="0">
                <a:sym typeface="Symbol" pitchFamily="18" charset="2"/>
              </a:rPr>
              <a:t> (</a:t>
            </a:r>
            <a:r>
              <a:rPr lang="en-US" altLang="en-US" i="1" smtClean="0">
                <a:solidFill>
                  <a:srgbClr val="FF0000"/>
                </a:solidFill>
              </a:rPr>
              <a:t>n</a:t>
            </a:r>
            <a:r>
              <a:rPr lang="en-US" altLang="en-US" baseline="30000" smtClean="0">
                <a:solidFill>
                  <a:srgbClr val="FF0000"/>
                </a:solidFill>
              </a:rPr>
              <a:t>3</a:t>
            </a:r>
            <a:r>
              <a:rPr lang="en-US" altLang="en-US" smtClean="0">
                <a:solidFill>
                  <a:srgbClr val="FF0000"/>
                </a:solidFill>
              </a:rPr>
              <a:t> + 2</a:t>
            </a:r>
            <a:r>
              <a:rPr lang="en-US" altLang="en-US" i="1" smtClean="0">
                <a:solidFill>
                  <a:srgbClr val="FF0000"/>
                </a:solidFill>
              </a:rPr>
              <a:t>n</a:t>
            </a:r>
            <a:r>
              <a:rPr lang="en-US" altLang="en-US" baseline="30000" smtClean="0">
                <a:solidFill>
                  <a:srgbClr val="FF0000"/>
                </a:solidFill>
              </a:rPr>
              <a:t>2</a:t>
            </a:r>
            <a:r>
              <a:rPr lang="en-US" altLang="en-US" smtClean="0"/>
              <a:t>) for all </a:t>
            </a:r>
            <a:r>
              <a:rPr lang="en-US" altLang="en-US" i="1" smtClean="0"/>
              <a:t>n</a:t>
            </a:r>
            <a:r>
              <a:rPr lang="en-US" altLang="en-US" smtClean="0"/>
              <a:t> </a:t>
            </a:r>
            <a:r>
              <a:rPr lang="en-US" altLang="en-US" smtClean="0">
                <a:sym typeface="Symbol" pitchFamily="18" charset="2"/>
              </a:rPr>
              <a:t> </a:t>
            </a:r>
            <a:r>
              <a:rPr lang="en-US" altLang="en-US" smtClean="0">
                <a:solidFill>
                  <a:srgbClr val="339933"/>
                </a:solidFill>
                <a:sym typeface="Symbol" pitchFamily="18" charset="2"/>
              </a:rPr>
              <a:t>100</a:t>
            </a:r>
          </a:p>
          <a:p>
            <a:pPr>
              <a:buFontTx/>
              <a:buNone/>
            </a:pPr>
            <a:endParaRPr lang="en-US" altLang="en-US" smtClean="0">
              <a:solidFill>
                <a:srgbClr val="339933"/>
              </a:solidFill>
              <a:sym typeface="Symbol" pitchFamily="18" charset="2"/>
            </a:endParaRPr>
          </a:p>
          <a:p>
            <a:pPr>
              <a:buFontTx/>
              <a:buNone/>
            </a:pPr>
            <a:r>
              <a:rPr lang="en-US" altLang="en-US" smtClean="0">
                <a:solidFill>
                  <a:schemeClr val="accent2"/>
                </a:solidFill>
              </a:rPr>
              <a:t>100</a:t>
            </a:r>
            <a:r>
              <a:rPr lang="en-US" altLang="en-US" i="1" smtClean="0">
                <a:solidFill>
                  <a:schemeClr val="accent2"/>
                </a:solidFill>
              </a:rPr>
              <a:t>n</a:t>
            </a:r>
            <a:r>
              <a:rPr lang="en-US" altLang="en-US" baseline="30000" smtClean="0">
                <a:solidFill>
                  <a:schemeClr val="accent2"/>
                </a:solidFill>
              </a:rPr>
              <a:t>2</a:t>
            </a:r>
            <a:r>
              <a:rPr lang="en-US" altLang="en-US" smtClean="0">
                <a:solidFill>
                  <a:schemeClr val="accent2"/>
                </a:solidFill>
              </a:rPr>
              <a:t> + 1000 </a:t>
            </a:r>
            <a:r>
              <a:rPr lang="en-US" altLang="en-US" smtClean="0"/>
              <a:t> </a:t>
            </a:r>
            <a:r>
              <a:rPr lang="en-US" altLang="en-US" smtClean="0">
                <a:sym typeface="Symbol" pitchFamily="18" charset="2"/>
              </a:rPr>
              <a:t> </a:t>
            </a:r>
            <a:r>
              <a:rPr lang="en-US" altLang="en-US" smtClean="0">
                <a:solidFill>
                  <a:srgbClr val="339933"/>
                </a:solidFill>
                <a:sym typeface="Symbol" pitchFamily="18" charset="2"/>
              </a:rPr>
              <a:t>1/2</a:t>
            </a:r>
            <a:r>
              <a:rPr lang="en-US" altLang="en-US" smtClean="0">
                <a:sym typeface="Symbol" pitchFamily="18" charset="2"/>
              </a:rPr>
              <a:t> (</a:t>
            </a:r>
            <a:r>
              <a:rPr lang="en-US" altLang="en-US" i="1" smtClean="0">
                <a:solidFill>
                  <a:srgbClr val="FF0000"/>
                </a:solidFill>
              </a:rPr>
              <a:t>n</a:t>
            </a:r>
            <a:r>
              <a:rPr lang="en-US" altLang="en-US" baseline="30000" smtClean="0">
                <a:solidFill>
                  <a:srgbClr val="FF0000"/>
                </a:solidFill>
              </a:rPr>
              <a:t>3</a:t>
            </a:r>
            <a:r>
              <a:rPr lang="en-US" altLang="en-US" smtClean="0">
                <a:solidFill>
                  <a:srgbClr val="FF0000"/>
                </a:solidFill>
              </a:rPr>
              <a:t> + 2</a:t>
            </a:r>
            <a:r>
              <a:rPr lang="en-US" altLang="en-US" i="1" smtClean="0">
                <a:solidFill>
                  <a:srgbClr val="FF0000"/>
                </a:solidFill>
              </a:rPr>
              <a:t>n</a:t>
            </a:r>
            <a:r>
              <a:rPr lang="en-US" altLang="en-US" baseline="30000" smtClean="0">
                <a:solidFill>
                  <a:srgbClr val="FF0000"/>
                </a:solidFill>
              </a:rPr>
              <a:t>2</a:t>
            </a:r>
            <a:r>
              <a:rPr lang="en-US" altLang="en-US" smtClean="0"/>
              <a:t>) for all </a:t>
            </a:r>
            <a:r>
              <a:rPr lang="en-US" altLang="en-US" i="1" smtClean="0"/>
              <a:t>n</a:t>
            </a:r>
            <a:r>
              <a:rPr lang="en-US" altLang="en-US" smtClean="0"/>
              <a:t> </a:t>
            </a:r>
            <a:r>
              <a:rPr lang="en-US" altLang="en-US" smtClean="0">
                <a:sym typeface="Symbol" pitchFamily="18" charset="2"/>
              </a:rPr>
              <a:t> </a:t>
            </a:r>
            <a:r>
              <a:rPr lang="en-US" altLang="en-US" smtClean="0">
                <a:solidFill>
                  <a:srgbClr val="339933"/>
                </a:solidFill>
                <a:sym typeface="Symbol" pitchFamily="18" charset="2"/>
              </a:rPr>
              <a:t>198</a:t>
            </a:r>
            <a:br>
              <a:rPr lang="en-US" altLang="en-US" smtClean="0">
                <a:solidFill>
                  <a:srgbClr val="339933"/>
                </a:solidFill>
                <a:sym typeface="Symbol" pitchFamily="18" charset="2"/>
              </a:rPr>
            </a:br>
            <a:r>
              <a:rPr lang="en-US" altLang="en-US" smtClean="0">
                <a:solidFill>
                  <a:srgbClr val="339933"/>
                </a:solidFill>
                <a:sym typeface="Symbol" pitchFamily="18" charset="2"/>
              </a:rPr>
              <a:t/>
            </a:r>
            <a:br>
              <a:rPr lang="en-US" altLang="en-US" smtClean="0">
                <a:solidFill>
                  <a:srgbClr val="339933"/>
                </a:solidFill>
                <a:sym typeface="Symbol" pitchFamily="18" charset="2"/>
              </a:rPr>
            </a:br>
            <a:r>
              <a:rPr lang="en-US" altLang="en-US" smtClean="0">
                <a:sym typeface="Symbol" pitchFamily="18" charset="2"/>
              </a:rPr>
              <a:t/>
            </a:r>
            <a:br>
              <a:rPr lang="en-US" altLang="en-US" smtClean="0">
                <a:sym typeface="Symbol" pitchFamily="18" charset="2"/>
              </a:rPr>
            </a:br>
            <a:r>
              <a:rPr lang="en-US" altLang="en-US" smtClean="0">
                <a:sym typeface="Symbol" pitchFamily="18" charset="2"/>
              </a:rPr>
              <a:t>		</a:t>
            </a:r>
          </a:p>
          <a:p>
            <a:pPr>
              <a:buFontTx/>
              <a:buNone/>
            </a:pPr>
            <a:endParaRPr lang="en-US" altLang="en-US" smtClean="0">
              <a:sym typeface="Symbol" pitchFamily="18" charset="2"/>
            </a:endParaRPr>
          </a:p>
        </p:txBody>
      </p:sp>
      <p:sp>
        <p:nvSpPr>
          <p:cNvPr id="34821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641725" y="5984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55072-ED12-4C45-98F4-735693FD894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4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Another Example:  Binary Search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04800" y="1371600"/>
            <a:ext cx="8610600" cy="5257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i="1" smtClean="0"/>
              <a:t>h</a:t>
            </a:r>
            <a:r>
              <a:rPr lang="en-US" altLang="en-US" smtClean="0"/>
              <a:t>(</a:t>
            </a:r>
            <a:r>
              <a:rPr lang="en-US" altLang="en-US" i="1" smtClean="0"/>
              <a:t>n</a:t>
            </a:r>
            <a:r>
              <a:rPr lang="en-US" altLang="en-US" smtClean="0"/>
              <a:t>) </a:t>
            </a:r>
            <a:r>
              <a:rPr lang="en-US" altLang="en-US" smtClean="0">
                <a:sym typeface="Symbol" pitchFamily="18" charset="2"/>
              </a:rPr>
              <a:t> O( </a:t>
            </a:r>
            <a:r>
              <a:rPr lang="en-US" altLang="en-US" i="1" smtClean="0">
                <a:sym typeface="Symbol" pitchFamily="18" charset="2"/>
              </a:rPr>
              <a:t>f</a:t>
            </a:r>
            <a:r>
              <a:rPr lang="en-US" altLang="en-US" smtClean="0">
                <a:sym typeface="Symbol" pitchFamily="18" charset="2"/>
              </a:rPr>
              <a:t>(</a:t>
            </a:r>
            <a:r>
              <a:rPr lang="en-US" altLang="en-US" i="1" smtClean="0">
                <a:sym typeface="Symbol" pitchFamily="18" charset="2"/>
              </a:rPr>
              <a:t>n</a:t>
            </a:r>
            <a:r>
              <a:rPr lang="en-US" altLang="en-US" smtClean="0">
                <a:sym typeface="Symbol" pitchFamily="18" charset="2"/>
              </a:rPr>
              <a:t>) )     iff there exist positive constants </a:t>
            </a:r>
            <a:r>
              <a:rPr lang="en-US" altLang="en-US" i="1" smtClean="0">
                <a:solidFill>
                  <a:srgbClr val="339933"/>
                </a:solidFill>
                <a:sym typeface="Symbol" pitchFamily="18" charset="2"/>
              </a:rPr>
              <a:t>c</a:t>
            </a:r>
            <a:r>
              <a:rPr lang="en-US" altLang="en-US" smtClean="0">
                <a:sym typeface="Symbol" pitchFamily="18" charset="2"/>
              </a:rPr>
              <a:t> and </a:t>
            </a:r>
            <a:r>
              <a:rPr lang="en-US" altLang="en-US" i="1" smtClean="0">
                <a:solidFill>
                  <a:srgbClr val="339933"/>
                </a:solidFill>
                <a:sym typeface="Symbol" pitchFamily="18" charset="2"/>
              </a:rPr>
              <a:t>n</a:t>
            </a:r>
            <a:r>
              <a:rPr lang="en-US" altLang="en-US" i="1" baseline="-25000" smtClean="0">
                <a:solidFill>
                  <a:srgbClr val="339933"/>
                </a:solidFill>
                <a:sym typeface="Symbol" pitchFamily="18" charset="2"/>
              </a:rPr>
              <a:t>0</a:t>
            </a:r>
            <a:r>
              <a:rPr lang="en-US" altLang="en-US" smtClean="0">
                <a:sym typeface="Symbol" pitchFamily="18" charset="2"/>
              </a:rPr>
              <a:t> such that: </a:t>
            </a:r>
            <a:br>
              <a:rPr lang="en-US" altLang="en-US" smtClean="0">
                <a:sym typeface="Symbol" pitchFamily="18" charset="2"/>
              </a:rPr>
            </a:br>
            <a:r>
              <a:rPr lang="en-US" altLang="en-US" i="1" smtClean="0"/>
              <a:t>h</a:t>
            </a:r>
            <a:r>
              <a:rPr lang="en-US" altLang="en-US" smtClean="0"/>
              <a:t>(</a:t>
            </a:r>
            <a:r>
              <a:rPr lang="en-US" altLang="en-US" i="1" smtClean="0"/>
              <a:t>n</a:t>
            </a:r>
            <a:r>
              <a:rPr lang="en-US" altLang="en-US" smtClean="0"/>
              <a:t>) </a:t>
            </a:r>
            <a:r>
              <a:rPr lang="en-US" altLang="en-US" smtClean="0">
                <a:sym typeface="Symbol" pitchFamily="18" charset="2"/>
              </a:rPr>
              <a:t>  </a:t>
            </a:r>
            <a:r>
              <a:rPr lang="en-US" altLang="en-US" i="1" smtClean="0">
                <a:solidFill>
                  <a:srgbClr val="339933"/>
                </a:solidFill>
                <a:sym typeface="Symbol" pitchFamily="18" charset="2"/>
              </a:rPr>
              <a:t>c</a:t>
            </a:r>
            <a:r>
              <a:rPr lang="en-US" altLang="en-US" smtClean="0">
                <a:sym typeface="Symbol" pitchFamily="18" charset="2"/>
              </a:rPr>
              <a:t> </a:t>
            </a:r>
            <a:r>
              <a:rPr lang="en-US" altLang="en-US" i="1" smtClean="0">
                <a:sym typeface="Symbol" pitchFamily="18" charset="2"/>
              </a:rPr>
              <a:t>f</a:t>
            </a:r>
            <a:r>
              <a:rPr lang="en-US" altLang="en-US" smtClean="0">
                <a:sym typeface="Symbol" pitchFamily="18" charset="2"/>
              </a:rPr>
              <a:t>(</a:t>
            </a:r>
            <a:r>
              <a:rPr lang="en-US" altLang="en-US" i="1" smtClean="0">
                <a:sym typeface="Symbol" pitchFamily="18" charset="2"/>
              </a:rPr>
              <a:t>n</a:t>
            </a:r>
            <a:r>
              <a:rPr lang="en-US" altLang="en-US" smtClean="0">
                <a:sym typeface="Symbol" pitchFamily="18" charset="2"/>
              </a:rPr>
              <a:t>) for all </a:t>
            </a:r>
            <a:r>
              <a:rPr lang="en-US" altLang="en-US" i="1" smtClean="0">
                <a:sym typeface="Symbol" pitchFamily="18" charset="2"/>
              </a:rPr>
              <a:t>n</a:t>
            </a:r>
            <a:r>
              <a:rPr lang="en-US" altLang="en-US" smtClean="0">
                <a:sym typeface="Symbol" pitchFamily="18" charset="2"/>
              </a:rPr>
              <a:t>  </a:t>
            </a:r>
            <a:r>
              <a:rPr lang="en-US" altLang="en-US" i="1" smtClean="0">
                <a:solidFill>
                  <a:srgbClr val="339933"/>
                </a:solidFill>
                <a:sym typeface="Symbol" pitchFamily="18" charset="2"/>
              </a:rPr>
              <a:t>n</a:t>
            </a:r>
            <a:r>
              <a:rPr lang="en-US" altLang="en-US" i="1" baseline="-25000" smtClean="0">
                <a:solidFill>
                  <a:srgbClr val="339933"/>
                </a:solidFill>
                <a:sym typeface="Symbol" pitchFamily="18" charset="2"/>
              </a:rPr>
              <a:t>0</a:t>
            </a:r>
            <a:endParaRPr lang="en-US" altLang="en-US" i="1" smtClean="0">
              <a:solidFill>
                <a:srgbClr val="339933"/>
              </a:solidFill>
              <a:sym typeface="Symbol" pitchFamily="18" charset="2"/>
            </a:endParaRPr>
          </a:p>
          <a:p>
            <a:pPr>
              <a:buFontTx/>
              <a:buNone/>
            </a:pPr>
            <a:endParaRPr lang="en-US" altLang="en-US" smtClean="0">
              <a:sym typeface="Symbol" pitchFamily="18" charset="2"/>
            </a:endParaRPr>
          </a:p>
          <a:p>
            <a:pPr>
              <a:buFontTx/>
              <a:buNone/>
            </a:pPr>
            <a:r>
              <a:rPr lang="en-US" altLang="en-US" smtClean="0">
                <a:sym typeface="Symbol" pitchFamily="18" charset="2"/>
              </a:rPr>
              <a:t>Is </a:t>
            </a:r>
            <a:r>
              <a:rPr lang="en-US" altLang="en-US" smtClean="0">
                <a:solidFill>
                  <a:schemeClr val="accent2"/>
                </a:solidFill>
              </a:rPr>
              <a:t>7log</a:t>
            </a:r>
            <a:r>
              <a:rPr lang="en-US" altLang="en-US" baseline="-25000" smtClean="0">
                <a:solidFill>
                  <a:schemeClr val="accent2"/>
                </a:solidFill>
              </a:rPr>
              <a:t>2</a:t>
            </a:r>
            <a:r>
              <a:rPr lang="en-US" altLang="en-US" smtClean="0">
                <a:solidFill>
                  <a:schemeClr val="accent2"/>
                </a:solidFill>
              </a:rPr>
              <a:t>n + 9</a:t>
            </a:r>
            <a:r>
              <a:rPr lang="en-US" altLang="en-US" smtClean="0">
                <a:sym typeface="Symbol" pitchFamily="18" charset="2"/>
              </a:rPr>
              <a:t>  O (</a:t>
            </a:r>
            <a:r>
              <a:rPr lang="en-US" altLang="en-US" smtClean="0">
                <a:solidFill>
                  <a:srgbClr val="FF0000"/>
                </a:solidFill>
              </a:rPr>
              <a:t>log</a:t>
            </a:r>
            <a:r>
              <a:rPr lang="en-US" altLang="en-US" baseline="-25000" smtClean="0">
                <a:solidFill>
                  <a:srgbClr val="FF0000"/>
                </a:solidFill>
              </a:rPr>
              <a:t>2</a:t>
            </a:r>
            <a:r>
              <a:rPr lang="en-US" altLang="en-US" smtClean="0">
                <a:solidFill>
                  <a:srgbClr val="FF0000"/>
                </a:solidFill>
              </a:rPr>
              <a:t>n</a:t>
            </a:r>
            <a:r>
              <a:rPr lang="en-US" altLang="en-US" smtClean="0">
                <a:sym typeface="Symbol" pitchFamily="18" charset="2"/>
              </a:rPr>
              <a:t>)?</a:t>
            </a:r>
          </a:p>
          <a:p>
            <a:pPr>
              <a:buFontTx/>
              <a:buNone/>
            </a:pPr>
            <a:endParaRPr lang="en-US" altLang="en-US" smtClean="0">
              <a:sym typeface="Symbol" pitchFamily="18" charset="2"/>
            </a:endParaRPr>
          </a:p>
          <a:p>
            <a:pPr>
              <a:buFontTx/>
              <a:buNone/>
            </a:pPr>
            <a:r>
              <a:rPr lang="en-US" altLang="en-US" smtClean="0">
                <a:solidFill>
                  <a:srgbClr val="339933"/>
                </a:solidFill>
                <a:sym typeface="Symbol" pitchFamily="18" charset="2"/>
              </a:rPr>
              <a:t/>
            </a:r>
            <a:br>
              <a:rPr lang="en-US" altLang="en-US" smtClean="0">
                <a:solidFill>
                  <a:srgbClr val="339933"/>
                </a:solidFill>
                <a:sym typeface="Symbol" pitchFamily="18" charset="2"/>
              </a:rPr>
            </a:br>
            <a:r>
              <a:rPr lang="en-US" altLang="en-US" smtClean="0">
                <a:sym typeface="Symbol" pitchFamily="18" charset="2"/>
              </a:rPr>
              <a:t/>
            </a:r>
            <a:br>
              <a:rPr lang="en-US" altLang="en-US" smtClean="0">
                <a:sym typeface="Symbol" pitchFamily="18" charset="2"/>
              </a:rPr>
            </a:br>
            <a:r>
              <a:rPr lang="en-US" altLang="en-US" smtClean="0">
                <a:sym typeface="Symbol" pitchFamily="18" charset="2"/>
              </a:rPr>
              <a:t>		</a:t>
            </a:r>
          </a:p>
          <a:p>
            <a:pPr>
              <a:buFontTx/>
              <a:buNone/>
            </a:pPr>
            <a:endParaRPr lang="en-US" altLang="en-US" smtClean="0">
              <a:sym typeface="Symbol" pitchFamily="18" charset="2"/>
            </a:endParaRPr>
          </a:p>
        </p:txBody>
      </p:sp>
      <p:sp>
        <p:nvSpPr>
          <p:cNvPr id="35845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641725" y="5984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55072-ED12-4C45-98F4-735693FD894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8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Some Notes on Notation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Sometimes you’ll see (e.g., in Weiss)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			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00" i="1" dirty="0" smtClean="0"/>
              <a:t>h</a:t>
            </a:r>
            <a:r>
              <a:rPr lang="en-US" altLang="en-US" sz="2400" dirty="0" smtClean="0"/>
              <a:t>(</a:t>
            </a:r>
            <a:r>
              <a:rPr lang="en-US" altLang="en-US" sz="2400" i="1" dirty="0" smtClean="0"/>
              <a:t>n</a:t>
            </a:r>
            <a:r>
              <a:rPr lang="en-US" altLang="en-US" sz="2400" dirty="0" smtClean="0"/>
              <a:t>) = O( </a:t>
            </a:r>
            <a:r>
              <a:rPr lang="en-US" altLang="en-US" sz="2400" i="1" dirty="0" smtClean="0"/>
              <a:t>f</a:t>
            </a:r>
            <a:r>
              <a:rPr lang="en-US" altLang="en-US" sz="2400" dirty="0" smtClean="0"/>
              <a:t>(</a:t>
            </a:r>
            <a:r>
              <a:rPr lang="en-US" altLang="en-US" sz="2400" i="1" dirty="0" smtClean="0"/>
              <a:t>n</a:t>
            </a:r>
            <a:r>
              <a:rPr lang="en-US" altLang="en-US" sz="2400" dirty="0" smtClean="0"/>
              <a:t>) 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or</a:t>
            </a:r>
          </a:p>
          <a:p>
            <a:pPr>
              <a:lnSpc>
                <a:spcPct val="90000"/>
              </a:lnSpc>
            </a:pPr>
            <a:endParaRPr lang="en-US" altLang="en-US" sz="2400" dirty="0" smtClean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00" i="1" dirty="0" smtClean="0"/>
              <a:t>h</a:t>
            </a:r>
            <a:r>
              <a:rPr lang="en-US" altLang="en-US" sz="2400" dirty="0" smtClean="0"/>
              <a:t>(</a:t>
            </a:r>
            <a:r>
              <a:rPr lang="en-US" altLang="en-US" sz="2400" i="1" dirty="0" smtClean="0"/>
              <a:t>n</a:t>
            </a:r>
            <a:r>
              <a:rPr lang="en-US" altLang="en-US" sz="2400" dirty="0" smtClean="0"/>
              <a:t>) is O( </a:t>
            </a:r>
            <a:r>
              <a:rPr lang="en-US" altLang="en-US" sz="2400" i="1" dirty="0" smtClean="0"/>
              <a:t>f</a:t>
            </a:r>
            <a:r>
              <a:rPr lang="en-US" altLang="en-US" sz="2400" dirty="0" smtClean="0"/>
              <a:t>(</a:t>
            </a:r>
            <a:r>
              <a:rPr lang="en-US" altLang="en-US" sz="2400" i="1" dirty="0" smtClean="0"/>
              <a:t>n</a:t>
            </a:r>
            <a:r>
              <a:rPr lang="en-US" altLang="en-US" sz="2400" dirty="0" smtClean="0"/>
              <a:t>) )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24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These are equivalent to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			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00" i="1" dirty="0" smtClean="0"/>
              <a:t>h</a:t>
            </a:r>
            <a:r>
              <a:rPr lang="en-US" altLang="en-US" sz="2400" dirty="0" smtClean="0"/>
              <a:t>(</a:t>
            </a:r>
            <a:r>
              <a:rPr lang="en-US" altLang="en-US" sz="2400" i="1" dirty="0" smtClean="0"/>
              <a:t>n</a:t>
            </a:r>
            <a:r>
              <a:rPr lang="en-US" altLang="en-US" sz="2400" dirty="0" smtClean="0"/>
              <a:t>) </a:t>
            </a:r>
            <a:r>
              <a:rPr lang="en-US" altLang="en-US" sz="2400" dirty="0" smtClean="0">
                <a:sym typeface="Symbol" pitchFamily="18" charset="2"/>
              </a:rPr>
              <a:t> </a:t>
            </a:r>
            <a:r>
              <a:rPr lang="en-US" altLang="en-US" sz="2400" dirty="0" smtClean="0"/>
              <a:t>O( </a:t>
            </a:r>
            <a:r>
              <a:rPr lang="en-US" altLang="en-US" sz="2400" i="1" dirty="0" smtClean="0"/>
              <a:t>f</a:t>
            </a:r>
            <a:r>
              <a:rPr lang="en-US" altLang="en-US" sz="2400" dirty="0" smtClean="0"/>
              <a:t>(</a:t>
            </a:r>
            <a:r>
              <a:rPr lang="en-US" altLang="en-US" sz="2400" i="1" dirty="0" smtClean="0"/>
              <a:t>n</a:t>
            </a:r>
            <a:r>
              <a:rPr lang="en-US" altLang="en-US" sz="2400" dirty="0" smtClean="0"/>
              <a:t>) )</a:t>
            </a:r>
          </a:p>
          <a:p>
            <a:pPr>
              <a:lnSpc>
                <a:spcPct val="90000"/>
              </a:lnSpc>
            </a:pPr>
            <a:endParaRPr lang="en-US" altLang="en-US" sz="24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55072-ED12-4C45-98F4-735693FD894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7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Big-O: Common Names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0" y="1752600"/>
            <a:ext cx="8077200" cy="4114800"/>
          </a:xfrm>
        </p:spPr>
        <p:txBody>
          <a:bodyPr/>
          <a:lstStyle/>
          <a:p>
            <a:pPr lvl="1"/>
            <a:r>
              <a:rPr lang="en-US" altLang="en-US" sz="2000" dirty="0" smtClean="0"/>
              <a:t>constant:		O(1)</a:t>
            </a:r>
          </a:p>
          <a:p>
            <a:pPr lvl="1"/>
            <a:r>
              <a:rPr lang="en-US" altLang="en-US" sz="2000" dirty="0" smtClean="0"/>
              <a:t>logarithmic:	O(log n)	(</a:t>
            </a:r>
            <a:r>
              <a:rPr lang="en-US" altLang="en-US" sz="2000" dirty="0" err="1" smtClean="0"/>
              <a:t>log</a:t>
            </a:r>
            <a:r>
              <a:rPr lang="en-US" altLang="en-US" sz="2000" baseline="-25000" dirty="0" err="1" smtClean="0"/>
              <a:t>k</a:t>
            </a:r>
            <a:r>
              <a:rPr lang="en-US" altLang="en-US" sz="2000" dirty="0" err="1" smtClean="0"/>
              <a:t>n</a:t>
            </a:r>
            <a:r>
              <a:rPr lang="en-US" altLang="en-US" sz="2000" dirty="0" smtClean="0"/>
              <a:t>, log n</a:t>
            </a:r>
            <a:r>
              <a:rPr lang="en-US" altLang="en-US" sz="2000" baseline="30000" dirty="0" smtClean="0"/>
              <a:t>2</a:t>
            </a:r>
            <a:r>
              <a:rPr lang="en-US" altLang="en-US" sz="2000" dirty="0" smtClean="0"/>
              <a:t> </a:t>
            </a:r>
            <a:r>
              <a:rPr lang="en-US" altLang="en-US" sz="2000" dirty="0" smtClean="0">
                <a:sym typeface="Symbol" pitchFamily="18" charset="2"/>
              </a:rPr>
              <a:t> O(log n))</a:t>
            </a:r>
            <a:endParaRPr lang="en-US" altLang="en-US" sz="2000" dirty="0" smtClean="0"/>
          </a:p>
          <a:p>
            <a:pPr lvl="1"/>
            <a:r>
              <a:rPr lang="en-US" altLang="en-US" sz="2000" dirty="0" smtClean="0"/>
              <a:t>linear:		O(n)</a:t>
            </a:r>
          </a:p>
          <a:p>
            <a:pPr lvl="1"/>
            <a:r>
              <a:rPr lang="en-US" altLang="en-US" sz="2000" dirty="0" smtClean="0"/>
              <a:t>log-linear:		O(n log n)</a:t>
            </a:r>
          </a:p>
          <a:p>
            <a:pPr lvl="1"/>
            <a:r>
              <a:rPr lang="en-US" altLang="en-US" sz="2000" dirty="0" smtClean="0"/>
              <a:t>quadratic:		O(n</a:t>
            </a:r>
            <a:r>
              <a:rPr lang="en-US" altLang="en-US" sz="2000" baseline="30000" dirty="0" smtClean="0"/>
              <a:t>2</a:t>
            </a:r>
            <a:r>
              <a:rPr lang="en-US" altLang="en-US" sz="2000" dirty="0" smtClean="0"/>
              <a:t>)</a:t>
            </a:r>
          </a:p>
          <a:p>
            <a:pPr lvl="1"/>
            <a:r>
              <a:rPr lang="en-US" altLang="en-US" sz="2000" dirty="0" smtClean="0"/>
              <a:t>cubic:		O(n</a:t>
            </a:r>
            <a:r>
              <a:rPr lang="en-US" altLang="en-US" sz="2000" baseline="30000" dirty="0" smtClean="0"/>
              <a:t>3</a:t>
            </a:r>
            <a:r>
              <a:rPr lang="en-US" altLang="en-US" sz="2000" dirty="0" smtClean="0"/>
              <a:t>)</a:t>
            </a:r>
          </a:p>
          <a:p>
            <a:pPr lvl="1"/>
            <a:r>
              <a:rPr lang="en-US" altLang="en-US" sz="2000" dirty="0" smtClean="0"/>
              <a:t>polynomial:	O(</a:t>
            </a:r>
            <a:r>
              <a:rPr lang="en-US" altLang="en-US" sz="2000" dirty="0" err="1" smtClean="0"/>
              <a:t>n</a:t>
            </a:r>
            <a:r>
              <a:rPr lang="en-US" altLang="en-US" sz="2000" baseline="30000" dirty="0" err="1" smtClean="0"/>
              <a:t>k</a:t>
            </a:r>
            <a:r>
              <a:rPr lang="en-US" altLang="en-US" sz="2000" dirty="0" smtClean="0"/>
              <a:t>)		(k is a constant)</a:t>
            </a:r>
          </a:p>
          <a:p>
            <a:pPr lvl="1"/>
            <a:r>
              <a:rPr lang="en-US" altLang="en-US" sz="2000" dirty="0" smtClean="0"/>
              <a:t>exponential:	O(</a:t>
            </a:r>
            <a:r>
              <a:rPr lang="en-US" altLang="en-US" sz="2000" dirty="0" err="1" smtClean="0"/>
              <a:t>c</a:t>
            </a:r>
            <a:r>
              <a:rPr lang="en-US" altLang="en-US" sz="2000" baseline="30000" dirty="0" err="1" smtClean="0"/>
              <a:t>n</a:t>
            </a:r>
            <a:r>
              <a:rPr lang="en-US" altLang="en-US" sz="2000" dirty="0" smtClean="0"/>
              <a:t>)		(c is a constant &gt; 1)</a:t>
            </a:r>
          </a:p>
        </p:txBody>
      </p:sp>
      <p:sp>
        <p:nvSpPr>
          <p:cNvPr id="38917" name="AutoShap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1828800"/>
            <a:ext cx="304800" cy="4114800"/>
          </a:xfrm>
          <a:prstGeom prst="downArrow">
            <a:avLst>
              <a:gd name="adj1" fmla="val 50000"/>
              <a:gd name="adj2" fmla="val 3375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55072-ED12-4C45-98F4-735693FD894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2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Asymptotic Lower Bounds</a:t>
            </a:r>
          </a:p>
        </p:txBody>
      </p:sp>
      <p:sp>
        <p:nvSpPr>
          <p:cNvPr id="44646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0" y="1371600"/>
            <a:ext cx="7696200" cy="4724400"/>
          </a:xfrm>
        </p:spPr>
        <p:txBody>
          <a:bodyPr/>
          <a:lstStyle/>
          <a:p>
            <a:pPr>
              <a:defRPr/>
            </a:pPr>
            <a:r>
              <a:rPr lang="en-US" altLang="en-US" sz="2400" dirty="0" smtClean="0">
                <a:solidFill>
                  <a:schemeClr val="accent2"/>
                </a:solidFill>
                <a:sym typeface="Symbol" pitchFamily="18" charset="2"/>
              </a:rPr>
              <a:t>( </a:t>
            </a:r>
            <a:r>
              <a:rPr lang="en-US" altLang="en-US" sz="2400" i="1" dirty="0" smtClean="0">
                <a:solidFill>
                  <a:schemeClr val="accent2"/>
                </a:solidFill>
                <a:sym typeface="Symbol" pitchFamily="18" charset="2"/>
              </a:rPr>
              <a:t>g</a:t>
            </a:r>
            <a:r>
              <a:rPr lang="en-US" altLang="en-US" sz="2400" dirty="0" smtClean="0">
                <a:solidFill>
                  <a:schemeClr val="accent2"/>
                </a:solidFill>
                <a:sym typeface="Symbol" pitchFamily="18" charset="2"/>
              </a:rPr>
              <a:t>(</a:t>
            </a:r>
            <a:r>
              <a:rPr lang="en-US" altLang="en-US" sz="2400" i="1" dirty="0" smtClean="0">
                <a:solidFill>
                  <a:schemeClr val="accent2"/>
                </a:solidFill>
                <a:sym typeface="Symbol" pitchFamily="18" charset="2"/>
              </a:rPr>
              <a:t>n</a:t>
            </a:r>
            <a:r>
              <a:rPr lang="en-US" altLang="en-US" sz="2400" dirty="0" smtClean="0">
                <a:solidFill>
                  <a:schemeClr val="accent2"/>
                </a:solidFill>
                <a:sym typeface="Symbol" pitchFamily="18" charset="2"/>
              </a:rPr>
              <a:t>) )</a:t>
            </a:r>
            <a:r>
              <a:rPr lang="en-US" altLang="en-US" sz="2400" dirty="0" smtClean="0">
                <a:sym typeface="Symbol" pitchFamily="18" charset="2"/>
              </a:rPr>
              <a:t> </a:t>
            </a:r>
            <a:r>
              <a:rPr lang="en-US" altLang="en-US" sz="2400" dirty="0" smtClean="0"/>
              <a:t>is the set of all functions asymptotically </a:t>
            </a:r>
            <a:r>
              <a:rPr lang="en-US" altLang="en-US" sz="2400" dirty="0" smtClean="0">
                <a:solidFill>
                  <a:schemeClr val="accent2"/>
                </a:solidFill>
              </a:rPr>
              <a:t>greater than or equal</a:t>
            </a:r>
            <a:r>
              <a:rPr lang="en-US" altLang="en-US" sz="2400" dirty="0" smtClean="0"/>
              <a:t> to </a:t>
            </a:r>
            <a:r>
              <a:rPr lang="en-US" altLang="en-US" sz="2400" i="1" dirty="0" smtClean="0"/>
              <a:t>g</a:t>
            </a:r>
            <a:r>
              <a:rPr lang="en-US" altLang="en-US" sz="2400" dirty="0" smtClean="0"/>
              <a:t>(</a:t>
            </a:r>
            <a:r>
              <a:rPr lang="en-US" altLang="en-US" sz="2400" i="1" dirty="0" smtClean="0"/>
              <a:t>n</a:t>
            </a:r>
            <a:r>
              <a:rPr lang="en-US" altLang="en-US" sz="2400" dirty="0" smtClean="0"/>
              <a:t>)</a:t>
            </a:r>
          </a:p>
          <a:p>
            <a:pPr>
              <a:defRPr/>
            </a:pPr>
            <a:endParaRPr lang="en-US" altLang="en-US" sz="2400" dirty="0" smtClean="0"/>
          </a:p>
          <a:p>
            <a:pPr>
              <a:defRPr/>
            </a:pPr>
            <a:r>
              <a:rPr lang="en-US" altLang="en-US" sz="2400" i="1" dirty="0" smtClean="0"/>
              <a:t>h</a:t>
            </a:r>
            <a:r>
              <a:rPr lang="en-US" altLang="en-US" sz="2400" dirty="0" smtClean="0"/>
              <a:t>(</a:t>
            </a:r>
            <a:r>
              <a:rPr lang="en-US" altLang="en-US" sz="2400" i="1" dirty="0" smtClean="0"/>
              <a:t>n</a:t>
            </a:r>
            <a:r>
              <a:rPr lang="en-US" altLang="en-US" sz="2400" dirty="0" smtClean="0"/>
              <a:t>) </a:t>
            </a:r>
            <a:r>
              <a:rPr lang="en-US" altLang="en-US" sz="2400" dirty="0" smtClean="0">
                <a:sym typeface="Symbol" pitchFamily="18" charset="2"/>
              </a:rPr>
              <a:t> </a:t>
            </a:r>
            <a:r>
              <a:rPr lang="en-US" altLang="en-US" sz="2400" dirty="0" smtClean="0">
                <a:solidFill>
                  <a:schemeClr val="accent2"/>
                </a:solidFill>
                <a:sym typeface="Symbol" pitchFamily="18" charset="2"/>
              </a:rPr>
              <a:t>( g(</a:t>
            </a:r>
            <a:r>
              <a:rPr lang="en-US" altLang="en-US" sz="2400" i="1" dirty="0" smtClean="0">
                <a:solidFill>
                  <a:schemeClr val="accent2"/>
                </a:solidFill>
                <a:sym typeface="Symbol" pitchFamily="18" charset="2"/>
              </a:rPr>
              <a:t>n</a:t>
            </a:r>
            <a:r>
              <a:rPr lang="en-US" altLang="en-US" sz="2400" dirty="0" smtClean="0">
                <a:solidFill>
                  <a:schemeClr val="accent2"/>
                </a:solidFill>
                <a:sym typeface="Symbol" pitchFamily="18" charset="2"/>
              </a:rPr>
              <a:t>) )</a:t>
            </a:r>
            <a:r>
              <a:rPr lang="en-US" altLang="en-US" sz="2400" dirty="0" smtClean="0">
                <a:sym typeface="Symbol" pitchFamily="18" charset="2"/>
              </a:rPr>
              <a:t> </a:t>
            </a:r>
            <a:r>
              <a:rPr lang="en-US" altLang="en-US" sz="2400" dirty="0" err="1" smtClean="0">
                <a:sym typeface="Symbol" pitchFamily="18" charset="2"/>
              </a:rPr>
              <a:t>iff</a:t>
            </a:r>
            <a:r>
              <a:rPr lang="en-US" altLang="en-US" sz="2400" dirty="0" smtClean="0">
                <a:sym typeface="Symbol" pitchFamily="18" charset="2"/>
              </a:rPr>
              <a:t/>
            </a:r>
            <a:br>
              <a:rPr lang="en-US" altLang="en-US" sz="2400" dirty="0" smtClean="0">
                <a:sym typeface="Symbol" pitchFamily="18" charset="2"/>
              </a:rPr>
            </a:br>
            <a:r>
              <a:rPr lang="en-US" altLang="en-US" sz="2400" dirty="0" smtClean="0">
                <a:sym typeface="Symbol" pitchFamily="18" charset="2"/>
              </a:rPr>
              <a:t>There exist </a:t>
            </a:r>
            <a:r>
              <a:rPr lang="en-US" altLang="en-US" sz="2400" i="1" dirty="0" smtClean="0">
                <a:sym typeface="Symbol" pitchFamily="18" charset="2"/>
              </a:rPr>
              <a:t>c</a:t>
            </a:r>
            <a:r>
              <a:rPr lang="en-US" altLang="en-US" sz="2400" dirty="0" smtClean="0">
                <a:sym typeface="Symbol" pitchFamily="18" charset="2"/>
              </a:rPr>
              <a:t>&gt;0 and </a:t>
            </a:r>
            <a:r>
              <a:rPr lang="en-US" altLang="en-US" sz="2400" i="1" dirty="0" smtClean="0">
                <a:sym typeface="Symbol" pitchFamily="18" charset="2"/>
              </a:rPr>
              <a:t>n</a:t>
            </a:r>
            <a:r>
              <a:rPr lang="en-US" altLang="en-US" sz="2400" i="1" baseline="-25000" dirty="0" smtClean="0">
                <a:sym typeface="Symbol" pitchFamily="18" charset="2"/>
              </a:rPr>
              <a:t>0</a:t>
            </a:r>
            <a:r>
              <a:rPr lang="en-US" altLang="en-US" sz="2400" dirty="0" smtClean="0">
                <a:sym typeface="Symbol" pitchFamily="18" charset="2"/>
              </a:rPr>
              <a:t>&gt;0 such that </a:t>
            </a:r>
            <a:r>
              <a:rPr lang="en-US" altLang="en-US" sz="2400" i="1" dirty="0" smtClean="0"/>
              <a:t>h</a:t>
            </a:r>
            <a:r>
              <a:rPr lang="en-US" altLang="en-US" sz="2400" dirty="0" smtClean="0"/>
              <a:t>(</a:t>
            </a:r>
            <a:r>
              <a:rPr lang="en-US" altLang="en-US" sz="2400" i="1" dirty="0" smtClean="0"/>
              <a:t>n</a:t>
            </a:r>
            <a:r>
              <a:rPr lang="en-US" altLang="en-US" sz="2400" dirty="0" smtClean="0"/>
              <a:t>) </a:t>
            </a:r>
            <a:r>
              <a:rPr lang="en-US" altLang="en-US" sz="2400" b="1" dirty="0" smtClean="0">
                <a:solidFill>
                  <a:schemeClr val="accent2"/>
                </a:solidFill>
                <a:sym typeface="Symbol" pitchFamily="18" charset="2"/>
              </a:rPr>
              <a:t></a:t>
            </a:r>
            <a:r>
              <a:rPr lang="en-US" altLang="en-US" sz="2400" dirty="0" smtClean="0">
                <a:sym typeface="Symbol" pitchFamily="18" charset="2"/>
              </a:rPr>
              <a:t> </a:t>
            </a:r>
            <a:r>
              <a:rPr lang="en-US" altLang="en-US" sz="2400" i="1" dirty="0" smtClean="0">
                <a:sym typeface="Symbol" pitchFamily="18" charset="2"/>
              </a:rPr>
              <a:t>c</a:t>
            </a:r>
            <a:r>
              <a:rPr lang="en-US" altLang="en-US" sz="2400" dirty="0" smtClean="0">
                <a:sym typeface="Symbol" pitchFamily="18" charset="2"/>
              </a:rPr>
              <a:t> g(</a:t>
            </a:r>
            <a:r>
              <a:rPr lang="en-US" altLang="en-US" sz="2400" i="1" dirty="0" smtClean="0">
                <a:sym typeface="Symbol" pitchFamily="18" charset="2"/>
              </a:rPr>
              <a:t>n</a:t>
            </a:r>
            <a:r>
              <a:rPr lang="en-US" altLang="en-US" sz="2400" dirty="0" smtClean="0">
                <a:sym typeface="Symbol" pitchFamily="18" charset="2"/>
              </a:rPr>
              <a:t>) for all </a:t>
            </a:r>
            <a:r>
              <a:rPr lang="en-US" altLang="en-US" sz="2400" i="1" dirty="0" smtClean="0">
                <a:sym typeface="Symbol" pitchFamily="18" charset="2"/>
              </a:rPr>
              <a:t>n</a:t>
            </a:r>
            <a:r>
              <a:rPr lang="en-US" altLang="en-US" sz="2400" dirty="0" smtClean="0">
                <a:sym typeface="Symbol" pitchFamily="18" charset="2"/>
              </a:rPr>
              <a:t>  </a:t>
            </a:r>
            <a:r>
              <a:rPr lang="en-US" altLang="en-US" sz="2400" i="1" dirty="0" smtClean="0">
                <a:sym typeface="Symbol" pitchFamily="18" charset="2"/>
              </a:rPr>
              <a:t>n</a:t>
            </a:r>
            <a:r>
              <a:rPr lang="en-US" altLang="en-US" sz="2400" i="1" baseline="-25000" dirty="0" smtClean="0">
                <a:sym typeface="Symbol" pitchFamily="18" charset="2"/>
              </a:rPr>
              <a:t>0</a:t>
            </a:r>
          </a:p>
          <a:p>
            <a:pPr marL="0" indent="0">
              <a:buFontTx/>
              <a:buNone/>
              <a:defRPr/>
            </a:pPr>
            <a:endParaRPr lang="en-US" altLang="en-US" sz="24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55072-ED12-4C45-98F4-735693FD894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09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en-US" smtClean="0"/>
              <a:t>Asymptotic Tight Bound</a:t>
            </a:r>
          </a:p>
        </p:txBody>
      </p:sp>
      <p:sp>
        <p:nvSpPr>
          <p:cNvPr id="446467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85800" y="1371600"/>
            <a:ext cx="7696200" cy="4724400"/>
          </a:xfrm>
        </p:spPr>
        <p:txBody>
          <a:bodyPr/>
          <a:lstStyle/>
          <a:p>
            <a:pPr>
              <a:defRPr/>
            </a:pPr>
            <a:r>
              <a:rPr lang="en-US" altLang="en-US" sz="2400" dirty="0" smtClean="0">
                <a:solidFill>
                  <a:schemeClr val="accent2"/>
                </a:solidFill>
                <a:sym typeface="Symbol" pitchFamily="18" charset="2"/>
              </a:rPr>
              <a:t></a:t>
            </a:r>
            <a:r>
              <a:rPr lang="en-US" altLang="en-US" sz="2400" dirty="0" smtClean="0">
                <a:solidFill>
                  <a:schemeClr val="accent2"/>
                </a:solidFill>
              </a:rPr>
              <a:t>( </a:t>
            </a:r>
            <a:r>
              <a:rPr lang="en-US" altLang="en-US" sz="2400" i="1" dirty="0" smtClean="0">
                <a:solidFill>
                  <a:schemeClr val="accent2"/>
                </a:solidFill>
              </a:rPr>
              <a:t>f</a:t>
            </a:r>
            <a:r>
              <a:rPr lang="en-US" altLang="en-US" sz="2400" dirty="0" smtClean="0">
                <a:solidFill>
                  <a:schemeClr val="accent2"/>
                </a:solidFill>
              </a:rPr>
              <a:t>(</a:t>
            </a:r>
            <a:r>
              <a:rPr lang="en-US" altLang="en-US" sz="2400" i="1" dirty="0" smtClean="0">
                <a:solidFill>
                  <a:schemeClr val="accent2"/>
                </a:solidFill>
              </a:rPr>
              <a:t>n</a:t>
            </a:r>
            <a:r>
              <a:rPr lang="en-US" altLang="en-US" sz="2400" dirty="0" smtClean="0">
                <a:solidFill>
                  <a:schemeClr val="accent2"/>
                </a:solidFill>
              </a:rPr>
              <a:t>) )</a:t>
            </a:r>
            <a:r>
              <a:rPr lang="en-US" altLang="en-US" sz="2400" dirty="0" smtClean="0"/>
              <a:t> is the set of all functions asymptotically </a:t>
            </a:r>
            <a:r>
              <a:rPr lang="en-US" altLang="en-US" sz="2400" dirty="0" smtClean="0">
                <a:solidFill>
                  <a:schemeClr val="accent2"/>
                </a:solidFill>
              </a:rPr>
              <a:t>equal</a:t>
            </a:r>
            <a:r>
              <a:rPr lang="en-US" altLang="en-US" sz="2400" dirty="0" smtClean="0"/>
              <a:t> to </a:t>
            </a:r>
            <a:r>
              <a:rPr lang="en-US" altLang="en-US" sz="2400" i="1" dirty="0" smtClean="0"/>
              <a:t>f</a:t>
            </a:r>
            <a:r>
              <a:rPr lang="en-US" altLang="en-US" sz="2400" dirty="0" smtClean="0"/>
              <a:t> (</a:t>
            </a:r>
            <a:r>
              <a:rPr lang="en-US" altLang="en-US" sz="2400" i="1" dirty="0" smtClean="0"/>
              <a:t>n</a:t>
            </a:r>
            <a:r>
              <a:rPr lang="en-US" altLang="en-US" sz="2400" dirty="0" smtClean="0"/>
              <a:t>)</a:t>
            </a:r>
          </a:p>
          <a:p>
            <a:pPr>
              <a:defRPr/>
            </a:pPr>
            <a:endParaRPr lang="en-US" altLang="en-US" sz="2400" dirty="0" smtClean="0"/>
          </a:p>
          <a:p>
            <a:pPr>
              <a:lnSpc>
                <a:spcPct val="80000"/>
              </a:lnSpc>
              <a:defRPr/>
            </a:pPr>
            <a:r>
              <a:rPr lang="en-US" altLang="en-US" sz="2000" i="1" dirty="0" smtClean="0"/>
              <a:t>h</a:t>
            </a:r>
            <a:r>
              <a:rPr lang="en-US" altLang="en-US" sz="2000" dirty="0" smtClean="0"/>
              <a:t>(</a:t>
            </a:r>
            <a:r>
              <a:rPr lang="en-US" altLang="en-US" sz="2000" i="1" dirty="0" smtClean="0"/>
              <a:t>n</a:t>
            </a:r>
            <a:r>
              <a:rPr lang="en-US" altLang="en-US" sz="2000" dirty="0" smtClean="0"/>
              <a:t>) </a:t>
            </a:r>
            <a:r>
              <a:rPr lang="en-US" altLang="en-US" sz="2000" dirty="0" smtClean="0">
                <a:sym typeface="Symbol" pitchFamily="18" charset="2"/>
              </a:rPr>
              <a:t> </a:t>
            </a:r>
            <a:r>
              <a:rPr lang="en-US" altLang="en-US" sz="2000" dirty="0" smtClean="0">
                <a:solidFill>
                  <a:schemeClr val="accent2"/>
                </a:solidFill>
                <a:sym typeface="Symbol" pitchFamily="18" charset="2"/>
              </a:rPr>
              <a:t>( </a:t>
            </a:r>
            <a:r>
              <a:rPr lang="en-US" altLang="en-US" sz="2000" i="1" dirty="0" smtClean="0">
                <a:solidFill>
                  <a:schemeClr val="accent2"/>
                </a:solidFill>
                <a:sym typeface="Symbol" pitchFamily="18" charset="2"/>
              </a:rPr>
              <a:t>f</a:t>
            </a:r>
            <a:r>
              <a:rPr lang="en-US" altLang="en-US" sz="2000" dirty="0" smtClean="0">
                <a:solidFill>
                  <a:schemeClr val="accent2"/>
                </a:solidFill>
                <a:sym typeface="Symbol" pitchFamily="18" charset="2"/>
              </a:rPr>
              <a:t>(</a:t>
            </a:r>
            <a:r>
              <a:rPr lang="en-US" altLang="en-US" sz="2000" i="1" dirty="0" smtClean="0">
                <a:solidFill>
                  <a:schemeClr val="accent2"/>
                </a:solidFill>
                <a:sym typeface="Symbol" pitchFamily="18" charset="2"/>
              </a:rPr>
              <a:t>n</a:t>
            </a:r>
            <a:r>
              <a:rPr lang="en-US" altLang="en-US" sz="2000" dirty="0" smtClean="0">
                <a:solidFill>
                  <a:schemeClr val="accent2"/>
                </a:solidFill>
                <a:sym typeface="Symbol" pitchFamily="18" charset="2"/>
              </a:rPr>
              <a:t>) )</a:t>
            </a:r>
            <a:r>
              <a:rPr lang="en-US" altLang="en-US" sz="2000" dirty="0" smtClean="0">
                <a:sym typeface="Symbol" pitchFamily="18" charset="2"/>
              </a:rPr>
              <a:t> </a:t>
            </a:r>
            <a:r>
              <a:rPr lang="en-US" altLang="en-US" sz="2000" dirty="0" err="1" smtClean="0">
                <a:sym typeface="Symbol" pitchFamily="18" charset="2"/>
              </a:rPr>
              <a:t>iff</a:t>
            </a:r>
            <a:endParaRPr lang="en-US" altLang="en-US" sz="2000" dirty="0" smtClean="0">
              <a:sym typeface="Symbol" pitchFamily="18" charset="2"/>
            </a:endParaRP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en-US" altLang="en-US" sz="2000" i="1" dirty="0" smtClean="0"/>
              <a:t>    h</a:t>
            </a:r>
            <a:r>
              <a:rPr lang="en-US" altLang="en-US" sz="2000" dirty="0" smtClean="0"/>
              <a:t>(</a:t>
            </a:r>
            <a:r>
              <a:rPr lang="en-US" altLang="en-US" sz="2000" i="1" dirty="0" smtClean="0"/>
              <a:t>n</a:t>
            </a:r>
            <a:r>
              <a:rPr lang="en-US" altLang="en-US" sz="2000" dirty="0" smtClean="0"/>
              <a:t>) </a:t>
            </a:r>
            <a:r>
              <a:rPr lang="en-US" altLang="en-US" sz="2000" dirty="0" smtClean="0">
                <a:sym typeface="Symbol" pitchFamily="18" charset="2"/>
              </a:rPr>
              <a:t> O( </a:t>
            </a:r>
            <a:r>
              <a:rPr lang="en-US" altLang="en-US" sz="2000" i="1" dirty="0" smtClean="0">
                <a:sym typeface="Symbol" pitchFamily="18" charset="2"/>
              </a:rPr>
              <a:t>f</a:t>
            </a:r>
            <a:r>
              <a:rPr lang="en-US" altLang="en-US" sz="2000" dirty="0" smtClean="0">
                <a:sym typeface="Symbol" pitchFamily="18" charset="2"/>
              </a:rPr>
              <a:t>(</a:t>
            </a:r>
            <a:r>
              <a:rPr lang="en-US" altLang="en-US" sz="2000" i="1" dirty="0" smtClean="0">
                <a:sym typeface="Symbol" pitchFamily="18" charset="2"/>
              </a:rPr>
              <a:t>n</a:t>
            </a:r>
            <a:r>
              <a:rPr lang="en-US" altLang="en-US" sz="2000" dirty="0" smtClean="0">
                <a:sym typeface="Symbol" pitchFamily="18" charset="2"/>
              </a:rPr>
              <a:t>) ) and </a:t>
            </a:r>
            <a:r>
              <a:rPr lang="en-US" altLang="en-US" sz="2000" i="1" dirty="0" smtClean="0"/>
              <a:t>h</a:t>
            </a:r>
            <a:r>
              <a:rPr lang="en-US" altLang="en-US" sz="2000" dirty="0" smtClean="0"/>
              <a:t>(</a:t>
            </a:r>
            <a:r>
              <a:rPr lang="en-US" altLang="en-US" sz="2000" i="1" dirty="0" smtClean="0"/>
              <a:t>n</a:t>
            </a:r>
            <a:r>
              <a:rPr lang="en-US" altLang="en-US" sz="2000" dirty="0" smtClean="0"/>
              <a:t>) </a:t>
            </a:r>
            <a:r>
              <a:rPr lang="en-US" altLang="en-US" sz="2000" dirty="0" smtClean="0">
                <a:sym typeface="Symbol" pitchFamily="18" charset="2"/>
              </a:rPr>
              <a:t> (</a:t>
            </a:r>
            <a:r>
              <a:rPr lang="en-US" altLang="en-US" sz="2000" i="1" dirty="0" smtClean="0">
                <a:sym typeface="Symbol" pitchFamily="18" charset="2"/>
              </a:rPr>
              <a:t>f</a:t>
            </a:r>
            <a:r>
              <a:rPr lang="en-US" altLang="en-US" sz="2000" dirty="0" smtClean="0">
                <a:sym typeface="Symbol" pitchFamily="18" charset="2"/>
              </a:rPr>
              <a:t>(</a:t>
            </a:r>
            <a:r>
              <a:rPr lang="en-US" altLang="en-US" sz="2000" i="1" dirty="0" smtClean="0">
                <a:sym typeface="Symbol" pitchFamily="18" charset="2"/>
              </a:rPr>
              <a:t>n</a:t>
            </a:r>
            <a:r>
              <a:rPr lang="en-US" altLang="en-US" sz="2000" dirty="0" smtClean="0">
                <a:sym typeface="Symbol" pitchFamily="18" charset="2"/>
              </a:rPr>
              <a:t>) )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en-US" altLang="en-US" sz="2000" dirty="0" smtClean="0">
                <a:sym typeface="Symbol" pitchFamily="18" charset="2"/>
              </a:rPr>
              <a:t>	- </a:t>
            </a:r>
            <a:r>
              <a:rPr lang="en-US" altLang="en-US" sz="1800" dirty="0" smtClean="0">
                <a:sym typeface="Symbol" pitchFamily="18" charset="2"/>
              </a:rPr>
              <a:t>This is equivalent to:</a:t>
            </a:r>
            <a:endParaRPr lang="en-US" altLang="en-US" sz="1400" dirty="0" smtClean="0">
              <a:sym typeface="Symbol" pitchFamily="18" charset="2"/>
            </a:endParaRPr>
          </a:p>
          <a:p>
            <a:pPr>
              <a:defRPr/>
            </a:pPr>
            <a:endParaRPr lang="en-US" altLang="en-US" sz="2400" dirty="0" smtClean="0"/>
          </a:p>
        </p:txBody>
      </p:sp>
      <p:graphicFrame>
        <p:nvGraphicFramePr>
          <p:cNvPr id="40965" name="Object 1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3352800" y="3581400"/>
          <a:ext cx="199548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Equation" r:id="rId7" imgW="1269449" imgH="266584" progId="Equation.DSMT4">
                  <p:embed/>
                </p:oleObj>
              </mc:Choice>
              <mc:Fallback>
                <p:oleObj name="Equation" r:id="rId7" imgW="1269449" imgH="266584" progId="Equation.DSMT4">
                  <p:embed/>
                  <p:pic>
                    <p:nvPicPr>
                      <p:cNvPr id="4096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581400"/>
                        <a:ext cx="1995488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55072-ED12-4C45-98F4-735693FD894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3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pPr lvl="1">
              <a:buFontTx/>
              <a:buNone/>
            </a:pPr>
            <a:r>
              <a:rPr lang="en-US" altLang="en-US" dirty="0" smtClean="0"/>
              <a:t>    We </a:t>
            </a:r>
            <a:r>
              <a:rPr lang="en-US" altLang="en-US" dirty="0"/>
              <a:t>will focus on analyzing time complexity.  First, we have some “rules” to help measure how long it takes to do things:</a:t>
            </a:r>
          </a:p>
          <a:p>
            <a:pPr lvl="1">
              <a:buFontTx/>
              <a:buNone/>
            </a:pPr>
            <a:endParaRPr lang="en-US" altLang="en-US" dirty="0"/>
          </a:p>
          <a:p>
            <a:pPr lvl="1">
              <a:buFontTx/>
              <a:buNone/>
            </a:pPr>
            <a:endParaRPr lang="en-US" altLang="en-US" dirty="0"/>
          </a:p>
          <a:p>
            <a:pPr lvl="1">
              <a:buFontTx/>
              <a:buNone/>
            </a:pPr>
            <a:endParaRPr lang="en-US" altLang="en-US" dirty="0"/>
          </a:p>
          <a:p>
            <a:pPr lvl="1">
              <a:buFontTx/>
              <a:buNone/>
            </a:pPr>
            <a:endParaRPr lang="en-US" altLang="en-US" dirty="0"/>
          </a:p>
          <a:p>
            <a:pPr lvl="1">
              <a:buFontTx/>
              <a:buNone/>
            </a:pPr>
            <a:endParaRPr lang="en-US" altLang="en-US" dirty="0"/>
          </a:p>
          <a:p>
            <a:pPr lvl="1">
              <a:buFontTx/>
              <a:buNone/>
            </a:pPr>
            <a:endParaRPr lang="en-US" altLang="en-US" dirty="0"/>
          </a:p>
          <a:p>
            <a:pPr lvl="1">
              <a:buFontTx/>
              <a:buNone/>
            </a:pPr>
            <a:r>
              <a:rPr lang="en-US" altLang="en-US" dirty="0"/>
              <a:t> </a:t>
            </a:r>
            <a:r>
              <a:rPr lang="en-US" altLang="en-US" dirty="0" smtClean="0"/>
              <a:t>   </a:t>
            </a:r>
            <a:r>
              <a:rPr lang="en-US" altLang="en-US" dirty="0" smtClean="0"/>
              <a:t>We are primarily interested </a:t>
            </a:r>
            <a:r>
              <a:rPr lang="en-US" altLang="en-US" dirty="0"/>
              <a:t>in </a:t>
            </a:r>
            <a:r>
              <a:rPr lang="en-US" altLang="en-US" b="1" dirty="0" smtClean="0"/>
              <a:t>Worst Case </a:t>
            </a:r>
            <a:r>
              <a:rPr lang="en-US" altLang="en-US" dirty="0" smtClean="0"/>
              <a:t>performance </a:t>
            </a:r>
            <a:r>
              <a:rPr lang="en-US" altLang="en-US" dirty="0"/>
              <a:t>(average and best case sometimes).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55072-ED12-4C45-98F4-735693FD894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-652463" y="2847606"/>
            <a:ext cx="4881563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US" altLang="en-US" sz="2400" b="1" dirty="0" smtClean="0"/>
              <a:t>Basic operations</a:t>
            </a:r>
          </a:p>
          <a:p>
            <a:pPr algn="r" fontAlgn="auto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US" altLang="en-US" sz="2400" b="1" dirty="0" smtClean="0"/>
              <a:t>Consecutive statements</a:t>
            </a:r>
          </a:p>
          <a:p>
            <a:pPr algn="r" fontAlgn="auto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US" altLang="en-US" sz="2400" b="1" dirty="0" smtClean="0"/>
              <a:t>Conditionals</a:t>
            </a:r>
          </a:p>
          <a:p>
            <a:pPr algn="r" fontAlgn="auto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US" altLang="en-US" sz="2400" b="1" dirty="0" smtClean="0"/>
              <a:t>Loops</a:t>
            </a:r>
          </a:p>
          <a:p>
            <a:pPr algn="r" fontAlgn="auto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US" altLang="en-US" sz="2400" b="1" dirty="0" smtClean="0"/>
              <a:t>Function calls</a:t>
            </a:r>
          </a:p>
          <a:p>
            <a:pPr algn="r" fontAlgn="auto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US" altLang="en-US" sz="2400" b="1" dirty="0" smtClean="0"/>
              <a:t>Recursive functions</a:t>
            </a:r>
          </a:p>
        </p:txBody>
      </p:sp>
      <p:sp>
        <p:nvSpPr>
          <p:cNvPr id="8" name="Rectangle 4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4495800" y="2851150"/>
            <a:ext cx="4800600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 sz="2400" dirty="0" smtClean="0">
                <a:solidFill>
                  <a:schemeClr val="accent2"/>
                </a:solidFill>
              </a:rPr>
              <a:t>Constant time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 sz="2400" dirty="0" smtClean="0">
                <a:solidFill>
                  <a:schemeClr val="accent2"/>
                </a:solidFill>
              </a:rPr>
              <a:t>Sum of times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 sz="2400" dirty="0" smtClean="0">
                <a:solidFill>
                  <a:schemeClr val="accent2"/>
                </a:solidFill>
              </a:rPr>
              <a:t>Test, plus larger branch cost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 sz="2400" dirty="0" smtClean="0">
                <a:solidFill>
                  <a:schemeClr val="accent2"/>
                </a:solidFill>
              </a:rPr>
              <a:t>Sum of iterations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 sz="2400" dirty="0" smtClean="0">
                <a:solidFill>
                  <a:schemeClr val="accent2"/>
                </a:solidFill>
              </a:rPr>
              <a:t>Cost of function body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 sz="2400" dirty="0" smtClean="0">
                <a:solidFill>
                  <a:schemeClr val="accent2"/>
                </a:solidFill>
              </a:rPr>
              <a:t>Solve recurrence relation</a:t>
            </a:r>
            <a:r>
              <a:rPr lang="en-US" altLang="en-US" sz="2400" dirty="0" smtClean="0">
                <a:solidFill>
                  <a:schemeClr val="accent2"/>
                </a:solidFill>
              </a:rPr>
              <a:t>…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en-US" altLang="en-US" sz="24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7539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Full Set of Asymptotic Bounds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0" y="1371600"/>
            <a:ext cx="8382000" cy="4724400"/>
          </a:xfrm>
        </p:spPr>
        <p:txBody>
          <a:bodyPr>
            <a:normAutofit lnSpcReduction="10000"/>
          </a:bodyPr>
          <a:lstStyle/>
          <a:p>
            <a:r>
              <a:rPr lang="en-US" altLang="en-US" sz="2400" dirty="0" smtClean="0">
                <a:solidFill>
                  <a:schemeClr val="accent2"/>
                </a:solidFill>
              </a:rPr>
              <a:t>O( </a:t>
            </a:r>
            <a:r>
              <a:rPr lang="en-US" altLang="en-US" sz="2400" i="1" dirty="0" smtClean="0">
                <a:solidFill>
                  <a:schemeClr val="accent2"/>
                </a:solidFill>
              </a:rPr>
              <a:t>f</a:t>
            </a:r>
            <a:r>
              <a:rPr lang="en-US" altLang="en-US" sz="2400" dirty="0" smtClean="0">
                <a:solidFill>
                  <a:schemeClr val="accent2"/>
                </a:solidFill>
              </a:rPr>
              <a:t>(</a:t>
            </a:r>
            <a:r>
              <a:rPr lang="en-US" altLang="en-US" sz="2400" i="1" dirty="0" smtClean="0">
                <a:solidFill>
                  <a:schemeClr val="accent2"/>
                </a:solidFill>
              </a:rPr>
              <a:t>n</a:t>
            </a:r>
            <a:r>
              <a:rPr lang="en-US" altLang="en-US" sz="2400" dirty="0" smtClean="0">
                <a:solidFill>
                  <a:schemeClr val="accent2"/>
                </a:solidFill>
              </a:rPr>
              <a:t>) )</a:t>
            </a:r>
            <a:r>
              <a:rPr lang="en-US" altLang="en-US" sz="2400" dirty="0" smtClean="0"/>
              <a:t> is the set of all functions asymptotically </a:t>
            </a:r>
            <a:r>
              <a:rPr lang="en-US" altLang="en-US" sz="2400" dirty="0" smtClean="0">
                <a:solidFill>
                  <a:schemeClr val="accent2"/>
                </a:solidFill>
              </a:rPr>
              <a:t>less than or equal</a:t>
            </a:r>
            <a:r>
              <a:rPr lang="en-US" altLang="en-US" sz="2400" dirty="0" smtClean="0"/>
              <a:t> to </a:t>
            </a:r>
            <a:r>
              <a:rPr lang="en-US" altLang="en-US" sz="2400" i="1" dirty="0" smtClean="0"/>
              <a:t>f</a:t>
            </a:r>
            <a:r>
              <a:rPr lang="en-US" altLang="en-US" sz="2400" dirty="0" smtClean="0"/>
              <a:t>(</a:t>
            </a:r>
            <a:r>
              <a:rPr lang="en-US" altLang="en-US" sz="2400" i="1" dirty="0" smtClean="0"/>
              <a:t>n</a:t>
            </a:r>
            <a:r>
              <a:rPr lang="en-US" altLang="en-US" sz="2400" dirty="0" smtClean="0"/>
              <a:t>)</a:t>
            </a:r>
          </a:p>
          <a:p>
            <a:pPr lvl="1"/>
            <a:r>
              <a:rPr lang="en-US" altLang="en-US" dirty="0" smtClean="0">
                <a:solidFill>
                  <a:schemeClr val="accent2"/>
                </a:solidFill>
              </a:rPr>
              <a:t>o(</a:t>
            </a:r>
            <a:r>
              <a:rPr lang="en-US" altLang="en-US" i="1" dirty="0" smtClean="0">
                <a:solidFill>
                  <a:schemeClr val="accent2"/>
                </a:solidFill>
              </a:rPr>
              <a:t>f</a:t>
            </a:r>
            <a:r>
              <a:rPr lang="en-US" altLang="en-US" dirty="0" smtClean="0">
                <a:solidFill>
                  <a:schemeClr val="accent2"/>
                </a:solidFill>
              </a:rPr>
              <a:t>(</a:t>
            </a:r>
            <a:r>
              <a:rPr lang="en-US" altLang="en-US" i="1" dirty="0" smtClean="0">
                <a:solidFill>
                  <a:schemeClr val="accent2"/>
                </a:solidFill>
              </a:rPr>
              <a:t>n</a:t>
            </a:r>
            <a:r>
              <a:rPr lang="en-US" altLang="en-US" dirty="0" smtClean="0">
                <a:solidFill>
                  <a:schemeClr val="accent2"/>
                </a:solidFill>
              </a:rPr>
              <a:t>) )</a:t>
            </a:r>
            <a:r>
              <a:rPr lang="en-US" altLang="en-US" dirty="0" smtClean="0"/>
              <a:t> is the set of all functions asymptotically </a:t>
            </a:r>
            <a:r>
              <a:rPr lang="en-US" altLang="en-US" dirty="0" smtClean="0">
                <a:solidFill>
                  <a:schemeClr val="accent2"/>
                </a:solidFill>
              </a:rPr>
              <a:t>strictly less than </a:t>
            </a:r>
            <a:r>
              <a:rPr lang="en-US" altLang="en-US" i="1" dirty="0" smtClean="0"/>
              <a:t>f</a:t>
            </a:r>
            <a:r>
              <a:rPr lang="en-US" altLang="en-US" dirty="0" smtClean="0"/>
              <a:t>(</a:t>
            </a:r>
            <a:r>
              <a:rPr lang="en-US" altLang="en-US" i="1" dirty="0" smtClean="0"/>
              <a:t>n</a:t>
            </a:r>
            <a:r>
              <a:rPr lang="en-US" altLang="en-US" dirty="0" smtClean="0"/>
              <a:t>)</a:t>
            </a:r>
          </a:p>
          <a:p>
            <a:endParaRPr lang="en-US" altLang="en-US" sz="2400" dirty="0" smtClean="0">
              <a:solidFill>
                <a:schemeClr val="accent2"/>
              </a:solidFill>
              <a:sym typeface="Symbol" pitchFamily="18" charset="2"/>
            </a:endParaRPr>
          </a:p>
          <a:p>
            <a:r>
              <a:rPr lang="en-US" altLang="en-US" sz="2400" dirty="0" smtClean="0">
                <a:solidFill>
                  <a:schemeClr val="accent2"/>
                </a:solidFill>
                <a:sym typeface="Symbol" pitchFamily="18" charset="2"/>
              </a:rPr>
              <a:t>( </a:t>
            </a:r>
            <a:r>
              <a:rPr lang="en-US" altLang="en-US" sz="2400" i="1" dirty="0" smtClean="0">
                <a:solidFill>
                  <a:schemeClr val="accent2"/>
                </a:solidFill>
                <a:sym typeface="Symbol" pitchFamily="18" charset="2"/>
              </a:rPr>
              <a:t>g</a:t>
            </a:r>
            <a:r>
              <a:rPr lang="en-US" altLang="en-US" sz="2400" dirty="0" smtClean="0">
                <a:solidFill>
                  <a:schemeClr val="accent2"/>
                </a:solidFill>
                <a:sym typeface="Symbol" pitchFamily="18" charset="2"/>
              </a:rPr>
              <a:t>(</a:t>
            </a:r>
            <a:r>
              <a:rPr lang="en-US" altLang="en-US" sz="2400" i="1" dirty="0" smtClean="0">
                <a:solidFill>
                  <a:schemeClr val="accent2"/>
                </a:solidFill>
                <a:sym typeface="Symbol" pitchFamily="18" charset="2"/>
              </a:rPr>
              <a:t>n</a:t>
            </a:r>
            <a:r>
              <a:rPr lang="en-US" altLang="en-US" sz="2400" dirty="0" smtClean="0">
                <a:solidFill>
                  <a:schemeClr val="accent2"/>
                </a:solidFill>
                <a:sym typeface="Symbol" pitchFamily="18" charset="2"/>
              </a:rPr>
              <a:t>) )</a:t>
            </a:r>
            <a:r>
              <a:rPr lang="en-US" altLang="en-US" sz="2400" dirty="0" smtClean="0">
                <a:sym typeface="Symbol" pitchFamily="18" charset="2"/>
              </a:rPr>
              <a:t> </a:t>
            </a:r>
            <a:r>
              <a:rPr lang="en-US" altLang="en-US" sz="2400" dirty="0" smtClean="0"/>
              <a:t>is the set of all functions asymptotically </a:t>
            </a:r>
            <a:r>
              <a:rPr lang="en-US" altLang="en-US" sz="2400" dirty="0" smtClean="0">
                <a:solidFill>
                  <a:schemeClr val="accent2"/>
                </a:solidFill>
              </a:rPr>
              <a:t>greater than or equal</a:t>
            </a:r>
            <a:r>
              <a:rPr lang="en-US" altLang="en-US" sz="2400" dirty="0" smtClean="0"/>
              <a:t> to </a:t>
            </a:r>
            <a:r>
              <a:rPr lang="en-US" altLang="en-US" sz="2400" i="1" dirty="0" smtClean="0"/>
              <a:t>g</a:t>
            </a:r>
            <a:r>
              <a:rPr lang="en-US" altLang="en-US" sz="2400" dirty="0" smtClean="0"/>
              <a:t>(</a:t>
            </a:r>
            <a:r>
              <a:rPr lang="en-US" altLang="en-US" sz="2400" i="1" dirty="0" smtClean="0"/>
              <a:t>n</a:t>
            </a:r>
            <a:r>
              <a:rPr lang="en-US" altLang="en-US" sz="2400" dirty="0" smtClean="0"/>
              <a:t>)</a:t>
            </a:r>
          </a:p>
          <a:p>
            <a:pPr lvl="1"/>
            <a:r>
              <a:rPr lang="en-US" altLang="en-US" dirty="0" smtClean="0">
                <a:solidFill>
                  <a:schemeClr val="accent2"/>
                </a:solidFill>
                <a:sym typeface="Symbol" pitchFamily="18" charset="2"/>
              </a:rPr>
              <a:t></a:t>
            </a:r>
            <a:r>
              <a:rPr lang="en-US" altLang="en-US" dirty="0" smtClean="0">
                <a:solidFill>
                  <a:schemeClr val="accent2"/>
                </a:solidFill>
              </a:rPr>
              <a:t>( </a:t>
            </a:r>
            <a:r>
              <a:rPr lang="en-US" altLang="en-US" i="1" dirty="0" smtClean="0">
                <a:solidFill>
                  <a:schemeClr val="accent2"/>
                </a:solidFill>
              </a:rPr>
              <a:t>g</a:t>
            </a:r>
            <a:r>
              <a:rPr lang="en-US" altLang="en-US" dirty="0" smtClean="0">
                <a:solidFill>
                  <a:schemeClr val="accent2"/>
                </a:solidFill>
              </a:rPr>
              <a:t>(</a:t>
            </a:r>
            <a:r>
              <a:rPr lang="en-US" altLang="en-US" i="1" dirty="0" smtClean="0">
                <a:solidFill>
                  <a:schemeClr val="accent2"/>
                </a:solidFill>
              </a:rPr>
              <a:t>n</a:t>
            </a:r>
            <a:r>
              <a:rPr lang="en-US" altLang="en-US" dirty="0" smtClean="0">
                <a:solidFill>
                  <a:schemeClr val="accent2"/>
                </a:solidFill>
              </a:rPr>
              <a:t>) )</a:t>
            </a:r>
            <a:r>
              <a:rPr lang="en-US" altLang="en-US" dirty="0" smtClean="0"/>
              <a:t> is the set of all functions asymptotically </a:t>
            </a:r>
            <a:r>
              <a:rPr lang="en-US" altLang="en-US" dirty="0" smtClean="0">
                <a:solidFill>
                  <a:schemeClr val="accent2"/>
                </a:solidFill>
              </a:rPr>
              <a:t>strictly greater than </a:t>
            </a:r>
            <a:r>
              <a:rPr lang="en-US" altLang="en-US" i="1" dirty="0" smtClean="0"/>
              <a:t>g</a:t>
            </a:r>
            <a:r>
              <a:rPr lang="en-US" altLang="en-US" dirty="0" smtClean="0"/>
              <a:t>(</a:t>
            </a:r>
            <a:r>
              <a:rPr lang="en-US" altLang="en-US" i="1" dirty="0" smtClean="0"/>
              <a:t>n</a:t>
            </a:r>
            <a:r>
              <a:rPr lang="en-US" altLang="en-US" dirty="0" smtClean="0"/>
              <a:t>)</a:t>
            </a:r>
          </a:p>
          <a:p>
            <a:endParaRPr lang="en-US" altLang="en-US" sz="2400" dirty="0" smtClean="0">
              <a:solidFill>
                <a:schemeClr val="accent2"/>
              </a:solidFill>
              <a:sym typeface="Symbol" pitchFamily="18" charset="2"/>
            </a:endParaRPr>
          </a:p>
          <a:p>
            <a:r>
              <a:rPr lang="en-US" altLang="en-US" sz="2400" dirty="0" smtClean="0">
                <a:solidFill>
                  <a:schemeClr val="accent2"/>
                </a:solidFill>
                <a:sym typeface="Symbol" pitchFamily="18" charset="2"/>
              </a:rPr>
              <a:t></a:t>
            </a:r>
            <a:r>
              <a:rPr lang="en-US" altLang="en-US" sz="2400" dirty="0" smtClean="0">
                <a:solidFill>
                  <a:schemeClr val="accent2"/>
                </a:solidFill>
              </a:rPr>
              <a:t>( </a:t>
            </a:r>
            <a:r>
              <a:rPr lang="en-US" altLang="en-US" sz="2400" i="1" dirty="0" smtClean="0">
                <a:solidFill>
                  <a:schemeClr val="accent2"/>
                </a:solidFill>
              </a:rPr>
              <a:t>f</a:t>
            </a:r>
            <a:r>
              <a:rPr lang="en-US" altLang="en-US" sz="2400" dirty="0" smtClean="0">
                <a:solidFill>
                  <a:schemeClr val="accent2"/>
                </a:solidFill>
              </a:rPr>
              <a:t>(</a:t>
            </a:r>
            <a:r>
              <a:rPr lang="en-US" altLang="en-US" sz="2400" i="1" dirty="0" smtClean="0">
                <a:solidFill>
                  <a:schemeClr val="accent2"/>
                </a:solidFill>
              </a:rPr>
              <a:t>n</a:t>
            </a:r>
            <a:r>
              <a:rPr lang="en-US" altLang="en-US" sz="2400" dirty="0" smtClean="0">
                <a:solidFill>
                  <a:schemeClr val="accent2"/>
                </a:solidFill>
              </a:rPr>
              <a:t>) )</a:t>
            </a:r>
            <a:r>
              <a:rPr lang="en-US" altLang="en-US" sz="2400" dirty="0" smtClean="0"/>
              <a:t> is the set of all functions asymptotically </a:t>
            </a:r>
            <a:r>
              <a:rPr lang="en-US" altLang="en-US" sz="2400" dirty="0" smtClean="0">
                <a:solidFill>
                  <a:schemeClr val="accent2"/>
                </a:solidFill>
              </a:rPr>
              <a:t>equal</a:t>
            </a:r>
            <a:r>
              <a:rPr lang="en-US" altLang="en-US" sz="2400" dirty="0" smtClean="0"/>
              <a:t> to </a:t>
            </a:r>
            <a:r>
              <a:rPr lang="en-US" altLang="en-US" sz="2400" i="1" dirty="0" smtClean="0"/>
              <a:t>f</a:t>
            </a:r>
            <a:r>
              <a:rPr lang="en-US" altLang="en-US" sz="2400" dirty="0" smtClean="0"/>
              <a:t> (</a:t>
            </a:r>
            <a:r>
              <a:rPr lang="en-US" altLang="en-US" sz="2400" i="1" dirty="0" smtClean="0"/>
              <a:t>n</a:t>
            </a:r>
            <a:r>
              <a:rPr lang="en-US" altLang="en-US" sz="2400" dirty="0" smtClean="0"/>
              <a:t>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55072-ED12-4C45-98F4-735693FD894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78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1371600"/>
            <a:ext cx="8686800" cy="518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 i="1" smtClean="0"/>
              <a:t>h</a:t>
            </a:r>
            <a:r>
              <a:rPr lang="en-US" altLang="en-US" sz="2000" smtClean="0"/>
              <a:t>(</a:t>
            </a:r>
            <a:r>
              <a:rPr lang="en-US" altLang="en-US" sz="2000" i="1" smtClean="0"/>
              <a:t>n</a:t>
            </a:r>
            <a:r>
              <a:rPr lang="en-US" altLang="en-US" sz="2000" smtClean="0"/>
              <a:t>) </a:t>
            </a:r>
            <a:r>
              <a:rPr lang="en-US" altLang="en-US" sz="2000" smtClean="0">
                <a:sym typeface="Symbol" pitchFamily="18" charset="2"/>
              </a:rPr>
              <a:t> </a:t>
            </a:r>
            <a:r>
              <a:rPr lang="en-US" altLang="en-US" sz="2000" smtClean="0">
                <a:solidFill>
                  <a:schemeClr val="accent2"/>
                </a:solidFill>
                <a:sym typeface="Symbol" pitchFamily="18" charset="2"/>
              </a:rPr>
              <a:t>O( </a:t>
            </a:r>
            <a:r>
              <a:rPr lang="en-US" altLang="en-US" sz="2000" i="1" smtClean="0">
                <a:solidFill>
                  <a:schemeClr val="accent2"/>
                </a:solidFill>
                <a:sym typeface="Symbol" pitchFamily="18" charset="2"/>
              </a:rPr>
              <a:t>f</a:t>
            </a:r>
            <a:r>
              <a:rPr lang="en-US" altLang="en-US" sz="2000" smtClean="0">
                <a:solidFill>
                  <a:schemeClr val="accent2"/>
                </a:solidFill>
                <a:sym typeface="Symbol" pitchFamily="18" charset="2"/>
              </a:rPr>
              <a:t>(</a:t>
            </a:r>
            <a:r>
              <a:rPr lang="en-US" altLang="en-US" sz="2000" i="1" smtClean="0">
                <a:solidFill>
                  <a:schemeClr val="accent2"/>
                </a:solidFill>
                <a:sym typeface="Symbol" pitchFamily="18" charset="2"/>
              </a:rPr>
              <a:t>n</a:t>
            </a:r>
            <a:r>
              <a:rPr lang="en-US" altLang="en-US" sz="2000" smtClean="0">
                <a:solidFill>
                  <a:schemeClr val="accent2"/>
                </a:solidFill>
                <a:sym typeface="Symbol" pitchFamily="18" charset="2"/>
              </a:rPr>
              <a:t>) )</a:t>
            </a:r>
            <a:r>
              <a:rPr lang="en-US" altLang="en-US" sz="2000" smtClean="0">
                <a:sym typeface="Symbol" pitchFamily="18" charset="2"/>
              </a:rPr>
              <a:t> iff </a:t>
            </a:r>
            <a:br>
              <a:rPr lang="en-US" altLang="en-US" sz="2000" smtClean="0">
                <a:sym typeface="Symbol" pitchFamily="18" charset="2"/>
              </a:rPr>
            </a:br>
            <a:r>
              <a:rPr lang="en-US" altLang="en-US" sz="1800" smtClean="0">
                <a:sym typeface="Symbol" pitchFamily="18" charset="2"/>
              </a:rPr>
              <a:t>There exist </a:t>
            </a:r>
            <a:r>
              <a:rPr lang="en-US" altLang="en-US" sz="1800" i="1" smtClean="0">
                <a:sym typeface="Symbol" pitchFamily="18" charset="2"/>
              </a:rPr>
              <a:t>c</a:t>
            </a:r>
            <a:r>
              <a:rPr lang="en-US" altLang="en-US" sz="1800" smtClean="0">
                <a:sym typeface="Symbol" pitchFamily="18" charset="2"/>
              </a:rPr>
              <a:t>&gt;0 and </a:t>
            </a:r>
            <a:r>
              <a:rPr lang="en-US" altLang="en-US" sz="1800" i="1" smtClean="0">
                <a:sym typeface="Symbol" pitchFamily="18" charset="2"/>
              </a:rPr>
              <a:t>n</a:t>
            </a:r>
            <a:r>
              <a:rPr lang="en-US" altLang="en-US" sz="1800" i="1" baseline="-25000" smtClean="0">
                <a:sym typeface="Symbol" pitchFamily="18" charset="2"/>
              </a:rPr>
              <a:t>0</a:t>
            </a:r>
            <a:r>
              <a:rPr lang="en-US" altLang="en-US" sz="1800" smtClean="0">
                <a:sym typeface="Symbol" pitchFamily="18" charset="2"/>
              </a:rPr>
              <a:t>&gt;0 such that </a:t>
            </a:r>
            <a:r>
              <a:rPr lang="en-US" altLang="en-US" sz="1800" i="1" smtClean="0"/>
              <a:t>h</a:t>
            </a:r>
            <a:r>
              <a:rPr lang="en-US" altLang="en-US" sz="1800" smtClean="0"/>
              <a:t>(</a:t>
            </a:r>
            <a:r>
              <a:rPr lang="en-US" altLang="en-US" sz="1800" i="1" smtClean="0"/>
              <a:t>n</a:t>
            </a:r>
            <a:r>
              <a:rPr lang="en-US" altLang="en-US" sz="1800" smtClean="0"/>
              <a:t>) </a:t>
            </a:r>
            <a:r>
              <a:rPr lang="en-US" altLang="en-US" sz="1800" b="1" smtClean="0">
                <a:solidFill>
                  <a:schemeClr val="accent2"/>
                </a:solidFill>
                <a:sym typeface="Symbol" pitchFamily="18" charset="2"/>
              </a:rPr>
              <a:t></a:t>
            </a:r>
            <a:r>
              <a:rPr lang="en-US" altLang="en-US" sz="1800" smtClean="0">
                <a:sym typeface="Symbol" pitchFamily="18" charset="2"/>
              </a:rPr>
              <a:t>  </a:t>
            </a:r>
            <a:r>
              <a:rPr lang="en-US" altLang="en-US" sz="1800" i="1" smtClean="0">
                <a:sym typeface="Symbol" pitchFamily="18" charset="2"/>
              </a:rPr>
              <a:t>c</a:t>
            </a:r>
            <a:r>
              <a:rPr lang="en-US" altLang="en-US" sz="1800" smtClean="0">
                <a:sym typeface="Symbol" pitchFamily="18" charset="2"/>
              </a:rPr>
              <a:t> </a:t>
            </a:r>
            <a:r>
              <a:rPr lang="en-US" altLang="en-US" sz="1800" i="1" smtClean="0">
                <a:sym typeface="Symbol" pitchFamily="18" charset="2"/>
              </a:rPr>
              <a:t>f</a:t>
            </a:r>
            <a:r>
              <a:rPr lang="en-US" altLang="en-US" sz="1800" smtClean="0">
                <a:sym typeface="Symbol" pitchFamily="18" charset="2"/>
              </a:rPr>
              <a:t>(</a:t>
            </a:r>
            <a:r>
              <a:rPr lang="en-US" altLang="en-US" sz="1800" i="1" smtClean="0">
                <a:sym typeface="Symbol" pitchFamily="18" charset="2"/>
              </a:rPr>
              <a:t>n</a:t>
            </a:r>
            <a:r>
              <a:rPr lang="en-US" altLang="en-US" sz="1800" smtClean="0">
                <a:sym typeface="Symbol" pitchFamily="18" charset="2"/>
              </a:rPr>
              <a:t>) for all </a:t>
            </a:r>
            <a:r>
              <a:rPr lang="en-US" altLang="en-US" sz="1800" i="1" smtClean="0">
                <a:sym typeface="Symbol" pitchFamily="18" charset="2"/>
              </a:rPr>
              <a:t>n</a:t>
            </a:r>
            <a:r>
              <a:rPr lang="en-US" altLang="en-US" sz="1800" smtClean="0">
                <a:sym typeface="Symbol" pitchFamily="18" charset="2"/>
              </a:rPr>
              <a:t>  </a:t>
            </a:r>
            <a:r>
              <a:rPr lang="en-US" altLang="en-US" sz="1800" i="1" smtClean="0">
                <a:sym typeface="Symbol" pitchFamily="18" charset="2"/>
              </a:rPr>
              <a:t>n</a:t>
            </a:r>
            <a:r>
              <a:rPr lang="en-US" altLang="en-US" sz="1800" i="1" baseline="-25000" smtClean="0">
                <a:sym typeface="Symbol" pitchFamily="18" charset="2"/>
              </a:rPr>
              <a:t>0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000" smtClean="0"/>
          </a:p>
          <a:p>
            <a:pPr>
              <a:lnSpc>
                <a:spcPct val="80000"/>
              </a:lnSpc>
            </a:pPr>
            <a:r>
              <a:rPr lang="en-US" altLang="en-US" sz="2000" i="1" smtClean="0"/>
              <a:t>h</a:t>
            </a:r>
            <a:r>
              <a:rPr lang="en-US" altLang="en-US" sz="2000" smtClean="0"/>
              <a:t>(</a:t>
            </a:r>
            <a:r>
              <a:rPr lang="en-US" altLang="en-US" sz="2000" i="1" smtClean="0"/>
              <a:t>n</a:t>
            </a:r>
            <a:r>
              <a:rPr lang="en-US" altLang="en-US" sz="2000" smtClean="0"/>
              <a:t>) </a:t>
            </a:r>
            <a:r>
              <a:rPr lang="en-US" altLang="en-US" sz="2000" smtClean="0">
                <a:sym typeface="Symbol" pitchFamily="18" charset="2"/>
              </a:rPr>
              <a:t> </a:t>
            </a:r>
            <a:r>
              <a:rPr lang="en-US" altLang="en-US" sz="2000" smtClean="0">
                <a:solidFill>
                  <a:schemeClr val="accent2"/>
                </a:solidFill>
                <a:sym typeface="Symbol" pitchFamily="18" charset="2"/>
              </a:rPr>
              <a:t>o(</a:t>
            </a:r>
            <a:r>
              <a:rPr lang="en-US" altLang="en-US" sz="1800" i="1" smtClean="0">
                <a:solidFill>
                  <a:schemeClr val="accent2"/>
                </a:solidFill>
                <a:sym typeface="Symbol" pitchFamily="18" charset="2"/>
              </a:rPr>
              <a:t>f</a:t>
            </a:r>
            <a:r>
              <a:rPr lang="en-US" altLang="en-US" sz="1800" smtClean="0">
                <a:solidFill>
                  <a:schemeClr val="accent2"/>
                </a:solidFill>
                <a:sym typeface="Symbol" pitchFamily="18" charset="2"/>
              </a:rPr>
              <a:t>(</a:t>
            </a:r>
            <a:r>
              <a:rPr lang="en-US" altLang="en-US" sz="1800" i="1" smtClean="0">
                <a:solidFill>
                  <a:schemeClr val="accent2"/>
                </a:solidFill>
                <a:sym typeface="Symbol" pitchFamily="18" charset="2"/>
              </a:rPr>
              <a:t>n</a:t>
            </a:r>
            <a:r>
              <a:rPr lang="en-US" altLang="en-US" sz="1800" smtClean="0">
                <a:solidFill>
                  <a:schemeClr val="accent2"/>
                </a:solidFill>
                <a:sym typeface="Symbol" pitchFamily="18" charset="2"/>
              </a:rPr>
              <a:t>)</a:t>
            </a:r>
            <a:r>
              <a:rPr lang="en-US" altLang="en-US" sz="2000" smtClean="0">
                <a:solidFill>
                  <a:schemeClr val="accent2"/>
                </a:solidFill>
                <a:sym typeface="Symbol" pitchFamily="18" charset="2"/>
              </a:rPr>
              <a:t>)</a:t>
            </a:r>
            <a:r>
              <a:rPr lang="en-US" altLang="en-US" sz="2000" smtClean="0">
                <a:sym typeface="Symbol" pitchFamily="18" charset="2"/>
              </a:rPr>
              <a:t> iff </a:t>
            </a:r>
            <a:br>
              <a:rPr lang="en-US" altLang="en-US" sz="2000" smtClean="0">
                <a:sym typeface="Symbol" pitchFamily="18" charset="2"/>
              </a:rPr>
            </a:br>
            <a:r>
              <a:rPr lang="en-US" altLang="en-US" sz="1800" smtClean="0">
                <a:sym typeface="Symbol" pitchFamily="18" charset="2"/>
              </a:rPr>
              <a:t>There exists an </a:t>
            </a:r>
            <a:r>
              <a:rPr lang="en-US" altLang="en-US" sz="1800" i="1" smtClean="0">
                <a:sym typeface="Symbol" pitchFamily="18" charset="2"/>
              </a:rPr>
              <a:t>n</a:t>
            </a:r>
            <a:r>
              <a:rPr lang="en-US" altLang="en-US" sz="1800" i="1" baseline="-25000" smtClean="0">
                <a:sym typeface="Symbol" pitchFamily="18" charset="2"/>
              </a:rPr>
              <a:t>0</a:t>
            </a:r>
            <a:r>
              <a:rPr lang="en-US" altLang="en-US" sz="1800" smtClean="0">
                <a:sym typeface="Symbol" pitchFamily="18" charset="2"/>
              </a:rPr>
              <a:t>&gt;0 such that </a:t>
            </a:r>
            <a:r>
              <a:rPr lang="en-US" altLang="en-US" sz="1800" i="1" smtClean="0"/>
              <a:t>h</a:t>
            </a:r>
            <a:r>
              <a:rPr lang="en-US" altLang="en-US" sz="1800" smtClean="0"/>
              <a:t>(</a:t>
            </a:r>
            <a:r>
              <a:rPr lang="en-US" altLang="en-US" sz="1800" i="1" smtClean="0"/>
              <a:t>n</a:t>
            </a:r>
            <a:r>
              <a:rPr lang="en-US" altLang="en-US" sz="1800" smtClean="0"/>
              <a:t>) </a:t>
            </a:r>
            <a:r>
              <a:rPr lang="en-US" altLang="en-US" sz="1800" b="1" smtClean="0">
                <a:solidFill>
                  <a:schemeClr val="accent2"/>
                </a:solidFill>
                <a:sym typeface="Symbol" pitchFamily="18" charset="2"/>
              </a:rPr>
              <a:t>&lt;</a:t>
            </a:r>
            <a:r>
              <a:rPr lang="en-US" altLang="en-US" sz="1800" smtClean="0">
                <a:sym typeface="Symbol" pitchFamily="18" charset="2"/>
              </a:rPr>
              <a:t>  </a:t>
            </a:r>
            <a:r>
              <a:rPr lang="en-US" altLang="en-US" sz="1800" i="1" smtClean="0">
                <a:sym typeface="Symbol" pitchFamily="18" charset="2"/>
              </a:rPr>
              <a:t>c</a:t>
            </a:r>
            <a:r>
              <a:rPr lang="en-US" altLang="en-US" sz="1800" smtClean="0">
                <a:sym typeface="Symbol" pitchFamily="18" charset="2"/>
              </a:rPr>
              <a:t> </a:t>
            </a:r>
            <a:r>
              <a:rPr lang="en-US" altLang="en-US" sz="1800" i="1" smtClean="0">
                <a:sym typeface="Symbol" pitchFamily="18" charset="2"/>
              </a:rPr>
              <a:t>f</a:t>
            </a:r>
            <a:r>
              <a:rPr lang="en-US" altLang="en-US" sz="1800" smtClean="0">
                <a:sym typeface="Symbol" pitchFamily="18" charset="2"/>
              </a:rPr>
              <a:t>(</a:t>
            </a:r>
            <a:r>
              <a:rPr lang="en-US" altLang="en-US" sz="1800" i="1" smtClean="0">
                <a:sym typeface="Symbol" pitchFamily="18" charset="2"/>
              </a:rPr>
              <a:t>n</a:t>
            </a:r>
            <a:r>
              <a:rPr lang="en-US" altLang="en-US" sz="1800" smtClean="0">
                <a:sym typeface="Symbol" pitchFamily="18" charset="2"/>
              </a:rPr>
              <a:t>) for all </a:t>
            </a:r>
            <a:r>
              <a:rPr lang="en-US" altLang="en-US" sz="1800" i="1" smtClean="0">
                <a:sym typeface="Symbol" pitchFamily="18" charset="2"/>
              </a:rPr>
              <a:t>c</a:t>
            </a:r>
            <a:r>
              <a:rPr lang="en-US" altLang="en-US" sz="1800" smtClean="0">
                <a:sym typeface="Symbol" pitchFamily="18" charset="2"/>
              </a:rPr>
              <a:t>&gt;0 and   </a:t>
            </a:r>
            <a:r>
              <a:rPr lang="en-US" altLang="en-US" sz="1800" i="1" smtClean="0">
                <a:sym typeface="Symbol" pitchFamily="18" charset="2"/>
              </a:rPr>
              <a:t>n</a:t>
            </a:r>
            <a:r>
              <a:rPr lang="en-US" altLang="en-US" sz="1800" smtClean="0">
                <a:sym typeface="Symbol" pitchFamily="18" charset="2"/>
              </a:rPr>
              <a:t>  </a:t>
            </a:r>
            <a:r>
              <a:rPr lang="en-US" altLang="en-US" sz="1800" i="1" smtClean="0">
                <a:sym typeface="Symbol" pitchFamily="18" charset="2"/>
              </a:rPr>
              <a:t>n</a:t>
            </a:r>
            <a:r>
              <a:rPr lang="en-US" altLang="en-US" sz="1800" i="1" baseline="-25000" smtClean="0">
                <a:sym typeface="Symbol" pitchFamily="18" charset="2"/>
              </a:rPr>
              <a:t>0</a:t>
            </a:r>
            <a:r>
              <a:rPr lang="en-US" altLang="en-US" sz="2000" smtClean="0">
                <a:sym typeface="Symbol" pitchFamily="18" charset="2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altLang="en-US" sz="1800" smtClean="0">
                <a:sym typeface="Symbol" pitchFamily="18" charset="2"/>
              </a:rPr>
              <a:t>This is equivalent to:</a:t>
            </a:r>
            <a:endParaRPr lang="en-US" altLang="en-US" sz="1800" i="1" baseline="-25000" smtClean="0">
              <a:sym typeface="Symbol" pitchFamily="18" charset="2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en-US" sz="1800" smtClean="0"/>
          </a:p>
          <a:p>
            <a:pPr>
              <a:lnSpc>
                <a:spcPct val="80000"/>
              </a:lnSpc>
            </a:pPr>
            <a:r>
              <a:rPr lang="en-US" altLang="en-US" sz="2000" i="1" smtClean="0"/>
              <a:t>h</a:t>
            </a:r>
            <a:r>
              <a:rPr lang="en-US" altLang="en-US" sz="2000" smtClean="0"/>
              <a:t>(</a:t>
            </a:r>
            <a:r>
              <a:rPr lang="en-US" altLang="en-US" sz="2000" i="1" smtClean="0"/>
              <a:t>n</a:t>
            </a:r>
            <a:r>
              <a:rPr lang="en-US" altLang="en-US" sz="2000" smtClean="0"/>
              <a:t>) </a:t>
            </a:r>
            <a:r>
              <a:rPr lang="en-US" altLang="en-US" sz="2000" smtClean="0">
                <a:sym typeface="Symbol" pitchFamily="18" charset="2"/>
              </a:rPr>
              <a:t> </a:t>
            </a:r>
            <a:r>
              <a:rPr lang="en-US" altLang="en-US" sz="2000" smtClean="0">
                <a:solidFill>
                  <a:schemeClr val="accent2"/>
                </a:solidFill>
                <a:sym typeface="Symbol" pitchFamily="18" charset="2"/>
              </a:rPr>
              <a:t>( g(</a:t>
            </a:r>
            <a:r>
              <a:rPr lang="en-US" altLang="en-US" sz="2000" i="1" smtClean="0">
                <a:solidFill>
                  <a:schemeClr val="accent2"/>
                </a:solidFill>
                <a:sym typeface="Symbol" pitchFamily="18" charset="2"/>
              </a:rPr>
              <a:t>n</a:t>
            </a:r>
            <a:r>
              <a:rPr lang="en-US" altLang="en-US" sz="2000" smtClean="0">
                <a:solidFill>
                  <a:schemeClr val="accent2"/>
                </a:solidFill>
                <a:sym typeface="Symbol" pitchFamily="18" charset="2"/>
              </a:rPr>
              <a:t>) )</a:t>
            </a:r>
            <a:r>
              <a:rPr lang="en-US" altLang="en-US" sz="2000" smtClean="0">
                <a:sym typeface="Symbol" pitchFamily="18" charset="2"/>
              </a:rPr>
              <a:t> iff</a:t>
            </a:r>
            <a:br>
              <a:rPr lang="en-US" altLang="en-US" sz="2000" smtClean="0">
                <a:sym typeface="Symbol" pitchFamily="18" charset="2"/>
              </a:rPr>
            </a:br>
            <a:r>
              <a:rPr lang="en-US" altLang="en-US" sz="1800" smtClean="0">
                <a:sym typeface="Symbol" pitchFamily="18" charset="2"/>
              </a:rPr>
              <a:t>There exist </a:t>
            </a:r>
            <a:r>
              <a:rPr lang="en-US" altLang="en-US" sz="1800" i="1" smtClean="0">
                <a:sym typeface="Symbol" pitchFamily="18" charset="2"/>
              </a:rPr>
              <a:t>c</a:t>
            </a:r>
            <a:r>
              <a:rPr lang="en-US" altLang="en-US" sz="1800" smtClean="0">
                <a:sym typeface="Symbol" pitchFamily="18" charset="2"/>
              </a:rPr>
              <a:t>&gt;0 and </a:t>
            </a:r>
            <a:r>
              <a:rPr lang="en-US" altLang="en-US" sz="1800" i="1" smtClean="0">
                <a:sym typeface="Symbol" pitchFamily="18" charset="2"/>
              </a:rPr>
              <a:t>n</a:t>
            </a:r>
            <a:r>
              <a:rPr lang="en-US" altLang="en-US" sz="1800" i="1" baseline="-25000" smtClean="0">
                <a:sym typeface="Symbol" pitchFamily="18" charset="2"/>
              </a:rPr>
              <a:t>0</a:t>
            </a:r>
            <a:r>
              <a:rPr lang="en-US" altLang="en-US" sz="1800" smtClean="0">
                <a:sym typeface="Symbol" pitchFamily="18" charset="2"/>
              </a:rPr>
              <a:t>&gt;0 such that </a:t>
            </a:r>
            <a:r>
              <a:rPr lang="en-US" altLang="en-US" sz="1800" i="1" smtClean="0"/>
              <a:t>h</a:t>
            </a:r>
            <a:r>
              <a:rPr lang="en-US" altLang="en-US" sz="1800" smtClean="0"/>
              <a:t>(</a:t>
            </a:r>
            <a:r>
              <a:rPr lang="en-US" altLang="en-US" sz="1800" i="1" smtClean="0"/>
              <a:t>n</a:t>
            </a:r>
            <a:r>
              <a:rPr lang="en-US" altLang="en-US" sz="1800" smtClean="0"/>
              <a:t>) </a:t>
            </a:r>
            <a:r>
              <a:rPr lang="en-US" altLang="en-US" sz="1800" b="1" smtClean="0">
                <a:solidFill>
                  <a:schemeClr val="accent2"/>
                </a:solidFill>
                <a:sym typeface="Symbol" pitchFamily="18" charset="2"/>
              </a:rPr>
              <a:t></a:t>
            </a:r>
            <a:r>
              <a:rPr lang="en-US" altLang="en-US" sz="1800" smtClean="0">
                <a:sym typeface="Symbol" pitchFamily="18" charset="2"/>
              </a:rPr>
              <a:t> </a:t>
            </a:r>
            <a:r>
              <a:rPr lang="en-US" altLang="en-US" sz="1800" i="1" smtClean="0">
                <a:sym typeface="Symbol" pitchFamily="18" charset="2"/>
              </a:rPr>
              <a:t>c</a:t>
            </a:r>
            <a:r>
              <a:rPr lang="en-US" altLang="en-US" sz="1800" smtClean="0">
                <a:sym typeface="Symbol" pitchFamily="18" charset="2"/>
              </a:rPr>
              <a:t> g(</a:t>
            </a:r>
            <a:r>
              <a:rPr lang="en-US" altLang="en-US" sz="1800" i="1" smtClean="0">
                <a:sym typeface="Symbol" pitchFamily="18" charset="2"/>
              </a:rPr>
              <a:t>n</a:t>
            </a:r>
            <a:r>
              <a:rPr lang="en-US" altLang="en-US" sz="1800" smtClean="0">
                <a:sym typeface="Symbol" pitchFamily="18" charset="2"/>
              </a:rPr>
              <a:t>) for all </a:t>
            </a:r>
            <a:r>
              <a:rPr lang="en-US" altLang="en-US" sz="1800" i="1" smtClean="0">
                <a:sym typeface="Symbol" pitchFamily="18" charset="2"/>
              </a:rPr>
              <a:t>n</a:t>
            </a:r>
            <a:r>
              <a:rPr lang="en-US" altLang="en-US" sz="1800" smtClean="0">
                <a:sym typeface="Symbol" pitchFamily="18" charset="2"/>
              </a:rPr>
              <a:t>  </a:t>
            </a:r>
            <a:r>
              <a:rPr lang="en-US" altLang="en-US" sz="1800" i="1" smtClean="0">
                <a:sym typeface="Symbol" pitchFamily="18" charset="2"/>
              </a:rPr>
              <a:t>n</a:t>
            </a:r>
            <a:r>
              <a:rPr lang="en-US" altLang="en-US" sz="1800" i="1" baseline="-25000" smtClean="0">
                <a:sym typeface="Symbol" pitchFamily="18" charset="2"/>
              </a:rPr>
              <a:t>0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000" smtClean="0"/>
          </a:p>
          <a:p>
            <a:pPr>
              <a:lnSpc>
                <a:spcPct val="80000"/>
              </a:lnSpc>
            </a:pPr>
            <a:r>
              <a:rPr lang="en-US" altLang="en-US" sz="2000" i="1" smtClean="0"/>
              <a:t>h</a:t>
            </a:r>
            <a:r>
              <a:rPr lang="en-US" altLang="en-US" sz="2000" smtClean="0"/>
              <a:t>(</a:t>
            </a:r>
            <a:r>
              <a:rPr lang="en-US" altLang="en-US" sz="2000" i="1" smtClean="0"/>
              <a:t>n</a:t>
            </a:r>
            <a:r>
              <a:rPr lang="en-US" altLang="en-US" sz="2000" smtClean="0"/>
              <a:t>) </a:t>
            </a:r>
            <a:r>
              <a:rPr lang="en-US" altLang="en-US" sz="2000" smtClean="0">
                <a:sym typeface="Symbol" pitchFamily="18" charset="2"/>
              </a:rPr>
              <a:t> </a:t>
            </a:r>
            <a:r>
              <a:rPr lang="en-US" altLang="en-US" sz="2000" smtClean="0">
                <a:solidFill>
                  <a:schemeClr val="accent2"/>
                </a:solidFill>
                <a:sym typeface="Symbol" pitchFamily="18" charset="2"/>
              </a:rPr>
              <a:t>( g(</a:t>
            </a:r>
            <a:r>
              <a:rPr lang="en-US" altLang="en-US" sz="2000" i="1" smtClean="0">
                <a:solidFill>
                  <a:schemeClr val="accent2"/>
                </a:solidFill>
                <a:sym typeface="Symbol" pitchFamily="18" charset="2"/>
              </a:rPr>
              <a:t>n</a:t>
            </a:r>
            <a:r>
              <a:rPr lang="en-US" altLang="en-US" sz="2000" smtClean="0">
                <a:solidFill>
                  <a:schemeClr val="accent2"/>
                </a:solidFill>
                <a:sym typeface="Symbol" pitchFamily="18" charset="2"/>
              </a:rPr>
              <a:t>) )</a:t>
            </a:r>
            <a:r>
              <a:rPr lang="en-US" altLang="en-US" sz="2000" smtClean="0">
                <a:sym typeface="Symbol" pitchFamily="18" charset="2"/>
              </a:rPr>
              <a:t> iff</a:t>
            </a:r>
            <a:br>
              <a:rPr lang="en-US" altLang="en-US" sz="2000" smtClean="0">
                <a:sym typeface="Symbol" pitchFamily="18" charset="2"/>
              </a:rPr>
            </a:br>
            <a:r>
              <a:rPr lang="en-US" altLang="en-US" sz="1800" smtClean="0">
                <a:sym typeface="Symbol" pitchFamily="18" charset="2"/>
              </a:rPr>
              <a:t>There exists an </a:t>
            </a:r>
            <a:r>
              <a:rPr lang="en-US" altLang="en-US" sz="1800" i="1" smtClean="0">
                <a:sym typeface="Symbol" pitchFamily="18" charset="2"/>
              </a:rPr>
              <a:t>n</a:t>
            </a:r>
            <a:r>
              <a:rPr lang="en-US" altLang="en-US" sz="1800" i="1" baseline="-25000" smtClean="0">
                <a:sym typeface="Symbol" pitchFamily="18" charset="2"/>
              </a:rPr>
              <a:t>0</a:t>
            </a:r>
            <a:r>
              <a:rPr lang="en-US" altLang="en-US" sz="1800" smtClean="0">
                <a:sym typeface="Symbol" pitchFamily="18" charset="2"/>
              </a:rPr>
              <a:t>&gt;0 such that </a:t>
            </a:r>
            <a:r>
              <a:rPr lang="en-US" altLang="en-US" sz="1800" i="1" smtClean="0"/>
              <a:t>h</a:t>
            </a:r>
            <a:r>
              <a:rPr lang="en-US" altLang="en-US" sz="1800" smtClean="0"/>
              <a:t>(</a:t>
            </a:r>
            <a:r>
              <a:rPr lang="en-US" altLang="en-US" sz="1800" i="1" smtClean="0"/>
              <a:t>n</a:t>
            </a:r>
            <a:r>
              <a:rPr lang="en-US" altLang="en-US" sz="1800" smtClean="0"/>
              <a:t>) </a:t>
            </a:r>
            <a:r>
              <a:rPr lang="en-US" altLang="en-US" sz="1800" b="1" smtClean="0">
                <a:solidFill>
                  <a:schemeClr val="accent2"/>
                </a:solidFill>
                <a:sym typeface="Symbol" pitchFamily="18" charset="2"/>
              </a:rPr>
              <a:t>&gt;</a:t>
            </a:r>
            <a:r>
              <a:rPr lang="en-US" altLang="en-US" sz="1800" smtClean="0">
                <a:sym typeface="Symbol" pitchFamily="18" charset="2"/>
              </a:rPr>
              <a:t> </a:t>
            </a:r>
            <a:r>
              <a:rPr lang="en-US" altLang="en-US" sz="1800" i="1" smtClean="0">
                <a:sym typeface="Symbol" pitchFamily="18" charset="2"/>
              </a:rPr>
              <a:t>c</a:t>
            </a:r>
            <a:r>
              <a:rPr lang="en-US" altLang="en-US" sz="1800" smtClean="0">
                <a:sym typeface="Symbol" pitchFamily="18" charset="2"/>
              </a:rPr>
              <a:t> g(</a:t>
            </a:r>
            <a:r>
              <a:rPr lang="en-US" altLang="en-US" sz="1800" i="1" smtClean="0">
                <a:sym typeface="Symbol" pitchFamily="18" charset="2"/>
              </a:rPr>
              <a:t>n</a:t>
            </a:r>
            <a:r>
              <a:rPr lang="en-US" altLang="en-US" sz="1800" smtClean="0">
                <a:sym typeface="Symbol" pitchFamily="18" charset="2"/>
              </a:rPr>
              <a:t>) for all </a:t>
            </a:r>
            <a:r>
              <a:rPr lang="en-US" altLang="en-US" sz="1800" i="1" smtClean="0">
                <a:sym typeface="Symbol" pitchFamily="18" charset="2"/>
              </a:rPr>
              <a:t>c</a:t>
            </a:r>
            <a:r>
              <a:rPr lang="en-US" altLang="en-US" sz="1800" smtClean="0">
                <a:sym typeface="Symbol" pitchFamily="18" charset="2"/>
              </a:rPr>
              <a:t>&gt;0 and </a:t>
            </a:r>
            <a:r>
              <a:rPr lang="en-US" altLang="en-US" sz="1800" i="1" smtClean="0">
                <a:sym typeface="Symbol" pitchFamily="18" charset="2"/>
              </a:rPr>
              <a:t>n</a:t>
            </a:r>
            <a:r>
              <a:rPr lang="en-US" altLang="en-US" sz="1800" smtClean="0">
                <a:sym typeface="Symbol" pitchFamily="18" charset="2"/>
              </a:rPr>
              <a:t>  </a:t>
            </a:r>
            <a:r>
              <a:rPr lang="en-US" altLang="en-US" sz="1800" i="1" smtClean="0">
                <a:sym typeface="Symbol" pitchFamily="18" charset="2"/>
              </a:rPr>
              <a:t>n</a:t>
            </a:r>
            <a:r>
              <a:rPr lang="en-US" altLang="en-US" sz="1800" i="1" baseline="-25000" smtClean="0">
                <a:sym typeface="Symbol" pitchFamily="18" charset="2"/>
              </a:rPr>
              <a:t>0 </a:t>
            </a:r>
            <a:endParaRPr lang="en-US" altLang="en-US" sz="1800" smtClean="0">
              <a:sym typeface="Symbol" pitchFamily="18" charset="2"/>
            </a:endParaRPr>
          </a:p>
          <a:p>
            <a:pPr lvl="1">
              <a:lnSpc>
                <a:spcPct val="80000"/>
              </a:lnSpc>
            </a:pPr>
            <a:r>
              <a:rPr lang="en-US" altLang="en-US" sz="1800" smtClean="0">
                <a:sym typeface="Symbol" pitchFamily="18" charset="2"/>
              </a:rPr>
              <a:t>This is equivalent to:</a:t>
            </a:r>
            <a:endParaRPr lang="en-US" altLang="en-US" sz="1400" smtClean="0">
              <a:sym typeface="Symbol" pitchFamily="18" charset="2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en-US" sz="1800" smtClean="0"/>
          </a:p>
          <a:p>
            <a:pPr>
              <a:lnSpc>
                <a:spcPct val="80000"/>
              </a:lnSpc>
            </a:pPr>
            <a:r>
              <a:rPr lang="en-US" altLang="en-US" sz="2000" i="1" smtClean="0"/>
              <a:t>h</a:t>
            </a:r>
            <a:r>
              <a:rPr lang="en-US" altLang="en-US" sz="2000" smtClean="0"/>
              <a:t>(</a:t>
            </a:r>
            <a:r>
              <a:rPr lang="en-US" altLang="en-US" sz="2000" i="1" smtClean="0"/>
              <a:t>n</a:t>
            </a:r>
            <a:r>
              <a:rPr lang="en-US" altLang="en-US" sz="2000" smtClean="0"/>
              <a:t>) </a:t>
            </a:r>
            <a:r>
              <a:rPr lang="en-US" altLang="en-US" sz="2000" smtClean="0">
                <a:sym typeface="Symbol" pitchFamily="18" charset="2"/>
              </a:rPr>
              <a:t> </a:t>
            </a:r>
            <a:r>
              <a:rPr lang="en-US" altLang="en-US" sz="2000" smtClean="0">
                <a:solidFill>
                  <a:schemeClr val="accent2"/>
                </a:solidFill>
                <a:sym typeface="Symbol" pitchFamily="18" charset="2"/>
              </a:rPr>
              <a:t>( </a:t>
            </a:r>
            <a:r>
              <a:rPr lang="en-US" altLang="en-US" sz="2000" i="1" smtClean="0">
                <a:solidFill>
                  <a:schemeClr val="accent2"/>
                </a:solidFill>
                <a:sym typeface="Symbol" pitchFamily="18" charset="2"/>
              </a:rPr>
              <a:t>f</a:t>
            </a:r>
            <a:r>
              <a:rPr lang="en-US" altLang="en-US" sz="2000" smtClean="0">
                <a:solidFill>
                  <a:schemeClr val="accent2"/>
                </a:solidFill>
                <a:sym typeface="Symbol" pitchFamily="18" charset="2"/>
              </a:rPr>
              <a:t>(</a:t>
            </a:r>
            <a:r>
              <a:rPr lang="en-US" altLang="en-US" sz="2000" i="1" smtClean="0">
                <a:solidFill>
                  <a:schemeClr val="accent2"/>
                </a:solidFill>
                <a:sym typeface="Symbol" pitchFamily="18" charset="2"/>
              </a:rPr>
              <a:t>n</a:t>
            </a:r>
            <a:r>
              <a:rPr lang="en-US" altLang="en-US" sz="2000" smtClean="0">
                <a:solidFill>
                  <a:schemeClr val="accent2"/>
                </a:solidFill>
                <a:sym typeface="Symbol" pitchFamily="18" charset="2"/>
              </a:rPr>
              <a:t>) )</a:t>
            </a:r>
            <a:r>
              <a:rPr lang="en-US" altLang="en-US" sz="2000" smtClean="0">
                <a:sym typeface="Symbol" pitchFamily="18" charset="2"/>
              </a:rPr>
              <a:t> iff</a:t>
            </a:r>
            <a:br>
              <a:rPr lang="en-US" altLang="en-US" sz="2000" smtClean="0">
                <a:sym typeface="Symbol" pitchFamily="18" charset="2"/>
              </a:rPr>
            </a:br>
            <a:r>
              <a:rPr lang="en-US" altLang="en-US" sz="2000" i="1" smtClean="0"/>
              <a:t>h</a:t>
            </a:r>
            <a:r>
              <a:rPr lang="en-US" altLang="en-US" sz="2000" smtClean="0"/>
              <a:t>(</a:t>
            </a:r>
            <a:r>
              <a:rPr lang="en-US" altLang="en-US" sz="2000" i="1" smtClean="0"/>
              <a:t>n</a:t>
            </a:r>
            <a:r>
              <a:rPr lang="en-US" altLang="en-US" sz="2000" smtClean="0"/>
              <a:t>) </a:t>
            </a:r>
            <a:r>
              <a:rPr lang="en-US" altLang="en-US" sz="2000" smtClean="0">
                <a:sym typeface="Symbol" pitchFamily="18" charset="2"/>
              </a:rPr>
              <a:t> O( </a:t>
            </a:r>
            <a:r>
              <a:rPr lang="en-US" altLang="en-US" sz="2000" i="1" smtClean="0">
                <a:sym typeface="Symbol" pitchFamily="18" charset="2"/>
              </a:rPr>
              <a:t>f</a:t>
            </a:r>
            <a:r>
              <a:rPr lang="en-US" altLang="en-US" sz="2000" smtClean="0">
                <a:sym typeface="Symbol" pitchFamily="18" charset="2"/>
              </a:rPr>
              <a:t>(</a:t>
            </a:r>
            <a:r>
              <a:rPr lang="en-US" altLang="en-US" sz="2000" i="1" smtClean="0">
                <a:sym typeface="Symbol" pitchFamily="18" charset="2"/>
              </a:rPr>
              <a:t>n</a:t>
            </a:r>
            <a:r>
              <a:rPr lang="en-US" altLang="en-US" sz="2000" smtClean="0">
                <a:sym typeface="Symbol" pitchFamily="18" charset="2"/>
              </a:rPr>
              <a:t>) ) and </a:t>
            </a:r>
            <a:r>
              <a:rPr lang="en-US" altLang="en-US" sz="2000" i="1" smtClean="0"/>
              <a:t>h</a:t>
            </a:r>
            <a:r>
              <a:rPr lang="en-US" altLang="en-US" sz="2000" smtClean="0"/>
              <a:t>(</a:t>
            </a:r>
            <a:r>
              <a:rPr lang="en-US" altLang="en-US" sz="2000" i="1" smtClean="0"/>
              <a:t>n</a:t>
            </a:r>
            <a:r>
              <a:rPr lang="en-US" altLang="en-US" sz="2000" smtClean="0"/>
              <a:t>) </a:t>
            </a:r>
            <a:r>
              <a:rPr lang="en-US" altLang="en-US" sz="2000" smtClean="0">
                <a:sym typeface="Symbol" pitchFamily="18" charset="2"/>
              </a:rPr>
              <a:t> (</a:t>
            </a:r>
            <a:r>
              <a:rPr lang="en-US" altLang="en-US" sz="2000" i="1" smtClean="0">
                <a:sym typeface="Symbol" pitchFamily="18" charset="2"/>
              </a:rPr>
              <a:t>f</a:t>
            </a:r>
            <a:r>
              <a:rPr lang="en-US" altLang="en-US" sz="2000" smtClean="0">
                <a:sym typeface="Symbol" pitchFamily="18" charset="2"/>
              </a:rPr>
              <a:t>(</a:t>
            </a:r>
            <a:r>
              <a:rPr lang="en-US" altLang="en-US" sz="2000" i="1" smtClean="0">
                <a:sym typeface="Symbol" pitchFamily="18" charset="2"/>
              </a:rPr>
              <a:t>n</a:t>
            </a:r>
            <a:r>
              <a:rPr lang="en-US" altLang="en-US" sz="2000" smtClean="0">
                <a:sym typeface="Symbol" pitchFamily="18" charset="2"/>
              </a:rPr>
              <a:t>) )</a:t>
            </a:r>
          </a:p>
          <a:p>
            <a:pPr lvl="1">
              <a:lnSpc>
                <a:spcPct val="80000"/>
              </a:lnSpc>
            </a:pPr>
            <a:r>
              <a:rPr lang="en-US" altLang="en-US" sz="1800" smtClean="0">
                <a:sym typeface="Symbol" pitchFamily="18" charset="2"/>
              </a:rPr>
              <a:t>This is equivalent to:</a:t>
            </a:r>
            <a:endParaRPr lang="en-US" altLang="en-US" sz="1400" smtClean="0">
              <a:sym typeface="Symbol" pitchFamily="18" charset="2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000" smtClean="0">
              <a:sym typeface="Symbol" pitchFamily="18" charset="2"/>
            </a:endParaRPr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altLang="en-US" sz="4000" smtClean="0"/>
              <a:t>Formal Definitions</a:t>
            </a:r>
            <a:endParaRPr lang="en-US" altLang="en-US" sz="3600" smtClean="0"/>
          </a:p>
        </p:txBody>
      </p:sp>
      <p:sp>
        <p:nvSpPr>
          <p:cNvPr id="43013" name="Text Box 4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638800" y="6084888"/>
            <a:ext cx="3459163" cy="7016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itchFamily="18" charset="0"/>
              </a:rPr>
              <a:t>Note: only inequality change, 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itchFamily="18" charset="0"/>
              </a:rPr>
              <a:t>(there exists c) or (for all c).</a:t>
            </a:r>
          </a:p>
        </p:txBody>
      </p:sp>
      <p:graphicFrame>
        <p:nvGraphicFramePr>
          <p:cNvPr id="43014" name="Object 7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3503613" y="2770188"/>
          <a:ext cx="165576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Equation" r:id="rId10" imgW="1053643" imgH="266584" progId="Equation.DSMT4">
                  <p:embed/>
                </p:oleObj>
              </mc:Choice>
              <mc:Fallback>
                <p:oleObj name="Equation" r:id="rId10" imgW="1053643" imgH="266584" progId="Equation.DSMT4">
                  <p:embed/>
                  <p:pic>
                    <p:nvPicPr>
                      <p:cNvPr id="4301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613" y="2770188"/>
                        <a:ext cx="1655762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5" name="Object 8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3503613" y="4665663"/>
          <a:ext cx="173513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Equation" r:id="rId12" imgW="1104421" imgH="266584" progId="Equation.DSMT4">
                  <p:embed/>
                </p:oleObj>
              </mc:Choice>
              <mc:Fallback>
                <p:oleObj name="Equation" r:id="rId12" imgW="1104421" imgH="266584" progId="Equation.DSMT4">
                  <p:embed/>
                  <p:pic>
                    <p:nvPicPr>
                      <p:cNvPr id="4301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613" y="4665663"/>
                        <a:ext cx="1735137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6" name="Object 9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3517900" y="5775325"/>
          <a:ext cx="199548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Equation" r:id="rId14" imgW="1269449" imgH="266584" progId="Equation.DSMT4">
                  <p:embed/>
                </p:oleObj>
              </mc:Choice>
              <mc:Fallback>
                <p:oleObj name="Equation" r:id="rId14" imgW="1269449" imgH="266584" progId="Equation.DSMT4">
                  <p:embed/>
                  <p:pic>
                    <p:nvPicPr>
                      <p:cNvPr id="43016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7900" y="5775325"/>
                        <a:ext cx="1995488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55072-ED12-4C45-98F4-735693FD894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63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Big-Omega et al. Intuitively</a:t>
            </a:r>
          </a:p>
        </p:txBody>
      </p:sp>
      <p:graphicFrame>
        <p:nvGraphicFramePr>
          <p:cNvPr id="450563" name="Group 3"/>
          <p:cNvGraphicFramePr>
            <a:graphicFrameLocks noGrp="1"/>
          </p:cNvGraphicFramePr>
          <p:nvPr>
            <p:ph type="tbl" idx="1"/>
            <p:custDataLst>
              <p:tags r:id="rId2"/>
            </p:custDataLst>
          </p:nvPr>
        </p:nvGraphicFramePr>
        <p:xfrm>
          <a:off x="1143000" y="2057400"/>
          <a:ext cx="6781800" cy="3184830"/>
        </p:xfrm>
        <a:graphic>
          <a:graphicData uri="http://schemas.openxmlformats.org/drawingml/2006/table">
            <a:tbl>
              <a:tblPr/>
              <a:tblGrid>
                <a:gridCol w="3390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28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Asymptotic Notation</a:t>
                      </a:r>
                    </a:p>
                  </a:txBody>
                  <a:tcPr marT="45705" marB="45705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Mathematics Relation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</a:t>
                      </a:r>
                    </a:p>
                  </a:txBody>
                  <a:tcPr marT="45705" marB="45705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Symbol" pitchFamily="18" charset="2"/>
                        </a:rPr>
                        <a:t>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2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Symbol" pitchFamily="18" charset="2"/>
                        </a:rPr>
                        <a:t></a:t>
                      </a:r>
                    </a:p>
                  </a:txBody>
                  <a:tcPr marT="45705" marB="45705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Symbol" pitchFamily="18" charset="2"/>
                        </a:rPr>
                        <a:t>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Symbol" pitchFamily="18" charset="2"/>
                        </a:rPr>
                        <a:t></a:t>
                      </a:r>
                    </a:p>
                  </a:txBody>
                  <a:tcPr marT="45705" marB="45705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=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</a:t>
                      </a:r>
                    </a:p>
                  </a:txBody>
                  <a:tcPr marT="45705" marB="45705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&lt;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1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Symbol" pitchFamily="18" charset="2"/>
                        </a:rPr>
                        <a:t></a:t>
                      </a:r>
                    </a:p>
                  </a:txBody>
                  <a:tcPr marT="45705" marB="45705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&gt;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AD62FA-A2F7-48CC-9F31-D19E8F226529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389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Complexity cases (revisited)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0" y="1371600"/>
            <a:ext cx="7772400" cy="5080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mtClean="0"/>
              <a:t>Problem size </a:t>
            </a:r>
            <a:r>
              <a:rPr lang="en-US" altLang="en-US" b="1" smtClean="0">
                <a:solidFill>
                  <a:srgbClr val="0033CC"/>
                </a:solidFill>
              </a:rPr>
              <a:t>N</a:t>
            </a:r>
          </a:p>
          <a:p>
            <a:pPr lvl="1">
              <a:lnSpc>
                <a:spcPct val="90000"/>
              </a:lnSpc>
            </a:pPr>
            <a:r>
              <a:rPr lang="en-US" altLang="en-US" b="1" smtClean="0"/>
              <a:t>Worst-case complexity</a:t>
            </a:r>
            <a:r>
              <a:rPr lang="en-US" altLang="en-US" smtClean="0"/>
              <a:t>: </a:t>
            </a:r>
            <a:r>
              <a:rPr lang="en-US" altLang="en-US" b="1" smtClean="0">
                <a:solidFill>
                  <a:schemeClr val="accent2"/>
                </a:solidFill>
              </a:rPr>
              <a:t>max</a:t>
            </a:r>
            <a:r>
              <a:rPr lang="en-US" altLang="en-US" smtClean="0"/>
              <a:t> # steps algorithm takes on “most challenging” input of size </a:t>
            </a:r>
            <a:r>
              <a:rPr lang="en-US" altLang="en-US" b="1" smtClean="0">
                <a:solidFill>
                  <a:srgbClr val="0033CC"/>
                </a:solidFill>
              </a:rPr>
              <a:t>N</a:t>
            </a:r>
          </a:p>
          <a:p>
            <a:pPr lvl="1">
              <a:lnSpc>
                <a:spcPct val="90000"/>
              </a:lnSpc>
            </a:pPr>
            <a:r>
              <a:rPr lang="en-US" altLang="en-US" b="1" smtClean="0"/>
              <a:t>Best-case complexity:</a:t>
            </a:r>
            <a:r>
              <a:rPr lang="en-US" altLang="en-US" smtClean="0"/>
              <a:t> </a:t>
            </a:r>
            <a:r>
              <a:rPr lang="en-US" altLang="en-US" b="1" smtClean="0">
                <a:solidFill>
                  <a:schemeClr val="accent2"/>
                </a:solidFill>
              </a:rPr>
              <a:t>min</a:t>
            </a:r>
            <a:r>
              <a:rPr lang="en-US" altLang="en-US" smtClean="0"/>
              <a:t> # steps algorithm takes on “easiest” input of size </a:t>
            </a:r>
            <a:r>
              <a:rPr lang="en-US" altLang="en-US" b="1" smtClean="0">
                <a:solidFill>
                  <a:srgbClr val="0033CC"/>
                </a:solidFill>
              </a:rPr>
              <a:t>N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 b="1" smtClean="0">
              <a:solidFill>
                <a:srgbClr val="0033CC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 b="1" smtClean="0"/>
              <a:t>Average-case complexity</a:t>
            </a:r>
            <a:r>
              <a:rPr lang="en-US" altLang="en-US" smtClean="0"/>
              <a:t>: </a:t>
            </a:r>
            <a:r>
              <a:rPr lang="en-US" altLang="en-US" b="1" smtClean="0">
                <a:solidFill>
                  <a:schemeClr val="accent2"/>
                </a:solidFill>
              </a:rPr>
              <a:t>avg</a:t>
            </a:r>
            <a:r>
              <a:rPr lang="en-US" altLang="en-US" smtClean="0"/>
              <a:t> # steps algorithm takes on </a:t>
            </a:r>
            <a:r>
              <a:rPr lang="en-US" altLang="en-US" i="1" smtClean="0"/>
              <a:t>random</a:t>
            </a:r>
            <a:r>
              <a:rPr lang="en-US" altLang="en-US" smtClean="0"/>
              <a:t> inputs of size </a:t>
            </a:r>
            <a:r>
              <a:rPr lang="en-US" altLang="en-US" b="1" smtClean="0">
                <a:solidFill>
                  <a:srgbClr val="0033CC"/>
                </a:solidFill>
              </a:rPr>
              <a:t>N</a:t>
            </a:r>
          </a:p>
          <a:p>
            <a:pPr lvl="1">
              <a:lnSpc>
                <a:spcPct val="90000"/>
              </a:lnSpc>
            </a:pPr>
            <a:r>
              <a:rPr lang="en-US" altLang="en-US" b="1" smtClean="0"/>
              <a:t>Amortized complexity</a:t>
            </a:r>
            <a:r>
              <a:rPr lang="en-US" altLang="en-US" smtClean="0"/>
              <a:t>: </a:t>
            </a:r>
            <a:r>
              <a:rPr lang="en-US" altLang="en-US" b="1" smtClean="0">
                <a:solidFill>
                  <a:schemeClr val="accent2"/>
                </a:solidFill>
              </a:rPr>
              <a:t>max</a:t>
            </a:r>
            <a:r>
              <a:rPr lang="en-US" altLang="en-US" smtClean="0"/>
              <a:t> total # steps algorithm takes on </a:t>
            </a:r>
            <a:r>
              <a:rPr lang="en-US" altLang="en-US" b="1" smtClean="0">
                <a:solidFill>
                  <a:schemeClr val="accent2"/>
                </a:solidFill>
              </a:rPr>
              <a:t>M</a:t>
            </a:r>
            <a:r>
              <a:rPr lang="en-US" altLang="en-US" smtClean="0"/>
              <a:t> “most challenging” </a:t>
            </a:r>
            <a:r>
              <a:rPr lang="en-US" altLang="en-US" i="1" smtClean="0"/>
              <a:t>consecutive</a:t>
            </a:r>
            <a:r>
              <a:rPr lang="en-US" altLang="en-US" smtClean="0"/>
              <a:t> inputs of size </a:t>
            </a:r>
            <a:r>
              <a:rPr lang="en-US" altLang="en-US" b="1" smtClean="0">
                <a:solidFill>
                  <a:schemeClr val="accent2"/>
                </a:solidFill>
              </a:rPr>
              <a:t>N</a:t>
            </a:r>
            <a:r>
              <a:rPr lang="en-US" altLang="en-US" smtClean="0"/>
              <a:t>, divided by </a:t>
            </a:r>
            <a:r>
              <a:rPr lang="en-US" altLang="en-US" b="1" smtClean="0">
                <a:solidFill>
                  <a:schemeClr val="accent2"/>
                </a:solidFill>
              </a:rPr>
              <a:t>M</a:t>
            </a:r>
            <a:r>
              <a:rPr lang="en-US" altLang="en-US" smtClean="0"/>
              <a:t> (i.e., divide the max total by </a:t>
            </a:r>
            <a:r>
              <a:rPr lang="en-US" altLang="en-US" b="1" smtClean="0">
                <a:solidFill>
                  <a:schemeClr val="accent2"/>
                </a:solidFill>
              </a:rPr>
              <a:t>M</a:t>
            </a:r>
            <a:r>
              <a:rPr lang="en-US" altLang="en-US" smtClean="0"/>
              <a:t>).</a:t>
            </a:r>
            <a:endParaRPr lang="en-US" altLang="en-US" b="1" smtClean="0">
              <a:solidFill>
                <a:schemeClr val="tx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55072-ED12-4C45-98F4-735693FD894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2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Bounds vs. Cases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0" y="1270000"/>
            <a:ext cx="7848600" cy="5359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400" smtClean="0"/>
              <a:t>Two </a:t>
            </a:r>
            <a:r>
              <a:rPr lang="en-US" altLang="en-US" sz="2400" u="sng" smtClean="0"/>
              <a:t>orthogonal</a:t>
            </a:r>
            <a:r>
              <a:rPr lang="en-US" altLang="en-US" sz="2400" smtClean="0"/>
              <a:t> axes:</a:t>
            </a:r>
          </a:p>
          <a:p>
            <a:pPr lvl="2">
              <a:buFontTx/>
              <a:buNone/>
            </a:pPr>
            <a:endParaRPr lang="en-US" altLang="en-US" sz="1800" smtClean="0"/>
          </a:p>
          <a:p>
            <a:pPr lvl="1"/>
            <a:r>
              <a:rPr lang="en-US" altLang="en-US" sz="2000" smtClean="0">
                <a:solidFill>
                  <a:srgbClr val="FF0000"/>
                </a:solidFill>
              </a:rPr>
              <a:t>Bound Flavor</a:t>
            </a:r>
          </a:p>
          <a:p>
            <a:pPr lvl="2"/>
            <a:r>
              <a:rPr lang="en-US" altLang="en-US" sz="1800" smtClean="0"/>
              <a:t>Upper bound (O, o)</a:t>
            </a:r>
          </a:p>
          <a:p>
            <a:pPr lvl="2"/>
            <a:r>
              <a:rPr lang="en-US" altLang="en-US" sz="1800" smtClean="0"/>
              <a:t>Lower bound (</a:t>
            </a:r>
            <a:r>
              <a:rPr lang="en-US" altLang="en-US" sz="1800" smtClean="0">
                <a:sym typeface="Symbol" pitchFamily="18" charset="2"/>
              </a:rPr>
              <a:t></a:t>
            </a:r>
            <a:r>
              <a:rPr lang="en-US" altLang="en-US" sz="1800" smtClean="0"/>
              <a:t>, </a:t>
            </a:r>
            <a:r>
              <a:rPr lang="en-US" altLang="en-US" sz="1800" smtClean="0">
                <a:sym typeface="Symbol" pitchFamily="18" charset="2"/>
              </a:rPr>
              <a:t></a:t>
            </a:r>
            <a:r>
              <a:rPr lang="en-US" altLang="en-US" sz="1800" smtClean="0"/>
              <a:t>)</a:t>
            </a:r>
          </a:p>
          <a:p>
            <a:pPr lvl="2"/>
            <a:r>
              <a:rPr lang="en-US" altLang="en-US" sz="1800" smtClean="0"/>
              <a:t>Asymptotically tight (</a:t>
            </a:r>
            <a:r>
              <a:rPr lang="en-US" altLang="en-US" sz="1800" smtClean="0">
                <a:sym typeface="Symbol" pitchFamily="18" charset="2"/>
              </a:rPr>
              <a:t></a:t>
            </a:r>
            <a:r>
              <a:rPr lang="en-US" altLang="en-US" sz="1800" smtClean="0"/>
              <a:t>)</a:t>
            </a:r>
          </a:p>
          <a:p>
            <a:pPr lvl="2"/>
            <a:endParaRPr lang="en-US" altLang="en-US" sz="1800" smtClean="0"/>
          </a:p>
          <a:p>
            <a:pPr lvl="1"/>
            <a:r>
              <a:rPr lang="en-US" altLang="en-US" sz="2000" smtClean="0">
                <a:solidFill>
                  <a:srgbClr val="FF0000"/>
                </a:solidFill>
              </a:rPr>
              <a:t>Analysis Case</a:t>
            </a:r>
          </a:p>
          <a:p>
            <a:pPr lvl="2"/>
            <a:r>
              <a:rPr lang="en-US" altLang="en-US" sz="1800" smtClean="0"/>
              <a:t>Worst Case (Adversary), </a:t>
            </a:r>
            <a:r>
              <a:rPr lang="en-US" altLang="en-US" sz="1800" i="1" smtClean="0"/>
              <a:t>T</a:t>
            </a:r>
            <a:r>
              <a:rPr lang="en-US" altLang="en-US" sz="1800" baseline="-25000" smtClean="0"/>
              <a:t>worst</a:t>
            </a:r>
            <a:r>
              <a:rPr lang="en-US" altLang="en-US" sz="1800" smtClean="0"/>
              <a:t>(</a:t>
            </a:r>
            <a:r>
              <a:rPr lang="en-US" altLang="en-US" sz="1800" i="1" smtClean="0"/>
              <a:t>n</a:t>
            </a:r>
            <a:r>
              <a:rPr lang="en-US" altLang="en-US" sz="1800" smtClean="0"/>
              <a:t>)</a:t>
            </a:r>
          </a:p>
          <a:p>
            <a:pPr lvl="2"/>
            <a:r>
              <a:rPr lang="en-US" altLang="en-US" sz="1800" smtClean="0"/>
              <a:t>Average Case, </a:t>
            </a:r>
            <a:r>
              <a:rPr lang="en-US" altLang="en-US" sz="1800" i="1" smtClean="0"/>
              <a:t>T</a:t>
            </a:r>
            <a:r>
              <a:rPr lang="en-US" altLang="en-US" sz="1800" baseline="-25000" smtClean="0"/>
              <a:t>avg</a:t>
            </a:r>
            <a:r>
              <a:rPr lang="en-US" altLang="en-US" sz="1800" smtClean="0"/>
              <a:t>(</a:t>
            </a:r>
            <a:r>
              <a:rPr lang="en-US" altLang="en-US" sz="1800" i="1" smtClean="0"/>
              <a:t>n</a:t>
            </a:r>
            <a:r>
              <a:rPr lang="en-US" altLang="en-US" sz="1800" smtClean="0"/>
              <a:t>)</a:t>
            </a:r>
          </a:p>
          <a:p>
            <a:pPr lvl="2"/>
            <a:r>
              <a:rPr lang="en-US" altLang="en-US" sz="1800" smtClean="0"/>
              <a:t>Best Case, </a:t>
            </a:r>
            <a:r>
              <a:rPr lang="en-US" altLang="en-US" sz="1800" i="1" smtClean="0"/>
              <a:t>T</a:t>
            </a:r>
            <a:r>
              <a:rPr lang="en-US" altLang="en-US" sz="1800" baseline="-25000" smtClean="0"/>
              <a:t>best</a:t>
            </a:r>
            <a:r>
              <a:rPr lang="en-US" altLang="en-US" sz="1800" smtClean="0"/>
              <a:t>(</a:t>
            </a:r>
            <a:r>
              <a:rPr lang="en-US" altLang="en-US" sz="1800" i="1" smtClean="0"/>
              <a:t>n</a:t>
            </a:r>
            <a:r>
              <a:rPr lang="en-US" altLang="en-US" sz="1800" smtClean="0"/>
              <a:t>)</a:t>
            </a:r>
          </a:p>
          <a:p>
            <a:pPr lvl="2"/>
            <a:r>
              <a:rPr lang="en-US" altLang="en-US" sz="1800" smtClean="0"/>
              <a:t>Amortized, </a:t>
            </a:r>
            <a:r>
              <a:rPr lang="en-US" altLang="en-US" sz="1800" i="1" smtClean="0"/>
              <a:t>T</a:t>
            </a:r>
            <a:r>
              <a:rPr lang="en-US" altLang="en-US" sz="1800" baseline="-25000" smtClean="0"/>
              <a:t>amort</a:t>
            </a:r>
            <a:r>
              <a:rPr lang="en-US" altLang="en-US" sz="1800" smtClean="0"/>
              <a:t>(</a:t>
            </a:r>
            <a:r>
              <a:rPr lang="en-US" altLang="en-US" sz="1800" i="1" smtClean="0"/>
              <a:t>n</a:t>
            </a:r>
            <a:r>
              <a:rPr lang="en-US" altLang="en-US" sz="1800" smtClean="0"/>
              <a:t>)</a:t>
            </a:r>
          </a:p>
          <a:p>
            <a:pPr lvl="2">
              <a:buFontTx/>
              <a:buNone/>
            </a:pPr>
            <a:endParaRPr lang="en-US" altLang="en-US" sz="1800" smtClean="0"/>
          </a:p>
          <a:p>
            <a:pPr marL="0" indent="0">
              <a:buFontTx/>
              <a:buNone/>
            </a:pPr>
            <a:r>
              <a:rPr lang="en-US" altLang="en-US" sz="2400" smtClean="0"/>
              <a:t>One can estimate the bounds for any given case.</a:t>
            </a:r>
          </a:p>
        </p:txBody>
      </p:sp>
      <p:sp>
        <p:nvSpPr>
          <p:cNvPr id="46085" name="Text Box 5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400" y="6338888"/>
            <a:ext cx="815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accent1"/>
                </a:solidFill>
                <a:latin typeface="Times New Roman" pitchFamily="18" charset="0"/>
              </a:rPr>
              <a:t>e.g., We’ll show sorting takes at least n log n.  That’s a lower bound on a worst case.</a:t>
            </a:r>
            <a:endParaRPr lang="el-GR" altLang="en-US" sz="180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55072-ED12-4C45-98F4-735693FD894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8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Complexity cases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mtClean="0"/>
              <a:t>We’ll start by focusing on two cases.</a:t>
            </a:r>
          </a:p>
          <a:p>
            <a:pPr>
              <a:buFontTx/>
              <a:buNone/>
            </a:pPr>
            <a:endParaRPr lang="en-US" altLang="en-US" smtClean="0"/>
          </a:p>
          <a:p>
            <a:pPr>
              <a:buFontTx/>
              <a:buNone/>
            </a:pPr>
            <a:r>
              <a:rPr lang="en-US" altLang="en-US" smtClean="0"/>
              <a:t>Problem size </a:t>
            </a:r>
            <a:r>
              <a:rPr lang="en-US" altLang="en-US" b="1" smtClean="0">
                <a:solidFill>
                  <a:srgbClr val="0033CC"/>
                </a:solidFill>
              </a:rPr>
              <a:t>N</a:t>
            </a:r>
          </a:p>
          <a:p>
            <a:pPr lvl="1"/>
            <a:r>
              <a:rPr lang="en-US" altLang="en-US" b="1" smtClean="0"/>
              <a:t>Worst-case complexity</a:t>
            </a:r>
            <a:r>
              <a:rPr lang="en-US" altLang="en-US" smtClean="0"/>
              <a:t>: </a:t>
            </a:r>
            <a:r>
              <a:rPr lang="en-US" altLang="en-US" b="1" smtClean="0">
                <a:solidFill>
                  <a:schemeClr val="accent2"/>
                </a:solidFill>
              </a:rPr>
              <a:t>max</a:t>
            </a:r>
            <a:r>
              <a:rPr lang="en-US" altLang="en-US" smtClean="0"/>
              <a:t> # steps algorithm takes on “most challenging” input of size </a:t>
            </a:r>
            <a:r>
              <a:rPr lang="en-US" altLang="en-US" b="1" smtClean="0">
                <a:solidFill>
                  <a:srgbClr val="0033CC"/>
                </a:solidFill>
              </a:rPr>
              <a:t>N</a:t>
            </a:r>
            <a:br>
              <a:rPr lang="en-US" altLang="en-US" b="1" smtClean="0">
                <a:solidFill>
                  <a:srgbClr val="0033CC"/>
                </a:solidFill>
              </a:rPr>
            </a:br>
            <a:endParaRPr lang="en-US" altLang="en-US" b="1" smtClean="0">
              <a:solidFill>
                <a:srgbClr val="0033CC"/>
              </a:solidFill>
            </a:endParaRPr>
          </a:p>
          <a:p>
            <a:pPr lvl="1"/>
            <a:r>
              <a:rPr lang="en-US" altLang="en-US" b="1" smtClean="0"/>
              <a:t>Best-case complexity:</a:t>
            </a:r>
            <a:r>
              <a:rPr lang="en-US" altLang="en-US" smtClean="0"/>
              <a:t> </a:t>
            </a:r>
            <a:r>
              <a:rPr lang="en-US" altLang="en-US" b="1" smtClean="0">
                <a:solidFill>
                  <a:schemeClr val="accent2"/>
                </a:solidFill>
              </a:rPr>
              <a:t>min</a:t>
            </a:r>
            <a:r>
              <a:rPr lang="en-US" altLang="en-US" smtClean="0"/>
              <a:t> # steps algorithm takes on “easiest” input of size </a:t>
            </a:r>
            <a:r>
              <a:rPr lang="en-US" altLang="en-US" b="1" smtClean="0">
                <a:solidFill>
                  <a:srgbClr val="0033CC"/>
                </a:solidFill>
              </a:rPr>
              <a:t>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55072-ED12-4C45-98F4-735693FD894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66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dirty="0" smtClean="0">
                <a:latin typeface="+mn-lt"/>
              </a:rPr>
              <a:t>Exercise - Searching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4294967295"/>
            <p:custDataLst>
              <p:tags r:id="rId2"/>
            </p:custDataLst>
          </p:nvPr>
        </p:nvSpPr>
        <p:spPr>
          <a:xfrm>
            <a:off x="144463" y="1905000"/>
            <a:ext cx="8985250" cy="44958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400" dirty="0" smtClean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altLang="en-US" sz="2400" dirty="0" smtClean="0">
                <a:latin typeface="Courier New" pitchFamily="49" charset="0"/>
              </a:rPr>
              <a:t>bool </a:t>
            </a:r>
            <a:r>
              <a:rPr lang="en-US" altLang="en-US" sz="2400" b="1" dirty="0" err="1" smtClean="0">
                <a:latin typeface="Courier New" pitchFamily="49" charset="0"/>
              </a:rPr>
              <a:t>ArrayContains</a:t>
            </a:r>
            <a:r>
              <a:rPr lang="en-US" altLang="en-US" sz="2400" dirty="0" smtClean="0">
                <a:latin typeface="Courier New" pitchFamily="49" charset="0"/>
              </a:rPr>
              <a:t>(</a:t>
            </a:r>
            <a:r>
              <a:rPr lang="en-US" altLang="en-US" sz="2400" dirty="0" err="1" smtClean="0">
                <a:latin typeface="Courier New" pitchFamily="49" charset="0"/>
              </a:rPr>
              <a:t>int</a:t>
            </a:r>
            <a:r>
              <a:rPr lang="en-US" altLang="en-US" sz="2400" dirty="0" smtClean="0">
                <a:latin typeface="Courier New" pitchFamily="49" charset="0"/>
              </a:rPr>
              <a:t> array[], </a:t>
            </a:r>
            <a:r>
              <a:rPr lang="en-US" altLang="en-US" sz="2400" dirty="0" err="1" smtClean="0">
                <a:latin typeface="Courier New" pitchFamily="49" charset="0"/>
              </a:rPr>
              <a:t>int</a:t>
            </a:r>
            <a:r>
              <a:rPr lang="en-US" altLang="en-US" sz="2400" dirty="0" smtClean="0">
                <a:latin typeface="Courier New" pitchFamily="49" charset="0"/>
              </a:rPr>
              <a:t> n, </a:t>
            </a:r>
            <a:r>
              <a:rPr lang="en-US" altLang="en-US" sz="2400" dirty="0" err="1" smtClean="0">
                <a:latin typeface="Courier New" pitchFamily="49" charset="0"/>
              </a:rPr>
              <a:t>int</a:t>
            </a:r>
            <a:r>
              <a:rPr lang="en-US" altLang="en-US" sz="2400" dirty="0" smtClean="0">
                <a:latin typeface="Courier New" pitchFamily="49" charset="0"/>
              </a:rPr>
              <a:t> key){</a:t>
            </a:r>
          </a:p>
          <a:p>
            <a:pPr>
              <a:buFontTx/>
              <a:buNone/>
            </a:pPr>
            <a:r>
              <a:rPr lang="en-US" altLang="en-US" sz="2000" dirty="0" smtClean="0"/>
              <a:t>	 </a:t>
            </a:r>
          </a:p>
          <a:p>
            <a:pPr>
              <a:buFontTx/>
              <a:buNone/>
            </a:pPr>
            <a:endParaRPr lang="en-US" altLang="en-US" sz="2000" dirty="0" smtClean="0">
              <a:latin typeface="Courier New" pitchFamily="49" charset="0"/>
            </a:endParaRPr>
          </a:p>
          <a:p>
            <a:pPr>
              <a:buFontTx/>
              <a:buNone/>
            </a:pPr>
            <a:endParaRPr lang="en-US" altLang="en-US" sz="2400" dirty="0" smtClean="0">
              <a:latin typeface="Courier New" pitchFamily="49" charset="0"/>
            </a:endParaRPr>
          </a:p>
          <a:p>
            <a:pPr>
              <a:buFontTx/>
              <a:buNone/>
            </a:pPr>
            <a:endParaRPr lang="en-US" altLang="en-US" sz="2400" dirty="0" smtClean="0">
              <a:latin typeface="Courier New" pitchFamily="49" charset="0"/>
            </a:endParaRPr>
          </a:p>
          <a:p>
            <a:pPr>
              <a:buFontTx/>
              <a:buNone/>
            </a:pPr>
            <a:endParaRPr lang="en-US" altLang="en-US" sz="2400" dirty="0" smtClean="0">
              <a:latin typeface="Courier New" pitchFamily="49" charset="0"/>
            </a:endParaRPr>
          </a:p>
          <a:p>
            <a:pPr>
              <a:buFontTx/>
              <a:buNone/>
            </a:pPr>
            <a:endParaRPr lang="en-US" altLang="en-US" sz="2400" dirty="0" smtClean="0">
              <a:latin typeface="Courier New" pitchFamily="49" charset="0"/>
            </a:endParaRPr>
          </a:p>
          <a:p>
            <a:pPr>
              <a:buFontTx/>
              <a:buNone/>
            </a:pPr>
            <a:endParaRPr lang="en-US" altLang="en-US" sz="2400" dirty="0" smtClean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altLang="en-US" sz="2400" dirty="0" smtClean="0">
                <a:latin typeface="Courier New" pitchFamily="49" charset="0"/>
              </a:rPr>
              <a:t>}</a:t>
            </a:r>
          </a:p>
        </p:txBody>
      </p:sp>
      <p:grpSp>
        <p:nvGrpSpPr>
          <p:cNvPr id="12293" name="Group 30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321050" y="1447800"/>
            <a:ext cx="4910138" cy="533400"/>
            <a:chOff x="2092" y="912"/>
            <a:chExt cx="3093" cy="336"/>
          </a:xfrm>
        </p:grpSpPr>
        <p:sp>
          <p:nvSpPr>
            <p:cNvPr id="12295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092" y="912"/>
              <a:ext cx="3093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40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12296" name="Line 6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>
              <a:off x="2476" y="9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2297" name="Line 7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2860" y="9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2298" name="Line 8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3244" y="9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2299" name="Line 9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3628" y="9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2300" name="Line 10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4012" y="9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2301" name="Line 11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4396" y="9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2302" name="Line 12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4780" y="9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2303" name="Text Box 15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177" y="954"/>
              <a:ext cx="1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latin typeface="+mn-lt"/>
                </a:rPr>
                <a:t>2</a:t>
              </a:r>
            </a:p>
          </p:txBody>
        </p:sp>
        <p:sp>
          <p:nvSpPr>
            <p:cNvPr id="12304" name="Text Box 16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561" y="9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3</a:t>
              </a:r>
            </a:p>
          </p:txBody>
        </p:sp>
        <p:sp>
          <p:nvSpPr>
            <p:cNvPr id="12305" name="Text Box 17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945" y="9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5</a:t>
              </a:r>
            </a:p>
          </p:txBody>
        </p:sp>
        <p:sp>
          <p:nvSpPr>
            <p:cNvPr id="12306" name="Text Box 18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301" y="954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16</a:t>
              </a:r>
            </a:p>
          </p:txBody>
        </p:sp>
        <p:sp>
          <p:nvSpPr>
            <p:cNvPr id="12307" name="Text Box 19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692" y="954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37</a:t>
              </a:r>
            </a:p>
          </p:txBody>
        </p:sp>
        <p:sp>
          <p:nvSpPr>
            <p:cNvPr id="12308" name="Text Box 20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076" y="954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50</a:t>
              </a:r>
            </a:p>
          </p:txBody>
        </p:sp>
        <p:sp>
          <p:nvSpPr>
            <p:cNvPr id="12309" name="Text Box 21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438" y="954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73</a:t>
              </a:r>
            </a:p>
          </p:txBody>
        </p:sp>
        <p:sp>
          <p:nvSpPr>
            <p:cNvPr id="12310" name="Text Box 22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851" y="954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75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4/1/2022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45AD5-AAEF-4934-AA5C-17729208420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6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Linear Search Analysis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304800" y="1704975"/>
            <a:ext cx="8261350" cy="25685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itchFamily="49" charset="0"/>
              </a:rPr>
              <a:t>bool </a:t>
            </a:r>
            <a:r>
              <a:rPr lang="en-US" altLang="en-US" sz="1800" b="1" smtClean="0">
                <a:latin typeface="Courier New" pitchFamily="49" charset="0"/>
              </a:rPr>
              <a:t>LinearArrayContains</a:t>
            </a:r>
            <a:r>
              <a:rPr lang="en-US" altLang="en-US" sz="1800" smtClean="0">
                <a:latin typeface="Courier New" pitchFamily="49" charset="0"/>
              </a:rPr>
              <a:t>(int array[], int n, int key 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itchFamily="49" charset="0"/>
              </a:rPr>
              <a:t>	for( int i = 0; i &lt; n; i++ ) {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itchFamily="49" charset="0"/>
              </a:rPr>
              <a:t>		if( array[i] == key 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itchFamily="49" charset="0"/>
              </a:rPr>
              <a:t>		    </a:t>
            </a:r>
            <a:r>
              <a:rPr lang="en-US" altLang="en-US" sz="1800" smtClean="0"/>
              <a:t>// Found it!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itchFamily="49" charset="0"/>
              </a:rPr>
              <a:t>		    return true;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itchFamily="49" charset="0"/>
              </a:rPr>
              <a:t>	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itchFamily="49" charset="0"/>
              </a:rPr>
              <a:t>	return false;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itchFamily="49" charset="0"/>
              </a:rPr>
              <a:t>}</a:t>
            </a:r>
          </a:p>
        </p:txBody>
      </p:sp>
      <p:sp>
        <p:nvSpPr>
          <p:cNvPr id="244740" name="Rectangle 4"/>
          <p:cNvSpPr>
            <a:spLocks noGrp="1" noChangeArrowheads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48400" y="1828800"/>
            <a:ext cx="2438400" cy="38862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000" smtClean="0"/>
          </a:p>
          <a:p>
            <a:endParaRPr lang="en-US" altLang="en-US" sz="2000" smtClean="0"/>
          </a:p>
          <a:p>
            <a:pPr>
              <a:buFontTx/>
              <a:buNone/>
            </a:pPr>
            <a:r>
              <a:rPr lang="en-US" altLang="en-US" sz="2000" smtClean="0"/>
              <a:t>Best Case:</a:t>
            </a:r>
          </a:p>
          <a:p>
            <a:pPr>
              <a:buFontTx/>
              <a:buNone/>
            </a:pPr>
            <a:r>
              <a:rPr lang="en-US" altLang="en-US" sz="2000" smtClean="0"/>
              <a:t>	</a:t>
            </a:r>
          </a:p>
          <a:p>
            <a:endParaRPr lang="en-US" altLang="en-US" sz="2000" smtClean="0"/>
          </a:p>
          <a:p>
            <a:pPr>
              <a:buFontTx/>
              <a:buNone/>
            </a:pPr>
            <a:r>
              <a:rPr lang="en-US" altLang="en-US" sz="2000" smtClean="0"/>
              <a:t>Worst Case:</a:t>
            </a:r>
          </a:p>
          <a:p>
            <a:pPr>
              <a:buFontTx/>
              <a:buNone/>
            </a:pPr>
            <a:r>
              <a:rPr lang="en-US" altLang="en-US" sz="2000" smtClean="0"/>
              <a:t>	</a:t>
            </a:r>
          </a:p>
        </p:txBody>
      </p:sp>
      <p:sp>
        <p:nvSpPr>
          <p:cNvPr id="13318" name="Text Box 5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48200" y="5486400"/>
            <a:ext cx="4648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1"/>
                </a:solidFill>
                <a:latin typeface="Times New Roman" pitchFamily="18" charset="0"/>
              </a:rPr>
              <a:t>Best: T(n) = 4, when at [0]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1"/>
                </a:solidFill>
                <a:latin typeface="Times New Roman" pitchFamily="18" charset="0"/>
              </a:rPr>
              <a:t>Worst: T(n) = 3n+3, when not found</a:t>
            </a:r>
          </a:p>
        </p:txBody>
      </p:sp>
      <p:sp>
        <p:nvSpPr>
          <p:cNvPr id="13319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96000" y="2514600"/>
            <a:ext cx="28194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4/1/2022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A89EC3-A915-4455-86D5-B12D6737FDE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27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altLang="en-US" smtClean="0"/>
              <a:t>Binary Search Analysis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52400" y="1838325"/>
            <a:ext cx="7212013" cy="327501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1400" smtClean="0">
                <a:latin typeface="Courier New" pitchFamily="49" charset="0"/>
              </a:rPr>
              <a:t>bool </a:t>
            </a:r>
            <a:r>
              <a:rPr lang="en-US" altLang="en-US" sz="1400" b="1" smtClean="0">
                <a:latin typeface="Courier New" pitchFamily="49" charset="0"/>
              </a:rPr>
              <a:t>BinArrayContains</a:t>
            </a:r>
            <a:r>
              <a:rPr lang="en-US" altLang="en-US" sz="1400" smtClean="0">
                <a:latin typeface="Courier New" pitchFamily="49" charset="0"/>
              </a:rPr>
              <a:t>( int array[], int low, int high, int key 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400" smtClean="0">
                <a:latin typeface="Courier New" pitchFamily="49" charset="0"/>
              </a:rPr>
              <a:t>	</a:t>
            </a:r>
            <a:r>
              <a:rPr lang="en-US" altLang="en-US" sz="1400" smtClean="0"/>
              <a:t>// The subarray is empty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400" smtClean="0">
                <a:latin typeface="Courier New" pitchFamily="49" charset="0"/>
              </a:rPr>
              <a:t>	if( low &gt; high ) return false;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1400" smtClean="0">
              <a:latin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400" smtClean="0">
                <a:latin typeface="Courier New" pitchFamily="49" charset="0"/>
              </a:rPr>
              <a:t>	</a:t>
            </a:r>
            <a:r>
              <a:rPr lang="en-US" altLang="en-US" sz="1400" smtClean="0"/>
              <a:t>// Search this subarray recursively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400" smtClean="0">
                <a:latin typeface="Courier New" pitchFamily="49" charset="0"/>
              </a:rPr>
              <a:t>	int mid = (high + low) / 2;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400" smtClean="0">
                <a:latin typeface="Courier New" pitchFamily="49" charset="0"/>
              </a:rPr>
              <a:t>	if( key == array[mid] 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400" smtClean="0">
                <a:latin typeface="Courier New" pitchFamily="49" charset="0"/>
              </a:rPr>
              <a:t>	    return true;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400" smtClean="0">
                <a:latin typeface="Courier New" pitchFamily="49" charset="0"/>
              </a:rPr>
              <a:t>	} else if( key &lt; array[mid] 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400" smtClean="0">
                <a:latin typeface="Courier New" pitchFamily="49" charset="0"/>
              </a:rPr>
              <a:t>	    return </a:t>
            </a:r>
            <a:r>
              <a:rPr lang="en-US" altLang="en-US" sz="1400" b="1" smtClean="0">
                <a:latin typeface="Courier New" pitchFamily="49" charset="0"/>
              </a:rPr>
              <a:t>BinArrayFind</a:t>
            </a:r>
            <a:r>
              <a:rPr lang="en-US" altLang="en-US" sz="1400" smtClean="0">
                <a:latin typeface="Courier New" pitchFamily="49" charset="0"/>
              </a:rPr>
              <a:t>( array, low, mid-1, key 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400" smtClean="0">
                <a:latin typeface="Courier New" pitchFamily="49" charset="0"/>
              </a:rPr>
              <a:t>	} else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400" smtClean="0">
                <a:latin typeface="Courier New" pitchFamily="49" charset="0"/>
              </a:rPr>
              <a:t>	    return </a:t>
            </a:r>
            <a:r>
              <a:rPr lang="en-US" altLang="en-US" sz="1400" b="1" smtClean="0">
                <a:latin typeface="Courier New" pitchFamily="49" charset="0"/>
              </a:rPr>
              <a:t>BinArrayFind</a:t>
            </a:r>
            <a:r>
              <a:rPr lang="en-US" altLang="en-US" sz="1400" smtClean="0">
                <a:latin typeface="Courier New" pitchFamily="49" charset="0"/>
              </a:rPr>
              <a:t>( array, mid+1, high, key 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400" smtClean="0">
                <a:latin typeface="Courier New" pitchFamily="49" charset="0"/>
              </a:rPr>
              <a:t>}</a:t>
            </a:r>
          </a:p>
        </p:txBody>
      </p:sp>
      <p:sp>
        <p:nvSpPr>
          <p:cNvPr id="247812" name="Rectangle 4"/>
          <p:cNvSpPr>
            <a:spLocks noGrp="1" noChangeArrowheads="1"/>
          </p:cNvSpPr>
          <p:nvPr>
            <p:ph type="body" sz="half" idx="4294967295"/>
            <p:custDataLst>
              <p:tags r:id="rId3"/>
            </p:custDataLst>
          </p:nvPr>
        </p:nvSpPr>
        <p:spPr>
          <a:xfrm>
            <a:off x="6096000" y="1676400"/>
            <a:ext cx="2819400" cy="43434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400" smtClean="0"/>
          </a:p>
          <a:p>
            <a:endParaRPr lang="en-US" altLang="en-US" sz="2400" smtClean="0"/>
          </a:p>
          <a:p>
            <a:pPr>
              <a:buFontTx/>
              <a:buNone/>
            </a:pPr>
            <a:r>
              <a:rPr lang="en-US" altLang="en-US" sz="2400" smtClean="0"/>
              <a:t>Best case:</a:t>
            </a:r>
          </a:p>
          <a:p>
            <a:pPr>
              <a:buFontTx/>
              <a:buNone/>
            </a:pPr>
            <a:r>
              <a:rPr lang="en-US" altLang="en-US" sz="2400" smtClean="0"/>
              <a:t>	</a:t>
            </a:r>
          </a:p>
          <a:p>
            <a:endParaRPr lang="en-US" altLang="en-US" sz="2400" smtClean="0"/>
          </a:p>
          <a:p>
            <a:pPr>
              <a:buFontTx/>
              <a:buNone/>
            </a:pPr>
            <a:r>
              <a:rPr lang="en-US" altLang="en-US" sz="2400" smtClean="0"/>
              <a:t>Worst case:</a:t>
            </a:r>
          </a:p>
          <a:p>
            <a:pPr>
              <a:buFontTx/>
              <a:buNone/>
            </a:pPr>
            <a:r>
              <a:rPr lang="en-US" altLang="en-US" sz="2400" smtClean="0"/>
              <a:t>	</a:t>
            </a:r>
          </a:p>
        </p:txBody>
      </p:sp>
      <p:sp>
        <p:nvSpPr>
          <p:cNvPr id="14342" name="Text Box 5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564188" y="5486400"/>
            <a:ext cx="3579812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1"/>
                </a:solidFill>
                <a:latin typeface="Arial" charset="0"/>
              </a:rPr>
              <a:t>Best:  5 when at [mid] (or 2, n=0)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1"/>
                </a:solidFill>
                <a:latin typeface="Arial" charset="0"/>
              </a:rPr>
              <a:t>Worst: 7 + recursion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1"/>
                </a:solidFill>
                <a:latin typeface="Arial" charset="0"/>
              </a:rPr>
              <a:t>   = 7log(n) + 9 (work out)</a:t>
            </a:r>
          </a:p>
        </p:txBody>
      </p:sp>
      <p:sp>
        <p:nvSpPr>
          <p:cNvPr id="14343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96000" y="2514600"/>
            <a:ext cx="28194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chemeClr val="accent1"/>
              </a:solidFill>
              <a:latin typeface="Times New Roman" pitchFamily="18" charset="0"/>
            </a:endParaRPr>
          </a:p>
        </p:txBody>
      </p:sp>
      <p:grpSp>
        <p:nvGrpSpPr>
          <p:cNvPr id="14344" name="Group 7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3814763" y="1092200"/>
            <a:ext cx="4910137" cy="533400"/>
            <a:chOff x="2092" y="912"/>
            <a:chExt cx="3093" cy="336"/>
          </a:xfrm>
        </p:grpSpPr>
        <p:sp>
          <p:nvSpPr>
            <p:cNvPr id="14345" name="Rectangle 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092" y="912"/>
              <a:ext cx="3093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40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14346" name="Line 9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2476" y="9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4347" name="Line 10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2860" y="9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4348" name="Line 11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3244" y="9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4349" name="Line 12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3628" y="9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4350" name="Line 13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4012" y="9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4351" name="Line 14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4396" y="9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4352" name="Line 15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4780" y="9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4353" name="Text Box 16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177" y="954"/>
              <a:ext cx="1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2</a:t>
              </a:r>
            </a:p>
          </p:txBody>
        </p:sp>
        <p:sp>
          <p:nvSpPr>
            <p:cNvPr id="14354" name="Text Box 17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561" y="9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3</a:t>
              </a:r>
            </a:p>
          </p:txBody>
        </p:sp>
        <p:sp>
          <p:nvSpPr>
            <p:cNvPr id="14355" name="Text Box 18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45" y="9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5</a:t>
              </a:r>
            </a:p>
          </p:txBody>
        </p:sp>
        <p:sp>
          <p:nvSpPr>
            <p:cNvPr id="14356" name="Text Box 19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301" y="954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16</a:t>
              </a:r>
            </a:p>
          </p:txBody>
        </p:sp>
        <p:sp>
          <p:nvSpPr>
            <p:cNvPr id="14357" name="Text Box 20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692" y="954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37</a:t>
              </a:r>
            </a:p>
          </p:txBody>
        </p:sp>
        <p:sp>
          <p:nvSpPr>
            <p:cNvPr id="14358" name="Text Box 21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076" y="954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50</a:t>
              </a:r>
            </a:p>
          </p:txBody>
        </p:sp>
        <p:sp>
          <p:nvSpPr>
            <p:cNvPr id="14359" name="Text Box 22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438" y="954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73</a:t>
              </a:r>
            </a:p>
          </p:txBody>
        </p:sp>
        <p:sp>
          <p:nvSpPr>
            <p:cNvPr id="14360" name="Text Box 23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851" y="954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75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55072-ED12-4C45-98F4-735693FD894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9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228600"/>
            <a:ext cx="7848600" cy="1066800"/>
          </a:xfrm>
        </p:spPr>
        <p:txBody>
          <a:bodyPr/>
          <a:lstStyle/>
          <a:p>
            <a:r>
              <a:rPr lang="en-US" altLang="en-US" sz="4000" smtClean="0"/>
              <a:t>Solving Recurrence Relations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04800" y="1524000"/>
            <a:ext cx="8610600" cy="42672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altLang="en-US" sz="2000" smtClean="0"/>
              <a:t>Determine the recurrence relation and base case(s).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endParaRPr lang="en-US" altLang="en-US" sz="2000" smtClean="0"/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endParaRPr lang="en-US" altLang="en-US" sz="2400" smtClean="0"/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altLang="en-US" sz="2000" smtClean="0"/>
              <a:t>“Expand” the original relation to find an equivalent expression </a:t>
            </a:r>
            <a:r>
              <a:rPr lang="en-US" altLang="en-US" sz="2000" i="1" smtClean="0"/>
              <a:t>in terms of the number of expansions (k)</a:t>
            </a:r>
            <a:r>
              <a:rPr lang="en-US" altLang="en-US" sz="2000" smtClean="0"/>
              <a:t>.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endParaRPr lang="en-US" altLang="en-US" sz="2000" smtClean="0"/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endParaRPr lang="en-US" altLang="en-US" sz="2000" smtClean="0"/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endParaRPr lang="en-US" altLang="en-US" sz="2400" smtClean="0"/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endParaRPr lang="en-US" altLang="en-US" sz="2400" smtClean="0"/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endParaRPr lang="en-US" altLang="en-US" sz="2000" smtClean="0"/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altLang="en-US" sz="2000" smtClean="0"/>
              <a:t>Find a closed-form expression by setting </a:t>
            </a:r>
            <a:r>
              <a:rPr lang="en-US" altLang="en-US" sz="2000" i="1" smtClean="0"/>
              <a:t>k</a:t>
            </a:r>
            <a:r>
              <a:rPr lang="en-US" altLang="en-US" sz="2000" smtClean="0"/>
              <a:t> to a value which reduces the problem to a base case</a:t>
            </a:r>
          </a:p>
        </p:txBody>
      </p:sp>
      <p:sp>
        <p:nvSpPr>
          <p:cNvPr id="15365" name="Text Box 6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994275" y="1192213"/>
            <a:ext cx="3184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accent1"/>
                </a:solidFill>
                <a:latin typeface="Times New Roman" pitchFamily="18" charset="0"/>
              </a:rPr>
              <a:t>T(n) = 7 + T(n/2);     T(1) = 9</a:t>
            </a:r>
          </a:p>
        </p:txBody>
      </p:sp>
      <p:sp>
        <p:nvSpPr>
          <p:cNvPr id="15366" name="Text Box 7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07100" y="3352800"/>
            <a:ext cx="31369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accent1"/>
                </a:solidFill>
                <a:latin typeface="Times New Roman" pitchFamily="18" charset="0"/>
              </a:rPr>
              <a:t>T(n) = 7 + (7 + T( n/4 ) )</a:t>
            </a:r>
            <a:br>
              <a:rPr lang="en-US" altLang="en-US" sz="2000">
                <a:solidFill>
                  <a:schemeClr val="accent1"/>
                </a:solidFill>
                <a:latin typeface="Times New Roman" pitchFamily="18" charset="0"/>
              </a:rPr>
            </a:br>
            <a:r>
              <a:rPr lang="en-US" altLang="en-US" sz="2000">
                <a:solidFill>
                  <a:schemeClr val="accent1"/>
                </a:solidFill>
                <a:latin typeface="Times New Roman" pitchFamily="18" charset="0"/>
              </a:rPr>
              <a:t>        = 7 + (7 +  (7 + T(n/8)))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accent1"/>
                </a:solidFill>
                <a:latin typeface="Times New Roman" pitchFamily="18" charset="0"/>
              </a:rPr>
              <a:t>        = 7*3 + T(n/2</a:t>
            </a:r>
            <a:r>
              <a:rPr lang="en-US" altLang="en-US" sz="2000" baseline="30000">
                <a:solidFill>
                  <a:schemeClr val="accent1"/>
                </a:solidFill>
                <a:latin typeface="Times New Roman" pitchFamily="18" charset="0"/>
              </a:rPr>
              <a:t>3</a:t>
            </a:r>
            <a:r>
              <a:rPr lang="en-US" altLang="en-US" sz="2000">
                <a:solidFill>
                  <a:schemeClr val="accent1"/>
                </a:solidFill>
                <a:latin typeface="Times New Roman" pitchFamily="18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accent1"/>
                </a:solidFill>
                <a:latin typeface="Times New Roman" pitchFamily="18" charset="0"/>
              </a:rPr>
              <a:t>        = … = 7k + T(n/2</a:t>
            </a:r>
            <a:r>
              <a:rPr lang="en-US" altLang="en-US" sz="2000" baseline="30000">
                <a:solidFill>
                  <a:schemeClr val="accent1"/>
                </a:solidFill>
                <a:latin typeface="Times New Roman" pitchFamily="18" charset="0"/>
              </a:rPr>
              <a:t>k</a:t>
            </a:r>
            <a:r>
              <a:rPr lang="en-US" altLang="en-US" sz="2000">
                <a:solidFill>
                  <a:schemeClr val="accent1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5367" name="Text Box 8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6400800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accent1"/>
                </a:solidFill>
                <a:latin typeface="Times New Roman" pitchFamily="18" charset="0"/>
              </a:rPr>
              <a:t>Need (n/2</a:t>
            </a:r>
            <a:r>
              <a:rPr lang="en-US" altLang="en-US" sz="2000" baseline="30000">
                <a:solidFill>
                  <a:schemeClr val="accent1"/>
                </a:solidFill>
                <a:latin typeface="Times New Roman" pitchFamily="18" charset="0"/>
              </a:rPr>
              <a:t>k</a:t>
            </a:r>
            <a:r>
              <a:rPr lang="en-US" altLang="en-US" sz="2000">
                <a:solidFill>
                  <a:schemeClr val="accent1"/>
                </a:solidFill>
                <a:latin typeface="Times New Roman" pitchFamily="18" charset="0"/>
              </a:rPr>
              <a:t>) = 1, mult by 2^k  So k = log n  (all logs to base 2) Hence, T(n) = 7 log n + 9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55072-ED12-4C45-98F4-735693FD894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18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Linear Search vs Binary Search</a:t>
            </a:r>
          </a:p>
        </p:txBody>
      </p:sp>
      <p:graphicFrame>
        <p:nvGraphicFramePr>
          <p:cNvPr id="472067" name="Group 3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762000" y="1447800"/>
          <a:ext cx="7391400" cy="1616075"/>
        </p:xfrm>
        <a:graphic>
          <a:graphicData uri="http://schemas.openxmlformats.org/drawingml/2006/table">
            <a:tbl>
              <a:tblPr/>
              <a:tblGrid>
                <a:gridCol w="2592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5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3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5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</a:rPr>
                        <a:t>Linear Search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</a:rPr>
                        <a:t>Binary Search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</a:rPr>
                        <a:t>Best Case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 at [middle]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</a:rPr>
                        <a:t>Worst Case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3n+3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 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Symbol" pitchFamily="18" charset="2"/>
                        </a:rPr>
                        <a:t>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log n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Symbol" pitchFamily="18" charset="2"/>
                        </a:rPr>
                        <a:t>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+ 9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402" name="Text Box 32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853363" y="2657475"/>
            <a:ext cx="12906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1"/>
                </a:solidFill>
                <a:latin typeface="Times New Roman" pitchFamily="18" charset="0"/>
              </a:rPr>
              <a:t>BS wins for n&gt;7</a:t>
            </a:r>
          </a:p>
        </p:txBody>
      </p:sp>
      <p:sp>
        <p:nvSpPr>
          <p:cNvPr id="16403" name="Text Box 33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5543550"/>
            <a:ext cx="5103813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1"/>
                </a:solidFill>
                <a:latin typeface="Arial" charset="0"/>
              </a:rPr>
              <a:t>But we’re sweeping a lot of stuff under the rug…</a:t>
            </a:r>
          </a:p>
          <a:p>
            <a:pPr lvl="1">
              <a:spcBef>
                <a:spcPct val="0"/>
              </a:spcBef>
              <a:buFontTx/>
              <a:buChar char="-"/>
            </a:pPr>
            <a:r>
              <a:rPr lang="en-US" altLang="en-US" sz="1600">
                <a:solidFill>
                  <a:schemeClr val="accent1"/>
                </a:solidFill>
                <a:latin typeface="Arial" charset="0"/>
              </a:rPr>
              <a:t>depends on input, processor…</a:t>
            </a:r>
          </a:p>
          <a:p>
            <a:pPr lvl="1">
              <a:spcBef>
                <a:spcPct val="0"/>
              </a:spcBef>
              <a:buFontTx/>
              <a:buChar char="-"/>
            </a:pPr>
            <a:r>
              <a:rPr lang="en-US" altLang="en-US" sz="1600">
                <a:solidFill>
                  <a:schemeClr val="accent1"/>
                </a:solidFill>
                <a:latin typeface="Arial" charset="0"/>
              </a:rPr>
              <a:t>sorting time for binary search</a:t>
            </a:r>
          </a:p>
          <a:p>
            <a:pPr lvl="1">
              <a:spcBef>
                <a:spcPct val="0"/>
              </a:spcBef>
              <a:buFontTx/>
              <a:buChar char="-"/>
            </a:pPr>
            <a:r>
              <a:rPr lang="en-US" altLang="en-US" sz="1600">
                <a:solidFill>
                  <a:schemeClr val="accent1"/>
                </a:solidFill>
                <a:latin typeface="Arial" charset="0"/>
              </a:rPr>
              <a:t>but for really large values of n, BS is going to win</a:t>
            </a:r>
          </a:p>
          <a:p>
            <a:pPr lvl="1">
              <a:spcBef>
                <a:spcPct val="0"/>
              </a:spcBef>
              <a:buFontTx/>
              <a:buChar char="-"/>
            </a:pPr>
            <a:endParaRPr lang="en-US" altLang="en-US" sz="160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4/1/2022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45AD5-AAEF-4934-AA5C-17729208420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2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ADMINISTRATOR@6AQ6S2XKFDRSBV2J" val="3018"/>
  <p:tag name="DEFAULTDISPLAYSOURCE" val="\documentclass{article}\pagestyle{empty}&#10;\begin{document}&#10;&#10;\end{document}&#10;"/>
  <p:tag name="EMBEDFONTS" val="1"/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33490</TotalTime>
  <Words>3164</Words>
  <Application>Microsoft Office PowerPoint</Application>
  <PresentationFormat>On-screen Show (4:3)</PresentationFormat>
  <Paragraphs>547</Paragraphs>
  <Slides>34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Courier New</vt:lpstr>
      <vt:lpstr>Symbol</vt:lpstr>
      <vt:lpstr>Times New Roman</vt:lpstr>
      <vt:lpstr>Verdana</vt:lpstr>
      <vt:lpstr>Wingdings</vt:lpstr>
      <vt:lpstr>Office Theme</vt:lpstr>
      <vt:lpstr>Equation</vt:lpstr>
      <vt:lpstr>CSE 332: Data Structures and Parallelism</vt:lpstr>
      <vt:lpstr>Announcements</vt:lpstr>
      <vt:lpstr>Analyzing Performance</vt:lpstr>
      <vt:lpstr>Complexity cases</vt:lpstr>
      <vt:lpstr>Exercise - Searching</vt:lpstr>
      <vt:lpstr>Linear Search Analysis</vt:lpstr>
      <vt:lpstr>Binary Search Analysis</vt:lpstr>
      <vt:lpstr>Solving Recurrence Relations</vt:lpstr>
      <vt:lpstr>Linear Search vs Binary Search</vt:lpstr>
      <vt:lpstr>Linear search—empirical analysis</vt:lpstr>
      <vt:lpstr>Binary search—empirical analysis</vt:lpstr>
      <vt:lpstr>Empirical comparison</vt:lpstr>
      <vt:lpstr>Asymptotic Analysis</vt:lpstr>
      <vt:lpstr>Asymptotic Analysis</vt:lpstr>
      <vt:lpstr>Asymptotic Analysis</vt:lpstr>
      <vt:lpstr>Properties of Logs</vt:lpstr>
      <vt:lpstr>Properties of Logs</vt:lpstr>
      <vt:lpstr>Another example</vt:lpstr>
      <vt:lpstr>Comparing functions</vt:lpstr>
      <vt:lpstr>Definition of Order Notation</vt:lpstr>
      <vt:lpstr>Order Notation: Intuition</vt:lpstr>
      <vt:lpstr>Order Notation: Example</vt:lpstr>
      <vt:lpstr>Example</vt:lpstr>
      <vt:lpstr>Constants are not unique</vt:lpstr>
      <vt:lpstr>Another Example:  Binary Search</vt:lpstr>
      <vt:lpstr>Some Notes on Notation</vt:lpstr>
      <vt:lpstr>Big-O: Common Names</vt:lpstr>
      <vt:lpstr>Asymptotic Lower Bounds</vt:lpstr>
      <vt:lpstr>Asymptotic Tight Bound</vt:lpstr>
      <vt:lpstr>Full Set of Asymptotic Bounds</vt:lpstr>
      <vt:lpstr>Formal Definitions</vt:lpstr>
      <vt:lpstr>Big-Omega et al. Intuitively</vt:lpstr>
      <vt:lpstr>Complexity cases (revisited)</vt:lpstr>
      <vt:lpstr>Bounds vs. Cases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326: Data Structures</dc:title>
  <dc:creator>Richard Anderson</dc:creator>
  <cp:lastModifiedBy>Richard Anderson</cp:lastModifiedBy>
  <cp:revision>337</cp:revision>
  <cp:lastPrinted>2014-01-05T21:20:15Z</cp:lastPrinted>
  <dcterms:created xsi:type="dcterms:W3CDTF">2002-03-26T00:11:56Z</dcterms:created>
  <dcterms:modified xsi:type="dcterms:W3CDTF">2022-04-01T17:08:33Z</dcterms:modified>
</cp:coreProperties>
</file>