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2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8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0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2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22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5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6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7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8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9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30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1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3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3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3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3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3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38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39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40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430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431" r:id="rId12"/>
    <p:sldId id="432" r:id="rId13"/>
    <p:sldId id="434" r:id="rId14"/>
    <p:sldId id="435" r:id="rId15"/>
    <p:sldId id="398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</p:sldIdLst>
  <p:sldSz cx="9144000" cy="6858000" type="screen4x3"/>
  <p:notesSz cx="6985000" cy="9283700"/>
  <p:custDataLst>
    <p:tags r:id="rId50"/>
  </p:custDataLst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54" autoAdjust="0"/>
    <p:restoredTop sz="80512" autoAdjust="0"/>
  </p:normalViewPr>
  <p:slideViewPr>
    <p:cSldViewPr>
      <p:cViewPr varScale="1">
        <p:scale>
          <a:sx n="90" d="100"/>
          <a:sy n="90" d="100"/>
        </p:scale>
        <p:origin x="7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88" d="100"/>
          <a:sy n="88" d="100"/>
        </p:scale>
        <p:origin x="-1926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13" Type="http://schemas.openxmlformats.org/officeDocument/2006/relationships/slide" Target="slides/slide42.xml"/><Relationship Id="rId3" Type="http://schemas.openxmlformats.org/officeDocument/2006/relationships/slide" Target="slides/slide19.xml"/><Relationship Id="rId7" Type="http://schemas.openxmlformats.org/officeDocument/2006/relationships/slide" Target="slides/slide33.xml"/><Relationship Id="rId12" Type="http://schemas.openxmlformats.org/officeDocument/2006/relationships/slide" Target="slides/slide41.xml"/><Relationship Id="rId2" Type="http://schemas.openxmlformats.org/officeDocument/2006/relationships/slide" Target="slides/slide18.xml"/><Relationship Id="rId1" Type="http://schemas.openxmlformats.org/officeDocument/2006/relationships/slide" Target="slides/slide17.xml"/><Relationship Id="rId6" Type="http://schemas.openxmlformats.org/officeDocument/2006/relationships/slide" Target="slides/slide32.xml"/><Relationship Id="rId11" Type="http://schemas.openxmlformats.org/officeDocument/2006/relationships/slide" Target="slides/slide40.xml"/><Relationship Id="rId5" Type="http://schemas.openxmlformats.org/officeDocument/2006/relationships/slide" Target="slides/slide25.xml"/><Relationship Id="rId10" Type="http://schemas.openxmlformats.org/officeDocument/2006/relationships/slide" Target="slides/slide36.xml"/><Relationship Id="rId4" Type="http://schemas.openxmlformats.org/officeDocument/2006/relationships/slide" Target="slides/slide24.xml"/><Relationship Id="rId9" Type="http://schemas.openxmlformats.org/officeDocument/2006/relationships/slide" Target="slides/slide35.xml"/><Relationship Id="rId14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t" anchorCtr="0" compatLnSpc="1">
            <a:prstTxWarp prst="textNoShape">
              <a:avLst/>
            </a:prstTxWarp>
          </a:bodyPr>
          <a:lstStyle>
            <a:lvl1pPr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6228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t" anchorCtr="0" compatLnSpc="1">
            <a:prstTxWarp prst="textNoShape">
              <a:avLst/>
            </a:prstTxWarp>
          </a:bodyPr>
          <a:lstStyle>
            <a:lvl1pPr algn="r"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07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b" anchorCtr="0" compatLnSpc="1">
            <a:prstTxWarp prst="textNoShape">
              <a:avLst/>
            </a:prstTxWarp>
          </a:bodyPr>
          <a:lstStyle>
            <a:lvl1pPr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53488"/>
            <a:ext cx="30622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90" tIns="43645" rIns="87290" bIns="43645" numCol="1" anchor="b" anchorCtr="0" compatLnSpc="1">
            <a:prstTxWarp prst="textNoShape">
              <a:avLst/>
            </a:prstTxWarp>
          </a:bodyPr>
          <a:lstStyle>
            <a:lvl1pPr algn="r" defTabSz="873272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FFEEAA-FA7D-4C6B-B401-0583FCE20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>
            <a:lvl1pPr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>
            <a:lvl1pPr algn="r"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24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b" anchorCtr="0" compatLnSpc="1">
            <a:prstTxWarp prst="textNoShape">
              <a:avLst/>
            </a:prstTxWarp>
          </a:bodyPr>
          <a:lstStyle>
            <a:lvl1pPr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2" rIns="92126" bIns="46062" numCol="1" anchor="b" anchorCtr="0" compatLnSpc="1">
            <a:prstTxWarp prst="textNoShape">
              <a:avLst/>
            </a:prstTxWarp>
          </a:bodyPr>
          <a:lstStyle>
            <a:lvl1pPr algn="r" defTabSz="922126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009345-72C9-4A7C-A0D7-3D94E680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17C474B-C3E0-4DCD-B84A-C2977C7F6AF3}" type="slidenum">
              <a:rPr lang="en-US" altLang="en-US" sz="1300" smtClean="0">
                <a:solidFill>
                  <a:schemeClr val="tx1"/>
                </a:solidFill>
              </a:rPr>
              <a:pPr/>
              <a:t>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90DB1E1-F765-46BA-9093-6D44CB48B43B}" type="slidenum">
              <a:rPr lang="en-US" altLang="en-US" sz="1200" smtClean="0">
                <a:solidFill>
                  <a:schemeClr val="tx1"/>
                </a:solidFill>
              </a:rPr>
              <a:pPr/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152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8CE97C7-8F13-45DF-84A7-6144F35D9646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Linear, binary</a:t>
            </a:r>
          </a:p>
        </p:txBody>
      </p:sp>
    </p:spTree>
    <p:extLst>
      <p:ext uri="{BB962C8B-B14F-4D97-AF65-F5344CB8AC3E}">
        <p14:creationId xmlns:p14="http://schemas.microsoft.com/office/powerpoint/2010/main" val="4034312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650B3D16-CDED-4C0E-B2BD-5AED33A60E77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CURLESS: this is a weird algorithm, shouldn’t it actually return the location of the key, rather than just say if it was found?</a:t>
            </a:r>
          </a:p>
          <a:p>
            <a:pPr algn="just"/>
            <a:endParaRPr lang="en-US" altLang="en-US" smtClean="0"/>
          </a:p>
          <a:p>
            <a:r>
              <a:rPr lang="en-US" altLang="en-US" smtClean="0"/>
              <a:t>Arguably, the best case is a zero length array query…n=0…but this doesn’t tell us best case a fn of n.</a:t>
            </a:r>
          </a:p>
          <a:p>
            <a:endParaRPr lang="en-US" altLang="en-US" smtClean="0"/>
          </a:p>
          <a:p>
            <a:r>
              <a:rPr lang="en-US" altLang="en-US" smtClean="0"/>
              <a:t>T(n) = n (we are looking for “exact” runtimes)</a:t>
            </a:r>
          </a:p>
          <a:p>
            <a:r>
              <a:rPr lang="en-US" altLang="en-US" smtClean="0"/>
              <a:t>loop init: 1</a:t>
            </a:r>
          </a:p>
          <a:p>
            <a:r>
              <a:rPr lang="en-US" altLang="en-US" smtClean="0"/>
              <a:t>Loop check: n+1 (max, if not found)</a:t>
            </a:r>
          </a:p>
          <a:p>
            <a:r>
              <a:rPr lang="en-US" altLang="en-US" smtClean="0"/>
              <a:t>Loop counter: n</a:t>
            </a:r>
          </a:p>
          <a:p>
            <a:r>
              <a:rPr lang="en-US" altLang="en-US" smtClean="0"/>
              <a:t>Conditional inside loop: n</a:t>
            </a:r>
          </a:p>
          <a:p>
            <a:r>
              <a:rPr lang="en-US" altLang="en-US" smtClean="0"/>
              <a:t>Best = T(n)=4, T(0) = 2, Worst if not found = T(n) = 3n + 3</a:t>
            </a:r>
          </a:p>
          <a:p>
            <a:r>
              <a:rPr lang="en-US" altLang="en-US" smtClean="0"/>
              <a:t>[note that average depends on if found]</a:t>
            </a:r>
          </a:p>
        </p:txBody>
      </p:sp>
    </p:spTree>
    <p:extLst>
      <p:ext uri="{BB962C8B-B14F-4D97-AF65-F5344CB8AC3E}">
        <p14:creationId xmlns:p14="http://schemas.microsoft.com/office/powerpoint/2010/main" val="295005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A4EC73F-3E2D-49DD-9F81-CAF86E92616A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Here we (somewhat arbitrarily) count arithmetic ops, compares, returns, but not array indexing, function call, conditional.</a:t>
            </a:r>
          </a:p>
          <a:p>
            <a:r>
              <a:rPr lang="en-US" altLang="en-US" smtClean="0"/>
              <a:t>e.g., mid = (high + low) / 2 is 2 ops, if (key == array[mid]) is 1 op.  Lame, but need to choose some convention.</a:t>
            </a:r>
          </a:p>
          <a:p>
            <a:r>
              <a:rPr lang="en-US" altLang="en-US" smtClean="0"/>
              <a:t>Best = 5, or 2 if n=0, </a:t>
            </a:r>
          </a:p>
          <a:p>
            <a:r>
              <a:rPr lang="en-US" altLang="en-US" smtClean="0"/>
              <a:t>Worst = 7 + T(n/2)</a:t>
            </a:r>
          </a:p>
          <a:p>
            <a:r>
              <a:rPr lang="en-US" altLang="en-US" smtClean="0"/>
              <a:t>Uh-oh.  Let’s go to the next slide.  We’ll come back and fill out these numbers later.</a:t>
            </a:r>
          </a:p>
          <a:p>
            <a:endParaRPr lang="en-US" altLang="en-US" smtClean="0"/>
          </a:p>
          <a:p>
            <a:r>
              <a:rPr lang="en-US" altLang="en-US" smtClean="0"/>
              <a:t>Worst if not found = 7 log_2 n + 9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680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F8E4779-A0EA-49AB-97B9-1DBEA0784B59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1. T(n) = 7 + T( floor(n/2) )</a:t>
            </a:r>
          </a:p>
          <a:p>
            <a:r>
              <a:rPr lang="en-US" altLang="en-US" dirty="0" smtClean="0"/>
              <a:t>    T(1) = 7 + T(0) = 9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2. T(n) = 7 + (7 + T( floor(n/4) ) ) = 14 + T( floor(n/4) )</a:t>
            </a:r>
          </a:p>
          <a:p>
            <a:r>
              <a:rPr lang="en-US" altLang="en-US" dirty="0" smtClean="0"/>
              <a:t>   T(n) = 7 + (7 + (7 + T( floor(n/8) ) ) = 21 + T( floor(n/8) )</a:t>
            </a:r>
          </a:p>
          <a:p>
            <a:r>
              <a:rPr lang="en-US" altLang="en-US" dirty="0" smtClean="0"/>
              <a:t>   So, if k is the number of expansions, the general expression is:</a:t>
            </a:r>
          </a:p>
          <a:p>
            <a:r>
              <a:rPr lang="en-US" altLang="en-US" dirty="0" smtClean="0"/>
              <a:t>         T(n) = 7k + T( floor( n/(2^k) ) 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3. Since the base case is n = 1, we need to find a value of k such that the value of floor( n/(2^k) ) is 1 (which removes T(n) from the RHS of the equation, thus giving us a closed-form expression).  A value of k = log_2 n gives us this.  Setting k = log_2 n, we have:</a:t>
            </a:r>
          </a:p>
          <a:p>
            <a:r>
              <a:rPr lang="en-US" altLang="en-US" dirty="0" smtClean="0"/>
              <a:t>          T(n) = 7 log_2 n + T(1)</a:t>
            </a:r>
          </a:p>
          <a:p>
            <a:r>
              <a:rPr lang="en-US" altLang="en-US" dirty="0" smtClean="0"/>
              <a:t>          T(n) = 7 log_2 n + 9</a:t>
            </a:r>
          </a:p>
        </p:txBody>
      </p:sp>
    </p:spTree>
    <p:extLst>
      <p:ext uri="{BB962C8B-B14F-4D97-AF65-F5344CB8AC3E}">
        <p14:creationId xmlns:p14="http://schemas.microsoft.com/office/powerpoint/2010/main" val="2536223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31BA987-66A1-43E6-B013-7BD5CEC71F2B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 Search:  3,   3n+3</a:t>
            </a:r>
          </a:p>
          <a:p>
            <a:r>
              <a:rPr lang="en-US" altLang="en-US" smtClean="0"/>
              <a:t>Binary Search:  4,   7logN + 9</a:t>
            </a:r>
          </a:p>
          <a:p>
            <a:endParaRPr lang="en-US" altLang="en-US" smtClean="0"/>
          </a:p>
          <a:p>
            <a:r>
              <a:rPr lang="en-US" altLang="en-US" smtClean="0"/>
              <a:t>BS wins for n &gt; 7</a:t>
            </a:r>
          </a:p>
          <a:p>
            <a:endParaRPr lang="en-US" altLang="en-US" smtClean="0"/>
          </a:p>
          <a:p>
            <a:r>
              <a:rPr lang="en-US" altLang="en-US" smtClean="0"/>
              <a:t>Some students will probably say “Binary search, because it’s O( log n ), whereas linear search is O( n )”.  But the point of this discussion is that big-O notation obscures some important factors (like constants!) and we really don’t know the input size.</a:t>
            </a:r>
          </a:p>
          <a:p>
            <a:endParaRPr lang="en-US" altLang="en-US" smtClean="0"/>
          </a:p>
          <a:p>
            <a:r>
              <a:rPr lang="en-US" altLang="en-US" smtClean="0"/>
              <a:t>To make a meaningful comparison, we need to know more information.  What information might that be?</a:t>
            </a:r>
          </a:p>
          <a:p>
            <a:r>
              <a:rPr lang="en-US" altLang="en-US" smtClean="0"/>
              <a:t>  (1) what our priorities are (runtime?  Memory footprint?)</a:t>
            </a:r>
          </a:p>
          <a:p>
            <a:r>
              <a:rPr lang="en-US" altLang="en-US" smtClean="0"/>
              <a:t>  (2) what the input size is (or, even better, what the input is!)</a:t>
            </a:r>
          </a:p>
          <a:p>
            <a:r>
              <a:rPr lang="en-US" altLang="en-US" smtClean="0"/>
              <a:t>  (3) our platform/machine – we saw on the earlier chart that architecture made a difference!</a:t>
            </a:r>
          </a:p>
          <a:p>
            <a:r>
              <a:rPr lang="en-US" altLang="en-US" smtClean="0"/>
              <a:t>  (4) other …</a:t>
            </a:r>
          </a:p>
          <a:p>
            <a:endParaRPr lang="en-US" altLang="en-US" smtClean="0"/>
          </a:p>
          <a:p>
            <a:r>
              <a:rPr lang="en-US" altLang="en-US" smtClean="0"/>
              <a:t>Big-O notation gives us a way to compare algorithms without this information, but the cost is a loss of precision.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203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B3DAAD9-43EA-47B9-A528-82B5BC6760CF}" type="slidenum">
              <a:rPr lang="en-US" altLang="en-US" sz="120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 ran linear search over and over and plotted the running times.</a:t>
            </a:r>
          </a:p>
          <a:p>
            <a:r>
              <a:rPr lang="en-US" altLang="en-US" smtClean="0"/>
              <a:t>Specifically:</a:t>
            </a:r>
          </a:p>
          <a:p>
            <a:r>
              <a:rPr lang="en-US" altLang="en-US" smtClean="0"/>
              <a:t>	- created a random array of size N</a:t>
            </a:r>
          </a:p>
          <a:p>
            <a:r>
              <a:rPr lang="en-US" altLang="en-US" smtClean="0"/>
              <a:t>	- did several random searches (N/10 to be exact)</a:t>
            </a:r>
          </a:p>
          <a:p>
            <a:r>
              <a:rPr lang="en-US" altLang="en-US" smtClean="0"/>
              <a:t>	- generated a new random array and new searches, iterating 10 times</a:t>
            </a:r>
          </a:p>
          <a:p>
            <a:r>
              <a:rPr lang="en-US" altLang="en-US" smtClean="0"/>
              <a:t>Note color encoding—some run times occur more often then others (red is most frequent). </a:t>
            </a:r>
          </a:p>
          <a:p>
            <a:r>
              <a:rPr lang="en-US" altLang="en-US" smtClean="0"/>
              <a:t>	- why are the red dots at the top?</a:t>
            </a:r>
          </a:p>
          <a:p>
            <a:r>
              <a:rPr lang="en-US" altLang="en-US" smtClean="0"/>
              <a:t>This gives a pretty good picture of the running time characteristics of this algorithm—uniform under the triangle, with a peak at the top.</a:t>
            </a:r>
          </a:p>
        </p:txBody>
      </p:sp>
    </p:spTree>
    <p:extLst>
      <p:ext uri="{BB962C8B-B14F-4D97-AF65-F5344CB8AC3E}">
        <p14:creationId xmlns:p14="http://schemas.microsoft.com/office/powerpoint/2010/main" val="199151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93DCCD9E-302C-4BD6-BD3D-288FA5A8415A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Same for binary search…</a:t>
            </a:r>
          </a:p>
          <a:p>
            <a:r>
              <a:rPr lang="en-US" altLang="en-US" smtClean="0"/>
              <a:t>How do you compare these?</a:t>
            </a:r>
          </a:p>
        </p:txBody>
      </p:sp>
    </p:spTree>
    <p:extLst>
      <p:ext uri="{BB962C8B-B14F-4D97-AF65-F5344CB8AC3E}">
        <p14:creationId xmlns:p14="http://schemas.microsoft.com/office/powerpoint/2010/main" val="3191090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F150393-86AC-4FE4-90E1-C8EE2E6162F2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Binary better almost all of the time, especially for large values of N.</a:t>
            </a:r>
          </a:p>
          <a:p>
            <a:r>
              <a:rPr lang="en-US" altLang="en-US" smtClean="0"/>
              <a:t>Linear is better for small values of N</a:t>
            </a:r>
          </a:p>
          <a:p>
            <a:r>
              <a:rPr lang="en-US" altLang="en-US" smtClean="0"/>
              <a:t>Linear best case always beats out binary best case (bottom of the graph)</a:t>
            </a:r>
          </a:p>
          <a:p>
            <a:endParaRPr lang="en-US" altLang="en-US" smtClean="0"/>
          </a:p>
          <a:p>
            <a:r>
              <a:rPr lang="en-US" altLang="en-US" smtClean="0"/>
              <a:t>There also seem to be some trends (linear slope vs. logarithmic).  Can we quantify these?</a:t>
            </a:r>
          </a:p>
        </p:txBody>
      </p:sp>
    </p:spTree>
    <p:extLst>
      <p:ext uri="{BB962C8B-B14F-4D97-AF65-F5344CB8AC3E}">
        <p14:creationId xmlns:p14="http://schemas.microsoft.com/office/powerpoint/2010/main" val="3119365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170DB35-F4BB-4DD2-8A90-BD5183491202}" type="slidenum">
              <a:rPr lang="en-US" altLang="en-US" sz="120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Okay, so the point of all those pretty pictures is to show that, while constants matter, they don’t really matter as much as the </a:t>
            </a:r>
            <a:r>
              <a:rPr lang="en-US" altLang="en-US" i="1" smtClean="0"/>
              <a:t>order</a:t>
            </a:r>
            <a:r>
              <a:rPr lang="en-US" altLang="en-US" smtClean="0"/>
              <a:t> for “sufficiently large” input (“large” depends, of course, on the constants).</a:t>
            </a:r>
          </a:p>
        </p:txBody>
      </p:sp>
    </p:spTree>
    <p:extLst>
      <p:ext uri="{BB962C8B-B14F-4D97-AF65-F5344CB8AC3E}">
        <p14:creationId xmlns:p14="http://schemas.microsoft.com/office/powerpoint/2010/main" val="84073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5FF9EB8-73B8-480F-A4A2-C92707B78722}" type="slidenum">
              <a:rPr lang="en-US" altLang="en-US" sz="1300" smtClean="0">
                <a:solidFill>
                  <a:schemeClr val="tx1"/>
                </a:solidFill>
              </a:rPr>
              <a:pPr/>
              <a:t>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You’ve probably seen the Q before. If so, this is an opportunity to get familiar with how we will be treating concepts in this class.  If not, then the Q is a simple but very powerful abstraction, and you should make sure you understand it thoroughly.</a:t>
            </a:r>
          </a:p>
          <a:p>
            <a:endParaRPr lang="en-US" altLang="en-US" smtClean="0"/>
          </a:p>
          <a:p>
            <a:r>
              <a:rPr lang="en-US" altLang="en-US" smtClean="0"/>
              <a:t>Note the lack of any implementation details – just the interface and key properties that must be satisfied.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94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FE18581-D432-47E4-8F5A-B55D67B9BCBA}" type="slidenum">
              <a:rPr lang="en-US" altLang="en-US" sz="120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3707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5E87B766-4460-4A62-B39A-49E12CA05741}" type="slidenum">
              <a:rPr lang="en-US" altLang="en-US" sz="120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0877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BFBB75C-222B-4588-866C-D6F325090956}" type="slidenum">
              <a:rPr lang="en-US" altLang="en-US" sz="120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69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8D6021F-5B44-47DE-B6DE-A1EE88300976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596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EA4A5EA-2787-4E24-AA74-3FEDE1B98E51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8784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5FCE81F-E19F-442C-B24D-338810313230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Modify eqn, to h(n) &lt;= cf(n) for all n&gt;= n_0 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863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789BDCD-6EAE-413D-8EAF-9323327534C1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097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2D98315-8063-4F4F-8DDA-24F82CBB52BB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2538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0537E75-3CC4-42AA-B7BB-8576FCDAAFFE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For c = 1, the crossover happens at n = 100</a:t>
            </a:r>
          </a:p>
        </p:txBody>
      </p:sp>
    </p:spTree>
    <p:extLst>
      <p:ext uri="{BB962C8B-B14F-4D97-AF65-F5344CB8AC3E}">
        <p14:creationId xmlns:p14="http://schemas.microsoft.com/office/powerpoint/2010/main" val="4143867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29C706F-2DE7-4E4A-AD9E-7252E8406283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136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E43C2D5C-6784-46DF-A808-062BA941A1E8}" type="slidenum">
              <a:rPr lang="en-US" altLang="en-US" sz="1300" smtClean="0">
                <a:solidFill>
                  <a:schemeClr val="tx1"/>
                </a:solidFill>
              </a:rPr>
              <a:pPr/>
              <a:t>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803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E26529A-CD9C-4EBA-A915-7D6E7F8765C2}" type="slidenum">
              <a:rPr lang="en-US" altLang="en-US" sz="120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 why bother with these constants?</a:t>
            </a:r>
          </a:p>
        </p:txBody>
      </p:sp>
    </p:spTree>
    <p:extLst>
      <p:ext uri="{BB962C8B-B14F-4D97-AF65-F5344CB8AC3E}">
        <p14:creationId xmlns:p14="http://schemas.microsoft.com/office/powerpoint/2010/main" val="2460690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CBBE6CAD-895C-44C2-A113-93B30306B448}" type="slidenum">
              <a:rPr lang="en-US" altLang="en-US" sz="120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n=2:  LHS = 16</a:t>
            </a:r>
          </a:p>
          <a:p>
            <a:endParaRPr lang="en-US" altLang="en-US" smtClean="0"/>
          </a:p>
          <a:p>
            <a:r>
              <a:rPr lang="en-US" altLang="en-US" smtClean="0"/>
              <a:t>So set n_0 = 2, c = 16</a:t>
            </a:r>
          </a:p>
        </p:txBody>
      </p:sp>
    </p:spTree>
    <p:extLst>
      <p:ext uri="{BB962C8B-B14F-4D97-AF65-F5344CB8AC3E}">
        <p14:creationId xmlns:p14="http://schemas.microsoft.com/office/powerpoint/2010/main" val="2065828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FA4EC0F-2C10-40F7-88AD-1A60A3A5AA3C}" type="slidenum">
              <a:rPr lang="en-US" altLang="en-US" sz="120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plot 7logN + 9 bounded by 15logN above, and 5logN below</a:t>
            </a:r>
          </a:p>
        </p:txBody>
      </p:sp>
    </p:spTree>
    <p:extLst>
      <p:ext uri="{BB962C8B-B14F-4D97-AF65-F5344CB8AC3E}">
        <p14:creationId xmlns:p14="http://schemas.microsoft.com/office/powerpoint/2010/main" val="3126584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97B99D-DAB3-441A-9693-F0498E0E9613}" type="slidenum">
              <a:rPr lang="en-US" altLang="en-US" sz="120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2476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E24607B-00E6-4949-AF92-1E338BAEC2F9}" type="slidenum">
              <a:rPr lang="en-US" altLang="en-US" sz="120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7607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BD0FC1-6220-45D1-AE18-92675328ECBB}" type="slidenum">
              <a:rPr lang="en-US" altLang="en-US" sz="120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Omega (log N) </a:t>
            </a:r>
          </a:p>
          <a:p>
            <a:endParaRPr lang="en-US" altLang="en-US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O(N^2)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66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13DA730-B476-4775-A5C9-E9D943B56100}" type="slidenum">
              <a:rPr lang="en-US" altLang="en-US" sz="1200" smtClean="0">
                <a:solidFill>
                  <a:schemeClr val="tx1"/>
                </a:solidFill>
              </a:rPr>
              <a:pPr/>
              <a:t>41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O(logN)</a:t>
            </a: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Omega(logN)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6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9AAB8D5-0A11-447C-B040-30DB8587A9CA}" type="slidenum">
              <a:rPr lang="en-US" altLang="en-US" sz="120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The strictly less/greater than versions are less common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66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1CE34A2-FFC6-4F33-81B5-604E2DD830CA}" type="slidenum">
              <a:rPr lang="en-US" altLang="en-US" sz="120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Note how they all look suspiciously like copy-and-paste definitions …</a:t>
            </a:r>
          </a:p>
          <a:p>
            <a:endParaRPr lang="en-US" altLang="en-US" smtClean="0"/>
          </a:p>
          <a:p>
            <a:r>
              <a:rPr lang="en-US" altLang="en-US" smtClean="0"/>
              <a:t>Make sure that they notice the only difference between the relations -- less-than, less-than-or-equal, etc.</a:t>
            </a:r>
          </a:p>
        </p:txBody>
      </p:sp>
    </p:spTree>
    <p:extLst>
      <p:ext uri="{BB962C8B-B14F-4D97-AF65-F5344CB8AC3E}">
        <p14:creationId xmlns:p14="http://schemas.microsoft.com/office/powerpoint/2010/main" val="1160588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B05C41F-280E-4230-9B74-54FA6DFC33BC}" type="slidenum">
              <a:rPr lang="en-US" altLang="en-US" sz="1200" smtClean="0">
                <a:solidFill>
                  <a:schemeClr val="tx1"/>
                </a:solidFill>
              </a:rPr>
              <a:pPr/>
              <a:t>44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 fact, it’s not just the intuitive chart, but it’s the chart of definitions!  Notice how similar the formal definitions all were … they only differed in the relations which we highlighted in blue!</a:t>
            </a:r>
          </a:p>
        </p:txBody>
      </p:sp>
    </p:spTree>
    <p:extLst>
      <p:ext uri="{BB962C8B-B14F-4D97-AF65-F5344CB8AC3E}">
        <p14:creationId xmlns:p14="http://schemas.microsoft.com/office/powerpoint/2010/main" val="333028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7F12C06-30F4-4D07-8958-88093D90529F}" type="slidenum">
              <a:rPr lang="en-US" altLang="en-US" sz="1300" smtClean="0">
                <a:solidFill>
                  <a:schemeClr val="tx1"/>
                </a:solidFill>
              </a:rPr>
              <a:pPr/>
              <a:t>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Here is a data structure implementation of the Q.</a:t>
            </a:r>
          </a:p>
          <a:p>
            <a:r>
              <a:rPr lang="en-US" altLang="en-US" dirty="0" smtClean="0"/>
              <a:t>The queue is stored as an array.</a:t>
            </a:r>
          </a:p>
          <a:p>
            <a:r>
              <a:rPr lang="en-US" altLang="en-US" dirty="0" err="1" smtClean="0"/>
              <a:t>shiftLeftOne</a:t>
            </a:r>
            <a:r>
              <a:rPr lang="en-US" altLang="en-US" dirty="0" smtClean="0"/>
              <a:t> is expensive!  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There’s also another problem here. What’s wrong with the </a:t>
            </a:r>
            <a:r>
              <a:rPr lang="en-US" altLang="en-US" b="1" dirty="0" err="1" smtClean="0"/>
              <a:t>Enqueue</a:t>
            </a:r>
            <a:r>
              <a:rPr lang="en-US" altLang="en-US" b="1" dirty="0" smtClean="0"/>
              <a:t> and </a:t>
            </a:r>
            <a:r>
              <a:rPr lang="en-US" altLang="en-US" b="1" dirty="0" err="1" smtClean="0"/>
              <a:t>Dequeue</a:t>
            </a:r>
            <a:r>
              <a:rPr lang="en-US" altLang="en-US" b="1" dirty="0" smtClean="0"/>
              <a:t> functions?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Your data structures should be robust!</a:t>
            </a:r>
            <a:r>
              <a:rPr lang="en-US" altLang="en-US" dirty="0" smtClean="0"/>
              <a:t> Make them robust before you even consider thinking about making them efficient! That is an order!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3421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26F3A87-30BE-463B-89AA-A3D96BF2D4EE}" type="slidenum">
              <a:rPr lang="en-US" altLang="en-US" sz="1200" smtClean="0">
                <a:solidFill>
                  <a:schemeClr val="tx1"/>
                </a:solidFill>
              </a:rPr>
              <a:pPr/>
              <a:t>45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We already discussed the bound flavor. All of these can be applied to any analysis case. For example, we’ll later prove that sorting in the worst case takes at least n log n time. That’s a lower bound on a worst case.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Average case is hard! What does “average” mean. For example, what’s the average case for searching an unordered list (as precise as possible, not asymptotic).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WRONG! It’s about n, not 1/2 n. Why? You have to search the whole thing if the elt is not there.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Note there’s two senses of tight. I’ll try to avoid the terminology “asymptotically tight” and stick with the lower def’n of tight. O(inf) is not tight!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92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048F6E1-0E94-4A88-BB09-7B727FBB4A8F}" type="slidenum">
              <a:rPr lang="en-US" altLang="en-US" sz="1200" smtClean="0">
                <a:solidFill>
                  <a:schemeClr val="tx1"/>
                </a:solidFill>
              </a:rPr>
              <a:pPr/>
              <a:t>46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55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4BCAECB-BB50-4643-A925-F846CA6A618B}" type="slidenum">
              <a:rPr lang="en-US" altLang="en-US" sz="1300" smtClean="0">
                <a:solidFill>
                  <a:schemeClr val="tx1"/>
                </a:solidFill>
              </a:rPr>
              <a:pPr/>
              <a:t>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Here is another data structure implementation of the Q.</a:t>
            </a:r>
          </a:p>
          <a:p>
            <a:r>
              <a:rPr lang="en-US" altLang="en-US" dirty="0" smtClean="0"/>
              <a:t>The queue is stored as an array, and, to avoid shifting all the elements each time an element is </a:t>
            </a:r>
            <a:r>
              <a:rPr lang="en-US" altLang="en-US" dirty="0" err="1" smtClean="0"/>
              <a:t>dequeued</a:t>
            </a:r>
            <a:r>
              <a:rPr lang="en-US" altLang="en-US" dirty="0" smtClean="0"/>
              <a:t>, we imagine that the array wraps around on itself.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Test for empty/full:  front = back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Can we do something smarter when full?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06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EADF361-F837-4BB7-9A2A-0C72D4D3F27F}" type="slidenum">
              <a:rPr lang="en-US" altLang="en-US" sz="1300" smtClean="0">
                <a:solidFill>
                  <a:schemeClr val="tx1"/>
                </a:solidFill>
              </a:rPr>
              <a:pPr/>
              <a:t>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565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8326E5A-D565-48A9-8F72-93478170DB49}" type="slidenum">
              <a:rPr lang="en-US" altLang="en-US" sz="1300" smtClean="0">
                <a:solidFill>
                  <a:schemeClr val="tx1"/>
                </a:solidFill>
              </a:rPr>
              <a:pPr/>
              <a:t>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Advantage of circular array?   Faster (except for resize), simpler memory management</a:t>
            </a:r>
          </a:p>
          <a:p>
            <a:r>
              <a:rPr lang="en-US" altLang="en-US" smtClean="0"/>
              <a:t>Advantage of linked list?  No max size (or need to reallocate/copy)</a:t>
            </a:r>
          </a:p>
        </p:txBody>
      </p:sp>
    </p:spTree>
    <p:extLst>
      <p:ext uri="{BB962C8B-B14F-4D97-AF65-F5344CB8AC3E}">
        <p14:creationId xmlns:p14="http://schemas.microsoft.com/office/powerpoint/2010/main" val="255331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BE4EC1B-2898-4C5B-A287-7AA66FDAC488}" type="slidenum">
              <a:rPr lang="en-US" altLang="en-US" sz="1300" smtClean="0">
                <a:solidFill>
                  <a:schemeClr val="tx1"/>
                </a:solidFill>
              </a:rPr>
              <a:pPr/>
              <a:t>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159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21DB23E-75ED-4DCB-AD1D-7E0D5DC6D172}" type="slidenum">
              <a:rPr lang="en-US" altLang="en-US" sz="1300" smtClean="0">
                <a:solidFill>
                  <a:schemeClr val="tx1"/>
                </a:solidFill>
              </a:rPr>
              <a:pPr/>
              <a:t>10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1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20A4-3FD7-46A3-BBC4-852662ABCD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3D29-17E1-4F73-98C5-C1578562D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06F9A-20CC-453C-B016-716D1B49E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91F0-60F1-4F29-B060-2D26529DF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181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62FA-A2F7-48CC-9F31-D19E8F226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8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99F4-18E9-476C-BF51-6F6CFD525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1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A4B9-27A0-431E-828E-D9164D3B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4BD63-3F69-4317-BFAC-D05CE43EF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3FFC-6FA6-477D-962A-C50729C48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1CD63-D5FC-42BA-93E0-6A849AD09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CSE 332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508F6-ED62-4112-8118-58A1073E24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0.xml"/><Relationship Id="rId4" Type="http://schemas.openxmlformats.org/officeDocument/2006/relationships/tags" Target="../tags/tag15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3.jpe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wmf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17.xml"/><Relationship Id="rId1" Type="http://schemas.openxmlformats.org/officeDocument/2006/relationships/vmlDrawing" Target="../drawings/vmlDrawing1.vml"/><Relationship Id="rId6" Type="http://schemas.openxmlformats.org/officeDocument/2006/relationships/tags" Target="../tags/tag221.xml"/><Relationship Id="rId11" Type="http://schemas.openxmlformats.org/officeDocument/2006/relationships/image" Target="../media/image5.wmf"/><Relationship Id="rId5" Type="http://schemas.openxmlformats.org/officeDocument/2006/relationships/tags" Target="../tags/tag220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19.xml"/><Relationship Id="rId9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8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8.png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7" Type="http://schemas.openxmlformats.org/officeDocument/2006/relationships/image" Target="../media/image9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69.xml"/><Relationship Id="rId7" Type="http://schemas.openxmlformats.org/officeDocument/2006/relationships/oleObject" Target="../embeddings/oleObject4.bin"/><Relationship Id="rId2" Type="http://schemas.openxmlformats.org/officeDocument/2006/relationships/tags" Target="../tags/tag268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wmf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oleObject" Target="../embeddings/oleObject6.bin"/><Relationship Id="rId2" Type="http://schemas.openxmlformats.org/officeDocument/2006/relationships/tags" Target="../tags/tag273.xml"/><Relationship Id="rId1" Type="http://schemas.openxmlformats.org/officeDocument/2006/relationships/vmlDrawing" Target="../drawings/vmlDrawing4.vml"/><Relationship Id="rId6" Type="http://schemas.openxmlformats.org/officeDocument/2006/relationships/tags" Target="../tags/tag277.xml"/><Relationship Id="rId11" Type="http://schemas.openxmlformats.org/officeDocument/2006/relationships/image" Target="../media/image11.wmf"/><Relationship Id="rId5" Type="http://schemas.openxmlformats.org/officeDocument/2006/relationships/tags" Target="../tags/tag276.xml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tags" Target="../tags/tag275.xml"/><Relationship Id="rId9" Type="http://schemas.openxmlformats.org/officeDocument/2006/relationships/notesSlide" Target="../notesSlides/notesSlide38.xml"/><Relationship Id="rId1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4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notesSlide" Target="../notesSlides/notesSlide4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8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notesSlide" Target="../notesSlides/notesSlide5.xml"/><Relationship Id="rId8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notesSlide" Target="../notesSlides/notesSlide6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CSE 332: Data Structures and Parallelism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Spring 2022</a:t>
            </a:r>
          </a:p>
          <a:p>
            <a:r>
              <a:rPr lang="en-US" altLang="en-US" dirty="0" smtClean="0"/>
              <a:t>Richard Anderson</a:t>
            </a:r>
          </a:p>
          <a:p>
            <a:r>
              <a:rPr lang="en-US" altLang="en-US" dirty="0" smtClean="0"/>
              <a:t>Lecture </a:t>
            </a:r>
            <a:r>
              <a:rPr lang="en-US" altLang="en-US" dirty="0" smtClean="0"/>
              <a:t>2:  Stacks, Queues and </a:t>
            </a:r>
            <a:r>
              <a:rPr lang="en-US" altLang="en-US" smtClean="0"/>
              <a:t>Algorithm Analysis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820A4-3FD7-46A3-BBC4-852662ABCD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Stacks in Practice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Function call stack</a:t>
            </a:r>
          </a:p>
          <a:p>
            <a:r>
              <a:rPr lang="en-US" altLang="en-US" smtClean="0"/>
              <a:t>Removing recursion</a:t>
            </a:r>
          </a:p>
          <a:p>
            <a:r>
              <a:rPr lang="en-US" altLang="en-US" smtClean="0"/>
              <a:t>Balancing symbols (parentheses)</a:t>
            </a:r>
          </a:p>
          <a:p>
            <a:r>
              <a:rPr lang="en-US" altLang="en-US" smtClean="0"/>
              <a:t>Evaluating postfix or “reverse Polish”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F581E7-D2B1-4A06-A900-127F9D6873E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3500" dirty="0"/>
              <a:t>Correctness:</a:t>
            </a:r>
          </a:p>
          <a:p>
            <a:pPr lvl="1"/>
            <a:r>
              <a:rPr lang="en-US" altLang="en-US" dirty="0"/>
              <a:t>Does the algorithm do what is intended.</a:t>
            </a:r>
          </a:p>
          <a:p>
            <a:pPr lvl="1"/>
            <a:endParaRPr lang="en-US" altLang="en-US" dirty="0"/>
          </a:p>
          <a:p>
            <a:r>
              <a:rPr lang="en-US" altLang="en-US" sz="3500" dirty="0"/>
              <a:t>Performance:</a:t>
            </a:r>
          </a:p>
          <a:p>
            <a:pPr lvl="1"/>
            <a:r>
              <a:rPr lang="en-US" altLang="en-US" dirty="0" smtClean="0"/>
              <a:t>Speed:	</a:t>
            </a:r>
            <a:r>
              <a:rPr lang="en-US" altLang="en-US" dirty="0"/>
              <a:t>	 </a:t>
            </a:r>
            <a:r>
              <a:rPr lang="en-US" altLang="en-US" dirty="0">
                <a:solidFill>
                  <a:srgbClr val="FF0000"/>
                </a:solidFill>
              </a:rPr>
              <a:t>time complexity</a:t>
            </a:r>
            <a:endParaRPr lang="en-US" altLang="en-US" dirty="0"/>
          </a:p>
          <a:p>
            <a:pPr lvl="1"/>
            <a:r>
              <a:rPr lang="en-US" altLang="en-US" dirty="0" smtClean="0"/>
              <a:t>Memory:</a:t>
            </a:r>
            <a:r>
              <a:rPr lang="en-US" altLang="en-US" dirty="0"/>
              <a:t>	 </a:t>
            </a:r>
            <a:r>
              <a:rPr lang="en-US" altLang="en-US" dirty="0">
                <a:solidFill>
                  <a:srgbClr val="FF0000"/>
                </a:solidFill>
              </a:rPr>
              <a:t>space complexity</a:t>
            </a:r>
          </a:p>
          <a:p>
            <a:pPr lvl="1"/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sz="3500" dirty="0"/>
              <a:t>Why analyze?</a:t>
            </a:r>
          </a:p>
          <a:p>
            <a:pPr lvl="1"/>
            <a:r>
              <a:rPr lang="en-US" altLang="en-US" dirty="0"/>
              <a:t>To make good design decisions</a:t>
            </a:r>
          </a:p>
          <a:p>
            <a:pPr lvl="1"/>
            <a:r>
              <a:rPr lang="en-US" altLang="en-US" dirty="0"/>
              <a:t>Enable you to look at an algorithm (or code) and identify the bottlenecks,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measure performance?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Tx/>
              <a:buNone/>
            </a:pPr>
            <a:r>
              <a:rPr lang="en-US" altLang="en-US" dirty="0"/>
              <a:t>We will focus on analyzing time complexity.  First, we have some “rules” to help measure how long it takes to do things: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 smtClean="0"/>
              <a:t>Second</a:t>
            </a:r>
            <a:r>
              <a:rPr lang="en-US" altLang="en-US" dirty="0"/>
              <a:t>, we will be interested in </a:t>
            </a:r>
            <a:r>
              <a:rPr lang="en-US" altLang="en-US" b="1" dirty="0"/>
              <a:t>Worse </a:t>
            </a:r>
            <a:r>
              <a:rPr lang="en-US" altLang="en-US" dirty="0"/>
              <a:t>performance (average and best case sometimes).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685800" y="2599698"/>
            <a:ext cx="4881563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Basic operations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Consecutive statements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Conditionals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Loops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Function calls</a:t>
            </a:r>
          </a:p>
          <a:p>
            <a:pPr algn="r"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altLang="en-US" sz="2400" b="1" dirty="0" smtClean="0"/>
              <a:t>Recursive functions</a:t>
            </a:r>
            <a:endParaRPr lang="en-US" altLang="en-US" sz="2400" b="1" dirty="0" smtClean="0"/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419600" y="2589065"/>
            <a:ext cx="4800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Constant time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times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Test, plus larger branch cost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iterations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Cost of function body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Solve recurrence relation…</a:t>
            </a:r>
            <a:endParaRPr lang="en-US" altLang="en-US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5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We’ll start by focusing on two cases.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/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  <a:br>
              <a:rPr lang="en-US" altLang="en-US" b="1" smtClean="0">
                <a:solidFill>
                  <a:srgbClr val="0033CC"/>
                </a:solidFill>
              </a:rPr>
            </a:br>
            <a:endParaRPr lang="en-US" altLang="en-US" b="1" smtClean="0">
              <a:solidFill>
                <a:srgbClr val="0033CC"/>
              </a:solidFill>
            </a:endParaRPr>
          </a:p>
          <a:p>
            <a:pPr lvl="1"/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Exercise - Searching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44463" y="1905000"/>
            <a:ext cx="8985250" cy="4495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Courier New" pitchFamily="49" charset="0"/>
              </a:rPr>
              <a:t>bool </a:t>
            </a:r>
            <a:r>
              <a:rPr lang="en-US" altLang="en-US" sz="2400" b="1" dirty="0" err="1" smtClean="0">
                <a:latin typeface="Courier New" pitchFamily="49" charset="0"/>
              </a:rPr>
              <a:t>ArrayContains</a:t>
            </a:r>
            <a:r>
              <a:rPr lang="en-US" altLang="en-US" sz="2400" dirty="0" smtClean="0">
                <a:latin typeface="Courier New" pitchFamily="49" charset="0"/>
              </a:rPr>
              <a:t>(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array[], 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n, </a:t>
            </a:r>
            <a:r>
              <a:rPr lang="en-US" altLang="en-US" sz="2400" dirty="0" err="1" smtClean="0">
                <a:latin typeface="Courier New" pitchFamily="49" charset="0"/>
              </a:rPr>
              <a:t>int</a:t>
            </a:r>
            <a:r>
              <a:rPr lang="en-US" altLang="en-US" sz="2400" dirty="0" smtClean="0">
                <a:latin typeface="Courier New" pitchFamily="49" charset="0"/>
              </a:rPr>
              <a:t> key){</a:t>
            </a:r>
          </a:p>
          <a:p>
            <a:pPr>
              <a:buFontTx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/>
              <a:t> </a:t>
            </a:r>
            <a:endParaRPr lang="en-US" altLang="en-US" sz="2000" dirty="0" smtClean="0"/>
          </a:p>
          <a:p>
            <a:pPr>
              <a:buFontTx/>
              <a:buNone/>
            </a:pPr>
            <a:endParaRPr lang="en-US" alt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dirty="0" smtClean="0">
                <a:latin typeface="Courier New" pitchFamily="49" charset="0"/>
              </a:rPr>
              <a:t>}</a:t>
            </a:r>
          </a:p>
        </p:txBody>
      </p:sp>
      <p:grpSp>
        <p:nvGrpSpPr>
          <p:cNvPr id="12293" name="Group 3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21050" y="1447800"/>
            <a:ext cx="4910138" cy="533400"/>
            <a:chOff x="2092" y="912"/>
            <a:chExt cx="3093" cy="336"/>
          </a:xfrm>
        </p:grpSpPr>
        <p:sp>
          <p:nvSpPr>
            <p:cNvPr id="1229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296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7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8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9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0" name="Line 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1" name="Line 1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+mn-lt"/>
                </a:rPr>
                <a:t>2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  <p:sp>
        <p:nvSpPr>
          <p:cNvPr id="12294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59436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  <a:latin typeface="Times New Roman" pitchFamily="18" charset="0"/>
              </a:rPr>
              <a:t>What algorithm would you choose to implement this code snippet?</a:t>
            </a:r>
            <a:endParaRPr lang="en-US" altLang="en-US" sz="2000" i="1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Analysis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04800" y="1704975"/>
            <a:ext cx="8261350" cy="2568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bool </a:t>
            </a:r>
            <a:r>
              <a:rPr lang="en-US" altLang="en-US" sz="1800" b="1" smtClean="0">
                <a:latin typeface="Courier New" pitchFamily="49" charset="0"/>
              </a:rPr>
              <a:t>LinearArrayContains</a:t>
            </a:r>
            <a:r>
              <a:rPr lang="en-US" altLang="en-US" sz="1800" smtClean="0">
                <a:latin typeface="Courier New" pitchFamily="49" charset="0"/>
              </a:rPr>
              <a:t>(int array[], int n, int key 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for( int i = 0; i &lt; n; i++ ) {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if( array[i] == key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</a:t>
            </a:r>
            <a:r>
              <a:rPr lang="en-US" altLang="en-US" sz="1800" smtClean="0"/>
              <a:t>// Found it!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return true;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return false;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}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48400" y="1828800"/>
            <a:ext cx="24384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Best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Worst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</p:txBody>
      </p:sp>
      <p:sp>
        <p:nvSpPr>
          <p:cNvPr id="13318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54864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Best: T(n) = 4, when at 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Worst: T(n) = 3n+3, when not found</a:t>
            </a:r>
          </a:p>
        </p:txBody>
      </p:sp>
      <p:sp>
        <p:nvSpPr>
          <p:cNvPr id="133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Binary Search Analysis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838325"/>
            <a:ext cx="7212013" cy="3275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bool </a:t>
            </a:r>
            <a:r>
              <a:rPr lang="en-US" altLang="en-US" sz="1400" b="1" smtClean="0">
                <a:latin typeface="Courier New" pitchFamily="49" charset="0"/>
              </a:rPr>
              <a:t>BinArrayContains</a:t>
            </a:r>
            <a:r>
              <a:rPr lang="en-US" altLang="en-US" sz="1400" smtClean="0">
                <a:latin typeface="Courier New" pitchFamily="49" charset="0"/>
              </a:rPr>
              <a:t>( int array[], int low, int high, int key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The subarray is empty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low &gt; high ) return false;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Search this subarray recursively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int mid = (high + low) /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key ==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true;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if( key &lt;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low, mid-1,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mid+1, high,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}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6096000" y="1676400"/>
            <a:ext cx="2819400" cy="43434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Best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Worst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1434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4188" y="5486400"/>
            <a:ext cx="3579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Best:  5 when at [mid] (or 2, n=0)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Worst: 7 + recursion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   = 7log(n) + 9 (work out)</a:t>
            </a:r>
          </a:p>
        </p:txBody>
      </p:sp>
      <p:sp>
        <p:nvSpPr>
          <p:cNvPr id="1434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14344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814763" y="1092200"/>
            <a:ext cx="4910137" cy="533400"/>
            <a:chOff x="2092" y="912"/>
            <a:chExt cx="3093" cy="336"/>
          </a:xfrm>
        </p:grpSpPr>
        <p:sp>
          <p:nvSpPr>
            <p:cNvPr id="1434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7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8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848600" cy="1066800"/>
          </a:xfrm>
        </p:spPr>
        <p:txBody>
          <a:bodyPr/>
          <a:lstStyle/>
          <a:p>
            <a:r>
              <a:rPr lang="en-US" altLang="en-US" sz="4000" smtClean="0"/>
              <a:t>Solving Recurrence Relations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610600" cy="4267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Determine the recurrence relation and base case(s).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“Expand” the original relation to find an equivalent expression </a:t>
            </a:r>
            <a:r>
              <a:rPr lang="en-US" altLang="en-US" sz="2000" i="1" smtClean="0"/>
              <a:t>in terms of the number of expansions (k)</a:t>
            </a:r>
            <a:r>
              <a:rPr lang="en-US" altLang="en-US" sz="2000" smtClean="0"/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Find a closed-form expression by setting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to a value which reduces the problem to a base case</a:t>
            </a:r>
          </a:p>
        </p:txBody>
      </p:sp>
      <p:sp>
        <p:nvSpPr>
          <p:cNvPr id="15365" name="Text Box 6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4275" y="1192213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T(n/2);     T(1) = 9</a:t>
            </a:r>
          </a:p>
        </p:txBody>
      </p:sp>
      <p:sp>
        <p:nvSpPr>
          <p:cNvPr id="15366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7100" y="3352800"/>
            <a:ext cx="3136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(7 + T( n/4 ) )</a:t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 + (7 +  (7 + T(n/8)))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7*3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… = 7k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7" name="Text Box 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Need 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 = 1, mult by 2^k  So k = log n  (all logs to base 2) Hence, T(n) = 7 log n + 9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on Thursday</a:t>
            </a:r>
          </a:p>
          <a:p>
            <a:r>
              <a:rPr lang="en-US" dirty="0" smtClean="0"/>
              <a:t>Project #1:  Partner request by 6 pm </a:t>
            </a:r>
            <a:r>
              <a:rPr lang="en-US" u="sng" dirty="0" smtClean="0"/>
              <a:t>today</a:t>
            </a:r>
          </a:p>
          <a:p>
            <a:pPr lvl="1"/>
            <a:r>
              <a:rPr lang="en-US" dirty="0" smtClean="0"/>
              <a:t>Pair programming: work together!</a:t>
            </a:r>
          </a:p>
          <a:p>
            <a:r>
              <a:rPr lang="en-US" dirty="0" smtClean="0"/>
              <a:t>Exercise #1:  Due Friday</a:t>
            </a:r>
          </a:p>
          <a:p>
            <a:pPr lvl="1"/>
            <a:r>
              <a:rPr lang="en-US" dirty="0" smtClean="0"/>
              <a:t>Computer set up and some programming</a:t>
            </a:r>
            <a:endParaRPr lang="en-US" dirty="0" smtClean="0"/>
          </a:p>
          <a:p>
            <a:r>
              <a:rPr lang="en-US" dirty="0" smtClean="0"/>
              <a:t>Reading,  Weiss </a:t>
            </a:r>
          </a:p>
          <a:p>
            <a:pPr lvl="1"/>
            <a:r>
              <a:rPr lang="en-US" dirty="0" smtClean="0"/>
              <a:t>Algorithm Analysis:  2.1-2.4</a:t>
            </a:r>
          </a:p>
          <a:p>
            <a:pPr lvl="1"/>
            <a:r>
              <a:rPr lang="en-US" dirty="0" smtClean="0"/>
              <a:t>Stacks and Queues:  3.1-3.7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vs Binary Search</a:t>
            </a:r>
          </a:p>
        </p:txBody>
      </p:sp>
      <p:graphicFrame>
        <p:nvGraphicFramePr>
          <p:cNvPr id="47206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" y="1447800"/>
          <a:ext cx="7391400" cy="1616075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Linear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Binary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Best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at [middle]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Worst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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 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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+ 9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2" name="Text Box 3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53363" y="2657475"/>
            <a:ext cx="1290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BS wins for n&gt;7</a:t>
            </a:r>
          </a:p>
        </p:txBody>
      </p:sp>
      <p:sp>
        <p:nvSpPr>
          <p:cNvPr id="16403" name="Text Box 33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543550"/>
            <a:ext cx="51038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we’re sweeping a lot of stuff under the rug…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depends on input, processor…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sorting time for binary search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for really large values of n, BS is going to win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en-US" sz="16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5AD5-AAEF-4934-AA5C-1772920842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Linear search—empirical analysis</a:t>
            </a:r>
          </a:p>
        </p:txBody>
      </p:sp>
      <p:sp>
        <p:nvSpPr>
          <p:cNvPr id="17412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3" name="Picture 4" descr="lsearchM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741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6172200"/>
            <a:ext cx="71628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Each search produces a dot in above graph.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Blue = less frequently occurring, Red = more frequent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Binary search—empirical analysis</a:t>
            </a:r>
          </a:p>
        </p:txBody>
      </p:sp>
      <p:sp>
        <p:nvSpPr>
          <p:cNvPr id="18436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843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6172200"/>
            <a:ext cx="71628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Each search produces a dot in above graph.</a:t>
            </a:r>
            <a:br>
              <a:rPr lang="en-US" altLang="en-US" sz="1800" dirty="0">
                <a:latin typeface="Arial" charset="0"/>
              </a:rPr>
            </a:br>
            <a:r>
              <a:rPr lang="en-US" altLang="en-US" sz="1800" dirty="0">
                <a:latin typeface="Arial" charset="0"/>
              </a:rPr>
              <a:t>Blue = less frequently occurring, Red = more frequent</a:t>
            </a:r>
          </a:p>
        </p:txBody>
      </p:sp>
      <p:pic>
        <p:nvPicPr>
          <p:cNvPr id="18440" name="Picture 7" descr="b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Empirical comparison</a:t>
            </a:r>
          </a:p>
        </p:txBody>
      </p:sp>
      <p:sp>
        <p:nvSpPr>
          <p:cNvPr id="19460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09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time</a:t>
            </a:r>
            <a:br>
              <a:rPr lang="en-US" altLang="en-US" sz="1200">
                <a:latin typeface="Arial" charset="0"/>
              </a:rPr>
            </a:br>
            <a:r>
              <a:rPr lang="en-US" altLang="en-US" sz="1200">
                <a:latin typeface="Arial" charset="0"/>
              </a:rPr>
              <a:t>(# ops)</a:t>
            </a:r>
          </a:p>
        </p:txBody>
      </p:sp>
      <p:pic>
        <p:nvPicPr>
          <p:cNvPr id="19463" name="Picture 6" descr="bsearchM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l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Linear search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Binary search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5410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Gives additional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896225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Consider only the </a:t>
            </a:r>
            <a:r>
              <a:rPr lang="en-US" altLang="en-US" sz="2400" i="1" dirty="0" smtClean="0"/>
              <a:t>order</a:t>
            </a:r>
            <a:r>
              <a:rPr lang="en-US" altLang="en-US" sz="2400" dirty="0" smtClean="0"/>
              <a:t> of the running time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>
              <a:defRPr/>
            </a:pPr>
            <a:r>
              <a:rPr lang="en-US" altLang="en-US" sz="2000" dirty="0" smtClean="0"/>
              <a:t>A valuable tool when the input gets “large”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  <a:p>
            <a:pPr lvl="1">
              <a:defRPr/>
            </a:pPr>
            <a:r>
              <a:rPr lang="en-US" altLang="en-US" sz="2000" b="1" dirty="0" smtClean="0"/>
              <a:t>Ignores</a:t>
            </a:r>
            <a:r>
              <a:rPr lang="en-US" altLang="en-US" sz="2000" dirty="0" smtClean="0"/>
              <a:t> the effects of</a:t>
            </a:r>
            <a:r>
              <a:rPr lang="en-US" altLang="en-US" sz="2000" i="1" dirty="0" smtClean="0"/>
              <a:t> </a:t>
            </a:r>
            <a:r>
              <a:rPr lang="en-US" altLang="en-US" sz="2000" b="1" i="1" dirty="0" smtClean="0"/>
              <a:t>different machines</a:t>
            </a:r>
            <a:r>
              <a:rPr lang="en-US" altLang="en-US" sz="2000" dirty="0" smtClean="0"/>
              <a:t> or </a:t>
            </a:r>
            <a:r>
              <a:rPr lang="en-US" altLang="en-US" sz="2000" b="1" i="1" dirty="0" smtClean="0"/>
              <a:t>different implementations</a:t>
            </a:r>
            <a:r>
              <a:rPr lang="en-US" altLang="en-US" sz="2000" dirty="0" smtClean="0"/>
              <a:t> of same algorithm</a:t>
            </a:r>
          </a:p>
          <a:p>
            <a:pPr marL="0" indent="0">
              <a:buFontTx/>
              <a:buNone/>
              <a:defRPr/>
            </a:pPr>
            <a:endParaRPr lang="en-US" altLang="en-US" sz="1800" b="1" dirty="0" smtClean="0"/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lvl="1"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3557" name="Text Box 2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4611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Show lim (3n+3)/(7logn+9), l’Hopital’s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291F0-60F1-4F29-B060-2D26529DF1A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4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To find the asymptotic runtime, throw away the constants and low-order terms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Linear search is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Binary search is</a:t>
            </a:r>
            <a:endParaRPr lang="en-US" altLang="en-US" b="1" smtClean="0"/>
          </a:p>
        </p:txBody>
      </p:sp>
      <p:sp>
        <p:nvSpPr>
          <p:cNvPr id="24581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2313" y="4992688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  <a:latin typeface="Times New Roman" pitchFamily="18" charset="0"/>
              </a:rPr>
              <a:t>Remember: the “fastest” algorithm has the slowest growing function for its runtime</a:t>
            </a:r>
          </a:p>
        </p:txBody>
      </p:sp>
      <p:sp>
        <p:nvSpPr>
          <p:cNvPr id="24582" name="Text Box 5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943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Bases don’t matter, more in a sec</a:t>
            </a:r>
          </a:p>
        </p:txBody>
      </p:sp>
      <p:graphicFrame>
        <p:nvGraphicFramePr>
          <p:cNvPr id="24583" name="Object 1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281488" y="3048000"/>
          <a:ext cx="29575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0" imgW="1473200" imgH="241300" progId="Equation.3">
                  <p:embed/>
                </p:oleObj>
              </mc:Choice>
              <mc:Fallback>
                <p:oleObj name="Equation" r:id="rId10" imgW="1473200" imgH="241300" progId="Equation.3">
                  <p:embed/>
                  <p:pic>
                    <p:nvPicPr>
                      <p:cNvPr id="245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3048000"/>
                        <a:ext cx="29575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54500" y="3810000"/>
          <a:ext cx="4179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2" imgW="2082800" imgH="241300" progId="Equation.3">
                  <p:embed/>
                </p:oleObj>
              </mc:Choice>
              <mc:Fallback>
                <p:oleObj name="Equation" r:id="rId12" imgW="2082800" imgH="241300" progId="Equation.3">
                  <p:embed/>
                  <p:pic>
                    <p:nvPicPr>
                      <p:cNvPr id="245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810000"/>
                        <a:ext cx="41798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mtClean="0"/>
              <a:t>Eliminate low order terms</a:t>
            </a:r>
          </a:p>
          <a:p>
            <a:pPr lvl="1"/>
            <a:r>
              <a:rPr lang="en-US" altLang="en-US" smtClean="0"/>
              <a:t>4n + 5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/>
              <a:t>0.5 n log </a:t>
            </a:r>
            <a:r>
              <a:rPr lang="en-US" altLang="en-US" smtClean="0">
                <a:sym typeface="Symbol" pitchFamily="18" charset="2"/>
              </a:rPr>
              <a:t>n</a:t>
            </a:r>
            <a:r>
              <a:rPr lang="en-US" altLang="en-US" smtClean="0"/>
              <a:t> + 2n + 7 </a:t>
            </a:r>
            <a:r>
              <a:rPr lang="en-US" altLang="en-US" smtClean="0">
                <a:sym typeface="Symbol" pitchFamily="18" charset="2"/>
              </a:rPr>
              <a:t></a:t>
            </a:r>
            <a:endParaRPr lang="en-US" altLang="en-US" smtClean="0"/>
          </a:p>
          <a:p>
            <a:pPr lvl="1"/>
            <a:r>
              <a:rPr lang="en-US" altLang="en-US" smtClean="0"/>
              <a:t>n</a:t>
            </a:r>
            <a:r>
              <a:rPr lang="en-US" altLang="en-US" baseline="30000" smtClean="0"/>
              <a:t>3</a:t>
            </a:r>
            <a:r>
              <a:rPr lang="en-US" altLang="en-US" smtClean="0"/>
              <a:t> + 3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+ 8n </a:t>
            </a:r>
            <a:r>
              <a:rPr lang="en-US" altLang="en-US" smtClean="0">
                <a:sym typeface="Symbol" pitchFamily="18" charset="2"/>
              </a:rPr>
              <a:t> 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/>
              <a:t>Eliminate coefficients</a:t>
            </a:r>
          </a:p>
          <a:p>
            <a:pPr lvl="1"/>
            <a:r>
              <a:rPr lang="en-US" altLang="en-US" smtClean="0"/>
              <a:t>4n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0.5 n log n </a:t>
            </a:r>
          </a:p>
          <a:p>
            <a:pPr lvl="1"/>
            <a:r>
              <a:rPr lang="en-US" altLang="en-US" smtClean="0"/>
              <a:t>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=&gt;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Basic: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</a:t>
            </a:r>
            <a:r>
              <a:rPr lang="en-US" altLang="en-US" sz="2400" baseline="50000" smtClean="0"/>
              <a:t>log</a:t>
            </a:r>
            <a:r>
              <a:rPr lang="en-US" altLang="en-US" sz="2400" baseline="20000" smtClean="0"/>
              <a:t>A</a:t>
            </a:r>
            <a:r>
              <a:rPr lang="en-US" altLang="en-US" sz="2400" baseline="50000" smtClean="0"/>
              <a:t>B</a:t>
            </a:r>
            <a:r>
              <a:rPr lang="en-US" altLang="en-US" sz="2400" smtClean="0"/>
              <a:t> = B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</a:t>
            </a:r>
            <a:r>
              <a:rPr lang="en-US" altLang="en-US" sz="2400" baseline="-25000" smtClean="0"/>
              <a:t>A</a:t>
            </a:r>
            <a:r>
              <a:rPr lang="en-US" altLang="en-US" sz="2400" smtClean="0"/>
              <a:t>A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Independent of base: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log(AB)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log(A/B)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</a:t>
            </a:r>
            <a:r>
              <a:rPr lang="en-US" altLang="en-US" sz="2400" baseline="50000" smtClean="0"/>
              <a:t>C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5240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kern="0" dirty="0" smtClean="0"/>
              <a:t>Changing base </a:t>
            </a:r>
            <a:r>
              <a:rPr lang="en-US" altLang="en-US" kern="0" dirty="0" smtClean="0">
                <a:sym typeface="Symbol"/>
              </a:rPr>
              <a:t> </a:t>
            </a:r>
            <a:r>
              <a:rPr lang="en-US" altLang="en-US" kern="0" dirty="0" smtClean="0"/>
              <a:t> multiply by constant</a:t>
            </a:r>
          </a:p>
          <a:p>
            <a:pPr lvl="1">
              <a:defRPr/>
            </a:pPr>
            <a:r>
              <a:rPr lang="en-US" altLang="en-US" kern="0" dirty="0" smtClean="0">
                <a:sym typeface="Symbol" pitchFamily="18" charset="2"/>
              </a:rPr>
              <a:t>For example:  log</a:t>
            </a:r>
            <a:r>
              <a:rPr lang="en-US" altLang="en-US" kern="0" baseline="-25000" dirty="0" smtClean="0">
                <a:sym typeface="Symbol" pitchFamily="18" charset="2"/>
              </a:rPr>
              <a:t>2</a:t>
            </a:r>
            <a:r>
              <a:rPr lang="en-US" altLang="en-US" kern="0" dirty="0" smtClean="0">
                <a:sym typeface="Symbol" pitchFamily="18" charset="2"/>
              </a:rPr>
              <a:t>x = 3.22 log</a:t>
            </a:r>
            <a:r>
              <a:rPr lang="en-US" altLang="en-US" kern="0" baseline="-25000" dirty="0" smtClean="0">
                <a:sym typeface="Symbol" pitchFamily="18" charset="2"/>
              </a:rPr>
              <a:t>10</a:t>
            </a:r>
            <a:r>
              <a:rPr lang="en-US" altLang="en-US" kern="0" dirty="0" smtClean="0">
                <a:sym typeface="Symbol" pitchFamily="18" charset="2"/>
              </a:rPr>
              <a:t>x 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 lvl="1">
              <a:defRPr/>
            </a:pPr>
            <a:r>
              <a:rPr lang="en-US" altLang="en-US" kern="0" dirty="0" smtClean="0"/>
              <a:t>More generally</a:t>
            </a:r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r>
              <a:rPr lang="en-US" altLang="en-US" kern="0" dirty="0" smtClean="0"/>
              <a:t>Means we can ignore the base for asymptotic analysis </a:t>
            </a:r>
            <a:br>
              <a:rPr lang="en-US" altLang="en-US" kern="0" dirty="0" smtClean="0"/>
            </a:br>
            <a:r>
              <a:rPr lang="en-US" altLang="en-US" kern="0" dirty="0" smtClean="0"/>
              <a:t>(since we’re ignoring constant multipliers)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3200" kern="0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765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8538" y="4800600"/>
            <a:ext cx="210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A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 = k 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3200" y="3378200"/>
          <a:ext cx="3086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8" imgW="1536700" imgH="482600" progId="Equation.3">
                  <p:embed/>
                </p:oleObj>
              </mc:Choice>
              <mc:Fallback>
                <p:oleObj name="Equation" r:id="rId8" imgW="1536700" imgH="482600" progId="Equation.3">
                  <p:embed/>
                  <p:pic>
                    <p:nvPicPr>
                      <p:cNvPr id="276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78200"/>
                        <a:ext cx="3086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low-order </a:t>
            </a:r>
            <a:br>
              <a:rPr lang="en-US" altLang="en-US" sz="2400" smtClean="0"/>
            </a:br>
            <a:r>
              <a:rPr lang="en-US" altLang="en-US" sz="2400" smtClean="0"/>
              <a:t>terms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constant </a:t>
            </a:r>
            <a:br>
              <a:rPr lang="en-US" altLang="en-US" sz="2400" smtClean="0"/>
            </a:br>
            <a:r>
              <a:rPr lang="en-US" altLang="en-US" sz="2400" smtClean="0"/>
              <a:t>coefficients</a:t>
            </a:r>
          </a:p>
        </p:txBody>
      </p:sp>
      <p:sp>
        <p:nvSpPr>
          <p:cNvPr id="2867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1403350"/>
            <a:ext cx="3867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16</a:t>
            </a:r>
            <a:r>
              <a:rPr lang="en-US" altLang="en-US" i="1">
                <a:latin typeface="Times New Roman" pitchFamily="18" charset="0"/>
              </a:rPr>
              <a:t>n</a:t>
            </a:r>
            <a:r>
              <a:rPr lang="en-US" altLang="en-US" baseline="30000">
                <a:latin typeface="Times New Roman" pitchFamily="18" charset="0"/>
              </a:rPr>
              <a:t>3</a:t>
            </a:r>
            <a:r>
              <a:rPr lang="en-US" altLang="en-US">
                <a:latin typeface="Times New Roman" pitchFamily="18" charset="0"/>
              </a:rPr>
              <a:t>log</a:t>
            </a:r>
            <a:r>
              <a:rPr lang="en-US" altLang="en-US" baseline="-25000">
                <a:latin typeface="Times New Roman" pitchFamily="18" charset="0"/>
              </a:rPr>
              <a:t>8</a:t>
            </a:r>
            <a:r>
              <a:rPr lang="en-US" altLang="en-US">
                <a:latin typeface="Times New Roman" pitchFamily="18" charset="0"/>
              </a:rPr>
              <a:t>(10n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r>
              <a:rPr lang="en-US" altLang="en-US">
                <a:latin typeface="Times New Roman" pitchFamily="18" charset="0"/>
              </a:rPr>
              <a:t>) + 100n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89EC3-A915-4455-86D5-B12D6737FD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First Example: Queue ADT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1905000"/>
            <a:ext cx="8001000" cy="3765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FIFO: First In First Out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Queue operations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create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enqueue</a:t>
            </a:r>
            <a:endParaRPr lang="en-US" alt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dequeue</a:t>
            </a:r>
            <a:endParaRPr lang="en-US" alt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is_empty</a:t>
            </a:r>
            <a:endParaRPr lang="en-US" altLang="en-US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86D975-A0DE-4FD6-9375-1966BEFD710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560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3276600"/>
            <a:ext cx="19812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F E D C B</a:t>
            </a:r>
          </a:p>
        </p:txBody>
      </p:sp>
      <p:sp>
        <p:nvSpPr>
          <p:cNvPr id="2560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38481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519488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accent2"/>
                </a:solidFill>
                <a:latin typeface="+mj-lt"/>
              </a:rPr>
              <a:t>enqueue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60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324600" y="38481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4913" y="3505200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accent2"/>
                </a:solidFill>
                <a:latin typeface="+mj-lt"/>
              </a:rPr>
              <a:t>dequeue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3619500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G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43788" y="3619500"/>
            <a:ext cx="362600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Comparing functions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sz="2400" smtClean="0"/>
              <a:t>f(n) is an </a:t>
            </a:r>
            <a:r>
              <a:rPr lang="en-US" altLang="en-US" sz="2400" b="1" smtClean="0"/>
              <a:t>upper bound</a:t>
            </a:r>
            <a:r>
              <a:rPr lang="en-US" altLang="en-US" sz="2400" smtClean="0"/>
              <a:t> for h(n)</a:t>
            </a:r>
          </a:p>
          <a:p>
            <a:pPr>
              <a:buFontTx/>
              <a:buNone/>
            </a:pPr>
            <a:r>
              <a:rPr lang="en-US" altLang="en-US" sz="2400" smtClean="0"/>
              <a:t>   if h(n) ≤ f(n) for all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This is too strict – we mostly care about </a:t>
            </a:r>
            <a:r>
              <a:rPr lang="en-US" altLang="en-US" sz="2400" i="1" smtClean="0"/>
              <a:t>large</a:t>
            </a:r>
            <a:r>
              <a:rPr lang="en-US" altLang="en-US" sz="2400" smtClean="0"/>
              <a:t>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Still too strict if we want to ignore </a:t>
            </a:r>
            <a:r>
              <a:rPr lang="en-US" altLang="en-US" sz="2400" i="1" smtClean="0"/>
              <a:t>scale factors</a:t>
            </a:r>
          </a:p>
          <a:p>
            <a:pPr>
              <a:buFontTx/>
              <a:buNone/>
            </a:pPr>
            <a:endParaRPr lang="en-US" altLang="en-US" sz="2400" i="1" smtClean="0"/>
          </a:p>
        </p:txBody>
      </p:sp>
      <p:sp>
        <p:nvSpPr>
          <p:cNvPr id="29701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2970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Definition of Order Notation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h(n) </a:t>
            </a:r>
            <a:r>
              <a:rPr lang="az-Cyrl-AZ" altLang="en-US" dirty="0" smtClean="0"/>
              <a:t>є</a:t>
            </a:r>
            <a:r>
              <a:rPr lang="en-US" altLang="en-US" dirty="0" smtClean="0"/>
              <a:t> O(f(n))             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Big-O  “Order”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   if there exist positive constants c and n</a:t>
            </a:r>
            <a:r>
              <a:rPr lang="en-US" altLang="en-US" sz="2400" baseline="-25000" dirty="0" smtClean="0"/>
              <a:t>0</a:t>
            </a:r>
            <a:endParaRPr lang="en-US" altLang="en-US" sz="2400" dirty="0" smtClean="0"/>
          </a:p>
          <a:p>
            <a:pPr>
              <a:buFontTx/>
              <a:buNone/>
              <a:defRPr/>
            </a:pPr>
            <a:r>
              <a:rPr lang="en-US" altLang="en-US" sz="2400" dirty="0" smtClean="0"/>
              <a:t>   such that h(n) ≤ c f(n) for all n ≥ n</a:t>
            </a:r>
            <a:r>
              <a:rPr lang="en-US" altLang="en-US" sz="2400" baseline="-25000" dirty="0" smtClean="0"/>
              <a:t>0</a:t>
            </a:r>
          </a:p>
          <a:p>
            <a:pPr>
              <a:buFontTx/>
              <a:buNone/>
              <a:defRPr/>
            </a:pPr>
            <a:r>
              <a:rPr lang="en-US" altLang="en-US" sz="2400" dirty="0" smtClean="0"/>
              <a:t> </a:t>
            </a: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r>
              <a:rPr lang="en-US" altLang="en-US" sz="2400" dirty="0" smtClean="0"/>
              <a:t>O(f(n)) defines a class (set) of functions</a:t>
            </a:r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endParaRPr lang="en-US" alt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>
              <a:buFontTx/>
              <a:buNone/>
              <a:defRPr/>
            </a:pPr>
            <a:endParaRPr lang="en-US" altLang="en-US" sz="2400" i="1" dirty="0" smtClean="0"/>
          </a:p>
        </p:txBody>
      </p:sp>
      <p:sp>
        <p:nvSpPr>
          <p:cNvPr id="30725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30726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Intuition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4375" y="5486400"/>
            <a:ext cx="8048625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Although not yet apparent, as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gets “sufficiently large”, </a:t>
            </a:r>
            <a:r>
              <a:rPr lang="en-US" altLang="en-US" sz="2400" i="1" smtClean="0">
                <a:solidFill>
                  <a:srgbClr val="FF0000"/>
                </a:solidFill>
              </a:rPr>
              <a:t>a</a:t>
            </a:r>
            <a:r>
              <a:rPr lang="en-US" altLang="en-US" sz="2400" smtClean="0">
                <a:solidFill>
                  <a:srgbClr val="FF0000"/>
                </a:solidFill>
              </a:rPr>
              <a:t>(</a:t>
            </a:r>
            <a:r>
              <a:rPr lang="en-US" altLang="en-US" sz="2400" i="1" smtClean="0">
                <a:solidFill>
                  <a:srgbClr val="FF0000"/>
                </a:solidFill>
              </a:rPr>
              <a:t>n</a:t>
            </a:r>
            <a:r>
              <a:rPr lang="en-US" altLang="en-US" sz="2400" smtClean="0">
                <a:solidFill>
                  <a:srgbClr val="FF0000"/>
                </a:solidFill>
              </a:rPr>
              <a:t>)</a:t>
            </a:r>
            <a:r>
              <a:rPr lang="en-US" altLang="en-US" sz="2400" smtClean="0"/>
              <a:t> will be “greater than or equal to” </a:t>
            </a:r>
            <a:r>
              <a:rPr lang="en-US" altLang="en-US" sz="2400" i="1" smtClean="0">
                <a:solidFill>
                  <a:schemeClr val="accent2"/>
                </a:solidFill>
              </a:rPr>
              <a:t>b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</a:t>
            </a:r>
            <a:r>
              <a:rPr lang="en-US" altLang="en-US" sz="2400" smtClean="0"/>
              <a:t> </a:t>
            </a:r>
          </a:p>
        </p:txBody>
      </p:sp>
      <p:pic>
        <p:nvPicPr>
          <p:cNvPr id="31749" name="Picture 4" descr="rac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657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19400"/>
            <a:ext cx="30765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) = 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 + 2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>
              <a:buFontTx/>
              <a:buNone/>
            </a:pP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) = 100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+ 1000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5791200"/>
            <a:ext cx="62484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  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/>
              <a:t>) for all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 </a:t>
            </a:r>
            <a:r>
              <a:rPr lang="en-US" altLang="en-US" sz="2000" smtClean="0">
                <a:solidFill>
                  <a:srgbClr val="339933"/>
                </a:solidFill>
                <a:sym typeface="Symbol" pitchFamily="18" charset="2"/>
              </a:rPr>
              <a:t>100</a:t>
            </a:r>
            <a:endParaRPr lang="en-US" altLang="en-US" sz="2000" smtClean="0">
              <a:sym typeface="Symbol" pitchFamily="18" charset="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Symbol" pitchFamily="18" charset="2"/>
              </a:rPr>
              <a:t>So </a:t>
            </a: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>
                <a:sym typeface="Symbol" pitchFamily="18" charset="2"/>
              </a:rPr>
              <a:t> O(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>
                <a:sym typeface="Symbol" pitchFamily="18" charset="2"/>
              </a:rPr>
              <a:t>)</a:t>
            </a:r>
            <a:endParaRPr lang="en-US" altLang="en-US" sz="2000" smtClean="0"/>
          </a:p>
        </p:txBody>
      </p:sp>
      <p:sp>
        <p:nvSpPr>
          <p:cNvPr id="32773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879725"/>
            <a:ext cx="1905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Wait, crossover point at 100, not 198?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If we pick c =1, then n</a:t>
            </a:r>
            <a:r>
              <a:rPr lang="en-US" altLang="en-US" sz="2000" baseline="-2500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=100</a:t>
            </a:r>
          </a:p>
        </p:txBody>
      </p:sp>
      <p:sp>
        <p:nvSpPr>
          <p:cNvPr id="32774" name="Text Box 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4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b 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 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Ω(n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l-GR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150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100</a:t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So </a:t>
            </a: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>
                <a:sym typeface="Symbol" pitchFamily="18" charset="2"/>
              </a:rPr>
              <a:t> O(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ym typeface="Symbol" pitchFamily="18" charset="2"/>
              </a:rPr>
              <a:t> )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Constants are not unique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100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1/2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198</a:t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Example:  Binary Search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Is </a:t>
            </a:r>
            <a:r>
              <a:rPr lang="en-US" altLang="en-US" smtClean="0">
                <a:solidFill>
                  <a:schemeClr val="accent2"/>
                </a:solidFill>
              </a:rPr>
              <a:t>7log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n + 9</a:t>
            </a:r>
            <a:r>
              <a:rPr lang="en-US" altLang="en-US" smtClean="0">
                <a:sym typeface="Symbol" pitchFamily="18" charset="2"/>
              </a:rPr>
              <a:t>  O (</a:t>
            </a:r>
            <a:r>
              <a:rPr lang="en-US" altLang="en-US" smtClean="0">
                <a:solidFill>
                  <a:srgbClr val="FF0000"/>
                </a:solidFill>
              </a:rPr>
              <a:t>log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n</a:t>
            </a:r>
            <a:r>
              <a:rPr lang="en-US" altLang="en-US" smtClean="0">
                <a:sym typeface="Symbol" pitchFamily="18" charset="2"/>
              </a:rPr>
              <a:t>)?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41313" y="381000"/>
            <a:ext cx="8439150" cy="8382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Order Notation:</a:t>
            </a:r>
            <a:br>
              <a:rPr lang="en-US" altLang="en-US" sz="4000" smtClean="0"/>
            </a:br>
            <a:r>
              <a:rPr lang="en-US" altLang="en-US" sz="4000" smtClean="0"/>
              <a:t>Worst Case Binary Search</a:t>
            </a:r>
          </a:p>
        </p:txBody>
      </p:sp>
      <p:sp>
        <p:nvSpPr>
          <p:cNvPr id="36868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60960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Plot:  T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BS</a:t>
            </a:r>
            <a:r>
              <a:rPr lang="en-US" altLang="en-US" sz="1800" baseline="-25000">
                <a:solidFill>
                  <a:schemeClr val="accent1"/>
                </a:solidFill>
                <a:latin typeface="Times New Roman" pitchFamily="18" charset="0"/>
              </a:rPr>
              <a:t>worst 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= 7log n + 9     &gt; 2 log n      &lt; 10 log n  (when n gets large)</a:t>
            </a:r>
            <a:b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so </a:t>
            </a:r>
            <a:r>
              <a:rPr lang="el-GR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Some Notes on Notation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Sometimes you’ll see (e.g., in Weiss)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= 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is 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These are equivalent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 </a:t>
            </a:r>
            <a:r>
              <a:rPr lang="en-US" altLang="en-US" sz="2400" dirty="0" smtClean="0"/>
              <a:t>O(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)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Big-O: Common Names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lvl="1"/>
            <a:r>
              <a:rPr lang="en-US" altLang="en-US" sz="2000" dirty="0" smtClean="0"/>
              <a:t>constant:		O(1)</a:t>
            </a:r>
          </a:p>
          <a:p>
            <a:pPr lvl="1"/>
            <a:r>
              <a:rPr lang="en-US" altLang="en-US" sz="2000" dirty="0" smtClean="0"/>
              <a:t>logarithmic:	O(log n)	(</a:t>
            </a:r>
            <a:r>
              <a:rPr lang="en-US" altLang="en-US" sz="2000" dirty="0" err="1" smtClean="0"/>
              <a:t>log</a:t>
            </a:r>
            <a:r>
              <a:rPr lang="en-US" altLang="en-US" sz="2000" baseline="-25000" dirty="0" err="1" smtClean="0"/>
              <a:t>k</a:t>
            </a:r>
            <a:r>
              <a:rPr lang="en-US" altLang="en-US" sz="2000" dirty="0" err="1" smtClean="0"/>
              <a:t>n</a:t>
            </a:r>
            <a:r>
              <a:rPr lang="en-US" altLang="en-US" sz="2000" dirty="0" smtClean="0"/>
              <a:t>, log 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 O(log n))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linear:		O(n)</a:t>
            </a:r>
          </a:p>
          <a:p>
            <a:pPr lvl="1"/>
            <a:r>
              <a:rPr lang="en-US" altLang="en-US" sz="2000" dirty="0" smtClean="0"/>
              <a:t>log-linear:		O(n log n)</a:t>
            </a:r>
          </a:p>
          <a:p>
            <a:pPr lvl="1"/>
            <a:r>
              <a:rPr lang="en-US" altLang="en-US" sz="2000" dirty="0" smtClean="0"/>
              <a:t>quadratic:		O(n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cubic:		O(n</a:t>
            </a:r>
            <a:r>
              <a:rPr lang="en-US" altLang="en-US" sz="2000" baseline="30000" dirty="0" smtClean="0"/>
              <a:t>3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polynomial:	O(</a:t>
            </a:r>
            <a:r>
              <a:rPr lang="en-US" altLang="en-US" sz="2000" dirty="0" err="1" smtClean="0"/>
              <a:t>n</a:t>
            </a:r>
            <a:r>
              <a:rPr lang="en-US" altLang="en-US" sz="2000" baseline="30000" dirty="0" err="1" smtClean="0"/>
              <a:t>k</a:t>
            </a:r>
            <a:r>
              <a:rPr lang="en-US" altLang="en-US" sz="2000" dirty="0" smtClean="0"/>
              <a:t>)		(k is a constant)</a:t>
            </a:r>
          </a:p>
          <a:p>
            <a:pPr lvl="1"/>
            <a:r>
              <a:rPr lang="en-US" altLang="en-US" sz="2000" dirty="0" smtClean="0"/>
              <a:t>exponential:	O(</a:t>
            </a:r>
            <a:r>
              <a:rPr lang="en-US" altLang="en-US" sz="2000" dirty="0" err="1" smtClean="0"/>
              <a:t>c</a:t>
            </a:r>
            <a:r>
              <a:rPr lang="en-US" altLang="en-US" sz="2000" baseline="30000" dirty="0" err="1" smtClean="0"/>
              <a:t>n</a:t>
            </a:r>
            <a:r>
              <a:rPr lang="en-US" altLang="en-US" sz="2000" dirty="0" smtClean="0"/>
              <a:t>)		(c is a constant &gt; 1)</a:t>
            </a:r>
          </a:p>
        </p:txBody>
      </p:sp>
      <p:sp>
        <p:nvSpPr>
          <p:cNvPr id="3891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828800"/>
            <a:ext cx="304800" cy="4114800"/>
          </a:xfrm>
          <a:prstGeom prst="downArrow">
            <a:avLst>
              <a:gd name="adj1" fmla="val 50000"/>
              <a:gd name="adj2" fmla="val 3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Queues in practice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2057400"/>
            <a:ext cx="8001000" cy="3765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Print jobs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File serving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Phone calls and operators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(Later, we will consider “priority queues.”)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249A8-46F0-4F3E-B302-CA953318904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Lower Bounds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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err="1" smtClean="0">
                <a:sym typeface="Symbol" pitchFamily="18" charset="2"/>
              </a:rPr>
              <a:t>iff</a:t>
            </a:r>
            <a:r>
              <a:rPr lang="en-US" altLang="en-US" sz="2400" dirty="0" smtClean="0">
                <a:sym typeface="Symbol" pitchFamily="18" charset="2"/>
              </a:rPr>
              <a:t/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There exist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&gt;0 and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  <a:r>
              <a:rPr lang="en-US" altLang="en-US" sz="2400" dirty="0" smtClean="0">
                <a:sym typeface="Symbol" pitchFamily="18" charset="2"/>
              </a:rPr>
              <a:t>&gt;0 such that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b="1" dirty="0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 g(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 for all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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Tight Bound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dirty="0" smtClean="0">
                <a:solidFill>
                  <a:schemeClr val="accent2"/>
                </a:solidFill>
              </a:rPr>
              <a:t>(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)</a:t>
            </a:r>
            <a:r>
              <a:rPr lang="en-US" altLang="en-US" sz="2400" dirty="0" smtClean="0"/>
              <a:t> 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err="1" smtClean="0">
                <a:sym typeface="Symbol" pitchFamily="18" charset="2"/>
              </a:rPr>
              <a:t>iff</a:t>
            </a:r>
            <a:endParaRPr lang="en-US" altLang="en-US" sz="2000" dirty="0" smtClean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i="1" dirty="0" smtClean="0"/>
              <a:t>    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O( 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 and </a:t>
            </a: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(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 smtClean="0">
                <a:sym typeface="Symbol" pitchFamily="18" charset="2"/>
              </a:rPr>
              <a:t>	- </a:t>
            </a:r>
            <a:r>
              <a:rPr lang="en-US" altLang="en-US" sz="1800" dirty="0" smtClean="0">
                <a:sym typeface="Symbol" pitchFamily="18" charset="2"/>
              </a:rPr>
              <a:t>This is equivalent to:</a:t>
            </a:r>
            <a:endParaRPr lang="en-US" altLang="en-US" sz="1400" dirty="0" smtClean="0">
              <a:sym typeface="Symbol" pitchFamily="18" charset="2"/>
            </a:endParaRPr>
          </a:p>
          <a:p>
            <a:pPr>
              <a:defRPr/>
            </a:pPr>
            <a:endParaRPr lang="en-US" altLang="en-US" sz="2400" dirty="0" smtClean="0"/>
          </a:p>
        </p:txBody>
      </p:sp>
      <p:graphicFrame>
        <p:nvGraphicFramePr>
          <p:cNvPr id="40965" name="Object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352800" y="3581400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7" imgW="1269449" imgH="266584" progId="Equation.DSMT4">
                  <p:embed/>
                </p:oleObj>
              </mc:Choice>
              <mc:Fallback>
                <p:oleObj name="Equation" r:id="rId7" imgW="1269449" imgH="266584" progId="Equation.DSMT4">
                  <p:embed/>
                  <p:pic>
                    <p:nvPicPr>
                      <p:cNvPr id="409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Full Set of Asymptotic Bounds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6962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solidFill>
                  <a:schemeClr val="accent2"/>
                </a:solidFill>
              </a:rPr>
              <a:t>O( </a:t>
            </a:r>
            <a:r>
              <a:rPr lang="en-US" altLang="en-US" sz="2400" i="1" smtClean="0">
                <a:solidFill>
                  <a:schemeClr val="accent2"/>
                </a:solidFill>
              </a:rPr>
              <a:t>f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 )</a:t>
            </a:r>
            <a:r>
              <a:rPr lang="en-US" altLang="en-US" sz="2400" smtClean="0"/>
              <a:t> 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less than or 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  <a:p>
            <a:pPr lvl="1"/>
            <a:r>
              <a:rPr lang="en-US" altLang="en-US" smtClean="0">
                <a:solidFill>
                  <a:schemeClr val="accent2"/>
                </a:solidFill>
              </a:rPr>
              <a:t>o(</a:t>
            </a:r>
            <a:r>
              <a:rPr lang="en-US" altLang="en-US" i="1" smtClean="0">
                <a:solidFill>
                  <a:schemeClr val="accent2"/>
                </a:solidFill>
              </a:rPr>
              <a:t>f</a:t>
            </a:r>
            <a:r>
              <a:rPr lang="en-US" altLang="en-US" smtClean="0">
                <a:solidFill>
                  <a:schemeClr val="accent2"/>
                </a:solidFill>
              </a:rPr>
              <a:t>(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smtClean="0">
                <a:solidFill>
                  <a:schemeClr val="accent2"/>
                </a:solidFill>
              </a:rPr>
              <a:t>) )</a:t>
            </a:r>
            <a:r>
              <a:rPr lang="en-US" altLang="en-US" smtClean="0"/>
              <a:t> is the set of all functions asymptotically </a:t>
            </a:r>
            <a:r>
              <a:rPr lang="en-US" altLang="en-US" smtClean="0">
                <a:solidFill>
                  <a:schemeClr val="accent2"/>
                </a:solidFill>
              </a:rPr>
              <a:t>strictly less than </a:t>
            </a:r>
            <a:r>
              <a:rPr lang="en-US" altLang="en-US" i="1" smtClean="0"/>
              <a:t>f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  <a:p>
            <a:endParaRPr lang="en-US" altLang="en-US" sz="240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smtClean="0">
                <a:sym typeface="Symbol" pitchFamily="18" charset="2"/>
              </a:rPr>
              <a:t> </a:t>
            </a:r>
            <a:r>
              <a:rPr lang="en-US" altLang="en-US" sz="2400" smtClean="0"/>
              <a:t>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g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  <a:p>
            <a:pPr lvl="1"/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en-US" smtClean="0">
                <a:solidFill>
                  <a:schemeClr val="accent2"/>
                </a:solidFill>
              </a:rPr>
              <a:t>( </a:t>
            </a:r>
            <a:r>
              <a:rPr lang="en-US" altLang="en-US" i="1" smtClean="0">
                <a:solidFill>
                  <a:schemeClr val="accent2"/>
                </a:solidFill>
              </a:rPr>
              <a:t>g</a:t>
            </a:r>
            <a:r>
              <a:rPr lang="en-US" altLang="en-US" smtClean="0">
                <a:solidFill>
                  <a:schemeClr val="accent2"/>
                </a:solidFill>
              </a:rPr>
              <a:t>(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smtClean="0">
                <a:solidFill>
                  <a:schemeClr val="accent2"/>
                </a:solidFill>
              </a:rPr>
              <a:t>) )</a:t>
            </a:r>
            <a:r>
              <a:rPr lang="en-US" altLang="en-US" smtClean="0"/>
              <a:t> is the set of all functions asymptotically </a:t>
            </a:r>
            <a:r>
              <a:rPr lang="en-US" altLang="en-US" smtClean="0">
                <a:solidFill>
                  <a:schemeClr val="accent2"/>
                </a:solidFill>
              </a:rPr>
              <a:t>strictly greater than </a:t>
            </a:r>
            <a:r>
              <a:rPr lang="en-US" altLang="en-US" i="1" smtClean="0"/>
              <a:t>g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  <a:p>
            <a:endParaRPr lang="en-US" altLang="en-US" sz="240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smtClean="0">
                <a:solidFill>
                  <a:schemeClr val="accent2"/>
                </a:solidFill>
              </a:rPr>
              <a:t>( </a:t>
            </a:r>
            <a:r>
              <a:rPr lang="en-US" altLang="en-US" sz="2400" i="1" smtClean="0">
                <a:solidFill>
                  <a:schemeClr val="accent2"/>
                </a:solidFill>
              </a:rPr>
              <a:t>f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 )</a:t>
            </a:r>
            <a:r>
              <a:rPr lang="en-US" altLang="en-US" sz="2400" smtClean="0"/>
              <a:t> 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&lt;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 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2000" smtClean="0">
                <a:sym typeface="Symbol" pitchFamily="18" charset="2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800" i="1" baseline="-250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(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&gt;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 </a:t>
            </a:r>
            <a:endParaRPr lang="en-US" altLang="en-US" sz="18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O( 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 and </a:t>
            </a: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(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>
              <a:sym typeface="Symbol" pitchFamily="18" charset="2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altLang="en-US" sz="4000" smtClean="0"/>
              <a:t>Formal Definitions</a:t>
            </a:r>
            <a:endParaRPr lang="en-US" altLang="en-US" sz="3600" smtClean="0"/>
          </a:p>
        </p:txBody>
      </p:sp>
      <p:sp>
        <p:nvSpPr>
          <p:cNvPr id="4301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6084888"/>
            <a:ext cx="3459163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Note: only inequality change,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(there exists c) or (for all c).</a:t>
            </a:r>
          </a:p>
        </p:txBody>
      </p:sp>
      <p:graphicFrame>
        <p:nvGraphicFramePr>
          <p:cNvPr id="43014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03613" y="2770188"/>
          <a:ext cx="1655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0" imgW="1053643" imgH="266584" progId="Equation.DSMT4">
                  <p:embed/>
                </p:oleObj>
              </mc:Choice>
              <mc:Fallback>
                <p:oleObj name="Equation" r:id="rId10" imgW="1053643" imgH="266584" progId="Equation.DSMT4">
                  <p:embed/>
                  <p:pic>
                    <p:nvPicPr>
                      <p:cNvPr id="430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770188"/>
                        <a:ext cx="16557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503613" y="4665663"/>
          <a:ext cx="1735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12" imgW="1104421" imgH="266584" progId="Equation.DSMT4">
                  <p:embed/>
                </p:oleObj>
              </mc:Choice>
              <mc:Fallback>
                <p:oleObj name="Equation" r:id="rId12" imgW="1104421" imgH="266584" progId="Equation.DSMT4">
                  <p:embed/>
                  <p:pic>
                    <p:nvPicPr>
                      <p:cNvPr id="430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65663"/>
                        <a:ext cx="17351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517900" y="5775325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4" imgW="1269449" imgH="266584" progId="Equation.DSMT4">
                  <p:embed/>
                </p:oleObj>
              </mc:Choice>
              <mc:Fallback>
                <p:oleObj name="Equation" r:id="rId14" imgW="1269449" imgH="266584" progId="Equation.DSMT4">
                  <p:embed/>
                  <p:pic>
                    <p:nvPicPr>
                      <p:cNvPr id="430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775325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Big-Omega et al. Intuitively</a:t>
            </a:r>
          </a:p>
        </p:txBody>
      </p:sp>
      <p:graphicFrame>
        <p:nvGraphicFramePr>
          <p:cNvPr id="450563" name="Group 3"/>
          <p:cNvGraphicFramePr>
            <a:graphicFrameLocks noGrp="1"/>
          </p:cNvGraphicFramePr>
          <p:nvPr>
            <p:ph type="tbl" idx="1"/>
            <p:custDataLst>
              <p:tags r:id="rId2"/>
            </p:custDataLst>
          </p:nvPr>
        </p:nvGraphicFramePr>
        <p:xfrm>
          <a:off x="1143000" y="2057400"/>
          <a:ext cx="6781800" cy="3184830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Asymptotic Notation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Mathematics Relation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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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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D62FA-A2F7-48CC-9F31-D19E8F22652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 (revisited)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080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Average-case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avg</a:t>
            </a:r>
            <a:r>
              <a:rPr lang="en-US" altLang="en-US" smtClean="0"/>
              <a:t> # steps algorithm takes on </a:t>
            </a:r>
            <a:r>
              <a:rPr lang="en-US" altLang="en-US" i="1" smtClean="0"/>
              <a:t>random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Amortized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total # steps algorithm takes on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“most challenging” </a:t>
            </a:r>
            <a:r>
              <a:rPr lang="en-US" altLang="en-US" i="1" smtClean="0"/>
              <a:t>consecutive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chemeClr val="accent2"/>
                </a:solidFill>
              </a:rPr>
              <a:t>N</a:t>
            </a:r>
            <a:r>
              <a:rPr lang="en-US" altLang="en-US" smtClean="0"/>
              <a:t>, divided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(i.e., divide the max total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).</a:t>
            </a:r>
            <a:endParaRPr lang="en-US" altLang="en-US" b="1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Bounds vs. Cases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270000"/>
            <a:ext cx="7848600" cy="535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Two </a:t>
            </a:r>
            <a:r>
              <a:rPr lang="en-US" altLang="en-US" sz="2400" u="sng" smtClean="0"/>
              <a:t>orthogonal</a:t>
            </a:r>
            <a:r>
              <a:rPr lang="en-US" altLang="en-US" sz="2400" smtClean="0"/>
              <a:t> axes: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Bound Flavor</a:t>
            </a:r>
          </a:p>
          <a:p>
            <a:pPr lvl="2"/>
            <a:r>
              <a:rPr lang="en-US" altLang="en-US" sz="1800" smtClean="0"/>
              <a:t>Upper bound (O, o)</a:t>
            </a:r>
          </a:p>
          <a:p>
            <a:pPr lvl="2"/>
            <a:r>
              <a:rPr lang="en-US" altLang="en-US" sz="1800" smtClean="0"/>
              <a:t>Lower bound (</a:t>
            </a:r>
            <a:r>
              <a:rPr lang="en-US" altLang="en-US" sz="1800" smtClean="0">
                <a:sym typeface="Symbol" pitchFamily="18" charset="2"/>
              </a:rPr>
              <a:t></a:t>
            </a:r>
            <a:r>
              <a:rPr lang="en-US" altLang="en-US" sz="1800" smtClean="0"/>
              <a:t>, </a:t>
            </a:r>
            <a:r>
              <a:rPr lang="en-US" altLang="en-US" sz="1800" smtClean="0">
                <a:sym typeface="Symbol" pitchFamily="18" charset="2"/>
              </a:rPr>
              <a:t>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Asymptotically tight (</a:t>
            </a:r>
            <a:r>
              <a:rPr lang="en-US" altLang="en-US" sz="1800" smtClean="0">
                <a:sym typeface="Symbol" pitchFamily="18" charset="2"/>
              </a:rPr>
              <a:t></a:t>
            </a:r>
            <a:r>
              <a:rPr lang="en-US" altLang="en-US" sz="1800" smtClean="0"/>
              <a:t>)</a:t>
            </a:r>
          </a:p>
          <a:p>
            <a:pPr lvl="2"/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Analysis Case</a:t>
            </a:r>
          </a:p>
          <a:p>
            <a:pPr lvl="2"/>
            <a:r>
              <a:rPr lang="en-US" altLang="en-US" sz="1800" smtClean="0"/>
              <a:t>Worst Case (Adversary),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worst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Average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avg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Best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best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Amortized,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amort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2400" smtClean="0"/>
              <a:t>One can estimate the bounds for any given case.</a:t>
            </a:r>
          </a:p>
        </p:txBody>
      </p:sp>
      <p:sp>
        <p:nvSpPr>
          <p:cNvPr id="46085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8888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e.g., We’ll show sorting takes at least n log n.  That’s a lower bound on a worst case.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55072-ED12-4C45-98F4-735693FD894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mtClean="0"/>
              <a:t>Array Queue Data Structure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66700" y="3149600"/>
            <a:ext cx="4495800" cy="137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err="1" smtClean="0">
                <a:latin typeface="Courier New" pitchFamily="49" charset="0"/>
              </a:rPr>
              <a:t>enqueue</a:t>
            </a:r>
            <a:r>
              <a:rPr lang="en-US" altLang="en-US" sz="2000" b="1" dirty="0" smtClean="0">
                <a:latin typeface="Courier New" pitchFamily="49" charset="0"/>
              </a:rPr>
              <a:t>(Object x)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Q[back] = x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back = </a:t>
            </a:r>
            <a:r>
              <a:rPr lang="en-US" altLang="en-US" sz="2000" b="1" dirty="0" smtClean="0">
                <a:latin typeface="Courier New" pitchFamily="49" charset="0"/>
              </a:rPr>
              <a:t>back </a:t>
            </a:r>
            <a:r>
              <a:rPr lang="en-US" altLang="en-US" sz="2000" b="1" dirty="0" smtClean="0">
                <a:latin typeface="Courier New" pitchFamily="49" charset="0"/>
              </a:rPr>
              <a:t>+ </a:t>
            </a:r>
            <a:r>
              <a:rPr lang="en-US" altLang="en-US" sz="2000" b="1" dirty="0" smtClean="0">
                <a:latin typeface="Courier New" pitchFamily="49" charset="0"/>
              </a:rPr>
              <a:t>1</a:t>
            </a:r>
            <a:endParaRPr lang="en-US" alt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B69BE2-5AC3-4ED3-8378-0D639901CE6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7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8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9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0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0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b</a:t>
            </a:r>
          </a:p>
        </p:txBody>
      </p:sp>
      <p:sp>
        <p:nvSpPr>
          <p:cNvPr id="27661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</a:t>
            </a:r>
          </a:p>
        </p:txBody>
      </p:sp>
      <p:sp>
        <p:nvSpPr>
          <p:cNvPr id="27662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</a:t>
            </a:r>
          </a:p>
        </p:txBody>
      </p:sp>
      <p:sp>
        <p:nvSpPr>
          <p:cNvPr id="27663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27664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19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</a:t>
            </a:r>
          </a:p>
        </p:txBody>
      </p:sp>
      <p:sp>
        <p:nvSpPr>
          <p:cNvPr id="2766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6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7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8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9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0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81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1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2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3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2133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Q</a:t>
            </a:r>
          </a:p>
        </p:txBody>
      </p:sp>
      <p:sp>
        <p:nvSpPr>
          <p:cNvPr id="27674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84325" y="18907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0</a:t>
            </a:r>
          </a:p>
        </p:txBody>
      </p:sp>
      <p:sp>
        <p:nvSpPr>
          <p:cNvPr id="27675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1688" y="1876425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size - 1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13075" y="2743200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back</a:t>
            </a:r>
          </a:p>
        </p:txBody>
      </p:sp>
      <p:cxnSp>
        <p:nvCxnSpPr>
          <p:cNvPr id="27677" name="AutoShape 30"/>
          <p:cNvCxnSpPr>
            <a:cxnSpLocks noChangeShapeType="1"/>
            <a:stCxn id="27676" idx="0"/>
            <a:endCxn id="27665" idx="2"/>
          </p:cNvCxnSpPr>
          <p:nvPr>
            <p:custDataLst>
              <p:tags r:id="rId28"/>
            </p:custDataLst>
          </p:nvPr>
        </p:nvCxnSpPr>
        <p:spPr bwMode="auto">
          <a:xfrm flipH="1" flipV="1">
            <a:off x="3276600" y="2514600"/>
            <a:ext cx="2063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8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76800" y="35052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7679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2575" y="456565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dequeue</a:t>
            </a:r>
            <a:r>
              <a:rPr lang="en-US" altLang="en-US" sz="2000" b="1" dirty="0">
                <a:latin typeface="Courier New" pitchFamily="49" charset="0"/>
              </a:rPr>
              <a:t>() {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x = Q[0]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shiftLeftOne</a:t>
            </a:r>
            <a:r>
              <a:rPr lang="en-US" altLang="en-US" sz="2000" b="1" dirty="0">
                <a:latin typeface="Courier New" pitchFamily="49" charset="0"/>
              </a:rPr>
              <a:t>()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back </a:t>
            </a:r>
            <a:r>
              <a:rPr lang="en-US" altLang="en-US" sz="2000" b="1" dirty="0">
                <a:latin typeface="Courier New" pitchFamily="49" charset="0"/>
              </a:rPr>
              <a:t>= </a:t>
            </a:r>
            <a:r>
              <a:rPr lang="en-US" altLang="en-US" sz="2000" b="1" dirty="0" smtClean="0">
                <a:latin typeface="Courier New" pitchFamily="49" charset="0"/>
              </a:rPr>
              <a:t>back </a:t>
            </a:r>
            <a:r>
              <a:rPr lang="en-US" altLang="en-US" sz="2000" b="1" dirty="0">
                <a:latin typeface="Courier New" pitchFamily="49" charset="0"/>
              </a:rPr>
              <a:t>– </a:t>
            </a:r>
            <a:r>
              <a:rPr lang="en-US" altLang="en-US" sz="2000" b="1" dirty="0" smtClean="0">
                <a:latin typeface="Courier New" pitchFamily="49" charset="0"/>
              </a:rPr>
              <a:t>1</a:t>
            </a:r>
            <a:endParaRPr lang="en-US" altLang="en-US" sz="2000" b="1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return x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7680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86400" y="3128963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What’s missing in these functions?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to find K-th element in the queue?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4000" smtClean="0"/>
              <a:t>Circular Array Queue Data Structure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152400" y="2590800"/>
            <a:ext cx="4953000" cy="162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err="1" smtClean="0">
                <a:latin typeface="Courier New" pitchFamily="49" charset="0"/>
              </a:rPr>
              <a:t>enqueue</a:t>
            </a:r>
            <a:r>
              <a:rPr lang="en-US" altLang="en-US" sz="2000" b="1" dirty="0" smtClean="0">
                <a:latin typeface="Courier New" pitchFamily="49" charset="0"/>
              </a:rPr>
              <a:t>(Object x)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	 assert(!</a:t>
            </a:r>
            <a:r>
              <a:rPr lang="en-US" altLang="en-US" sz="2000" b="1" dirty="0" err="1" smtClean="0">
                <a:latin typeface="Courier New" pitchFamily="49" charset="0"/>
              </a:rPr>
              <a:t>is_full</a:t>
            </a:r>
            <a:r>
              <a:rPr lang="en-US" altLang="en-US" sz="2000" b="1" dirty="0" smtClean="0">
                <a:latin typeface="Courier New" pitchFamily="49" charset="0"/>
              </a:rPr>
              <a:t>())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Q[back] = x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back = (back + 1) % </a:t>
            </a:r>
            <a:r>
              <a:rPr lang="en-US" altLang="en-US" sz="2000" b="1" dirty="0" err="1" smtClean="0">
                <a:latin typeface="Courier New" pitchFamily="49" charset="0"/>
              </a:rPr>
              <a:t>Q.size</a:t>
            </a:r>
            <a:endParaRPr lang="en-US" alt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87736C-F548-401B-80DA-63B050218AB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1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3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4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b</a:t>
            </a:r>
          </a:p>
        </p:txBody>
      </p:sp>
      <p:sp>
        <p:nvSpPr>
          <p:cNvPr id="28685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</a:t>
            </a:r>
          </a:p>
        </p:txBody>
      </p:sp>
      <p:sp>
        <p:nvSpPr>
          <p:cNvPr id="28686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43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</a:t>
            </a:r>
          </a:p>
        </p:txBody>
      </p:sp>
      <p:sp>
        <p:nvSpPr>
          <p:cNvPr id="28687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8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28688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53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</a:t>
            </a:r>
          </a:p>
        </p:txBody>
      </p:sp>
      <p:sp>
        <p:nvSpPr>
          <p:cNvPr id="28689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0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1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2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3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4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81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5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6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7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1933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Q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84325" y="16906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0</a:t>
            </a:r>
          </a:p>
        </p:txBody>
      </p:sp>
      <p:sp>
        <p:nvSpPr>
          <p:cNvPr id="28699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1688" y="1676400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size - 1</a:t>
            </a:r>
          </a:p>
        </p:txBody>
      </p:sp>
      <p:sp>
        <p:nvSpPr>
          <p:cNvPr id="28700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97275" y="2587625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front</a:t>
            </a:r>
          </a:p>
        </p:txBody>
      </p:sp>
      <p:sp>
        <p:nvSpPr>
          <p:cNvPr id="28701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19688" y="258762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back</a:t>
            </a:r>
          </a:p>
        </p:txBody>
      </p:sp>
      <p:cxnSp>
        <p:nvCxnSpPr>
          <p:cNvPr id="28702" name="AutoShape 29"/>
          <p:cNvCxnSpPr>
            <a:cxnSpLocks noChangeShapeType="1"/>
            <a:stCxn id="28700" idx="0"/>
            <a:endCxn id="28684" idx="2"/>
          </p:cNvCxnSpPr>
          <p:nvPr>
            <p:custDataLst>
              <p:tags r:id="rId29"/>
            </p:custDataLst>
          </p:nvPr>
        </p:nvCxnSpPr>
        <p:spPr bwMode="auto">
          <a:xfrm flipH="1" flipV="1">
            <a:off x="3886200" y="2314575"/>
            <a:ext cx="1588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AutoShape 30"/>
          <p:cNvCxnSpPr>
            <a:cxnSpLocks noChangeShapeType="1"/>
            <a:stCxn id="28701" idx="0"/>
            <a:endCxn id="28689" idx="2"/>
          </p:cNvCxnSpPr>
          <p:nvPr>
            <p:custDataLst>
              <p:tags r:id="rId30"/>
            </p:custDataLst>
          </p:nvPr>
        </p:nvCxnSpPr>
        <p:spPr bwMode="auto">
          <a:xfrm flipV="1">
            <a:off x="5403850" y="2314575"/>
            <a:ext cx="63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4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76800" y="35052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8705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8275" y="4260850"/>
            <a:ext cx="5410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dequeue</a:t>
            </a:r>
            <a:r>
              <a:rPr lang="en-US" altLang="en-US" sz="2000" b="1" dirty="0">
                <a:latin typeface="Courier New" pitchFamily="49" charset="0"/>
              </a:rPr>
              <a:t>() {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assert(!</a:t>
            </a:r>
            <a:r>
              <a:rPr lang="en-US" altLang="en-US" sz="2000" b="1" dirty="0" err="1">
                <a:latin typeface="Courier New" pitchFamily="49" charset="0"/>
              </a:rPr>
              <a:t>is_empty</a:t>
            </a:r>
            <a:r>
              <a:rPr lang="en-US" altLang="en-US" sz="2000" b="1" dirty="0">
                <a:latin typeface="Courier New" pitchFamily="49" charset="0"/>
              </a:rPr>
              <a:t>())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x = Q[front]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front = (front + 1</a:t>
            </a:r>
            <a:r>
              <a:rPr lang="en-US" altLang="en-US" sz="2000" b="1" dirty="0" smtClean="0">
                <a:latin typeface="Courier New" pitchFamily="49" charset="0"/>
              </a:rPr>
              <a:t>) % </a:t>
            </a:r>
            <a:r>
              <a:rPr lang="en-US" altLang="en-US" sz="2000" b="1" dirty="0" err="1" smtClean="0">
                <a:latin typeface="Courier New" pitchFamily="49" charset="0"/>
              </a:rPr>
              <a:t>Q.size</a:t>
            </a:r>
            <a:endParaRPr lang="en-US" altLang="en-US" sz="2000" b="1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return x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8706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86400" y="2895600"/>
            <a:ext cx="3429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test for empty/full list?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to find K-th element in the queue?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What to do when full?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Linked List Queue Data Structure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97B1C-C874-4D69-8694-D5AB44DCADA0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700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97075" y="1889125"/>
            <a:ext cx="4708525" cy="914400"/>
            <a:chOff x="1258" y="1190"/>
            <a:chExt cx="2966" cy="576"/>
          </a:xfrm>
        </p:grpSpPr>
        <p:sp>
          <p:nvSpPr>
            <p:cNvPr id="29703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44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704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36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5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40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6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68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9707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0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8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64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09" name="AutoShape 9"/>
            <p:cNvCxnSpPr>
              <a:cxnSpLocks noChangeShapeType="1"/>
              <a:stCxn id="29705" idx="3"/>
              <a:endCxn id="29706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1632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9711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4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12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8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13" name="AutoShape 13"/>
            <p:cNvCxnSpPr>
              <a:cxnSpLocks noChangeShapeType="1"/>
              <a:stCxn id="29708" idx="3"/>
              <a:endCxn id="29710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256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4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16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9715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08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1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17" name="AutoShape 17"/>
            <p:cNvCxnSpPr>
              <a:cxnSpLocks noChangeShapeType="1"/>
              <a:stCxn id="29712" idx="3"/>
              <a:endCxn id="29714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2880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8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9719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32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20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936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21" name="AutoShape 21"/>
            <p:cNvCxnSpPr>
              <a:cxnSpLocks noChangeShapeType="1"/>
              <a:stCxn id="29716" idx="3"/>
              <a:endCxn id="29718" idx="1"/>
            </p:cNvCxnSpPr>
            <p:nvPr>
              <p:custDataLst>
                <p:tags r:id="rId24"/>
              </p:custDataLst>
            </p:nvPr>
          </p:nvCxnSpPr>
          <p:spPr bwMode="auto">
            <a:xfrm>
              <a:off x="3504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2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032" y="119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Text Box 2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58" y="1554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front</a:t>
              </a:r>
            </a:p>
          </p:txBody>
        </p:sp>
        <p:sp>
          <p:nvSpPr>
            <p:cNvPr id="29724" name="Text Box 2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758" y="1554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back</a:t>
              </a:r>
            </a:p>
          </p:txBody>
        </p:sp>
        <p:cxnSp>
          <p:nvCxnSpPr>
            <p:cNvPr id="29725" name="AutoShape 25"/>
            <p:cNvCxnSpPr>
              <a:cxnSpLocks noChangeShapeType="1"/>
              <a:stCxn id="29723" idx="0"/>
              <a:endCxn id="29703" idx="2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1440" y="1382"/>
              <a:ext cx="1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26"/>
            <p:cNvCxnSpPr>
              <a:cxnSpLocks noChangeShapeType="1"/>
              <a:stCxn id="29724" idx="0"/>
              <a:endCxn id="29718" idx="2"/>
            </p:cNvCxnSpPr>
            <p:nvPr>
              <p:custDataLst>
                <p:tags r:id="rId29"/>
              </p:custDataLst>
            </p:nvPr>
          </p:nvCxnSpPr>
          <p:spPr bwMode="auto">
            <a:xfrm flipH="1" flipV="1">
              <a:off x="3936" y="1382"/>
              <a:ext cx="1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013" y="28956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void </a:t>
            </a:r>
            <a:r>
              <a:rPr lang="en-US" altLang="en-US" sz="1800" b="1" dirty="0" err="1">
                <a:latin typeface="Courier New" pitchFamily="49" charset="0"/>
              </a:rPr>
              <a:t>enqueue</a:t>
            </a:r>
            <a:r>
              <a:rPr lang="en-US" altLang="en-US" sz="1800" b="1" dirty="0">
                <a:latin typeface="Courier New" pitchFamily="49" charset="0"/>
              </a:rPr>
              <a:t>(Object x)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if (</a:t>
            </a:r>
            <a:r>
              <a:rPr lang="en-US" altLang="en-US" sz="1800" b="1" dirty="0" err="1">
                <a:latin typeface="Courier New" pitchFamily="49" charset="0"/>
              </a:rPr>
              <a:t>is_empty</a:t>
            </a:r>
            <a:r>
              <a:rPr lang="en-US" altLang="en-US" sz="1800" b="1" dirty="0">
                <a:latin typeface="Courier New" pitchFamily="49" charset="0"/>
              </a:rPr>
              <a:t>())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	front = back = new Node(x)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else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	</a:t>
            </a:r>
            <a:r>
              <a:rPr lang="en-US" altLang="en-US" sz="1800" b="1" dirty="0" err="1" smtClean="0">
                <a:latin typeface="Courier New" pitchFamily="49" charset="0"/>
              </a:rPr>
              <a:t>back.next</a:t>
            </a:r>
            <a:r>
              <a:rPr lang="en-US" altLang="en-US" sz="1800" b="1" dirty="0" smtClean="0">
                <a:latin typeface="Courier New" pitchFamily="49" charset="0"/>
              </a:rPr>
              <a:t> </a:t>
            </a:r>
            <a:r>
              <a:rPr lang="en-US" altLang="en-US" sz="1800" b="1" dirty="0">
                <a:latin typeface="Courier New" pitchFamily="49" charset="0"/>
              </a:rPr>
              <a:t>= new Node(x)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	back = </a:t>
            </a:r>
            <a:r>
              <a:rPr lang="en-US" altLang="en-US" sz="1800" b="1" dirty="0" err="1" smtClean="0">
                <a:latin typeface="Courier New" pitchFamily="49" charset="0"/>
              </a:rPr>
              <a:t>back.next</a:t>
            </a:r>
            <a:endParaRPr lang="en-US" altLang="en-US" sz="18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bool </a:t>
            </a:r>
            <a:r>
              <a:rPr lang="en-US" altLang="en-US" sz="1800" b="1" dirty="0" err="1">
                <a:latin typeface="Courier New" pitchFamily="49" charset="0"/>
              </a:rPr>
              <a:t>is_empty</a:t>
            </a:r>
            <a:r>
              <a:rPr lang="en-US" altLang="en-US" sz="1800" b="1" dirty="0">
                <a:latin typeface="Courier New" pitchFamily="49" charset="0"/>
              </a:rPr>
              <a:t>()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return front == null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1800" b="1" dirty="0">
              <a:latin typeface="Courier New" pitchFamily="49" charset="0"/>
            </a:endParaRPr>
          </a:p>
        </p:txBody>
      </p:sp>
      <p:sp>
        <p:nvSpPr>
          <p:cNvPr id="2970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40288" y="28956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Object </a:t>
            </a:r>
            <a:r>
              <a:rPr lang="en-US" altLang="en-US" sz="1800" b="1" dirty="0" err="1">
                <a:latin typeface="Courier New" pitchFamily="49" charset="0"/>
              </a:rPr>
              <a:t>dequeue</a:t>
            </a:r>
            <a:r>
              <a:rPr lang="en-US" altLang="en-US" sz="1800" b="1" dirty="0">
                <a:latin typeface="Courier New" pitchFamily="49" charset="0"/>
              </a:rPr>
              <a:t>()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assert(!</a:t>
            </a:r>
            <a:r>
              <a:rPr lang="en-US" altLang="en-US" sz="1800" b="1" dirty="0" err="1">
                <a:latin typeface="Courier New" pitchFamily="49" charset="0"/>
              </a:rPr>
              <a:t>is_empty</a:t>
            </a:r>
            <a:r>
              <a:rPr lang="en-US" altLang="en-US" sz="1800" b="1" dirty="0">
                <a:latin typeface="Courier New" pitchFamily="49" charset="0"/>
              </a:rPr>
              <a:t>())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</a:t>
            </a:r>
            <a:r>
              <a:rPr lang="en-US" altLang="en-US" sz="1800" b="1" dirty="0" err="1">
                <a:latin typeface="Courier New" pitchFamily="49" charset="0"/>
              </a:rPr>
              <a:t>return_data</a:t>
            </a:r>
            <a:r>
              <a:rPr lang="en-US" altLang="en-US" sz="1800" b="1" dirty="0">
                <a:latin typeface="Courier New" pitchFamily="49" charset="0"/>
              </a:rPr>
              <a:t> = </a:t>
            </a:r>
            <a:r>
              <a:rPr lang="en-US" altLang="en-US" sz="1800" b="1" dirty="0" err="1" smtClean="0">
                <a:latin typeface="Courier New" pitchFamily="49" charset="0"/>
              </a:rPr>
              <a:t>front.data</a:t>
            </a:r>
            <a:endParaRPr lang="en-US" altLang="en-US" sz="18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temp = front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front = </a:t>
            </a:r>
            <a:r>
              <a:rPr lang="en-US" altLang="en-US" sz="1800" b="1" dirty="0" err="1" smtClean="0">
                <a:latin typeface="Courier New" pitchFamily="49" charset="0"/>
              </a:rPr>
              <a:t>front.next</a:t>
            </a:r>
            <a:endParaRPr lang="en-US" altLang="en-US" sz="1800" b="1" dirty="0">
              <a:latin typeface="Courier New" pitchFamily="49" charset="0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delete temp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	return </a:t>
            </a:r>
            <a:r>
              <a:rPr lang="en-US" altLang="en-US" sz="1800" b="1" dirty="0" err="1">
                <a:latin typeface="Courier New" pitchFamily="49" charset="0"/>
              </a:rPr>
              <a:t>return_data</a:t>
            </a:r>
            <a:r>
              <a:rPr lang="en-US" altLang="en-US" sz="1800" b="1" dirty="0">
                <a:latin typeface="Courier New" pitchFamily="49" charset="0"/>
              </a:rPr>
              <a:t>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Circular Array vs. Linked List</a:t>
            </a:r>
          </a:p>
        </p:txBody>
      </p:sp>
      <p:sp>
        <p:nvSpPr>
          <p:cNvPr id="30724" name="Rectangle 5" hidden="1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5638800"/>
            <a:ext cx="38100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- unused space, resizing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faster indexing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memory coherence</a:t>
            </a:r>
          </a:p>
        </p:txBody>
      </p:sp>
      <p:sp>
        <p:nvSpPr>
          <p:cNvPr id="30725" name="Rectangle 6" hidden="1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62600" y="5867400"/>
            <a:ext cx="34290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can grow as needed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- slow indexing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E81C58-0283-4590-9BCC-F430F9C23F9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Advantages of circular array?</a:t>
            </a:r>
          </a:p>
          <a:p>
            <a:pPr>
              <a:defRPr/>
            </a:pPr>
            <a:endParaRPr lang="en-US" altLang="en-US" kern="0" dirty="0"/>
          </a:p>
          <a:p>
            <a:pPr marL="0" indent="0">
              <a:buFontTx/>
              <a:buNone/>
              <a:defRPr/>
            </a:pPr>
            <a:endParaRPr lang="en-US" altLang="en-US" kern="0" dirty="0" smtClean="0"/>
          </a:p>
          <a:p>
            <a:pPr marL="0" indent="0">
              <a:buFontTx/>
              <a:buNone/>
              <a:defRPr/>
            </a:pPr>
            <a:endParaRPr lang="en-US" altLang="en-US" kern="0" dirty="0" smtClean="0"/>
          </a:p>
          <a:p>
            <a:pPr>
              <a:defRPr/>
            </a:pPr>
            <a:r>
              <a:rPr lang="en-US" altLang="en-US" kern="0" dirty="0" smtClean="0"/>
              <a:t>Advantages of linked list?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Second Example: Stack ADT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LIFO: Last In First Out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Stack operations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create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push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pop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top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is_empty</a:t>
            </a:r>
            <a:endParaRPr lang="en-US" alt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86B9CC-A233-45F7-9DAE-621861B9F112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31749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81500" y="2897187"/>
            <a:ext cx="1257300" cy="2665413"/>
            <a:chOff x="1248" y="720"/>
            <a:chExt cx="792" cy="1679"/>
          </a:xfrm>
        </p:grpSpPr>
        <p:sp>
          <p:nvSpPr>
            <p:cNvPr id="31762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80" y="985"/>
              <a:ext cx="360" cy="1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759" name="Text Box 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48" y="720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A</a:t>
              </a:r>
            </a:p>
          </p:txBody>
        </p:sp>
        <p:sp>
          <p:nvSpPr>
            <p:cNvPr id="31760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76" y="1178"/>
              <a:ext cx="23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C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F</a:t>
              </a:r>
            </a:p>
          </p:txBody>
        </p:sp>
        <p:sp>
          <p:nvSpPr>
            <p:cNvPr id="31761" name="Freeform 1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440" y="864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1750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00801" y="2881489"/>
            <a:ext cx="2224088" cy="2665413"/>
            <a:chOff x="2688" y="686"/>
            <a:chExt cx="1401" cy="1679"/>
          </a:xfrm>
        </p:grpSpPr>
        <p:sp>
          <p:nvSpPr>
            <p:cNvPr id="31756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88" y="983"/>
              <a:ext cx="360" cy="136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753" name="Text Box 1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" y="686"/>
              <a:ext cx="8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E D C B A</a:t>
              </a:r>
            </a:p>
          </p:txBody>
        </p:sp>
        <p:sp>
          <p:nvSpPr>
            <p:cNvPr id="31754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36" y="1144"/>
              <a:ext cx="20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F</a:t>
              </a:r>
            </a:p>
          </p:txBody>
        </p:sp>
        <p:sp>
          <p:nvSpPr>
            <p:cNvPr id="31755" name="Freeform 1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880" y="816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175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638800" y="43211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3/30/2022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6AQ6S2XKFDRSBV2J" val="3018"/>
  <p:tag name="DEFAULTDISPLAYSOURCE" val="\documentclass{article}\pagestyle{empty}&#10;\begin{document}&#10;&#10;\end{document}&#10;"/>
  <p:tag name="EMBEDFONTS" val="1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30624</TotalTime>
  <Words>4054</Words>
  <Application>Microsoft Office PowerPoint</Application>
  <PresentationFormat>On-screen Show (4:3)</PresentationFormat>
  <Paragraphs>774</Paragraphs>
  <Slides>46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Equation</vt:lpstr>
      <vt:lpstr>CSE 332: Data Structures and Parallelism</vt:lpstr>
      <vt:lpstr>Announcements</vt:lpstr>
      <vt:lpstr>First Example: Queue ADT</vt:lpstr>
      <vt:lpstr>Queues in practice</vt:lpstr>
      <vt:lpstr>Array Queue Data Structure</vt:lpstr>
      <vt:lpstr>Circular Array Queue Data Structure</vt:lpstr>
      <vt:lpstr>Linked List Queue Data Structure</vt:lpstr>
      <vt:lpstr>Circular Array vs. Linked List</vt:lpstr>
      <vt:lpstr>Second Example: Stack ADT</vt:lpstr>
      <vt:lpstr>Stacks in Practice</vt:lpstr>
      <vt:lpstr>Algorithm Analysis</vt:lpstr>
      <vt:lpstr>Algorithm Analysis</vt:lpstr>
      <vt:lpstr>How to measure performance?</vt:lpstr>
      <vt:lpstr>Analyzing Performance</vt:lpstr>
      <vt:lpstr>Complexity cases</vt:lpstr>
      <vt:lpstr>Exercise - Searching</vt:lpstr>
      <vt:lpstr>Linear Search Analysis</vt:lpstr>
      <vt:lpstr>Binary Search Analysis</vt:lpstr>
      <vt:lpstr>Solving Recurrence Relations</vt:lpstr>
      <vt:lpstr>Linear Search vs Binary Search</vt:lpstr>
      <vt:lpstr>Linear search—empirical analysis</vt:lpstr>
      <vt:lpstr>Binary search—empirical analysis</vt:lpstr>
      <vt:lpstr>Empirical comparison</vt:lpstr>
      <vt:lpstr>Asymptotic Analysis</vt:lpstr>
      <vt:lpstr>Asymptotic Analysis</vt:lpstr>
      <vt:lpstr>Asymptotic Analysis</vt:lpstr>
      <vt:lpstr>Properties of Logs</vt:lpstr>
      <vt:lpstr>Properties of Logs</vt:lpstr>
      <vt:lpstr>Another example</vt:lpstr>
      <vt:lpstr>Comparing functions</vt:lpstr>
      <vt:lpstr>Definition of Order Notation</vt:lpstr>
      <vt:lpstr>Order Notation: Intuition</vt:lpstr>
      <vt:lpstr>Order Notation: Example</vt:lpstr>
      <vt:lpstr>Example</vt:lpstr>
      <vt:lpstr>Constants are not unique</vt:lpstr>
      <vt:lpstr>Another Example:  Binary Search</vt:lpstr>
      <vt:lpstr>Order Notation: Worst Case Binary Search</vt:lpstr>
      <vt:lpstr>Some Notes on Notation</vt:lpstr>
      <vt:lpstr>Big-O: Common Names</vt:lpstr>
      <vt:lpstr>Asymptotic Lower Bounds</vt:lpstr>
      <vt:lpstr>Asymptotic Tight Bound</vt:lpstr>
      <vt:lpstr>Full Set of Asymptotic Bounds</vt:lpstr>
      <vt:lpstr>Formal Definitions</vt:lpstr>
      <vt:lpstr>Big-Omega et al. Intuitively</vt:lpstr>
      <vt:lpstr>Complexity cases (revisited)</vt:lpstr>
      <vt:lpstr>Bounds vs.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326: Data Structures</dc:title>
  <dc:creator>Richard Anderson</dc:creator>
  <cp:lastModifiedBy>Richard Anderson</cp:lastModifiedBy>
  <cp:revision>334</cp:revision>
  <cp:lastPrinted>2014-01-05T21:20:15Z</cp:lastPrinted>
  <dcterms:created xsi:type="dcterms:W3CDTF">2002-03-26T00:11:56Z</dcterms:created>
  <dcterms:modified xsi:type="dcterms:W3CDTF">2022-03-30T17:02:09Z</dcterms:modified>
</cp:coreProperties>
</file>