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3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4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5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6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7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8.xml" ContentType="application/vnd.openxmlformats-officedocument.presentationml.notesSlid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notesSlides/notesSlide9.xml" ContentType="application/vnd.openxmlformats-officedocument.presentationml.notesSlide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10.xml" ContentType="application/vnd.openxmlformats-officedocument.presentationml.notesSlide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notesSlides/notesSlide11.xml" ContentType="application/vnd.openxmlformats-officedocument.presentationml.notesSlide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notesSlides/notesSlide12.xml" ContentType="application/vnd.openxmlformats-officedocument.presentationml.notesSlide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notesSlides/notesSlide13.xml" ContentType="application/vnd.openxmlformats-officedocument.presentationml.notesSlide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notesSlides/notesSlide14.xml" ContentType="application/vnd.openxmlformats-officedocument.presentationml.notesSlide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notesSlides/notesSlide15.xml" ContentType="application/vnd.openxmlformats-officedocument.presentationml.notesSlide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notesSlides/notesSlide16.xml" ContentType="application/vnd.openxmlformats-officedocument.presentationml.notesSlide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notesSlides/notesSlide17.xml" ContentType="application/vnd.openxmlformats-officedocument.presentationml.notesSlide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notesSlides/notesSlide18.xml" ContentType="application/vnd.openxmlformats-officedocument.presentationml.notesSlide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notesSlides/notesSlide19.xml" ContentType="application/vnd.openxmlformats-officedocument.presentationml.notesSlide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notesSlides/notesSlide20.xml" ContentType="application/vnd.openxmlformats-officedocument.presentationml.notesSlide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notesSlides/notesSlide21.xml" ContentType="application/vnd.openxmlformats-officedocument.presentationml.notesSlide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notesSlides/notesSlide22.xml" ContentType="application/vnd.openxmlformats-officedocument.presentationml.notesSlide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notesSlides/notesSlide23.xml" ContentType="application/vnd.openxmlformats-officedocument.presentationml.notesSlide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30"/>
  </p:notesMasterIdLst>
  <p:handoutMasterIdLst>
    <p:handoutMasterId r:id="rId31"/>
  </p:handoutMasterIdLst>
  <p:sldIdLst>
    <p:sldId id="256" r:id="rId2"/>
    <p:sldId id="380" r:id="rId3"/>
    <p:sldId id="300" r:id="rId4"/>
    <p:sldId id="292" r:id="rId5"/>
    <p:sldId id="293" r:id="rId6"/>
    <p:sldId id="356" r:id="rId7"/>
    <p:sldId id="382" r:id="rId8"/>
    <p:sldId id="383" r:id="rId9"/>
    <p:sldId id="295" r:id="rId10"/>
    <p:sldId id="358" r:id="rId11"/>
    <p:sldId id="332" r:id="rId12"/>
    <p:sldId id="333" r:id="rId13"/>
    <p:sldId id="366" r:id="rId14"/>
    <p:sldId id="367" r:id="rId15"/>
    <p:sldId id="370" r:id="rId16"/>
    <p:sldId id="371" r:id="rId17"/>
    <p:sldId id="384" r:id="rId18"/>
    <p:sldId id="342" r:id="rId19"/>
    <p:sldId id="344" r:id="rId20"/>
    <p:sldId id="321" r:id="rId21"/>
    <p:sldId id="364" r:id="rId22"/>
    <p:sldId id="323" r:id="rId23"/>
    <p:sldId id="363" r:id="rId24"/>
    <p:sldId id="324" r:id="rId25"/>
    <p:sldId id="325" r:id="rId26"/>
    <p:sldId id="326" r:id="rId27"/>
    <p:sldId id="327" r:id="rId28"/>
    <p:sldId id="357" r:id="rId29"/>
  </p:sldIdLst>
  <p:sldSz cx="9144000" cy="6858000" type="screen4x3"/>
  <p:notesSz cx="6985000" cy="9283700"/>
  <p:custDataLst>
    <p:tags r:id="rId32"/>
  </p:custDataLst>
  <p:defaultTextStyle>
    <a:defPPr>
      <a:defRPr lang="en-US"/>
    </a:defPPr>
    <a:lvl1pPr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3754" autoAdjust="0"/>
    <p:restoredTop sz="80512" autoAdjust="0"/>
  </p:normalViewPr>
  <p:slideViewPr>
    <p:cSldViewPr>
      <p:cViewPr varScale="1">
        <p:scale>
          <a:sx n="90" d="100"/>
          <a:sy n="90" d="100"/>
        </p:scale>
        <p:origin x="222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914"/>
    </p:cViewPr>
  </p:sorterViewPr>
  <p:notesViewPr>
    <p:cSldViewPr>
      <p:cViewPr varScale="1">
        <p:scale>
          <a:sx n="88" d="100"/>
          <a:sy n="88" d="100"/>
        </p:scale>
        <p:origin x="-1926" y="-102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07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5413" y="0"/>
            <a:ext cx="3062287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3488"/>
            <a:ext cx="30607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5413" y="8853488"/>
            <a:ext cx="3062287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5FFEEAA-FA7D-4C6B-B401-0583FCE20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87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9225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4410075"/>
            <a:ext cx="512445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9225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D009345-72C9-4A7C-A0D7-3D94E68039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04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D17C474B-C3E0-4DCD-B84A-C2977C7F6AF3}" type="slidenum">
              <a:rPr lang="en-US" altLang="en-US" sz="1300" smtClean="0">
                <a:solidFill>
                  <a:schemeClr val="tx1"/>
                </a:solidFill>
              </a:rPr>
              <a:pPr/>
              <a:t>1</a:t>
            </a:fld>
            <a:endParaRPr lang="en-US" altLang="en-US" sz="1300" smtClean="0">
              <a:solidFill>
                <a:schemeClr val="tx1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26AFCFA3-478E-44C6-B7D5-D2105CB8858C}" type="slidenum">
              <a:rPr lang="en-US" altLang="en-US" sz="1300" smtClean="0">
                <a:solidFill>
                  <a:schemeClr val="tx1"/>
                </a:solidFill>
              </a:rPr>
              <a:pPr/>
              <a:t>13</a:t>
            </a:fld>
            <a:endParaRPr lang="en-US" altLang="en-US" sz="1300" smtClean="0">
              <a:solidFill>
                <a:schemeClr val="tx1"/>
              </a:solidFill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Solving these problems requires:  algorithm, data structures</a:t>
            </a:r>
          </a:p>
          <a:p>
            <a:r>
              <a:rPr lang="en-US" altLang="en-US" smtClean="0"/>
              <a:t>Choice of alg/ds can make a huge difference (seconds vs. days)</a:t>
            </a:r>
          </a:p>
          <a:p>
            <a:endParaRPr lang="en-US" altLang="en-US" smtClean="0"/>
          </a:p>
          <a:p>
            <a:r>
              <a:rPr lang="en-US" altLang="en-US" smtClean="0"/>
              <a:t>Desiderada:  speed, small memory, elegance/simplicity</a:t>
            </a:r>
          </a:p>
          <a:p>
            <a:r>
              <a:rPr lang="en-US" altLang="en-US" smtClean="0"/>
              <a:t>Why does elegance matter?  Easier to debug, maintain.</a:t>
            </a:r>
          </a:p>
          <a:p>
            <a:r>
              <a:rPr lang="en-US" altLang="en-US" smtClean="0"/>
              <a:t>Often these things are at odds—can’t always have all three, but sometimes you can.</a:t>
            </a:r>
          </a:p>
          <a:p>
            <a:endParaRPr lang="en-US" altLang="en-US" smtClean="0"/>
          </a:p>
          <a:p>
            <a:r>
              <a:rPr lang="en-US" altLang="en-US" smtClean="0"/>
              <a:t>Usually, the first thing you think of is much slower than the best performing method</a:t>
            </a:r>
          </a:p>
          <a:p>
            <a:r>
              <a:rPr lang="en-US" altLang="en-US" smtClean="0"/>
              <a:t>People have written PhD theses on memory allocation, sorting algorithms, etc.</a:t>
            </a:r>
          </a:p>
          <a:p>
            <a:r>
              <a:rPr lang="en-US" altLang="en-US" smtClean="0"/>
              <a:t>Some of these methods are very complex, some are simple and elegant—we’ll be focusing on the latter…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11C9D6FF-B0EE-44B7-9FC5-A1BFC2D705A3}" type="slidenum">
              <a:rPr lang="en-US" altLang="en-US" sz="1300" smtClean="0">
                <a:solidFill>
                  <a:schemeClr val="tx1"/>
                </a:solidFill>
              </a:rPr>
              <a:pPr/>
              <a:t>14</a:t>
            </a:fld>
            <a:endParaRPr lang="en-US" altLang="en-US" sz="1300" smtClean="0">
              <a:solidFill>
                <a:schemeClr val="tx1"/>
              </a:solidFill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Computers are getting faster:  no need to optimize?</a:t>
            </a:r>
          </a:p>
          <a:p>
            <a:pPr>
              <a:buFontTx/>
              <a:buChar char="-"/>
            </a:pPr>
            <a:r>
              <a:rPr lang="en-US" altLang="en-US" smtClean="0"/>
              <a:t>there’s some truth to this—many optimizations no longer matter</a:t>
            </a:r>
          </a:p>
          <a:p>
            <a:pPr>
              <a:buFontTx/>
              <a:buChar char="-"/>
            </a:pPr>
            <a:r>
              <a:rPr lang="en-US" altLang="en-US" smtClean="0"/>
              <a:t>But usually it does matter—problem sizes are getting much bigger</a:t>
            </a:r>
          </a:p>
          <a:p>
            <a:pPr lvl="1">
              <a:buFontTx/>
              <a:buChar char="-"/>
            </a:pPr>
            <a:r>
              <a:rPr lang="en-US" altLang="en-US" smtClean="0"/>
              <a:t>- examples:  hard disk—terrabytes! (my first mac had 10M disk).</a:t>
            </a:r>
          </a:p>
          <a:p>
            <a:pPr>
              <a:buFontTx/>
              <a:buChar char="-"/>
            </a:pPr>
            <a:r>
              <a:rPr lang="en-US" altLang="en-US" smtClean="0"/>
              <a:t>No more Moore’s law for CPUs…</a:t>
            </a:r>
          </a:p>
          <a:p>
            <a:r>
              <a:rPr lang="en-US" altLang="en-US" smtClean="0"/>
              <a:t>Libraries: experts have done this for you</a:t>
            </a:r>
          </a:p>
          <a:p>
            <a:pPr>
              <a:buFontTx/>
              <a:buChar char="-"/>
            </a:pPr>
            <a:r>
              <a:rPr lang="en-US" altLang="en-US" smtClean="0"/>
              <a:t>How do you know which routine to call?</a:t>
            </a:r>
          </a:p>
          <a:p>
            <a:pPr>
              <a:buFontTx/>
              <a:buChar char="-"/>
            </a:pPr>
            <a:r>
              <a:rPr lang="en-US" altLang="en-US" smtClean="0"/>
              <a:t>What if the alg you need isn’t there?</a:t>
            </a:r>
          </a:p>
          <a:p>
            <a:endParaRPr lang="en-US" altLang="en-US" smtClean="0"/>
          </a:p>
          <a:p>
            <a:pPr>
              <a:buFontTx/>
              <a:buChar char="-"/>
            </a:pPr>
            <a:endParaRPr lang="en-US" altLang="en-US" smtClean="0"/>
          </a:p>
          <a:p>
            <a:pPr lvl="1"/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Sort N number</a:t>
            </a:r>
          </a:p>
          <a:p>
            <a:r>
              <a:rPr lang="en-US" altLang="en-US" smtClean="0"/>
              <a:t>Alg:  quick sort, insertion sort, bubble sort…</a:t>
            </a:r>
          </a:p>
          <a:p>
            <a:r>
              <a:rPr lang="en-US" altLang="en-US" smtClean="0"/>
              <a:t>Imp:  quickSort.java     quickSort.C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3C73A299-3573-494B-A4CB-9F27DA1BB1A9}" type="slidenum">
              <a:rPr lang="en-US" altLang="en-US" sz="1300" smtClean="0">
                <a:solidFill>
                  <a:schemeClr val="tx1"/>
                </a:solidFill>
              </a:rPr>
              <a:pPr/>
              <a:t>16</a:t>
            </a:fld>
            <a:endParaRPr lang="en-US" altLang="en-US" sz="1300" smtClean="0">
              <a:solidFill>
                <a:schemeClr val="tx1"/>
              </a:solidFill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ADT:  Stack </a:t>
            </a:r>
            <a:r>
              <a:rPr lang="en-US" altLang="en-US" smtClean="0">
                <a:sym typeface="Wingdings" pitchFamily="2" charset="2"/>
              </a:rPr>
              <a:t> push, pop, isEmpty</a:t>
            </a:r>
          </a:p>
          <a:p>
            <a:endParaRPr lang="en-US" altLang="en-US" smtClean="0"/>
          </a:p>
          <a:p>
            <a:r>
              <a:rPr lang="en-US" altLang="en-US" smtClean="0"/>
              <a:t>DataStructure:  linked list, array</a:t>
            </a:r>
          </a:p>
          <a:p>
            <a:endParaRPr lang="en-US" altLang="en-US" smtClean="0"/>
          </a:p>
          <a:p>
            <a:r>
              <a:rPr lang="en-US" altLang="en-US" smtClean="0"/>
              <a:t>Implementation:  java.util.Stack, java.util.LinkedList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6EB17D25-2FA7-4BC3-9DAD-7123100FD6F6}" type="slidenum">
              <a:rPr lang="en-US" altLang="en-US" sz="1300" smtClean="0">
                <a:solidFill>
                  <a:schemeClr val="tx1"/>
                </a:solidFill>
              </a:rPr>
              <a:pPr/>
              <a:t>18</a:t>
            </a:fld>
            <a:endParaRPr lang="en-US" altLang="en-US" sz="1300" smtClean="0">
              <a:solidFill>
                <a:schemeClr val="tx1"/>
              </a:solidFill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2264B812-931D-4732-A650-BF4EE77ADA02}" type="slidenum">
              <a:rPr lang="en-US" altLang="en-US" sz="1300" smtClean="0">
                <a:solidFill>
                  <a:schemeClr val="tx1"/>
                </a:solidFill>
              </a:rPr>
              <a:pPr/>
              <a:t>19</a:t>
            </a:fld>
            <a:endParaRPr lang="en-US" altLang="en-US" sz="1300" smtClean="0">
              <a:solidFill>
                <a:schemeClr val="tx1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25FF9EB8-73B8-480F-A4A2-C92707B78722}" type="slidenum">
              <a:rPr lang="en-US" altLang="en-US" sz="1300" smtClean="0">
                <a:solidFill>
                  <a:schemeClr val="tx1"/>
                </a:solidFill>
              </a:rPr>
              <a:pPr/>
              <a:t>20</a:t>
            </a:fld>
            <a:endParaRPr lang="en-US" altLang="en-US" sz="1300" smtClean="0">
              <a:solidFill>
                <a:schemeClr val="tx1"/>
              </a:solidFill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You’ve probably seen the Q before. If so, this is an opportunity to get familiar with how we will be treating concepts in this class.  If not, then the Q is a simple but very powerful abstraction, and you should make sure you understand it thoroughly.</a:t>
            </a:r>
          </a:p>
          <a:p>
            <a:endParaRPr lang="en-US" altLang="en-US" smtClean="0"/>
          </a:p>
          <a:p>
            <a:r>
              <a:rPr lang="en-US" altLang="en-US" smtClean="0"/>
              <a:t>Note the lack of any implementation details – just the interface and key properties that must be satisfied.</a:t>
            </a:r>
          </a:p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E43C2D5C-6784-46DF-A808-062BA941A1E8}" type="slidenum">
              <a:rPr lang="en-US" altLang="en-US" sz="1300" smtClean="0">
                <a:solidFill>
                  <a:schemeClr val="tx1"/>
                </a:solidFill>
              </a:rPr>
              <a:pPr/>
              <a:t>21</a:t>
            </a:fld>
            <a:endParaRPr lang="en-US" altLang="en-US" sz="1300" smtClean="0">
              <a:solidFill>
                <a:schemeClr val="tx1"/>
              </a:solidFill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47F12C06-30F4-4D07-8958-88093D90529F}" type="slidenum">
              <a:rPr lang="en-US" altLang="en-US" sz="1300" smtClean="0">
                <a:solidFill>
                  <a:schemeClr val="tx1"/>
                </a:solidFill>
              </a:rPr>
              <a:pPr/>
              <a:t>22</a:t>
            </a:fld>
            <a:endParaRPr lang="en-US" altLang="en-US" sz="1300" smtClean="0">
              <a:solidFill>
                <a:schemeClr val="tx1"/>
              </a:solidFill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Here is a data structure implementation of the Q.</a:t>
            </a:r>
          </a:p>
          <a:p>
            <a:r>
              <a:rPr lang="en-US" altLang="en-US" smtClean="0"/>
              <a:t>The queue is stored as an array.</a:t>
            </a:r>
          </a:p>
          <a:p>
            <a:r>
              <a:rPr lang="en-US" altLang="en-US" smtClean="0"/>
              <a:t>shiftLeftOne is expensive!  </a:t>
            </a:r>
          </a:p>
          <a:p>
            <a:endParaRPr lang="en-US" altLang="en-US" smtClean="0"/>
          </a:p>
          <a:p>
            <a:r>
              <a:rPr lang="en-US" altLang="en-US" b="1" smtClean="0"/>
              <a:t>There’s also another problem here. What’s wrong with the Enqueue and Dequeue functions?</a:t>
            </a:r>
          </a:p>
          <a:p>
            <a:endParaRPr lang="en-US" altLang="en-US" b="1" smtClean="0"/>
          </a:p>
          <a:p>
            <a:r>
              <a:rPr lang="en-US" altLang="en-US" b="1" smtClean="0"/>
              <a:t>Your data structures should be robust!</a:t>
            </a:r>
            <a:r>
              <a:rPr lang="en-US" altLang="en-US" smtClean="0"/>
              <a:t> Make them robust before you even consider thinking about making them efficient! That is an order!</a:t>
            </a:r>
          </a:p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D4BCAECB-BB50-4643-A925-F846CA6A618B}" type="slidenum">
              <a:rPr lang="en-US" altLang="en-US" sz="1300" smtClean="0">
                <a:solidFill>
                  <a:schemeClr val="tx1"/>
                </a:solidFill>
              </a:rPr>
              <a:pPr/>
              <a:t>23</a:t>
            </a:fld>
            <a:endParaRPr lang="en-US" altLang="en-US" sz="1300" smtClean="0">
              <a:solidFill>
                <a:schemeClr val="tx1"/>
              </a:solidFill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Here is another data structure implementation of the Q.</a:t>
            </a:r>
          </a:p>
          <a:p>
            <a:r>
              <a:rPr lang="en-US" altLang="en-US" smtClean="0"/>
              <a:t>The queue is stored as an array, and, to avoid shifting all the elements each time an element is dequeued, we imagine that the array wraps around on itself.</a:t>
            </a:r>
          </a:p>
          <a:p>
            <a:endParaRPr lang="en-US" altLang="en-US" smtClean="0"/>
          </a:p>
          <a:p>
            <a:r>
              <a:rPr lang="en-US" altLang="en-US" smtClean="0"/>
              <a:t>Test for empty/full:  front = back</a:t>
            </a:r>
          </a:p>
          <a:p>
            <a:endParaRPr lang="en-US" altLang="en-US" smtClean="0"/>
          </a:p>
          <a:p>
            <a:r>
              <a:rPr lang="en-US" altLang="en-US" smtClean="0"/>
              <a:t>Can we do something smarter when full?</a:t>
            </a:r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BD21ABA3-0A8C-46FD-BE51-DC492BB98F90}" type="slidenum">
              <a:rPr lang="en-US" altLang="en-US" sz="1300" smtClean="0">
                <a:solidFill>
                  <a:schemeClr val="tx1"/>
                </a:solidFill>
              </a:rPr>
              <a:pPr/>
              <a:t>3</a:t>
            </a:fld>
            <a:endParaRPr lang="en-US" altLang="en-US" sz="1300" smtClean="0">
              <a:solidFill>
                <a:schemeClr val="tx1"/>
              </a:solidFill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(Introduce everyone) “ give them a hand”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7EADF361-F837-4BB7-9A2A-0C72D4D3F27F}" type="slidenum">
              <a:rPr lang="en-US" altLang="en-US" sz="1300" smtClean="0">
                <a:solidFill>
                  <a:schemeClr val="tx1"/>
                </a:solidFill>
              </a:rPr>
              <a:pPr/>
              <a:t>24</a:t>
            </a:fld>
            <a:endParaRPr lang="en-US" altLang="en-US" sz="1300" smtClean="0">
              <a:solidFill>
                <a:schemeClr val="tx1"/>
              </a:solidFill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78326E5A-D565-48A9-8F72-93478170DB49}" type="slidenum">
              <a:rPr lang="en-US" altLang="en-US" sz="1300" smtClean="0">
                <a:solidFill>
                  <a:schemeClr val="tx1"/>
                </a:solidFill>
              </a:rPr>
              <a:pPr/>
              <a:t>25</a:t>
            </a:fld>
            <a:endParaRPr lang="en-US" altLang="en-US" sz="1300" smtClean="0">
              <a:solidFill>
                <a:schemeClr val="tx1"/>
              </a:solidFill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Advantage of circular array?   Faster (except for resize), simpler memory management</a:t>
            </a:r>
          </a:p>
          <a:p>
            <a:r>
              <a:rPr lang="en-US" altLang="en-US" smtClean="0"/>
              <a:t>Advantage of linked list?  No max size (or need to reallocate/copy)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4BE4EC1B-2898-4C5B-A287-7AA66FDAC488}" type="slidenum">
              <a:rPr lang="en-US" altLang="en-US" sz="1300" smtClean="0">
                <a:solidFill>
                  <a:schemeClr val="tx1"/>
                </a:solidFill>
              </a:rPr>
              <a:pPr/>
              <a:t>26</a:t>
            </a:fld>
            <a:endParaRPr lang="en-US" altLang="en-US" sz="1300" smtClean="0">
              <a:solidFill>
                <a:schemeClr val="tx1"/>
              </a:solidFill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A21DB23E-75ED-4DCB-AD1D-7E0D5DC6D172}" type="slidenum">
              <a:rPr lang="en-US" altLang="en-US" sz="1300" smtClean="0">
                <a:solidFill>
                  <a:schemeClr val="tx1"/>
                </a:solidFill>
              </a:rPr>
              <a:pPr/>
              <a:t>27</a:t>
            </a:fld>
            <a:endParaRPr lang="en-US" altLang="en-US" sz="1300" smtClean="0">
              <a:solidFill>
                <a:schemeClr val="tx1"/>
              </a:solidFill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89F12DE1-5E10-40B9-86DA-9A3E4CFB40CE}" type="slidenum">
              <a:rPr lang="en-US" altLang="en-US" sz="1300" smtClean="0">
                <a:solidFill>
                  <a:schemeClr val="tx1"/>
                </a:solidFill>
              </a:rPr>
              <a:pPr/>
              <a:t>28</a:t>
            </a:fld>
            <a:endParaRPr lang="en-US" altLang="en-US" sz="1300" smtClean="0">
              <a:solidFill>
                <a:schemeClr val="tx1"/>
              </a:solidFill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A9652B6E-1A49-403E-A0EF-F45DC48A99A5}" type="slidenum">
              <a:rPr lang="en-US" altLang="en-US" sz="1300" smtClean="0">
                <a:solidFill>
                  <a:schemeClr val="tx1"/>
                </a:solidFill>
              </a:rPr>
              <a:pPr/>
              <a:t>4</a:t>
            </a:fld>
            <a:endParaRPr lang="en-US" altLang="en-US" sz="1300" smtClean="0">
              <a:solidFill>
                <a:schemeClr val="tx1"/>
              </a:solidFill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57E0290A-BA17-4C51-8285-8A1D02E2F418}" type="slidenum">
              <a:rPr lang="en-US" altLang="en-US" sz="1300" smtClean="0">
                <a:solidFill>
                  <a:schemeClr val="tx1"/>
                </a:solidFill>
              </a:rPr>
              <a:pPr/>
              <a:t>5</a:t>
            </a:fld>
            <a:endParaRPr lang="en-US" altLang="en-US" sz="1300" smtClean="0">
              <a:solidFill>
                <a:schemeClr val="tx1"/>
              </a:solidFill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21275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Announce is required.</a:t>
            </a:r>
          </a:p>
          <a:p>
            <a:endParaRPr lang="en-US" altLang="en-US" smtClean="0"/>
          </a:p>
          <a:p>
            <a:r>
              <a:rPr lang="en-US" altLang="en-US" smtClean="0"/>
              <a:t>3</a:t>
            </a:r>
            <a:r>
              <a:rPr lang="en-US" altLang="en-US" baseline="30000" smtClean="0"/>
              <a:t>rd</a:t>
            </a:r>
            <a:r>
              <a:rPr lang="en-US" altLang="en-US" smtClean="0"/>
              <a:t> edition ~ $150</a:t>
            </a:r>
          </a:p>
          <a:p>
            <a:r>
              <a:rPr lang="en-US" altLang="en-US" smtClean="0"/>
              <a:t>2</a:t>
            </a:r>
            <a:r>
              <a:rPr lang="en-US" altLang="en-US" baseline="30000" smtClean="0"/>
              <a:t>nd</a:t>
            </a:r>
            <a:r>
              <a:rPr lang="en-US" altLang="en-US" smtClean="0"/>
              <a:t> edition ~ $45, or $3 used…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47F5B826-EE16-434B-AFD1-8D70252740E0}" type="slidenum">
              <a:rPr lang="en-US" altLang="en-US" sz="1300" smtClean="0">
                <a:solidFill>
                  <a:schemeClr val="tx1"/>
                </a:solidFill>
              </a:rPr>
              <a:pPr/>
              <a:t>6</a:t>
            </a:fld>
            <a:endParaRPr lang="en-US" altLang="en-US" sz="1300" smtClean="0">
              <a:solidFill>
                <a:schemeClr val="tx1"/>
              </a:solidFill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F57122BA-B5DB-46E8-BA89-1096F781C789}" type="slidenum">
              <a:rPr lang="en-US" altLang="en-US" sz="1300" smtClean="0">
                <a:solidFill>
                  <a:schemeClr val="tx1"/>
                </a:solidFill>
              </a:rPr>
              <a:pPr/>
              <a:t>9</a:t>
            </a:fld>
            <a:endParaRPr lang="en-US" altLang="en-US" sz="1300" smtClean="0">
              <a:solidFill>
                <a:schemeClr val="tx1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B2797D16-C0B8-453A-8633-721FF70AFB47}" type="slidenum">
              <a:rPr lang="en-US" altLang="en-US" sz="1300" smtClean="0">
                <a:solidFill>
                  <a:schemeClr val="tx1"/>
                </a:solidFill>
              </a:rPr>
              <a:pPr/>
              <a:t>11</a:t>
            </a:fld>
            <a:endParaRPr lang="en-US" altLang="en-US" sz="1300" smtClean="0">
              <a:solidFill>
                <a:schemeClr val="tx1"/>
              </a:solidFill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See course web page for more on both of these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FAA38BC0-EFD2-4ED6-A29C-CAC15B80CAAE}" type="slidenum">
              <a:rPr lang="en-US" altLang="en-US" sz="1300" smtClean="0">
                <a:solidFill>
                  <a:schemeClr val="tx1"/>
                </a:solidFill>
              </a:rPr>
              <a:pPr/>
              <a:t>12</a:t>
            </a:fld>
            <a:endParaRPr lang="en-US" altLang="en-US" sz="1300" smtClean="0">
              <a:solidFill>
                <a:schemeClr val="tx1"/>
              </a:solidFill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 smtClean="0"/>
              <a:t>3/28/2022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95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E3D29-17E1-4F73-98C5-C1578562D1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67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706F9A-20CC-453C-B016-716D1B49E8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54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 smtClean="0"/>
              <a:t>3/28/2022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51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7399F4-18E9-476C-BF51-6F6CFD5251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1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6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72A4B9-27A0-431E-828E-D9164D3B90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8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0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4BD63-3F69-4317-BFAC-D05CE43EF9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499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4B3FFC-6FA6-477D-962A-C50729C486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04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1CD63-D5FC-42BA-93E0-6A849AD09C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1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3/28/2022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dirty="0" smtClean="0"/>
              <a:t>CSE 332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1E508F6-ED62-4112-8118-58A1073E24C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89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3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notesSlide" Target="../notesSlides/notesSlide11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3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2.xml"/><Relationship Id="rId3" Type="http://schemas.openxmlformats.org/officeDocument/2006/relationships/tags" Target="../tags/tag38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3.xml"/><Relationship Id="rId3" Type="http://schemas.openxmlformats.org/officeDocument/2006/relationships/tags" Target="../tags/tag44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50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5" Type="http://schemas.openxmlformats.org/officeDocument/2006/relationships/notesSlide" Target="../notesSlides/notesSlide14.xml"/><Relationship Id="rId4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tags" Target="../tags/tag51.xml"/><Relationship Id="rId5" Type="http://schemas.openxmlformats.org/officeDocument/2006/relationships/notesSlide" Target="../notesSlides/notesSlide15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61.xml"/><Relationship Id="rId3" Type="http://schemas.openxmlformats.org/officeDocument/2006/relationships/tags" Target="../tags/tag56.xml"/><Relationship Id="rId7" Type="http://schemas.openxmlformats.org/officeDocument/2006/relationships/tags" Target="../tags/tag60.xml"/><Relationship Id="rId12" Type="http://schemas.openxmlformats.org/officeDocument/2006/relationships/notesSlide" Target="../notesSlides/notesSlide1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6" Type="http://schemas.openxmlformats.org/officeDocument/2006/relationships/tags" Target="../tags/tag59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58.xml"/><Relationship Id="rId10" Type="http://schemas.openxmlformats.org/officeDocument/2006/relationships/tags" Target="../tags/tag63.xml"/><Relationship Id="rId4" Type="http://schemas.openxmlformats.org/officeDocument/2006/relationships/tags" Target="../tags/tag57.xml"/><Relationship Id="rId9" Type="http://schemas.openxmlformats.org/officeDocument/2006/relationships/tags" Target="../tags/tag6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5" Type="http://schemas.openxmlformats.org/officeDocument/2006/relationships/notesSlide" Target="../notesSlides/notesSlide17.xml"/><Relationship Id="rId4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tags" Target="../tags/tag79.xml"/><Relationship Id="rId18" Type="http://schemas.openxmlformats.org/officeDocument/2006/relationships/tags" Target="../tags/tag84.xml"/><Relationship Id="rId26" Type="http://schemas.openxmlformats.org/officeDocument/2006/relationships/tags" Target="../tags/tag92.xml"/><Relationship Id="rId3" Type="http://schemas.openxmlformats.org/officeDocument/2006/relationships/tags" Target="../tags/tag69.xml"/><Relationship Id="rId21" Type="http://schemas.openxmlformats.org/officeDocument/2006/relationships/tags" Target="../tags/tag87.xml"/><Relationship Id="rId7" Type="http://schemas.openxmlformats.org/officeDocument/2006/relationships/tags" Target="../tags/tag73.xml"/><Relationship Id="rId12" Type="http://schemas.openxmlformats.org/officeDocument/2006/relationships/tags" Target="../tags/tag78.xml"/><Relationship Id="rId17" Type="http://schemas.openxmlformats.org/officeDocument/2006/relationships/tags" Target="../tags/tag83.xml"/><Relationship Id="rId25" Type="http://schemas.openxmlformats.org/officeDocument/2006/relationships/tags" Target="../tags/tag91.xml"/><Relationship Id="rId33" Type="http://schemas.openxmlformats.org/officeDocument/2006/relationships/notesSlide" Target="../notesSlides/notesSlide18.xml"/><Relationship Id="rId2" Type="http://schemas.openxmlformats.org/officeDocument/2006/relationships/tags" Target="../tags/tag68.xml"/><Relationship Id="rId16" Type="http://schemas.openxmlformats.org/officeDocument/2006/relationships/tags" Target="../tags/tag82.xml"/><Relationship Id="rId20" Type="http://schemas.openxmlformats.org/officeDocument/2006/relationships/tags" Target="../tags/tag86.xml"/><Relationship Id="rId29" Type="http://schemas.openxmlformats.org/officeDocument/2006/relationships/tags" Target="../tags/tag95.xml"/><Relationship Id="rId1" Type="http://schemas.openxmlformats.org/officeDocument/2006/relationships/tags" Target="../tags/tag67.xml"/><Relationship Id="rId6" Type="http://schemas.openxmlformats.org/officeDocument/2006/relationships/tags" Target="../tags/tag72.xml"/><Relationship Id="rId11" Type="http://schemas.openxmlformats.org/officeDocument/2006/relationships/tags" Target="../tags/tag77.xml"/><Relationship Id="rId24" Type="http://schemas.openxmlformats.org/officeDocument/2006/relationships/tags" Target="../tags/tag90.xml"/><Relationship Id="rId32" Type="http://schemas.openxmlformats.org/officeDocument/2006/relationships/slideLayout" Target="../slideLayouts/slideLayout4.xml"/><Relationship Id="rId5" Type="http://schemas.openxmlformats.org/officeDocument/2006/relationships/tags" Target="../tags/tag71.xml"/><Relationship Id="rId15" Type="http://schemas.openxmlformats.org/officeDocument/2006/relationships/tags" Target="../tags/tag81.xml"/><Relationship Id="rId23" Type="http://schemas.openxmlformats.org/officeDocument/2006/relationships/tags" Target="../tags/tag89.xml"/><Relationship Id="rId28" Type="http://schemas.openxmlformats.org/officeDocument/2006/relationships/tags" Target="../tags/tag94.xml"/><Relationship Id="rId10" Type="http://schemas.openxmlformats.org/officeDocument/2006/relationships/tags" Target="../tags/tag76.xml"/><Relationship Id="rId19" Type="http://schemas.openxmlformats.org/officeDocument/2006/relationships/tags" Target="../tags/tag85.xml"/><Relationship Id="rId31" Type="http://schemas.openxmlformats.org/officeDocument/2006/relationships/tags" Target="../tags/tag97.xml"/><Relationship Id="rId4" Type="http://schemas.openxmlformats.org/officeDocument/2006/relationships/tags" Target="../tags/tag70.xml"/><Relationship Id="rId9" Type="http://schemas.openxmlformats.org/officeDocument/2006/relationships/tags" Target="../tags/tag75.xml"/><Relationship Id="rId14" Type="http://schemas.openxmlformats.org/officeDocument/2006/relationships/tags" Target="../tags/tag80.xml"/><Relationship Id="rId22" Type="http://schemas.openxmlformats.org/officeDocument/2006/relationships/tags" Target="../tags/tag88.xml"/><Relationship Id="rId27" Type="http://schemas.openxmlformats.org/officeDocument/2006/relationships/tags" Target="../tags/tag93.xml"/><Relationship Id="rId30" Type="http://schemas.openxmlformats.org/officeDocument/2006/relationships/tags" Target="../tags/tag96.xml"/><Relationship Id="rId8" Type="http://schemas.openxmlformats.org/officeDocument/2006/relationships/tags" Target="../tags/tag74.xml"/></Relationships>
</file>

<file path=ppt/slides/_rels/slide23.xml.rels><?xml version="1.0" encoding="UTF-8" standalone="yes"?>
<Relationships xmlns="http://schemas.openxmlformats.org/package/2006/relationships"><Relationship Id="rId13" Type="http://schemas.openxmlformats.org/officeDocument/2006/relationships/tags" Target="../tags/tag110.xml"/><Relationship Id="rId18" Type="http://schemas.openxmlformats.org/officeDocument/2006/relationships/tags" Target="../tags/tag115.xml"/><Relationship Id="rId26" Type="http://schemas.openxmlformats.org/officeDocument/2006/relationships/tags" Target="../tags/tag123.xml"/><Relationship Id="rId3" Type="http://schemas.openxmlformats.org/officeDocument/2006/relationships/tags" Target="../tags/tag100.xml"/><Relationship Id="rId21" Type="http://schemas.openxmlformats.org/officeDocument/2006/relationships/tags" Target="../tags/tag118.xml"/><Relationship Id="rId34" Type="http://schemas.openxmlformats.org/officeDocument/2006/relationships/slideLayout" Target="../slideLayouts/slideLayout4.xml"/><Relationship Id="rId7" Type="http://schemas.openxmlformats.org/officeDocument/2006/relationships/tags" Target="../tags/tag104.xml"/><Relationship Id="rId12" Type="http://schemas.openxmlformats.org/officeDocument/2006/relationships/tags" Target="../tags/tag109.xml"/><Relationship Id="rId17" Type="http://schemas.openxmlformats.org/officeDocument/2006/relationships/tags" Target="../tags/tag114.xml"/><Relationship Id="rId25" Type="http://schemas.openxmlformats.org/officeDocument/2006/relationships/tags" Target="../tags/tag122.xml"/><Relationship Id="rId33" Type="http://schemas.openxmlformats.org/officeDocument/2006/relationships/tags" Target="../tags/tag130.xml"/><Relationship Id="rId2" Type="http://schemas.openxmlformats.org/officeDocument/2006/relationships/tags" Target="../tags/tag99.xml"/><Relationship Id="rId16" Type="http://schemas.openxmlformats.org/officeDocument/2006/relationships/tags" Target="../tags/tag113.xml"/><Relationship Id="rId20" Type="http://schemas.openxmlformats.org/officeDocument/2006/relationships/tags" Target="../tags/tag117.xml"/><Relationship Id="rId29" Type="http://schemas.openxmlformats.org/officeDocument/2006/relationships/tags" Target="../tags/tag126.xml"/><Relationship Id="rId1" Type="http://schemas.openxmlformats.org/officeDocument/2006/relationships/tags" Target="../tags/tag98.xml"/><Relationship Id="rId6" Type="http://schemas.openxmlformats.org/officeDocument/2006/relationships/tags" Target="../tags/tag103.xml"/><Relationship Id="rId11" Type="http://schemas.openxmlformats.org/officeDocument/2006/relationships/tags" Target="../tags/tag108.xml"/><Relationship Id="rId24" Type="http://schemas.openxmlformats.org/officeDocument/2006/relationships/tags" Target="../tags/tag121.xml"/><Relationship Id="rId32" Type="http://schemas.openxmlformats.org/officeDocument/2006/relationships/tags" Target="../tags/tag129.xml"/><Relationship Id="rId5" Type="http://schemas.openxmlformats.org/officeDocument/2006/relationships/tags" Target="../tags/tag102.xml"/><Relationship Id="rId15" Type="http://schemas.openxmlformats.org/officeDocument/2006/relationships/tags" Target="../tags/tag112.xml"/><Relationship Id="rId23" Type="http://schemas.openxmlformats.org/officeDocument/2006/relationships/tags" Target="../tags/tag120.xml"/><Relationship Id="rId28" Type="http://schemas.openxmlformats.org/officeDocument/2006/relationships/tags" Target="../tags/tag125.xml"/><Relationship Id="rId10" Type="http://schemas.openxmlformats.org/officeDocument/2006/relationships/tags" Target="../tags/tag107.xml"/><Relationship Id="rId19" Type="http://schemas.openxmlformats.org/officeDocument/2006/relationships/tags" Target="../tags/tag116.xml"/><Relationship Id="rId31" Type="http://schemas.openxmlformats.org/officeDocument/2006/relationships/tags" Target="../tags/tag128.xml"/><Relationship Id="rId4" Type="http://schemas.openxmlformats.org/officeDocument/2006/relationships/tags" Target="../tags/tag101.xml"/><Relationship Id="rId9" Type="http://schemas.openxmlformats.org/officeDocument/2006/relationships/tags" Target="../tags/tag106.xml"/><Relationship Id="rId14" Type="http://schemas.openxmlformats.org/officeDocument/2006/relationships/tags" Target="../tags/tag111.xml"/><Relationship Id="rId22" Type="http://schemas.openxmlformats.org/officeDocument/2006/relationships/tags" Target="../tags/tag119.xml"/><Relationship Id="rId27" Type="http://schemas.openxmlformats.org/officeDocument/2006/relationships/tags" Target="../tags/tag124.xml"/><Relationship Id="rId30" Type="http://schemas.openxmlformats.org/officeDocument/2006/relationships/tags" Target="../tags/tag127.xml"/><Relationship Id="rId35" Type="http://schemas.openxmlformats.org/officeDocument/2006/relationships/notesSlide" Target="../notesSlides/notesSlide19.xml"/><Relationship Id="rId8" Type="http://schemas.openxmlformats.org/officeDocument/2006/relationships/tags" Target="../tags/tag105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tags" Target="../tags/tag138.xml"/><Relationship Id="rId13" Type="http://schemas.openxmlformats.org/officeDocument/2006/relationships/tags" Target="../tags/tag143.xml"/><Relationship Id="rId18" Type="http://schemas.openxmlformats.org/officeDocument/2006/relationships/tags" Target="../tags/tag148.xml"/><Relationship Id="rId26" Type="http://schemas.openxmlformats.org/officeDocument/2006/relationships/tags" Target="../tags/tag156.xml"/><Relationship Id="rId3" Type="http://schemas.openxmlformats.org/officeDocument/2006/relationships/tags" Target="../tags/tag133.xml"/><Relationship Id="rId21" Type="http://schemas.openxmlformats.org/officeDocument/2006/relationships/tags" Target="../tags/tag151.xml"/><Relationship Id="rId7" Type="http://schemas.openxmlformats.org/officeDocument/2006/relationships/tags" Target="../tags/tag137.xml"/><Relationship Id="rId12" Type="http://schemas.openxmlformats.org/officeDocument/2006/relationships/tags" Target="../tags/tag142.xml"/><Relationship Id="rId17" Type="http://schemas.openxmlformats.org/officeDocument/2006/relationships/tags" Target="../tags/tag147.xml"/><Relationship Id="rId25" Type="http://schemas.openxmlformats.org/officeDocument/2006/relationships/tags" Target="../tags/tag155.xml"/><Relationship Id="rId2" Type="http://schemas.openxmlformats.org/officeDocument/2006/relationships/tags" Target="../tags/tag132.xml"/><Relationship Id="rId16" Type="http://schemas.openxmlformats.org/officeDocument/2006/relationships/tags" Target="../tags/tag146.xml"/><Relationship Id="rId20" Type="http://schemas.openxmlformats.org/officeDocument/2006/relationships/tags" Target="../tags/tag150.xml"/><Relationship Id="rId29" Type="http://schemas.openxmlformats.org/officeDocument/2006/relationships/tags" Target="../tags/tag159.xml"/><Relationship Id="rId1" Type="http://schemas.openxmlformats.org/officeDocument/2006/relationships/tags" Target="../tags/tag131.xml"/><Relationship Id="rId6" Type="http://schemas.openxmlformats.org/officeDocument/2006/relationships/tags" Target="../tags/tag136.xml"/><Relationship Id="rId11" Type="http://schemas.openxmlformats.org/officeDocument/2006/relationships/tags" Target="../tags/tag141.xml"/><Relationship Id="rId24" Type="http://schemas.openxmlformats.org/officeDocument/2006/relationships/tags" Target="../tags/tag154.xml"/><Relationship Id="rId5" Type="http://schemas.openxmlformats.org/officeDocument/2006/relationships/tags" Target="../tags/tag135.xml"/><Relationship Id="rId15" Type="http://schemas.openxmlformats.org/officeDocument/2006/relationships/tags" Target="../tags/tag145.xml"/><Relationship Id="rId23" Type="http://schemas.openxmlformats.org/officeDocument/2006/relationships/tags" Target="../tags/tag153.xml"/><Relationship Id="rId28" Type="http://schemas.openxmlformats.org/officeDocument/2006/relationships/tags" Target="../tags/tag158.xml"/><Relationship Id="rId10" Type="http://schemas.openxmlformats.org/officeDocument/2006/relationships/tags" Target="../tags/tag140.xml"/><Relationship Id="rId19" Type="http://schemas.openxmlformats.org/officeDocument/2006/relationships/tags" Target="../tags/tag149.xml"/><Relationship Id="rId31" Type="http://schemas.openxmlformats.org/officeDocument/2006/relationships/notesSlide" Target="../notesSlides/notesSlide20.xml"/><Relationship Id="rId4" Type="http://schemas.openxmlformats.org/officeDocument/2006/relationships/tags" Target="../tags/tag134.xml"/><Relationship Id="rId9" Type="http://schemas.openxmlformats.org/officeDocument/2006/relationships/tags" Target="../tags/tag139.xml"/><Relationship Id="rId14" Type="http://schemas.openxmlformats.org/officeDocument/2006/relationships/tags" Target="../tags/tag144.xml"/><Relationship Id="rId22" Type="http://schemas.openxmlformats.org/officeDocument/2006/relationships/tags" Target="../tags/tag152.xml"/><Relationship Id="rId27" Type="http://schemas.openxmlformats.org/officeDocument/2006/relationships/tags" Target="../tags/tag157.xml"/><Relationship Id="rId30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162.xml"/><Relationship Id="rId7" Type="http://schemas.openxmlformats.org/officeDocument/2006/relationships/notesSlide" Target="../notesSlides/notesSlide21.xml"/><Relationship Id="rId2" Type="http://schemas.openxmlformats.org/officeDocument/2006/relationships/tags" Target="../tags/tag161.xml"/><Relationship Id="rId1" Type="http://schemas.openxmlformats.org/officeDocument/2006/relationships/tags" Target="../tags/tag160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64.xml"/><Relationship Id="rId4" Type="http://schemas.openxmlformats.org/officeDocument/2006/relationships/tags" Target="../tags/tag16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tags" Target="../tags/tag172.xml"/><Relationship Id="rId13" Type="http://schemas.openxmlformats.org/officeDocument/2006/relationships/tags" Target="../tags/tag177.xml"/><Relationship Id="rId3" Type="http://schemas.openxmlformats.org/officeDocument/2006/relationships/tags" Target="../tags/tag167.xml"/><Relationship Id="rId7" Type="http://schemas.openxmlformats.org/officeDocument/2006/relationships/tags" Target="../tags/tag171.xml"/><Relationship Id="rId12" Type="http://schemas.openxmlformats.org/officeDocument/2006/relationships/tags" Target="../tags/tag176.xml"/><Relationship Id="rId2" Type="http://schemas.openxmlformats.org/officeDocument/2006/relationships/tags" Target="../tags/tag166.xml"/><Relationship Id="rId16" Type="http://schemas.openxmlformats.org/officeDocument/2006/relationships/notesSlide" Target="../notesSlides/notesSlide22.xml"/><Relationship Id="rId1" Type="http://schemas.openxmlformats.org/officeDocument/2006/relationships/tags" Target="../tags/tag165.xml"/><Relationship Id="rId6" Type="http://schemas.openxmlformats.org/officeDocument/2006/relationships/tags" Target="../tags/tag170.xml"/><Relationship Id="rId11" Type="http://schemas.openxmlformats.org/officeDocument/2006/relationships/tags" Target="../tags/tag175.xml"/><Relationship Id="rId5" Type="http://schemas.openxmlformats.org/officeDocument/2006/relationships/tags" Target="../tags/tag169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174.xml"/><Relationship Id="rId4" Type="http://schemas.openxmlformats.org/officeDocument/2006/relationships/tags" Target="../tags/tag168.xml"/><Relationship Id="rId9" Type="http://schemas.openxmlformats.org/officeDocument/2006/relationships/tags" Target="../tags/tag173.xml"/><Relationship Id="rId14" Type="http://schemas.openxmlformats.org/officeDocument/2006/relationships/tags" Target="../tags/tag17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181.xml"/><Relationship Id="rId2" Type="http://schemas.openxmlformats.org/officeDocument/2006/relationships/tags" Target="../tags/tag180.xml"/><Relationship Id="rId1" Type="http://schemas.openxmlformats.org/officeDocument/2006/relationships/tags" Target="../tags/tag179.xml"/><Relationship Id="rId5" Type="http://schemas.openxmlformats.org/officeDocument/2006/relationships/notesSlide" Target="../notesSlides/notesSlide23.xml"/><Relationship Id="rId4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184.xml"/><Relationship Id="rId2" Type="http://schemas.openxmlformats.org/officeDocument/2006/relationships/tags" Target="../tags/tag183.xml"/><Relationship Id="rId1" Type="http://schemas.openxmlformats.org/officeDocument/2006/relationships/tags" Target="../tags/tag182.xml"/><Relationship Id="rId5" Type="http://schemas.openxmlformats.org/officeDocument/2006/relationships/notesSlide" Target="../notesSlides/notesSlide24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2.xml"/><Relationship Id="rId7" Type="http://schemas.openxmlformats.org/officeDocument/2006/relationships/image" Target="../media/image2.png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/>
              <a:t>CSE 332: Data </a:t>
            </a:r>
            <a:r>
              <a:rPr lang="en-US" altLang="en-US" dirty="0" smtClean="0"/>
              <a:t>Structures and Parallelism</a:t>
            </a:r>
            <a:endParaRPr lang="en-US" altLang="en-US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 dirty="0" smtClean="0"/>
              <a:t>Spring </a:t>
            </a:r>
            <a:r>
              <a:rPr lang="en-US" altLang="en-US" dirty="0" smtClean="0"/>
              <a:t>2022</a:t>
            </a:r>
            <a:endParaRPr lang="en-US" altLang="en-US" dirty="0" smtClean="0"/>
          </a:p>
          <a:p>
            <a:r>
              <a:rPr lang="en-US" altLang="en-US" dirty="0" smtClean="0"/>
              <a:t>Richard Anderson</a:t>
            </a:r>
          </a:p>
          <a:p>
            <a:r>
              <a:rPr lang="en-US" altLang="en-US" dirty="0" smtClean="0"/>
              <a:t>Lecture </a:t>
            </a:r>
            <a:r>
              <a:rPr lang="en-US" altLang="en-US" dirty="0" smtClean="0"/>
              <a:t>1: Introduction, Stacks and Queues</a:t>
            </a:r>
            <a:endParaRPr lang="en-US" alt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smtClean="0"/>
              <a:t>Section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800" smtClean="0"/>
              <a:t>Meet on Thursdays</a:t>
            </a:r>
            <a:endParaRPr lang="en-US" altLang="en-US" sz="2800" smtClean="0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en-US" altLang="en-US" sz="2800" smtClean="0"/>
              <a:t>What happens there?</a:t>
            </a:r>
          </a:p>
          <a:p>
            <a:pPr lvl="1"/>
            <a:r>
              <a:rPr lang="en-US" altLang="en-US" sz="2400" smtClean="0"/>
              <a:t>Answer questions about current homework</a:t>
            </a:r>
          </a:p>
          <a:p>
            <a:pPr lvl="1"/>
            <a:r>
              <a:rPr lang="en-US" altLang="en-US" sz="2400" smtClean="0"/>
              <a:t>Previous homeworks returned and discussed</a:t>
            </a:r>
          </a:p>
          <a:p>
            <a:pPr lvl="1"/>
            <a:r>
              <a:rPr lang="en-US" altLang="en-US" sz="2400" smtClean="0"/>
              <a:t>Discuss the project (getting started, getting through it, answering questions)</a:t>
            </a:r>
          </a:p>
          <a:p>
            <a:pPr lvl="1"/>
            <a:r>
              <a:rPr lang="en-US" altLang="en-US" sz="2400" smtClean="0"/>
              <a:t>Finer points of Java, eclipse, etc.</a:t>
            </a:r>
          </a:p>
          <a:p>
            <a:pPr lvl="1"/>
            <a:r>
              <a:rPr lang="en-US" altLang="en-US" sz="2400" smtClean="0"/>
              <a:t>Reinforce lecture material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396E1229-0D8C-4875-A516-D78FB0FEFD37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smtClean="0"/>
              <a:t>Homework for Today!!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457200" y="2286000"/>
            <a:ext cx="8458200" cy="41148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+mj-lt"/>
              <a:buAutoNum type="arabicPeriod"/>
            </a:pPr>
            <a:r>
              <a:rPr lang="en-US" altLang="en-US" b="1" dirty="0"/>
              <a:t>Project #1: </a:t>
            </a:r>
            <a:r>
              <a:rPr lang="en-US" altLang="en-US" sz="2800" u="sng" dirty="0">
                <a:solidFill>
                  <a:srgbClr val="FF0000"/>
                </a:solidFill>
              </a:rPr>
              <a:t>Fill out partner request survey by 6pm Wednesday</a:t>
            </a:r>
          </a:p>
          <a:p>
            <a:pPr marL="609600" indent="-609600">
              <a:lnSpc>
                <a:spcPct val="90000"/>
              </a:lnSpc>
              <a:buFont typeface="+mj-lt"/>
              <a:buAutoNum type="arabicPeriod"/>
            </a:pPr>
            <a:r>
              <a:rPr lang="en-US" altLang="en-US" b="1" dirty="0" smtClean="0"/>
              <a:t>Exercise </a:t>
            </a:r>
            <a:r>
              <a:rPr lang="en-US" altLang="en-US" b="1" dirty="0"/>
              <a:t>#1 – </a:t>
            </a:r>
            <a:r>
              <a:rPr lang="en-US" altLang="en-US" u="sng" dirty="0">
                <a:solidFill>
                  <a:srgbClr val="FF0000"/>
                </a:solidFill>
              </a:rPr>
              <a:t>Due FRIDAY at 11:59pm</a:t>
            </a:r>
          </a:p>
          <a:p>
            <a:pPr marL="609600" indent="-609600">
              <a:lnSpc>
                <a:spcPct val="90000"/>
              </a:lnSpc>
              <a:buFont typeface="+mj-lt"/>
              <a:buAutoNum type="arabicPeriod"/>
            </a:pPr>
            <a:r>
              <a:rPr lang="en-US" altLang="en-US" b="1" dirty="0"/>
              <a:t>Review Java &amp; install IntelliJ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altLang="en-US" b="1" dirty="0"/>
              <a:t>Reading</a:t>
            </a:r>
            <a:r>
              <a:rPr lang="en-US" altLang="en-US" dirty="0"/>
              <a:t> </a:t>
            </a:r>
            <a:r>
              <a:rPr lang="en-US" altLang="en-US" dirty="0" smtClean="0"/>
              <a:t>in </a:t>
            </a:r>
            <a:r>
              <a:rPr lang="en-US" altLang="en-US" dirty="0"/>
              <a:t>Weiss (see course web page</a:t>
            </a:r>
            <a:r>
              <a:rPr lang="en-US" altLang="en-US" dirty="0" smtClean="0"/>
              <a:t>)</a:t>
            </a:r>
          </a:p>
          <a:p>
            <a:pPr lvl="1">
              <a:spcBef>
                <a:spcPts val="525"/>
              </a:spcBef>
              <a:spcAft>
                <a:spcPts val="525"/>
              </a:spcAft>
            </a:pPr>
            <a:r>
              <a:rPr lang="en-US" altLang="en-US" sz="2400" dirty="0"/>
              <a:t>(Topic for Project #1) Weiss 3.1-3.7 – Lists, Stacks, &amp; Queues</a:t>
            </a:r>
          </a:p>
          <a:p>
            <a:pPr lvl="1">
              <a:spcBef>
                <a:spcPts val="525"/>
              </a:spcBef>
              <a:spcAft>
                <a:spcPts val="525"/>
              </a:spcAft>
            </a:pPr>
            <a:r>
              <a:rPr lang="en-US" altLang="en-US" sz="2400" dirty="0"/>
              <a:t>(Wed) Weiss 2.1-2.4 –Algorithm Analysis </a:t>
            </a:r>
          </a:p>
          <a:p>
            <a:pPr lvl="1">
              <a:spcBef>
                <a:spcPts val="525"/>
              </a:spcBef>
              <a:spcAft>
                <a:spcPts val="525"/>
              </a:spcAft>
            </a:pPr>
            <a:r>
              <a:rPr lang="en-US" altLang="en-US" sz="2400" dirty="0"/>
              <a:t>(Useful) Weiss 1.1-1.6 –Mathematics and Java</a:t>
            </a:r>
            <a:endParaRPr lang="en-US" altLang="en-US" dirty="0"/>
          </a:p>
          <a:p>
            <a:pPr marL="990600" lvl="1" indent="-533400">
              <a:spcBef>
                <a:spcPts val="525"/>
              </a:spcBef>
              <a:spcAft>
                <a:spcPts val="525"/>
              </a:spcAft>
              <a:buFontTx/>
              <a:buNone/>
            </a:pPr>
            <a:endParaRPr lang="en-US" altLang="en-US" dirty="0" smtClean="0"/>
          </a:p>
          <a:p>
            <a:pPr marL="609600" indent="-609600">
              <a:buFontTx/>
              <a:buAutoNum type="arabicParenR"/>
            </a:pPr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A408FF58-4A9A-4161-B0D5-985D87F4D755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smtClean="0"/>
              <a:t>Today’s Outline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en-US" smtClean="0"/>
              <a:t>Introductions</a:t>
            </a:r>
          </a:p>
          <a:p>
            <a:r>
              <a:rPr lang="en-US" altLang="en-US" smtClean="0"/>
              <a:t>Administrative Info</a:t>
            </a:r>
          </a:p>
          <a:p>
            <a:r>
              <a:rPr lang="en-US" altLang="en-US" smtClean="0">
                <a:solidFill>
                  <a:srgbClr val="FF0000"/>
                </a:solidFill>
              </a:rPr>
              <a:t>What is this course about?</a:t>
            </a:r>
          </a:p>
          <a:p>
            <a:r>
              <a:rPr lang="en-US" altLang="en-US" smtClean="0"/>
              <a:t>Review: Queues and stacks</a:t>
            </a:r>
          </a:p>
          <a:p>
            <a:pPr>
              <a:buFontTx/>
              <a:buNone/>
            </a:pPr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58CADDD1-8CF0-4985-B2AE-EA8A7FD7E060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smtClean="0"/>
              <a:t>Common tasks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685800" y="1981200"/>
            <a:ext cx="8001000" cy="4114800"/>
          </a:xfrm>
        </p:spPr>
        <p:txBody>
          <a:bodyPr/>
          <a:lstStyle/>
          <a:p>
            <a:r>
              <a:rPr lang="en-US" altLang="en-US" smtClean="0"/>
              <a:t>Many possible solutions</a:t>
            </a:r>
          </a:p>
          <a:p>
            <a:pPr lvl="1"/>
            <a:r>
              <a:rPr lang="en-US" altLang="en-US" smtClean="0"/>
              <a:t>Choice of algorithm, data structures matters</a:t>
            </a:r>
          </a:p>
          <a:p>
            <a:pPr lvl="1"/>
            <a:r>
              <a:rPr lang="en-US" altLang="en-US" smtClean="0"/>
              <a:t>What properties do we want?</a:t>
            </a:r>
          </a:p>
          <a:p>
            <a:pPr lvl="2">
              <a:buFontTx/>
              <a:buNone/>
            </a:pPr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803DD293-75C1-400A-8A9F-70FD74E00507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17413" name="Text Box 7" hidden="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52400" y="5824538"/>
            <a:ext cx="8839200" cy="881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400">
                <a:solidFill>
                  <a:schemeClr val="accent1"/>
                </a:solidFill>
              </a:rPr>
              <a:t>speed,  small memory,  elegance/simplicity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1400">
                <a:solidFill>
                  <a:schemeClr val="accent1"/>
                </a:solidFill>
              </a:rPr>
              <a:t>Why does elegance matter?  Easier to debug, maintain.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1400">
                <a:solidFill>
                  <a:schemeClr val="accent1"/>
                </a:solidFill>
              </a:rPr>
              <a:t>Often these things are at odds—can’t always have all three, but sometimes you can.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smtClean="0"/>
              <a:t>Why should we care?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pPr>
              <a:defRPr/>
            </a:pPr>
            <a:fld id="{8359360D-A541-4FA1-85FB-8F06FFB33178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9460" name="Text Box 6" hidden="1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52400" y="5715000"/>
            <a:ext cx="8839200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400">
                <a:solidFill>
                  <a:schemeClr val="accent1"/>
                </a:solidFill>
              </a:rPr>
              <a:t>Computers are getting faster</a:t>
            </a:r>
            <a:r>
              <a:rPr lang="en-US" altLang="en-US" sz="1400">
                <a:solidFill>
                  <a:schemeClr val="accent1"/>
                </a:solidFill>
                <a:sym typeface="Wingdings" pitchFamily="2" charset="2"/>
              </a:rPr>
              <a:t> no need to optimize</a:t>
            </a:r>
          </a:p>
          <a:p>
            <a:pPr lvl="1">
              <a:spcBef>
                <a:spcPct val="50000"/>
              </a:spcBef>
              <a:buFontTx/>
              <a:buChar char="-"/>
            </a:pPr>
            <a:r>
              <a:rPr lang="en-US" altLang="en-US" sz="1400">
                <a:solidFill>
                  <a:schemeClr val="accent1"/>
                </a:solidFill>
              </a:rPr>
              <a:t>Some truth to this—many optimizations no longer matter.  But problem size are bigger (terrabytes!)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1400">
                <a:solidFill>
                  <a:schemeClr val="accent1"/>
                </a:solidFill>
              </a:rPr>
              <a:t>No more Moore’s law for CPU’s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1400">
                <a:solidFill>
                  <a:schemeClr val="accent1"/>
                </a:solidFill>
              </a:rPr>
              <a:t>Libraries—experts have done the hard work for you.  But—which routine to call?  What if alg isn’t there?</a:t>
            </a:r>
          </a:p>
        </p:txBody>
      </p:sp>
      <p:sp>
        <p:nvSpPr>
          <p:cNvPr id="5" name="Rectangle 3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›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en-US" altLang="en-US" kern="0" dirty="0" smtClean="0"/>
              <a:t>Computers are getting faster</a:t>
            </a:r>
          </a:p>
          <a:p>
            <a:pPr lvl="1">
              <a:lnSpc>
                <a:spcPct val="100000"/>
              </a:lnSpc>
              <a:defRPr/>
            </a:pPr>
            <a:r>
              <a:rPr lang="en-US" altLang="en-US" kern="0" dirty="0" smtClean="0"/>
              <a:t>No need to optimize</a:t>
            </a:r>
            <a:br>
              <a:rPr lang="en-US" altLang="en-US" kern="0" dirty="0" smtClean="0"/>
            </a:br>
            <a:r>
              <a:rPr lang="en-US" altLang="en-US" kern="0" dirty="0" smtClean="0"/>
              <a:t/>
            </a:r>
            <a:br>
              <a:rPr lang="en-US" altLang="en-US" kern="0" dirty="0" smtClean="0"/>
            </a:br>
            <a:endParaRPr lang="en-US" altLang="en-US" kern="0" dirty="0" smtClean="0"/>
          </a:p>
          <a:p>
            <a:pPr>
              <a:lnSpc>
                <a:spcPct val="100000"/>
              </a:lnSpc>
              <a:defRPr/>
            </a:pPr>
            <a:r>
              <a:rPr lang="en-US" altLang="en-US" kern="0" dirty="0" smtClean="0"/>
              <a:t>Libraries:  experts have done it for you</a:t>
            </a:r>
            <a:endParaRPr lang="en-US" altLang="en-US" kern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smtClean="0"/>
              <a:t>Program Abstraction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Problem defn:</a:t>
            </a:r>
          </a:p>
          <a:p>
            <a:endParaRPr lang="en-US" altLang="en-US" smtClean="0"/>
          </a:p>
          <a:p>
            <a:endParaRPr lang="en-US" altLang="en-US" smtClean="0"/>
          </a:p>
          <a:p>
            <a:pPr>
              <a:buFontTx/>
              <a:buNone/>
            </a:pPr>
            <a:r>
              <a:rPr lang="en-US" altLang="en-US" smtClean="0"/>
              <a:t>Algorithm:</a:t>
            </a:r>
          </a:p>
          <a:p>
            <a:pPr>
              <a:buFontTx/>
              <a:buNone/>
            </a:pPr>
            <a:endParaRPr lang="en-US" altLang="en-US" smtClean="0"/>
          </a:p>
          <a:p>
            <a:pPr>
              <a:buFontTx/>
              <a:buNone/>
            </a:pPr>
            <a:endParaRPr lang="en-US" altLang="en-US" smtClean="0"/>
          </a:p>
          <a:p>
            <a:pPr>
              <a:buFontTx/>
              <a:buNone/>
            </a:pPr>
            <a:r>
              <a:rPr lang="en-US" altLang="en-US" smtClean="0"/>
              <a:t>Implementation: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C1433E20-49D6-4894-B220-34C0A4719282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21509" name="Text Box 6" hidden="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990600" y="2667000"/>
            <a:ext cx="22098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400">
                <a:solidFill>
                  <a:schemeClr val="accent1"/>
                </a:solidFill>
              </a:rPr>
              <a:t>Sort N numbers</a:t>
            </a:r>
          </a:p>
        </p:txBody>
      </p:sp>
      <p:sp>
        <p:nvSpPr>
          <p:cNvPr id="21510" name="Text Box 7" hidden="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990600" y="4440238"/>
            <a:ext cx="2667000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400">
                <a:solidFill>
                  <a:schemeClr val="accent1"/>
                </a:solidFill>
              </a:rPr>
              <a:t>?  Quicksort, insertion sort…</a:t>
            </a:r>
          </a:p>
        </p:txBody>
      </p:sp>
      <p:sp>
        <p:nvSpPr>
          <p:cNvPr id="21511" name="Text Box 8" hidden="1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990600" y="6248400"/>
            <a:ext cx="29718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400">
                <a:solidFill>
                  <a:schemeClr val="accent1"/>
                </a:solidFill>
              </a:rPr>
              <a:t>quickSort.java, quickSort.c, …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smtClean="0"/>
              <a:t>Data Abstraction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Abstract Data Type (</a:t>
            </a:r>
            <a:r>
              <a:rPr lang="en-US" altLang="en-US" b="1" smtClean="0"/>
              <a:t>ADT</a:t>
            </a:r>
            <a:r>
              <a:rPr lang="en-US" altLang="en-US" smtClean="0"/>
              <a:t>):</a:t>
            </a:r>
          </a:p>
          <a:p>
            <a:endParaRPr lang="en-US" altLang="en-US" smtClean="0"/>
          </a:p>
          <a:p>
            <a:endParaRPr lang="en-US" altLang="en-US" smtClean="0"/>
          </a:p>
          <a:p>
            <a:pPr>
              <a:buFontTx/>
              <a:buNone/>
            </a:pPr>
            <a:r>
              <a:rPr lang="en-US" altLang="en-US" smtClean="0"/>
              <a:t>Data Structure:</a:t>
            </a:r>
          </a:p>
          <a:p>
            <a:pPr>
              <a:buFontTx/>
              <a:buNone/>
            </a:pPr>
            <a:endParaRPr lang="en-US" altLang="en-US" smtClean="0"/>
          </a:p>
          <a:p>
            <a:pPr>
              <a:buFontTx/>
              <a:buNone/>
            </a:pPr>
            <a:endParaRPr lang="en-US" altLang="en-US" smtClean="0"/>
          </a:p>
          <a:p>
            <a:pPr>
              <a:buFontTx/>
              <a:buNone/>
            </a:pPr>
            <a:r>
              <a:rPr lang="en-US" altLang="en-US" smtClean="0"/>
              <a:t>Implementation: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0066D137-4BA8-4B12-99C4-9F32B0A91698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22533" name="Text Box 6" hidden="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990600" y="2667000"/>
            <a:ext cx="28194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400">
                <a:solidFill>
                  <a:schemeClr val="accent1"/>
                </a:solidFill>
              </a:rPr>
              <a:t>Stack -&gt; ? push, pop, isEmpty</a:t>
            </a:r>
          </a:p>
        </p:txBody>
      </p:sp>
      <p:sp>
        <p:nvSpPr>
          <p:cNvPr id="22534" name="Text Box 7" hidden="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990600" y="4440238"/>
            <a:ext cx="2667000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400">
                <a:solidFill>
                  <a:schemeClr val="accent1"/>
                </a:solidFill>
              </a:rPr>
              <a:t>? Linked list, array, …</a:t>
            </a:r>
          </a:p>
        </p:txBody>
      </p:sp>
      <p:sp>
        <p:nvSpPr>
          <p:cNvPr id="22535" name="Text Box 8" hidden="1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990600" y="6248400"/>
            <a:ext cx="32766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400">
                <a:solidFill>
                  <a:schemeClr val="accent1"/>
                </a:solidFill>
              </a:rPr>
              <a:t>java.util.Stack, java.util.LinkedList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Trade offs: storing a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056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smtClean="0"/>
              <a:t>Terminology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685800" y="1828800"/>
            <a:ext cx="7772400" cy="38862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sz="2800" smtClean="0"/>
              <a:t>Abstract Data Type (ADT)</a:t>
            </a:r>
          </a:p>
          <a:p>
            <a:pPr lvl="1">
              <a:lnSpc>
                <a:spcPct val="90000"/>
              </a:lnSpc>
            </a:pPr>
            <a:r>
              <a:rPr lang="en-US" altLang="en-US" sz="2400" smtClean="0"/>
              <a:t>Mathematical description of an object with set of operations on the object.  Useful building block.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Algorithm</a:t>
            </a:r>
          </a:p>
          <a:p>
            <a:pPr lvl="1">
              <a:lnSpc>
                <a:spcPct val="90000"/>
              </a:lnSpc>
            </a:pPr>
            <a:r>
              <a:rPr lang="en-US" altLang="en-US" sz="2400" smtClean="0"/>
              <a:t>A high level, language-independent, description of a step-by-step process.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Data structure</a:t>
            </a:r>
          </a:p>
          <a:p>
            <a:pPr lvl="1">
              <a:lnSpc>
                <a:spcPct val="90000"/>
              </a:lnSpc>
            </a:pPr>
            <a:r>
              <a:rPr lang="en-US" altLang="en-US" sz="2400" smtClean="0"/>
              <a:t>A specific organization of the data to accompany algorithms for an abstract data type.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Implementation of data structure</a:t>
            </a:r>
          </a:p>
          <a:p>
            <a:pPr lvl="1">
              <a:lnSpc>
                <a:spcPct val="90000"/>
              </a:lnSpc>
            </a:pPr>
            <a:r>
              <a:rPr lang="en-US" altLang="en-US" sz="2400" smtClean="0"/>
              <a:t>A specific implementation in a specific language.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B9358314-B04B-4CB4-8649-3ED84C3E8CE4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smtClean="0"/>
              <a:t>Today’s Outline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en-US" smtClean="0"/>
              <a:t>Introductions</a:t>
            </a:r>
          </a:p>
          <a:p>
            <a:r>
              <a:rPr lang="en-US" altLang="en-US" smtClean="0"/>
              <a:t>Administrative Info</a:t>
            </a:r>
          </a:p>
          <a:p>
            <a:r>
              <a:rPr lang="en-US" altLang="en-US" smtClean="0"/>
              <a:t>What is this course about?</a:t>
            </a:r>
          </a:p>
          <a:p>
            <a:r>
              <a:rPr lang="en-US" altLang="en-US" smtClean="0">
                <a:solidFill>
                  <a:srgbClr val="FF0000"/>
                </a:solidFill>
              </a:rPr>
              <a:t>Review: queues and stacks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6E6C8FA2-3A52-45F1-AA4B-A7EC731946DF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3154363"/>
          </a:xfrm>
        </p:spPr>
        <p:txBody>
          <a:bodyPr/>
          <a:lstStyle/>
          <a:p>
            <a:pPr lvl="1">
              <a:defRPr/>
            </a:pPr>
            <a:r>
              <a:rPr lang="en-US" dirty="0"/>
              <a:t>“Classic” data structures / algorithms and how to analyze rigorously their efficiency and when to use them</a:t>
            </a:r>
          </a:p>
          <a:p>
            <a:pPr lvl="1">
              <a:defRPr/>
            </a:pPr>
            <a:r>
              <a:rPr lang="en-US" dirty="0"/>
              <a:t>Queues, dictionaries, graphs, sorting, etc.</a:t>
            </a:r>
          </a:p>
          <a:p>
            <a:pPr lvl="1">
              <a:defRPr/>
            </a:pPr>
            <a:r>
              <a:rPr lang="en-US" dirty="0"/>
              <a:t>Parallelism and concurrency </a:t>
            </a:r>
            <a:r>
              <a:rPr lang="en-US" dirty="0" smtClean="0"/>
              <a:t>(!)</a:t>
            </a:r>
          </a:p>
          <a:p>
            <a:pPr lvl="1">
              <a:defRPr/>
            </a:pPr>
            <a:r>
              <a:rPr lang="en-US" dirty="0" smtClean="0"/>
              <a:t>NP-Completeness (!!)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7200" y="1524000"/>
            <a:ext cx="8153400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None/>
              <a:defRPr/>
            </a:pPr>
            <a:r>
              <a:rPr lang="en-US" sz="3200" i="1" dirty="0">
                <a:solidFill>
                  <a:schemeClr val="tx1"/>
                </a:solidFill>
                <a:latin typeface="+mn-lt"/>
              </a:rPr>
              <a:t>Fundamental data structures and algorithms for organizing and processing information</a:t>
            </a:r>
            <a:endParaRPr lang="en-US" sz="3200" i="1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108290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smtClean="0"/>
              <a:t>First Example: Queue ADT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76200" y="1905000"/>
            <a:ext cx="8001000" cy="37655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mtClean="0"/>
              <a:t>FIFO: First In First Out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Queue operations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mtClean="0"/>
              <a:t>create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mtClean="0"/>
              <a:t>destroy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mtClean="0"/>
              <a:t>enqueue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mtClean="0"/>
              <a:t>dequeue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mtClean="0"/>
              <a:t>is_empty</a:t>
            </a:r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3386D975-A0DE-4FD6-9375-1966BEFD710E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25605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343400" y="3276600"/>
            <a:ext cx="1981200" cy="11430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  <a:latin typeface="+mj-lt"/>
              </a:rPr>
              <a:t>F E D C B</a:t>
            </a:r>
          </a:p>
        </p:txBody>
      </p:sp>
      <p:sp>
        <p:nvSpPr>
          <p:cNvPr id="25606" name="Line 5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>
            <a:off x="3276600" y="3848100"/>
            <a:ext cx="1066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5607" name="Text Box 6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200400" y="3519488"/>
            <a:ext cx="110799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 dirty="0" err="1">
                <a:solidFill>
                  <a:schemeClr val="accent2"/>
                </a:solidFill>
                <a:latin typeface="+mj-lt"/>
              </a:rPr>
              <a:t>enqueue</a:t>
            </a:r>
            <a:endParaRPr lang="en-US" altLang="en-US" sz="200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25608" name="Line 7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6324600" y="3848100"/>
            <a:ext cx="1066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5609" name="Text Box 8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284913" y="3505200"/>
            <a:ext cx="110799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 dirty="0" err="1">
                <a:solidFill>
                  <a:schemeClr val="accent2"/>
                </a:solidFill>
                <a:latin typeface="+mj-lt"/>
              </a:rPr>
              <a:t>dequeue</a:t>
            </a:r>
            <a:endParaRPr lang="en-US" altLang="en-US" sz="200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25610" name="Text Box 9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819400" y="3619500"/>
            <a:ext cx="3786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+mj-lt"/>
              </a:rPr>
              <a:t>G</a:t>
            </a:r>
          </a:p>
        </p:txBody>
      </p:sp>
      <p:sp>
        <p:nvSpPr>
          <p:cNvPr id="25611" name="Text Box 10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7443788" y="3619500"/>
            <a:ext cx="362600" cy="46166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+mj-lt"/>
              </a:rPr>
              <a:t>A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smtClean="0"/>
              <a:t>Queues in practice</a:t>
            </a:r>
          </a:p>
        </p:txBody>
      </p:sp>
      <p:sp>
        <p:nvSpPr>
          <p:cNvPr id="26627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685800" y="2057400"/>
            <a:ext cx="8001000" cy="37655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mtClean="0"/>
              <a:t>Print jobs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File serving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Phone calls and operators</a:t>
            </a:r>
          </a:p>
          <a:p>
            <a:pPr>
              <a:lnSpc>
                <a:spcPct val="90000"/>
              </a:lnSpc>
            </a:pPr>
            <a:endParaRPr lang="en-US" altLang="en-US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(Later, we will consider “priority queues.”)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D6A249A8-46F0-4F3E-B302-CA9533189043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0" y="609600"/>
            <a:ext cx="9144000" cy="1143000"/>
          </a:xfrm>
        </p:spPr>
        <p:txBody>
          <a:bodyPr/>
          <a:lstStyle/>
          <a:p>
            <a:r>
              <a:rPr lang="en-US" altLang="en-US" smtClean="0"/>
              <a:t>Array Queue Data Structure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sz="half" idx="1"/>
            <p:custDataLst>
              <p:tags r:id="rId2"/>
            </p:custDataLst>
          </p:nvPr>
        </p:nvSpPr>
        <p:spPr>
          <a:xfrm>
            <a:off x="266700" y="3149600"/>
            <a:ext cx="4495800" cy="13716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b="1" smtClean="0">
                <a:latin typeface="Courier New" pitchFamily="49" charset="0"/>
              </a:rPr>
              <a:t>enqueue(Object x) {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 b="1" smtClean="0">
                <a:latin typeface="Courier New" pitchFamily="49" charset="0"/>
              </a:rPr>
              <a:t>Q[back] = x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 b="1" smtClean="0">
                <a:latin typeface="Courier New" pitchFamily="49" charset="0"/>
              </a:rPr>
              <a:t>back = (back + 1)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b="1" smtClean="0">
                <a:latin typeface="Courier New" pitchFamily="49" charset="0"/>
              </a:rPr>
              <a:t>}</a:t>
            </a:r>
          </a:p>
        </p:txBody>
      </p:sp>
      <p:sp>
        <p:nvSpPr>
          <p:cNvPr id="32" name="Slide Number Placeholder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E8B69BE2-5AC3-4ED3-8378-0D639901CE63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27653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429000" y="2209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6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27654" name="Rectangle 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733800" y="2209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6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27655" name="Rectangle 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038600" y="2209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6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27656" name="Rectangle 7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343400" y="2209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6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27657" name="Rectangle 8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648200" y="2209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6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27658" name="Rectangle 9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953000" y="2209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6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27659" name="Rectangle 10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257800" y="2209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6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27660" name="Rectangle 11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600200" y="2209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b</a:t>
            </a:r>
          </a:p>
        </p:txBody>
      </p:sp>
      <p:sp>
        <p:nvSpPr>
          <p:cNvPr id="27661" name="Rectangle 12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1905000" y="2209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c</a:t>
            </a:r>
          </a:p>
        </p:txBody>
      </p:sp>
      <p:sp>
        <p:nvSpPr>
          <p:cNvPr id="27662" name="Rectangle 13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2209800" y="2209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d</a:t>
            </a:r>
          </a:p>
        </p:txBody>
      </p:sp>
      <p:sp>
        <p:nvSpPr>
          <p:cNvPr id="27663" name="Rectangle 14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2514600" y="2209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e</a:t>
            </a:r>
          </a:p>
        </p:txBody>
      </p:sp>
      <p:sp>
        <p:nvSpPr>
          <p:cNvPr id="27664" name="Rectangle 15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819400" y="2209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f</a:t>
            </a:r>
          </a:p>
        </p:txBody>
      </p:sp>
      <p:sp>
        <p:nvSpPr>
          <p:cNvPr id="27665" name="Rectangle 16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3124200" y="2209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6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27666" name="Rectangle 17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5562600" y="2209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6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27667" name="Rectangle 18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867400" y="2209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6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27668" name="Rectangle 19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6172200" y="2209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6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27669" name="Rectangle 20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6477000" y="2209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6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27670" name="Rectangle 21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6781800" y="2209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6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27671" name="Rectangle 22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7086600" y="2209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6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27672" name="Rectangle 23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7391400" y="22098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6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27673" name="Text Box 24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990600" y="213360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Q</a:t>
            </a:r>
          </a:p>
        </p:txBody>
      </p:sp>
      <p:sp>
        <p:nvSpPr>
          <p:cNvPr id="27674" name="Text Box 25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584325" y="1890713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itchFamily="18" charset="0"/>
              </a:rPr>
              <a:t>0</a:t>
            </a:r>
          </a:p>
        </p:txBody>
      </p:sp>
      <p:sp>
        <p:nvSpPr>
          <p:cNvPr id="27675" name="Text Box 26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7151688" y="1876425"/>
            <a:ext cx="7731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itchFamily="18" charset="0"/>
              </a:rPr>
              <a:t>size - 1</a:t>
            </a:r>
          </a:p>
        </p:txBody>
      </p:sp>
      <p:sp>
        <p:nvSpPr>
          <p:cNvPr id="27676" name="Text Box 28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3013075" y="2743200"/>
            <a:ext cx="5683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itchFamily="18" charset="0"/>
              </a:rPr>
              <a:t>back</a:t>
            </a:r>
          </a:p>
        </p:txBody>
      </p:sp>
      <p:cxnSp>
        <p:nvCxnSpPr>
          <p:cNvPr id="27677" name="AutoShape 30"/>
          <p:cNvCxnSpPr>
            <a:cxnSpLocks noChangeShapeType="1"/>
            <a:stCxn id="27676" idx="0"/>
            <a:endCxn id="27665" idx="2"/>
          </p:cNvCxnSpPr>
          <p:nvPr>
            <p:custDataLst>
              <p:tags r:id="rId28"/>
            </p:custDataLst>
          </p:nvPr>
        </p:nvCxnSpPr>
        <p:spPr bwMode="auto">
          <a:xfrm flipH="1" flipV="1">
            <a:off x="3276600" y="2514600"/>
            <a:ext cx="20638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78" name="Rectangle 31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4876800" y="3505200"/>
            <a:ext cx="41910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buFontTx/>
              <a:buNone/>
            </a:pPr>
            <a:endParaRPr lang="en-US" altLang="en-US" sz="1800" b="1">
              <a:latin typeface="Courier New" pitchFamily="49" charset="0"/>
            </a:endParaRPr>
          </a:p>
        </p:txBody>
      </p:sp>
      <p:sp>
        <p:nvSpPr>
          <p:cNvPr id="27679" name="Text Box 32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282575" y="4565650"/>
            <a:ext cx="54102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buFontTx/>
              <a:buNone/>
            </a:pPr>
            <a:r>
              <a:rPr lang="en-US" altLang="en-US" sz="2000" b="1" dirty="0" err="1">
                <a:latin typeface="Courier New" pitchFamily="49" charset="0"/>
              </a:rPr>
              <a:t>dequeue</a:t>
            </a:r>
            <a:r>
              <a:rPr lang="en-US" altLang="en-US" sz="2000" b="1" dirty="0">
                <a:latin typeface="Courier New" pitchFamily="49" charset="0"/>
              </a:rPr>
              <a:t>() {</a:t>
            </a:r>
          </a:p>
          <a:p>
            <a:pPr lvl="1">
              <a:lnSpc>
                <a:spcPct val="100000"/>
              </a:lnSpc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x = Q[0]</a:t>
            </a:r>
          </a:p>
          <a:p>
            <a:pPr lvl="1">
              <a:lnSpc>
                <a:spcPct val="100000"/>
              </a:lnSpc>
              <a:buFontTx/>
              <a:buNone/>
            </a:pPr>
            <a:r>
              <a:rPr lang="en-US" altLang="en-US" sz="2000" b="1" dirty="0" err="1">
                <a:latin typeface="Courier New" pitchFamily="49" charset="0"/>
              </a:rPr>
              <a:t>shiftLeftOne</a:t>
            </a:r>
            <a:r>
              <a:rPr lang="en-US" altLang="en-US" sz="2000" b="1" dirty="0">
                <a:latin typeface="Courier New" pitchFamily="49" charset="0"/>
              </a:rPr>
              <a:t>()</a:t>
            </a:r>
          </a:p>
          <a:p>
            <a:pPr lvl="1">
              <a:lnSpc>
                <a:spcPct val="100000"/>
              </a:lnSpc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b</a:t>
            </a:r>
            <a:r>
              <a:rPr lang="en-US" altLang="en-US" sz="2000" b="1" dirty="0" smtClean="0">
                <a:latin typeface="Courier New" pitchFamily="49" charset="0"/>
              </a:rPr>
              <a:t>ack </a:t>
            </a:r>
            <a:r>
              <a:rPr lang="en-US" altLang="en-US" sz="2000" b="1" dirty="0">
                <a:latin typeface="Courier New" pitchFamily="49" charset="0"/>
              </a:rPr>
              <a:t>= (back – 1)</a:t>
            </a:r>
          </a:p>
          <a:p>
            <a:pPr lvl="1">
              <a:lnSpc>
                <a:spcPct val="100000"/>
              </a:lnSpc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return x </a:t>
            </a:r>
          </a:p>
          <a:p>
            <a:pPr>
              <a:lnSpc>
                <a:spcPct val="100000"/>
              </a:lnSpc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}</a:t>
            </a:r>
          </a:p>
        </p:txBody>
      </p:sp>
      <p:sp>
        <p:nvSpPr>
          <p:cNvPr id="27680" name="Text Box 33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5486400" y="3128963"/>
            <a:ext cx="32004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What’s missing in these functions?</a:t>
            </a:r>
          </a:p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endParaRPr lang="en-US" altLang="en-US" sz="200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How to find K-th element in the queue?</a:t>
            </a:r>
          </a:p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endParaRPr lang="en-US" altLang="en-US" sz="2000">
              <a:solidFill>
                <a:srgbClr val="FF0000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0" y="609600"/>
            <a:ext cx="9144000" cy="1143000"/>
          </a:xfrm>
        </p:spPr>
        <p:txBody>
          <a:bodyPr/>
          <a:lstStyle/>
          <a:p>
            <a:r>
              <a:rPr lang="en-US" altLang="en-US" sz="4000" smtClean="0"/>
              <a:t>Circular Array Queue Data Structure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sz="half" idx="1"/>
            <p:custDataLst>
              <p:tags r:id="rId2"/>
            </p:custDataLst>
          </p:nvPr>
        </p:nvSpPr>
        <p:spPr>
          <a:xfrm>
            <a:off x="152400" y="2590800"/>
            <a:ext cx="4495800" cy="16256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b="1" smtClean="0">
                <a:latin typeface="Courier New" pitchFamily="49" charset="0"/>
              </a:rPr>
              <a:t>enqueue(Object x)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b="1" smtClean="0">
                <a:latin typeface="Courier New" pitchFamily="49" charset="0"/>
              </a:rPr>
              <a:t>	 assert(!is_full())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 b="1" smtClean="0">
                <a:latin typeface="Courier New" pitchFamily="49" charset="0"/>
              </a:rPr>
              <a:t>Q[back] = x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 b="1" smtClean="0">
                <a:latin typeface="Courier New" pitchFamily="49" charset="0"/>
              </a:rPr>
              <a:t>back = (back + 1)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b="1" smtClean="0">
                <a:latin typeface="Courier New" pitchFamily="49" charset="0"/>
              </a:rPr>
              <a:t>}</a:t>
            </a:r>
          </a:p>
        </p:txBody>
      </p:sp>
      <p:sp>
        <p:nvSpPr>
          <p:cNvPr id="34" name="Slide Number Placeholder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2387736C-F548-401B-80DA-63B050218ABA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28677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600200" y="2009775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6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28678" name="Rectangle 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05000" y="2009775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6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28679" name="Rectangle 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209800" y="2009775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6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28680" name="Rectangle 7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514600" y="2009775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6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28681" name="Rectangle 8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819400" y="2009775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6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28682" name="Rectangle 9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124200" y="2009775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6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28683" name="Rectangle 10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429000" y="2009775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6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28684" name="Rectangle 11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733800" y="2009775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b</a:t>
            </a:r>
          </a:p>
        </p:txBody>
      </p:sp>
      <p:sp>
        <p:nvSpPr>
          <p:cNvPr id="28685" name="Rectangle 12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4038600" y="2009775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c</a:t>
            </a:r>
          </a:p>
        </p:txBody>
      </p:sp>
      <p:sp>
        <p:nvSpPr>
          <p:cNvPr id="28686" name="Rectangle 13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343400" y="2009775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d</a:t>
            </a:r>
          </a:p>
        </p:txBody>
      </p:sp>
      <p:sp>
        <p:nvSpPr>
          <p:cNvPr id="28687" name="Rectangle 14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648200" y="2009775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e</a:t>
            </a:r>
          </a:p>
        </p:txBody>
      </p:sp>
      <p:sp>
        <p:nvSpPr>
          <p:cNvPr id="28688" name="Rectangle 15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4953000" y="2009775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itchFamily="18" charset="0"/>
              </a:rPr>
              <a:t>f</a:t>
            </a:r>
          </a:p>
        </p:txBody>
      </p:sp>
      <p:sp>
        <p:nvSpPr>
          <p:cNvPr id="28689" name="Rectangle 16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257800" y="2009775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6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28690" name="Rectangle 17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5562600" y="2009775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6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28691" name="Rectangle 18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867400" y="2009775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6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28692" name="Rectangle 19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6172200" y="2009775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6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28693" name="Rectangle 20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6477000" y="2009775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6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28694" name="Rectangle 21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6781800" y="2009775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6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28695" name="Rectangle 22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7086600" y="2009775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6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28696" name="Rectangle 23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7391400" y="2009775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6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28697" name="Text Box 24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990600" y="1933575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Q</a:t>
            </a:r>
          </a:p>
        </p:txBody>
      </p:sp>
      <p:sp>
        <p:nvSpPr>
          <p:cNvPr id="28698" name="Text Box 25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584325" y="1690688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itchFamily="18" charset="0"/>
              </a:rPr>
              <a:t>0</a:t>
            </a:r>
          </a:p>
        </p:txBody>
      </p:sp>
      <p:sp>
        <p:nvSpPr>
          <p:cNvPr id="28699" name="Text Box 26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7151688" y="1676400"/>
            <a:ext cx="7731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itchFamily="18" charset="0"/>
              </a:rPr>
              <a:t>size - 1</a:t>
            </a:r>
          </a:p>
        </p:txBody>
      </p:sp>
      <p:sp>
        <p:nvSpPr>
          <p:cNvPr id="28700" name="Text Box 27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3597275" y="2587625"/>
            <a:ext cx="5810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itchFamily="18" charset="0"/>
              </a:rPr>
              <a:t>front</a:t>
            </a:r>
          </a:p>
        </p:txBody>
      </p:sp>
      <p:sp>
        <p:nvSpPr>
          <p:cNvPr id="28701" name="Text Box 28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5119688" y="2587625"/>
            <a:ext cx="5683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itchFamily="18" charset="0"/>
              </a:rPr>
              <a:t>back</a:t>
            </a:r>
          </a:p>
        </p:txBody>
      </p:sp>
      <p:cxnSp>
        <p:nvCxnSpPr>
          <p:cNvPr id="28702" name="AutoShape 29"/>
          <p:cNvCxnSpPr>
            <a:cxnSpLocks noChangeShapeType="1"/>
            <a:stCxn id="28700" idx="0"/>
            <a:endCxn id="28684" idx="2"/>
          </p:cNvCxnSpPr>
          <p:nvPr>
            <p:custDataLst>
              <p:tags r:id="rId29"/>
            </p:custDataLst>
          </p:nvPr>
        </p:nvCxnSpPr>
        <p:spPr bwMode="auto">
          <a:xfrm flipH="1" flipV="1">
            <a:off x="3886200" y="2314575"/>
            <a:ext cx="1588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03" name="AutoShape 30"/>
          <p:cNvCxnSpPr>
            <a:cxnSpLocks noChangeShapeType="1"/>
            <a:stCxn id="28701" idx="0"/>
            <a:endCxn id="28689" idx="2"/>
          </p:cNvCxnSpPr>
          <p:nvPr>
            <p:custDataLst>
              <p:tags r:id="rId30"/>
            </p:custDataLst>
          </p:nvPr>
        </p:nvCxnSpPr>
        <p:spPr bwMode="auto">
          <a:xfrm flipV="1">
            <a:off x="5403850" y="2314575"/>
            <a:ext cx="63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704" name="Rectangle 31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4876800" y="3505200"/>
            <a:ext cx="41910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buFontTx/>
              <a:buNone/>
            </a:pPr>
            <a:endParaRPr lang="en-US" altLang="en-US" sz="1800" b="1">
              <a:latin typeface="Courier New" pitchFamily="49" charset="0"/>
            </a:endParaRPr>
          </a:p>
        </p:txBody>
      </p:sp>
      <p:sp>
        <p:nvSpPr>
          <p:cNvPr id="28705" name="Text Box 32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168275" y="4260850"/>
            <a:ext cx="5410200" cy="222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dequeue() {</a:t>
            </a:r>
          </a:p>
          <a:p>
            <a:pPr lvl="1">
              <a:lnSpc>
                <a:spcPct val="100000"/>
              </a:lnSpc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assert(!is_empty())</a:t>
            </a:r>
          </a:p>
          <a:p>
            <a:pPr lvl="1">
              <a:lnSpc>
                <a:spcPct val="100000"/>
              </a:lnSpc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x = Q[front] </a:t>
            </a:r>
          </a:p>
          <a:p>
            <a:pPr lvl="1">
              <a:lnSpc>
                <a:spcPct val="100000"/>
              </a:lnSpc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front = (front + 1)</a:t>
            </a:r>
          </a:p>
          <a:p>
            <a:pPr lvl="1">
              <a:lnSpc>
                <a:spcPct val="100000"/>
              </a:lnSpc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return x </a:t>
            </a:r>
          </a:p>
          <a:p>
            <a:pPr>
              <a:lnSpc>
                <a:spcPct val="100000"/>
              </a:lnSpc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}</a:t>
            </a:r>
          </a:p>
        </p:txBody>
      </p:sp>
      <p:sp>
        <p:nvSpPr>
          <p:cNvPr id="28706" name="Text Box 33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5486400" y="2895600"/>
            <a:ext cx="3429000" cy="301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How test for empty/full list?</a:t>
            </a:r>
          </a:p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endParaRPr lang="en-US" altLang="en-US" sz="200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How to find K-th element in the queue?</a:t>
            </a:r>
          </a:p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endParaRPr lang="en-US" altLang="en-US" sz="200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What to do when full?</a:t>
            </a:r>
          </a:p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endParaRPr lang="en-US" altLang="en-US" sz="2000">
              <a:solidFill>
                <a:srgbClr val="FF0000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r>
              <a:rPr lang="en-US" altLang="en-US" sz="4000" smtClean="0"/>
              <a:t>Linked List Queue Data Structure</a:t>
            </a:r>
          </a:p>
        </p:txBody>
      </p:sp>
      <p:sp>
        <p:nvSpPr>
          <p:cNvPr id="30" name="Slide Number Placeholder 3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pPr>
              <a:defRPr/>
            </a:pPr>
            <a:fld id="{67997B1C-C874-4D69-8694-D5AB44DCADA0}" type="slidenum">
              <a:rPr lang="en-US"/>
              <a:pPr>
                <a:defRPr/>
              </a:pPr>
              <a:t>24</a:t>
            </a:fld>
            <a:endParaRPr lang="en-US"/>
          </a:p>
        </p:txBody>
      </p:sp>
      <p:grpSp>
        <p:nvGrpSpPr>
          <p:cNvPr id="29700" name="Group 29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997075" y="1889125"/>
            <a:ext cx="4708525" cy="914400"/>
            <a:chOff x="1258" y="1190"/>
            <a:chExt cx="2966" cy="576"/>
          </a:xfrm>
        </p:grpSpPr>
        <p:sp>
          <p:nvSpPr>
            <p:cNvPr id="29703" name="Rectangle 3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1344" y="1190"/>
              <a:ext cx="192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›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29704" name="Rectangle 4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1536" y="1190"/>
              <a:ext cx="192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›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endParaRPr lang="en-US" altLang="en-US" sz="1600">
                <a:solidFill>
                  <a:schemeClr val="accent1"/>
                </a:solidFill>
                <a:latin typeface="Times New Roman" pitchFamily="18" charset="0"/>
              </a:endParaRPr>
            </a:p>
          </p:txBody>
        </p:sp>
        <p:sp>
          <p:nvSpPr>
            <p:cNvPr id="29705" name="Rectangle 5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1440" y="119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›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endParaRPr lang="en-US" altLang="en-US" sz="1600">
                <a:solidFill>
                  <a:schemeClr val="accent1"/>
                </a:solidFill>
                <a:latin typeface="Times New Roman" pitchFamily="18" charset="0"/>
              </a:endParaRPr>
            </a:p>
          </p:txBody>
        </p:sp>
        <p:sp>
          <p:nvSpPr>
            <p:cNvPr id="29706" name="Rectangle 6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1968" y="1190"/>
              <a:ext cx="192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›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29707" name="Rectangle 7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2160" y="1190"/>
              <a:ext cx="192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›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endParaRPr lang="en-US" altLang="en-US" sz="1600">
                <a:solidFill>
                  <a:schemeClr val="accent1"/>
                </a:solidFill>
                <a:latin typeface="Times New Roman" pitchFamily="18" charset="0"/>
              </a:endParaRPr>
            </a:p>
          </p:txBody>
        </p:sp>
        <p:sp>
          <p:nvSpPr>
            <p:cNvPr id="29708" name="Rectangle 8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2064" y="119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›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endParaRPr lang="en-US" altLang="en-US" sz="1600">
                <a:solidFill>
                  <a:schemeClr val="accent1"/>
                </a:solidFill>
                <a:latin typeface="Times New Roman" pitchFamily="18" charset="0"/>
              </a:endParaRPr>
            </a:p>
          </p:txBody>
        </p:sp>
        <p:cxnSp>
          <p:nvCxnSpPr>
            <p:cNvPr id="29709" name="AutoShape 9"/>
            <p:cNvCxnSpPr>
              <a:cxnSpLocks noChangeShapeType="1"/>
              <a:stCxn id="29705" idx="3"/>
              <a:endCxn id="29706" idx="1"/>
            </p:cNvCxnSpPr>
            <p:nvPr>
              <p:custDataLst>
                <p:tags r:id="rId12"/>
              </p:custDataLst>
            </p:nvPr>
          </p:nvCxnSpPr>
          <p:spPr bwMode="auto">
            <a:xfrm>
              <a:off x="1632" y="1286"/>
              <a:ext cx="33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710" name="Rectangle 10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2592" y="1190"/>
              <a:ext cx="192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›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itchFamily="18" charset="0"/>
                </a:rPr>
                <a:t>d</a:t>
              </a:r>
            </a:p>
          </p:txBody>
        </p:sp>
        <p:sp>
          <p:nvSpPr>
            <p:cNvPr id="29711" name="Rectangle 11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2784" y="1190"/>
              <a:ext cx="192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›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endParaRPr lang="en-US" altLang="en-US" sz="1600">
                <a:solidFill>
                  <a:schemeClr val="accent1"/>
                </a:solidFill>
                <a:latin typeface="Times New Roman" pitchFamily="18" charset="0"/>
              </a:endParaRPr>
            </a:p>
          </p:txBody>
        </p:sp>
        <p:sp>
          <p:nvSpPr>
            <p:cNvPr id="29712" name="Rectangle 12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2688" y="119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›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endParaRPr lang="en-US" altLang="en-US" sz="1600">
                <a:solidFill>
                  <a:schemeClr val="accent1"/>
                </a:solidFill>
                <a:latin typeface="Times New Roman" pitchFamily="18" charset="0"/>
              </a:endParaRPr>
            </a:p>
          </p:txBody>
        </p:sp>
        <p:cxnSp>
          <p:nvCxnSpPr>
            <p:cNvPr id="29713" name="AutoShape 13"/>
            <p:cNvCxnSpPr>
              <a:cxnSpLocks noChangeShapeType="1"/>
              <a:stCxn id="29708" idx="3"/>
              <a:endCxn id="29710" idx="1"/>
            </p:cNvCxnSpPr>
            <p:nvPr>
              <p:custDataLst>
                <p:tags r:id="rId16"/>
              </p:custDataLst>
            </p:nvPr>
          </p:nvCxnSpPr>
          <p:spPr bwMode="auto">
            <a:xfrm>
              <a:off x="2256" y="1286"/>
              <a:ext cx="33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714" name="Rectangle 14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3216" y="1190"/>
              <a:ext cx="192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›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itchFamily="18" charset="0"/>
                </a:rPr>
                <a:t>e</a:t>
              </a:r>
            </a:p>
          </p:txBody>
        </p:sp>
        <p:sp>
          <p:nvSpPr>
            <p:cNvPr id="29715" name="Rectangle 15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3408" y="1190"/>
              <a:ext cx="192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›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endParaRPr lang="en-US" altLang="en-US" sz="1600">
                <a:solidFill>
                  <a:schemeClr val="accent1"/>
                </a:solidFill>
                <a:latin typeface="Times New Roman" pitchFamily="18" charset="0"/>
              </a:endParaRPr>
            </a:p>
          </p:txBody>
        </p:sp>
        <p:sp>
          <p:nvSpPr>
            <p:cNvPr id="29716" name="Rectangle 16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3312" y="119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›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endParaRPr lang="en-US" altLang="en-US" sz="1600">
                <a:solidFill>
                  <a:schemeClr val="accent1"/>
                </a:solidFill>
                <a:latin typeface="Times New Roman" pitchFamily="18" charset="0"/>
              </a:endParaRPr>
            </a:p>
          </p:txBody>
        </p:sp>
        <p:cxnSp>
          <p:nvCxnSpPr>
            <p:cNvPr id="29717" name="AutoShape 17"/>
            <p:cNvCxnSpPr>
              <a:cxnSpLocks noChangeShapeType="1"/>
              <a:stCxn id="29712" idx="3"/>
              <a:endCxn id="29714" idx="1"/>
            </p:cNvCxnSpPr>
            <p:nvPr>
              <p:custDataLst>
                <p:tags r:id="rId20"/>
              </p:custDataLst>
            </p:nvPr>
          </p:nvCxnSpPr>
          <p:spPr bwMode="auto">
            <a:xfrm>
              <a:off x="2880" y="1286"/>
              <a:ext cx="33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718" name="Rectangle 18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3840" y="1190"/>
              <a:ext cx="192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›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Times New Roman" pitchFamily="18" charset="0"/>
                </a:rPr>
                <a:t>f</a:t>
              </a:r>
            </a:p>
          </p:txBody>
        </p:sp>
        <p:sp>
          <p:nvSpPr>
            <p:cNvPr id="29719" name="Rectangle 19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4032" y="1190"/>
              <a:ext cx="192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›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endParaRPr lang="en-US" altLang="en-US" sz="1600">
                <a:solidFill>
                  <a:schemeClr val="accent1"/>
                </a:solidFill>
                <a:latin typeface="Times New Roman" pitchFamily="18" charset="0"/>
              </a:endParaRPr>
            </a:p>
          </p:txBody>
        </p:sp>
        <p:sp>
          <p:nvSpPr>
            <p:cNvPr id="29720" name="Rectangle 20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3936" y="119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›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endParaRPr lang="en-US" altLang="en-US" sz="1600">
                <a:solidFill>
                  <a:schemeClr val="accent1"/>
                </a:solidFill>
                <a:latin typeface="Times New Roman" pitchFamily="18" charset="0"/>
              </a:endParaRPr>
            </a:p>
          </p:txBody>
        </p:sp>
        <p:cxnSp>
          <p:nvCxnSpPr>
            <p:cNvPr id="29721" name="AutoShape 21"/>
            <p:cNvCxnSpPr>
              <a:cxnSpLocks noChangeShapeType="1"/>
              <a:stCxn id="29716" idx="3"/>
              <a:endCxn id="29718" idx="1"/>
            </p:cNvCxnSpPr>
            <p:nvPr>
              <p:custDataLst>
                <p:tags r:id="rId24"/>
              </p:custDataLst>
            </p:nvPr>
          </p:nvCxnSpPr>
          <p:spPr bwMode="auto">
            <a:xfrm>
              <a:off x="3504" y="1286"/>
              <a:ext cx="33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722" name="Line 22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4032" y="1190"/>
              <a:ext cx="19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3" name="Text Box 23"/>
            <p:cNvSpPr txBox="1"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1258" y="1554"/>
              <a:ext cx="36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›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latin typeface="Times New Roman" pitchFamily="18" charset="0"/>
                </a:rPr>
                <a:t>front</a:t>
              </a:r>
            </a:p>
          </p:txBody>
        </p:sp>
        <p:sp>
          <p:nvSpPr>
            <p:cNvPr id="29724" name="Text Box 24"/>
            <p:cNvSpPr txBox="1"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3758" y="1554"/>
              <a:ext cx="35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›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latin typeface="Times New Roman" pitchFamily="18" charset="0"/>
                </a:rPr>
                <a:t>back</a:t>
              </a:r>
            </a:p>
          </p:txBody>
        </p:sp>
        <p:cxnSp>
          <p:nvCxnSpPr>
            <p:cNvPr id="29725" name="AutoShape 25"/>
            <p:cNvCxnSpPr>
              <a:cxnSpLocks noChangeShapeType="1"/>
              <a:stCxn id="29723" idx="0"/>
              <a:endCxn id="29703" idx="2"/>
            </p:cNvCxnSpPr>
            <p:nvPr>
              <p:custDataLst>
                <p:tags r:id="rId28"/>
              </p:custDataLst>
            </p:nvPr>
          </p:nvCxnSpPr>
          <p:spPr bwMode="auto">
            <a:xfrm flipH="1" flipV="1">
              <a:off x="1440" y="1382"/>
              <a:ext cx="1" cy="17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726" name="AutoShape 26"/>
            <p:cNvCxnSpPr>
              <a:cxnSpLocks noChangeShapeType="1"/>
              <a:stCxn id="29724" idx="0"/>
              <a:endCxn id="29718" idx="2"/>
            </p:cNvCxnSpPr>
            <p:nvPr>
              <p:custDataLst>
                <p:tags r:id="rId29"/>
              </p:custDataLst>
            </p:nvPr>
          </p:nvCxnSpPr>
          <p:spPr bwMode="auto">
            <a:xfrm flipH="1" flipV="1">
              <a:off x="3936" y="1382"/>
              <a:ext cx="1" cy="17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9701" name="Rectangle 27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00013" y="2895600"/>
            <a:ext cx="46482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void enqueue(Object x) {</a:t>
            </a:r>
          </a:p>
          <a:p>
            <a:pPr>
              <a:lnSpc>
                <a:spcPct val="100000"/>
              </a:lnSpc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	if (is_empty())</a:t>
            </a:r>
          </a:p>
          <a:p>
            <a:pPr>
              <a:lnSpc>
                <a:spcPct val="100000"/>
              </a:lnSpc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		front = back = new Node(x)</a:t>
            </a:r>
          </a:p>
          <a:p>
            <a:pPr>
              <a:lnSpc>
                <a:spcPct val="100000"/>
              </a:lnSpc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	else {</a:t>
            </a:r>
          </a:p>
          <a:p>
            <a:pPr>
              <a:lnSpc>
                <a:spcPct val="100000"/>
              </a:lnSpc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		back-&gt;next = new Node(x)</a:t>
            </a:r>
          </a:p>
          <a:p>
            <a:pPr>
              <a:lnSpc>
                <a:spcPct val="100000"/>
              </a:lnSpc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		back = back-&gt;next</a:t>
            </a:r>
          </a:p>
          <a:p>
            <a:pPr>
              <a:lnSpc>
                <a:spcPct val="100000"/>
              </a:lnSpc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}</a:t>
            </a:r>
          </a:p>
          <a:p>
            <a:pPr>
              <a:lnSpc>
                <a:spcPct val="100000"/>
              </a:lnSpc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}</a:t>
            </a:r>
          </a:p>
          <a:p>
            <a:pPr>
              <a:lnSpc>
                <a:spcPct val="100000"/>
              </a:lnSpc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bool is_empty() {</a:t>
            </a:r>
          </a:p>
          <a:p>
            <a:pPr>
              <a:lnSpc>
                <a:spcPct val="100000"/>
              </a:lnSpc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	return front == null</a:t>
            </a:r>
          </a:p>
          <a:p>
            <a:pPr>
              <a:lnSpc>
                <a:spcPct val="100000"/>
              </a:lnSpc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}</a:t>
            </a:r>
          </a:p>
          <a:p>
            <a:pPr>
              <a:lnSpc>
                <a:spcPct val="100000"/>
              </a:lnSpc>
              <a:buFontTx/>
              <a:buNone/>
            </a:pPr>
            <a:endParaRPr lang="en-US" altLang="en-US" sz="1800" b="1">
              <a:latin typeface="Courier New" pitchFamily="49" charset="0"/>
            </a:endParaRPr>
          </a:p>
        </p:txBody>
      </p:sp>
      <p:sp>
        <p:nvSpPr>
          <p:cNvPr id="29702" name="Rectangle 28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840288" y="2895600"/>
            <a:ext cx="44196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›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Object dequeue() {</a:t>
            </a:r>
          </a:p>
          <a:p>
            <a:pPr>
              <a:lnSpc>
                <a:spcPct val="100000"/>
              </a:lnSpc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	assert(!is_empty())</a:t>
            </a:r>
          </a:p>
          <a:p>
            <a:pPr>
              <a:lnSpc>
                <a:spcPct val="100000"/>
              </a:lnSpc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	return_data = front-&gt;data</a:t>
            </a:r>
          </a:p>
          <a:p>
            <a:pPr>
              <a:lnSpc>
                <a:spcPct val="100000"/>
              </a:lnSpc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	temp = front</a:t>
            </a:r>
          </a:p>
          <a:p>
            <a:pPr>
              <a:lnSpc>
                <a:spcPct val="100000"/>
              </a:lnSpc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	front = front-&gt;next</a:t>
            </a:r>
          </a:p>
          <a:p>
            <a:pPr>
              <a:lnSpc>
                <a:spcPct val="100000"/>
              </a:lnSpc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	delete temp</a:t>
            </a:r>
          </a:p>
          <a:p>
            <a:pPr>
              <a:lnSpc>
                <a:spcPct val="100000"/>
              </a:lnSpc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	return return_data	</a:t>
            </a:r>
          </a:p>
          <a:p>
            <a:pPr>
              <a:lnSpc>
                <a:spcPct val="100000"/>
              </a:lnSpc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}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smtClean="0"/>
              <a:t>Circular Array vs. Linked List</a:t>
            </a:r>
          </a:p>
        </p:txBody>
      </p:sp>
      <p:sp>
        <p:nvSpPr>
          <p:cNvPr id="30724" name="Rectangle 5" hidden="1"/>
          <p:cNvSpPr>
            <a:spLocks noGrp="1" noChangeArrowheads="1"/>
          </p:cNvSpPr>
          <p:nvPr>
            <p:ph sz="half" idx="1"/>
            <p:custDataLst>
              <p:tags r:id="rId2"/>
            </p:custDataLst>
          </p:nvPr>
        </p:nvSpPr>
        <p:spPr>
          <a:xfrm>
            <a:off x="0" y="5638800"/>
            <a:ext cx="3810000" cy="11430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smtClean="0">
                <a:solidFill>
                  <a:schemeClr val="accent1"/>
                </a:solidFill>
              </a:rPr>
              <a:t>- unused space, resizing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smtClean="0">
                <a:solidFill>
                  <a:schemeClr val="accent1"/>
                </a:solidFill>
              </a:rPr>
              <a:t>+ faster indexing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smtClean="0">
                <a:solidFill>
                  <a:schemeClr val="accent1"/>
                </a:solidFill>
              </a:rPr>
              <a:t>+ memory coherence</a:t>
            </a:r>
          </a:p>
        </p:txBody>
      </p:sp>
      <p:sp>
        <p:nvSpPr>
          <p:cNvPr id="30725" name="Rectangle 6" hidden="1"/>
          <p:cNvSpPr>
            <a:spLocks noGrp="1" noChangeArrowheads="1"/>
          </p:cNvSpPr>
          <p:nvPr>
            <p:ph sz="half" idx="2"/>
            <p:custDataLst>
              <p:tags r:id="rId3"/>
            </p:custDataLst>
          </p:nvPr>
        </p:nvSpPr>
        <p:spPr>
          <a:xfrm>
            <a:off x="5562600" y="5867400"/>
            <a:ext cx="3429000" cy="9906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000" smtClean="0">
                <a:solidFill>
                  <a:schemeClr val="accent1"/>
                </a:solidFill>
              </a:rPr>
              <a:t>+ can grow as needed</a:t>
            </a:r>
          </a:p>
          <a:p>
            <a:pPr>
              <a:buFontTx/>
              <a:buNone/>
            </a:pPr>
            <a:r>
              <a:rPr lang="en-US" altLang="en-US" sz="2000" smtClean="0">
                <a:solidFill>
                  <a:schemeClr val="accent1"/>
                </a:solidFill>
              </a:rPr>
              <a:t>- slow indexing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pPr>
              <a:defRPr/>
            </a:pPr>
            <a:fld id="{98E81C58-0283-4590-9BCC-F430F9C23F92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›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en-US" altLang="en-US" kern="0" dirty="0" smtClean="0"/>
              <a:t>Advantages of circular array?</a:t>
            </a:r>
          </a:p>
          <a:p>
            <a:pPr>
              <a:defRPr/>
            </a:pPr>
            <a:endParaRPr lang="en-US" altLang="en-US" kern="0" dirty="0"/>
          </a:p>
          <a:p>
            <a:pPr marL="0" indent="0">
              <a:buFontTx/>
              <a:buNone/>
              <a:defRPr/>
            </a:pPr>
            <a:endParaRPr lang="en-US" altLang="en-US" kern="0" dirty="0" smtClean="0"/>
          </a:p>
          <a:p>
            <a:pPr marL="0" indent="0">
              <a:buFontTx/>
              <a:buNone/>
              <a:defRPr/>
            </a:pPr>
            <a:endParaRPr lang="en-US" altLang="en-US" kern="0" dirty="0" smtClean="0"/>
          </a:p>
          <a:p>
            <a:pPr>
              <a:defRPr/>
            </a:pPr>
            <a:r>
              <a:rPr lang="en-US" altLang="en-US" kern="0" dirty="0" smtClean="0"/>
              <a:t>Advantages of linked list?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smtClean="0"/>
              <a:t>Second Example: Stack ADT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smtClean="0"/>
              <a:t>LIFO: Last In First Out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Stack operations</a:t>
            </a:r>
          </a:p>
          <a:p>
            <a:pPr lvl="1">
              <a:lnSpc>
                <a:spcPct val="90000"/>
              </a:lnSpc>
            </a:pPr>
            <a:r>
              <a:rPr lang="en-US" altLang="en-US" sz="2400" smtClean="0"/>
              <a:t>create</a:t>
            </a:r>
          </a:p>
          <a:p>
            <a:pPr lvl="1">
              <a:lnSpc>
                <a:spcPct val="90000"/>
              </a:lnSpc>
            </a:pPr>
            <a:r>
              <a:rPr lang="en-US" altLang="en-US" sz="2400" smtClean="0"/>
              <a:t>destroy</a:t>
            </a:r>
          </a:p>
          <a:p>
            <a:pPr lvl="1">
              <a:lnSpc>
                <a:spcPct val="90000"/>
              </a:lnSpc>
            </a:pPr>
            <a:r>
              <a:rPr lang="en-US" altLang="en-US" sz="2400" smtClean="0"/>
              <a:t>push</a:t>
            </a:r>
          </a:p>
          <a:p>
            <a:pPr lvl="1">
              <a:lnSpc>
                <a:spcPct val="90000"/>
              </a:lnSpc>
            </a:pPr>
            <a:r>
              <a:rPr lang="en-US" altLang="en-US" sz="2400" smtClean="0"/>
              <a:t>pop</a:t>
            </a:r>
          </a:p>
          <a:p>
            <a:pPr lvl="1">
              <a:lnSpc>
                <a:spcPct val="90000"/>
              </a:lnSpc>
            </a:pPr>
            <a:r>
              <a:rPr lang="en-US" altLang="en-US" sz="2400" smtClean="0"/>
              <a:t>top</a:t>
            </a:r>
          </a:p>
          <a:p>
            <a:pPr lvl="1">
              <a:lnSpc>
                <a:spcPct val="90000"/>
              </a:lnSpc>
            </a:pPr>
            <a:r>
              <a:rPr lang="en-US" altLang="en-US" sz="2400" smtClean="0"/>
              <a:t>is_empty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smtClean="0"/>
              <a:t>	</a:t>
            </a:r>
          </a:p>
        </p:txBody>
      </p:sp>
      <p:sp>
        <p:nvSpPr>
          <p:cNvPr id="19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0786B9CC-A233-45F7-9DAE-621861B9F112}" type="slidenum">
              <a:rPr lang="en-US"/>
              <a:pPr>
                <a:defRPr/>
              </a:pPr>
              <a:t>26</a:t>
            </a:fld>
            <a:endParaRPr lang="en-US"/>
          </a:p>
        </p:txBody>
      </p:sp>
      <p:grpSp>
        <p:nvGrpSpPr>
          <p:cNvPr id="31749" name="Group 4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4381500" y="2897187"/>
            <a:ext cx="1257300" cy="2665413"/>
            <a:chOff x="1248" y="720"/>
            <a:chExt cx="792" cy="1679"/>
          </a:xfrm>
        </p:grpSpPr>
        <p:sp>
          <p:nvSpPr>
            <p:cNvPr id="31762" name="Rectangle 6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1680" y="985"/>
              <a:ext cx="360" cy="136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›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endParaRPr lang="en-US" altLang="en-US" sz="16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31759" name="Text Box 8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1248" y="720"/>
              <a:ext cx="22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›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+mj-lt"/>
                </a:rPr>
                <a:t>A</a:t>
              </a:r>
            </a:p>
          </p:txBody>
        </p:sp>
        <p:sp>
          <p:nvSpPr>
            <p:cNvPr id="31760" name="Text Box 9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1776" y="1178"/>
              <a:ext cx="235" cy="1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›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+mj-lt"/>
                </a:rPr>
                <a:t>B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+mj-lt"/>
                </a:rPr>
                <a:t>C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+mj-lt"/>
                </a:rPr>
                <a:t>D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+mj-lt"/>
                </a:rPr>
                <a:t>E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+mj-lt"/>
                </a:rPr>
                <a:t>F</a:t>
              </a:r>
            </a:p>
          </p:txBody>
        </p:sp>
        <p:sp>
          <p:nvSpPr>
            <p:cNvPr id="31761" name="Freeform 10"/>
            <p:cNvSpPr>
              <a:spLocks/>
            </p:cNvSpPr>
            <p:nvPr>
              <p:custDataLst>
                <p:tags r:id="rId14"/>
              </p:custDataLst>
            </p:nvPr>
          </p:nvSpPr>
          <p:spPr bwMode="auto">
            <a:xfrm>
              <a:off x="1440" y="864"/>
              <a:ext cx="432" cy="288"/>
            </a:xfrm>
            <a:custGeom>
              <a:avLst/>
              <a:gdLst>
                <a:gd name="T0" fmla="*/ 0 w 432"/>
                <a:gd name="T1" fmla="*/ 0 h 288"/>
                <a:gd name="T2" fmla="*/ 336 w 432"/>
                <a:gd name="T3" fmla="*/ 96 h 288"/>
                <a:gd name="T4" fmla="*/ 432 w 432"/>
                <a:gd name="T5" fmla="*/ 288 h 288"/>
                <a:gd name="T6" fmla="*/ 0 60000 65536"/>
                <a:gd name="T7" fmla="*/ 0 60000 65536"/>
                <a:gd name="T8" fmla="*/ 0 60000 65536"/>
                <a:gd name="T9" fmla="*/ 0 w 432"/>
                <a:gd name="T10" fmla="*/ 0 h 288"/>
                <a:gd name="T11" fmla="*/ 432 w 43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288">
                  <a:moveTo>
                    <a:pt x="0" y="0"/>
                  </a:moveTo>
                  <a:cubicBezTo>
                    <a:pt x="132" y="24"/>
                    <a:pt x="264" y="48"/>
                    <a:pt x="336" y="96"/>
                  </a:cubicBezTo>
                  <a:cubicBezTo>
                    <a:pt x="408" y="144"/>
                    <a:pt x="408" y="264"/>
                    <a:pt x="432" y="28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j-lt"/>
              </a:endParaRPr>
            </a:p>
          </p:txBody>
        </p:sp>
      </p:grpSp>
      <p:grpSp>
        <p:nvGrpSpPr>
          <p:cNvPr id="31750" name="Group 11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6400801" y="2881489"/>
            <a:ext cx="2224088" cy="2665413"/>
            <a:chOff x="2688" y="686"/>
            <a:chExt cx="1401" cy="1679"/>
          </a:xfrm>
        </p:grpSpPr>
        <p:sp>
          <p:nvSpPr>
            <p:cNvPr id="31756" name="Rectangle 13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2688" y="983"/>
              <a:ext cx="360" cy="1367"/>
            </a:xfrm>
            <a:prstGeom prst="rect">
              <a:avLst/>
            </a:prstGeom>
            <a:noFill/>
            <a:ln w="9525">
              <a:solidFill>
                <a:schemeClr val="tx1">
                  <a:lumMod val="85000"/>
                  <a:lumOff val="1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›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endParaRPr lang="en-US" altLang="en-US" sz="160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31753" name="Text Box 15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265" y="686"/>
              <a:ext cx="82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›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+mj-lt"/>
                </a:rPr>
                <a:t>E D C B A</a:t>
              </a:r>
            </a:p>
          </p:txBody>
        </p:sp>
        <p:sp>
          <p:nvSpPr>
            <p:cNvPr id="31754" name="Text Box 16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2736" y="1144"/>
              <a:ext cx="205" cy="1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›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2400">
                <a:latin typeface="+mj-lt"/>
              </a:endParaRPr>
            </a:p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2400">
                <a:latin typeface="+mj-lt"/>
              </a:endParaRPr>
            </a:p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2400">
                <a:latin typeface="+mj-lt"/>
              </a:endParaRPr>
            </a:p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2400">
                <a:latin typeface="+mj-lt"/>
              </a:endParaRPr>
            </a:p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+mj-lt"/>
                </a:rPr>
                <a:t>F</a:t>
              </a:r>
            </a:p>
          </p:txBody>
        </p:sp>
        <p:sp>
          <p:nvSpPr>
            <p:cNvPr id="31755" name="Freeform 17"/>
            <p:cNvSpPr>
              <a:spLocks/>
            </p:cNvSpPr>
            <p:nvPr>
              <p:custDataLst>
                <p:tags r:id="rId10"/>
              </p:custDataLst>
            </p:nvPr>
          </p:nvSpPr>
          <p:spPr bwMode="auto">
            <a:xfrm flipH="1">
              <a:off x="2880" y="816"/>
              <a:ext cx="432" cy="288"/>
            </a:xfrm>
            <a:custGeom>
              <a:avLst/>
              <a:gdLst>
                <a:gd name="T0" fmla="*/ 0 w 432"/>
                <a:gd name="T1" fmla="*/ 0 h 288"/>
                <a:gd name="T2" fmla="*/ 336 w 432"/>
                <a:gd name="T3" fmla="*/ 96 h 288"/>
                <a:gd name="T4" fmla="*/ 432 w 432"/>
                <a:gd name="T5" fmla="*/ 288 h 288"/>
                <a:gd name="T6" fmla="*/ 0 60000 65536"/>
                <a:gd name="T7" fmla="*/ 0 60000 65536"/>
                <a:gd name="T8" fmla="*/ 0 60000 65536"/>
                <a:gd name="T9" fmla="*/ 0 w 432"/>
                <a:gd name="T10" fmla="*/ 0 h 288"/>
                <a:gd name="T11" fmla="*/ 432 w 43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288">
                  <a:moveTo>
                    <a:pt x="0" y="0"/>
                  </a:moveTo>
                  <a:cubicBezTo>
                    <a:pt x="132" y="24"/>
                    <a:pt x="264" y="48"/>
                    <a:pt x="336" y="96"/>
                  </a:cubicBezTo>
                  <a:cubicBezTo>
                    <a:pt x="408" y="144"/>
                    <a:pt x="408" y="264"/>
                    <a:pt x="432" y="28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j-lt"/>
              </a:endParaRPr>
            </a:p>
          </p:txBody>
        </p:sp>
      </p:grpSp>
      <p:sp>
        <p:nvSpPr>
          <p:cNvPr id="31751" name="Line 18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5638800" y="4321175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smtClean="0"/>
              <a:t>Stacks in Practice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en-US" smtClean="0"/>
              <a:t>Function call stack</a:t>
            </a:r>
          </a:p>
          <a:p>
            <a:r>
              <a:rPr lang="en-US" altLang="en-US" smtClean="0"/>
              <a:t>Removing recursion</a:t>
            </a:r>
          </a:p>
          <a:p>
            <a:r>
              <a:rPr lang="en-US" altLang="en-US" smtClean="0"/>
              <a:t>Balancing symbols (parentheses)</a:t>
            </a:r>
          </a:p>
          <a:p>
            <a:r>
              <a:rPr lang="en-US" altLang="en-US" smtClean="0"/>
              <a:t>Evaluating postfix or “reverse Polish” notation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1CF581E7-D2B1-4A06-A900-127F9D6873ED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smtClean="0"/>
              <a:t>Assigned readings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457200" y="2286000"/>
            <a:ext cx="8458200" cy="41148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altLang="en-US" b="1" smtClean="0"/>
              <a:t>Reading</a:t>
            </a:r>
            <a:r>
              <a:rPr lang="en-US" altLang="en-US" smtClean="0"/>
              <a:t> in Weiss</a:t>
            </a:r>
          </a:p>
          <a:p>
            <a:pPr marL="990600" lvl="1" indent="-533400">
              <a:buFontTx/>
              <a:buNone/>
            </a:pPr>
            <a:r>
              <a:rPr lang="en-US" altLang="en-US" smtClean="0"/>
              <a:t>Chapter 1 – (Review) Mathematics and Java</a:t>
            </a:r>
          </a:p>
          <a:p>
            <a:pPr marL="990600" lvl="1" indent="-533400">
              <a:buFontTx/>
              <a:buNone/>
            </a:pPr>
            <a:r>
              <a:rPr lang="en-US" altLang="en-US" smtClean="0"/>
              <a:t>Chapter 2 – (Next lecture) Algorithm Analysis</a:t>
            </a:r>
          </a:p>
          <a:p>
            <a:pPr marL="990600" lvl="1" indent="-533400">
              <a:buFontTx/>
              <a:buNone/>
            </a:pPr>
            <a:r>
              <a:rPr lang="en-US" altLang="en-US" smtClean="0"/>
              <a:t>Chapter 3 – (Project #1) Lists, Stacks, &amp; Queues</a:t>
            </a:r>
          </a:p>
          <a:p>
            <a:pPr marL="990600" lvl="1" indent="-533400">
              <a:spcBef>
                <a:spcPts val="525"/>
              </a:spcBef>
              <a:spcAft>
                <a:spcPts val="525"/>
              </a:spcAft>
              <a:buFontTx/>
              <a:buNone/>
            </a:pPr>
            <a:endParaRPr lang="en-US" altLang="en-US" smtClean="0"/>
          </a:p>
          <a:p>
            <a:pPr marL="609600" indent="-609600">
              <a:buFontTx/>
              <a:buAutoNum type="arabicParenR"/>
            </a:pPr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C104A58-0806-4B8D-AE99-F5AE8CE48229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smtClean="0"/>
              <a:t>CSE 332 Team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81000" y="2066925"/>
            <a:ext cx="8686800" cy="4114800"/>
          </a:xfrm>
        </p:spPr>
        <p:txBody>
          <a:bodyPr>
            <a:normAutofit fontScale="77500" lnSpcReduction="20000"/>
          </a:bodyPr>
          <a:lstStyle/>
          <a:p>
            <a:r>
              <a:rPr lang="en-US" altLang="en-US" dirty="0" smtClean="0"/>
              <a:t>Instructor: Richard Anderson, CSE2 344</a:t>
            </a:r>
            <a:endParaRPr lang="en-US" altLang="en-US" dirty="0" smtClean="0"/>
          </a:p>
          <a:p>
            <a:r>
              <a:rPr lang="en-US" altLang="en-US" dirty="0" smtClean="0"/>
              <a:t>TAs: 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Nathan </a:t>
            </a:r>
            <a:r>
              <a:rPr lang="en-US" altLang="en-US" dirty="0" err="1" smtClean="0"/>
              <a:t>Akkaraphab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Nile Camai</a:t>
            </a:r>
          </a:p>
          <a:p>
            <a:pPr lvl="1"/>
            <a:r>
              <a:rPr lang="en-US" altLang="en-US" dirty="0" smtClean="0"/>
              <a:t>Arya </a:t>
            </a:r>
            <a:r>
              <a:rPr lang="en-US" altLang="en-US" dirty="0" err="1" smtClean="0"/>
              <a:t>Krisna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Winston </a:t>
            </a:r>
            <a:r>
              <a:rPr lang="en-US" altLang="en-US" dirty="0" err="1" smtClean="0"/>
              <a:t>Jodjana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Naveena Karusala</a:t>
            </a:r>
          </a:p>
          <a:p>
            <a:pPr lvl="1"/>
            <a:r>
              <a:rPr lang="en-US" altLang="en-US" dirty="0" smtClean="0"/>
              <a:t>Arthur Liu</a:t>
            </a:r>
          </a:p>
          <a:p>
            <a:pPr lvl="1"/>
            <a:r>
              <a:rPr lang="en-US" altLang="en-US" dirty="0" smtClean="0"/>
              <a:t>Sylvia Wang</a:t>
            </a:r>
          </a:p>
          <a:p>
            <a:pPr lvl="1"/>
            <a:r>
              <a:rPr lang="en-US" altLang="en-US" dirty="0" smtClean="0"/>
              <a:t>Amanda Yuan</a:t>
            </a:r>
          </a:p>
          <a:p>
            <a:pPr lvl="1"/>
            <a:r>
              <a:rPr lang="en-US" altLang="en-US" dirty="0" smtClean="0"/>
              <a:t>Matt Ziegler</a:t>
            </a:r>
            <a:endParaRPr lang="en-US" altLang="en-US" dirty="0" smtClean="0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C769F48-6FDA-4976-A7BE-41923657C015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smtClean="0"/>
              <a:t>Today’s Outline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en-US" smtClean="0"/>
              <a:t>Introductions</a:t>
            </a:r>
          </a:p>
          <a:p>
            <a:r>
              <a:rPr lang="en-US" altLang="en-US" smtClean="0">
                <a:solidFill>
                  <a:srgbClr val="FF0000"/>
                </a:solidFill>
              </a:rPr>
              <a:t>Administrative Info</a:t>
            </a:r>
          </a:p>
          <a:p>
            <a:r>
              <a:rPr lang="en-US" altLang="en-US" smtClean="0"/>
              <a:t>What is this course about?</a:t>
            </a:r>
          </a:p>
          <a:p>
            <a:r>
              <a:rPr lang="en-US" altLang="en-US" smtClean="0"/>
              <a:t>Review: queues and stacks</a:t>
            </a:r>
          </a:p>
          <a:p>
            <a:pPr>
              <a:buFontTx/>
              <a:buNone/>
            </a:pPr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CC61C24-8FD8-43A0-BC44-5CC09E4B0846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smtClean="0"/>
              <a:t>Course Information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609600" y="1295400"/>
            <a:ext cx="8305800" cy="4419600"/>
          </a:xfrm>
        </p:spPr>
        <p:txBody>
          <a:bodyPr/>
          <a:lstStyle/>
          <a:p>
            <a:pPr lvl="1">
              <a:buFontTx/>
              <a:buNone/>
            </a:pPr>
            <a:r>
              <a:rPr lang="en-US" altLang="en-US" b="1" u="sng" dirty="0" smtClean="0">
                <a:solidFill>
                  <a:srgbClr val="0070C0"/>
                </a:solidFill>
                <a:latin typeface="Courier New" pitchFamily="49" charset="0"/>
              </a:rPr>
              <a:t>http://www.cs.washington.edu/332</a:t>
            </a:r>
            <a:endParaRPr lang="en-US" altLang="en-US" b="1" dirty="0" smtClean="0"/>
          </a:p>
          <a:p>
            <a:pPr>
              <a:buFontTx/>
              <a:buNone/>
            </a:pPr>
            <a:r>
              <a:rPr lang="en-US" altLang="en-US" sz="2800" dirty="0" smtClean="0"/>
              <a:t>    Weiss</a:t>
            </a:r>
            <a:r>
              <a:rPr lang="en-US" altLang="en-US" sz="2800" dirty="0" smtClean="0"/>
              <a:t>, </a:t>
            </a:r>
            <a:r>
              <a:rPr lang="en-US" altLang="en-US" sz="2800" i="1" dirty="0" smtClean="0"/>
              <a:t>Data Structures &amp; Algorithm Analysis in Java</a:t>
            </a:r>
            <a:r>
              <a:rPr lang="en-US" altLang="en-US" sz="2800" dirty="0" smtClean="0"/>
              <a:t>, 3</a:t>
            </a:r>
            <a:r>
              <a:rPr lang="en-US" altLang="en-US" sz="2800" baseline="30000" dirty="0" smtClean="0"/>
              <a:t>nd</a:t>
            </a:r>
            <a:r>
              <a:rPr lang="en-US" altLang="en-US" sz="2800" dirty="0" smtClean="0"/>
              <a:t> Edition, 2012.</a:t>
            </a:r>
          </a:p>
          <a:p>
            <a:pPr>
              <a:buFontTx/>
              <a:buNone/>
            </a:pPr>
            <a:r>
              <a:rPr lang="en-US" altLang="en-US" sz="2800" dirty="0" smtClean="0"/>
              <a:t>    (</a:t>
            </a:r>
            <a:r>
              <a:rPr lang="en-US" altLang="en-US" sz="2800" dirty="0" smtClean="0"/>
              <a:t>or buy 2</a:t>
            </a:r>
            <a:r>
              <a:rPr lang="en-US" altLang="en-US" sz="2800" baseline="30000" dirty="0" smtClean="0"/>
              <a:t>nd</a:t>
            </a:r>
            <a:r>
              <a:rPr lang="en-US" altLang="en-US" sz="2800" dirty="0" smtClean="0"/>
              <a:t> edition—1/3 price on Amazon!)</a:t>
            </a:r>
          </a:p>
          <a:p>
            <a:pPr lvl="1">
              <a:buFontTx/>
              <a:buNone/>
            </a:pPr>
            <a:endParaRPr lang="en-US" altLang="en-US" b="1" dirty="0" smtClean="0">
              <a:latin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E0C9C6EC-6ADA-4006-816E-B8CDE38D2E8E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8157" y="3378863"/>
            <a:ext cx="4083844" cy="145808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8156" y="5189160"/>
            <a:ext cx="4083844" cy="12975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64159" y="3378863"/>
            <a:ext cx="3750331" cy="11583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smtClean="0"/>
              <a:t>Communication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b="1" dirty="0" smtClean="0"/>
              <a:t>Announcements</a:t>
            </a:r>
            <a:endParaRPr lang="en-US" altLang="en-US" b="1" dirty="0" smtClean="0"/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cse332a_sp22@u</a:t>
            </a:r>
            <a:endParaRPr lang="en-US" altLang="en-US" dirty="0" smtClean="0"/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(you are automatically subscribed @u</a:t>
            </a:r>
            <a:r>
              <a:rPr lang="en-US" altLang="en-US" dirty="0" smtClean="0"/>
              <a:t>)</a:t>
            </a:r>
          </a:p>
          <a:p>
            <a:pPr lvl="1">
              <a:lnSpc>
                <a:spcPct val="90000"/>
              </a:lnSpc>
            </a:pPr>
            <a:endParaRPr lang="en-US" altLang="en-US" dirty="0"/>
          </a:p>
          <a:p>
            <a:pPr>
              <a:lnSpc>
                <a:spcPct val="90000"/>
              </a:lnSpc>
            </a:pPr>
            <a:r>
              <a:rPr lang="en-US" altLang="en-US" dirty="0" smtClean="0"/>
              <a:t>Ed STEM discussion board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first stop for questions about course content </a:t>
            </a:r>
            <a:r>
              <a:rPr lang="en-US" altLang="en-US" dirty="0" smtClean="0"/>
              <a:t>and assignments</a:t>
            </a:r>
            <a:endParaRPr lang="en-US" altLang="en-US" sz="1000" dirty="0"/>
          </a:p>
          <a:p>
            <a:pPr lvl="1">
              <a:lnSpc>
                <a:spcPct val="90000"/>
              </a:lnSpc>
            </a:pPr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D9DDE925-D990-46F6-A144-7BE352DA5338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meetings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en-US" sz="2400" dirty="0"/>
              <a:t>Lecture</a:t>
            </a:r>
          </a:p>
          <a:p>
            <a:pPr lvl="1"/>
            <a:r>
              <a:rPr lang="en-US" altLang="en-US" dirty="0"/>
              <a:t>Materials posted (sometimes afterwards), but take notes</a:t>
            </a:r>
          </a:p>
          <a:p>
            <a:pPr lvl="1"/>
            <a:r>
              <a:rPr lang="en-US" altLang="en-US" dirty="0"/>
              <a:t>Ask questions, focus on key ideas (rarely coding details)</a:t>
            </a:r>
          </a:p>
          <a:p>
            <a:endParaRPr lang="en-US" altLang="en-US" sz="800" dirty="0"/>
          </a:p>
          <a:p>
            <a:r>
              <a:rPr lang="en-US" altLang="en-US" sz="2400" dirty="0"/>
              <a:t>Section</a:t>
            </a:r>
          </a:p>
          <a:p>
            <a:pPr lvl="1"/>
            <a:r>
              <a:rPr lang="en-US" altLang="en-US" dirty="0"/>
              <a:t>Practice problems!</a:t>
            </a:r>
          </a:p>
          <a:p>
            <a:pPr lvl="1"/>
            <a:r>
              <a:rPr lang="en-US" altLang="en-US" dirty="0"/>
              <a:t>Answer Java/project/homework questions, etc.</a:t>
            </a:r>
          </a:p>
          <a:p>
            <a:pPr lvl="1"/>
            <a:r>
              <a:rPr lang="en-US" altLang="en-US" dirty="0"/>
              <a:t>Occasionally may introduce new material</a:t>
            </a:r>
          </a:p>
          <a:p>
            <a:pPr lvl="1"/>
            <a:r>
              <a:rPr lang="en-US" altLang="en-US" dirty="0"/>
              <a:t>An important part of the course (not optional)</a:t>
            </a:r>
          </a:p>
          <a:p>
            <a:pPr lvl="1"/>
            <a:endParaRPr lang="en-US" altLang="en-US" sz="800" dirty="0"/>
          </a:p>
          <a:p>
            <a:r>
              <a:rPr lang="en-US" altLang="en-US" sz="2400" dirty="0"/>
              <a:t>Office hours </a:t>
            </a:r>
          </a:p>
          <a:p>
            <a:pPr lvl="1"/>
            <a:r>
              <a:rPr lang="en-US" altLang="en-US" dirty="0"/>
              <a:t>Use them: </a:t>
            </a:r>
            <a:r>
              <a:rPr lang="en-US" altLang="en-US" i="1" dirty="0"/>
              <a:t>please visit us!</a:t>
            </a:r>
            <a:endParaRPr lang="en-US" alt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149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sz="2400" dirty="0"/>
              <a:t>~20 Weekly individual homework exercises </a:t>
            </a:r>
            <a:r>
              <a:rPr lang="en-US" altLang="en-US" sz="2400" dirty="0" smtClean="0"/>
              <a:t> </a:t>
            </a:r>
            <a:endParaRPr lang="en-US" altLang="en-US" sz="2400" dirty="0"/>
          </a:p>
          <a:p>
            <a:r>
              <a:rPr lang="en-US" altLang="en-US" sz="2400" dirty="0"/>
              <a:t>3 programming projects (with phases) </a:t>
            </a:r>
          </a:p>
          <a:p>
            <a:pPr lvl="1"/>
            <a:r>
              <a:rPr lang="en-US" altLang="en-US" dirty="0"/>
              <a:t>Use Java and IntelliJ, </a:t>
            </a:r>
            <a:r>
              <a:rPr lang="en-US" altLang="en-US" dirty="0" err="1"/>
              <a:t>Gitlab</a:t>
            </a:r>
            <a:endParaRPr lang="en-US" altLang="en-US" dirty="0"/>
          </a:p>
          <a:p>
            <a:pPr lvl="1"/>
            <a:r>
              <a:rPr lang="en-US" altLang="en-US" dirty="0"/>
              <a:t>Done in partners, </a:t>
            </a:r>
            <a:r>
              <a:rPr lang="en-US" altLang="en-US" dirty="0" smtClean="0"/>
              <a:t>partners may be in another </a:t>
            </a:r>
            <a:r>
              <a:rPr lang="en-US" altLang="en-US" dirty="0"/>
              <a:t>quiz </a:t>
            </a:r>
            <a:r>
              <a:rPr lang="en-US" altLang="en-US" dirty="0" smtClean="0"/>
              <a:t>section</a:t>
            </a:r>
          </a:p>
          <a:p>
            <a:pPr lvl="2"/>
            <a:r>
              <a:rPr lang="en-US" altLang="en-US" dirty="0" smtClean="0"/>
              <a:t>You may do the projects on your own</a:t>
            </a:r>
            <a:endParaRPr lang="en-US" altLang="en-US" dirty="0"/>
          </a:p>
          <a:p>
            <a:r>
              <a:rPr lang="en-US" altLang="en-US" sz="2400" dirty="0"/>
              <a:t>Midterm and final exam </a:t>
            </a:r>
            <a:endParaRPr lang="en-US" altLang="en-US" sz="2400" dirty="0" smtClean="0"/>
          </a:p>
          <a:p>
            <a:pPr lvl="1"/>
            <a:r>
              <a:rPr lang="en-US" altLang="en-US" dirty="0" smtClean="0"/>
              <a:t>In class</a:t>
            </a:r>
            <a:endParaRPr lang="en-US" altLang="en-US" dirty="0"/>
          </a:p>
          <a:p>
            <a:pPr lvl="2"/>
            <a:r>
              <a:rPr lang="en-US" altLang="en-US" i="1" dirty="0" smtClean="0"/>
              <a:t>Midterm: Friday, April 29</a:t>
            </a:r>
          </a:p>
          <a:p>
            <a:pPr lvl="2"/>
            <a:r>
              <a:rPr lang="en-US" altLang="en-US" i="1" dirty="0" smtClean="0"/>
              <a:t>Final: Thursday,  June 9, 8:30 AM.</a:t>
            </a:r>
            <a:endParaRPr lang="en-US" altLang="en-US" i="1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370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smtClean="0"/>
              <a:t>Overall grading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457200" y="2057400"/>
            <a:ext cx="8763000" cy="4572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dirty="0" smtClean="0"/>
              <a:t>Grading</a:t>
            </a:r>
          </a:p>
          <a:p>
            <a:pPr lvl="1">
              <a:buFontTx/>
              <a:buNone/>
            </a:pPr>
            <a:r>
              <a:rPr lang="en-US" altLang="en-US" sz="3200" dirty="0" smtClean="0"/>
              <a:t>25% </a:t>
            </a:r>
            <a:r>
              <a:rPr lang="en-US" altLang="en-US" sz="3200" dirty="0" smtClean="0"/>
              <a:t>- Written Homework Assignments</a:t>
            </a:r>
          </a:p>
          <a:p>
            <a:pPr lvl="1">
              <a:buFontTx/>
              <a:buNone/>
            </a:pPr>
            <a:r>
              <a:rPr lang="en-US" altLang="en-US" sz="3200" dirty="0" smtClean="0"/>
              <a:t>35% </a:t>
            </a:r>
            <a:r>
              <a:rPr lang="en-US" altLang="en-US" sz="3200" dirty="0" smtClean="0"/>
              <a:t>- Programming Assignments</a:t>
            </a:r>
          </a:p>
          <a:p>
            <a:pPr lvl="1">
              <a:buFontTx/>
              <a:buNone/>
            </a:pPr>
            <a:r>
              <a:rPr lang="en-US" altLang="en-US" sz="3200" dirty="0" smtClean="0"/>
              <a:t>15% </a:t>
            </a:r>
            <a:r>
              <a:rPr lang="en-US" altLang="en-US" sz="3200" dirty="0" smtClean="0"/>
              <a:t>- Midterm Exam </a:t>
            </a:r>
            <a:r>
              <a:rPr lang="en-US" altLang="en-US" sz="3200" dirty="0" smtClean="0"/>
              <a:t>(Apr 29)</a:t>
            </a:r>
            <a:endParaRPr lang="en-US" altLang="en-US" sz="2400" dirty="0" smtClean="0"/>
          </a:p>
          <a:p>
            <a:pPr lvl="1">
              <a:buFontTx/>
              <a:buNone/>
            </a:pPr>
            <a:r>
              <a:rPr lang="en-US" altLang="en-US" sz="3200" dirty="0" smtClean="0"/>
              <a:t>25% </a:t>
            </a:r>
            <a:r>
              <a:rPr lang="en-US" altLang="en-US" sz="3200" dirty="0" smtClean="0"/>
              <a:t>- Final Exam </a:t>
            </a:r>
            <a:r>
              <a:rPr lang="en-US" altLang="en-US" sz="3200" dirty="0" smtClean="0"/>
              <a:t>(June 9, 8:30 AM)</a:t>
            </a:r>
            <a:endParaRPr lang="en-US" altLang="en-US" sz="3200" dirty="0" smtClean="0"/>
          </a:p>
          <a:p>
            <a:pPr lvl="1">
              <a:buFontTx/>
              <a:buNone/>
            </a:pPr>
            <a:r>
              <a:rPr lang="en-US" altLang="en-US" sz="3200" dirty="0" smtClean="0"/>
              <a:t>  </a:t>
            </a:r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E7818E5F-3ECC-4AF3-8AC0-DBC7BFCBB881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ADMINISTRATOR@6AQ6S2XKFDRSBV2J" val="3018"/>
  <p:tag name="DEFAULTDISPLAYSOURCE" val="\documentclass{article}\pagestyle{empty}&#10;\begin{document}&#10;&#10;\end{document}&#10;"/>
  <p:tag name="EMBEDFONTS" val="1"/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29568</TotalTime>
  <Words>1752</Words>
  <Application>Microsoft Office PowerPoint</Application>
  <PresentationFormat>On-screen Show (4:3)</PresentationFormat>
  <Paragraphs>438</Paragraphs>
  <Slides>28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Calibri</vt:lpstr>
      <vt:lpstr>Courier New</vt:lpstr>
      <vt:lpstr>Times New Roman</vt:lpstr>
      <vt:lpstr>Wingdings</vt:lpstr>
      <vt:lpstr>Office Theme</vt:lpstr>
      <vt:lpstr>CSE 332: Data Structures and Parallelism</vt:lpstr>
      <vt:lpstr>Welcome!</vt:lpstr>
      <vt:lpstr>CSE 332 Team</vt:lpstr>
      <vt:lpstr>Today’s Outline</vt:lpstr>
      <vt:lpstr>Course Information</vt:lpstr>
      <vt:lpstr>Communication</vt:lpstr>
      <vt:lpstr>Course meetings</vt:lpstr>
      <vt:lpstr>Course Work</vt:lpstr>
      <vt:lpstr>Overall grading</vt:lpstr>
      <vt:lpstr>Section</vt:lpstr>
      <vt:lpstr>Homework for Today!!</vt:lpstr>
      <vt:lpstr>Today’s Outline</vt:lpstr>
      <vt:lpstr>Common tasks</vt:lpstr>
      <vt:lpstr>Why should we care?</vt:lpstr>
      <vt:lpstr>Program Abstraction</vt:lpstr>
      <vt:lpstr>Data Abstraction</vt:lpstr>
      <vt:lpstr>Trade offs: storing a set</vt:lpstr>
      <vt:lpstr>Terminology</vt:lpstr>
      <vt:lpstr>Today’s Outline</vt:lpstr>
      <vt:lpstr>First Example: Queue ADT</vt:lpstr>
      <vt:lpstr>Queues in practice</vt:lpstr>
      <vt:lpstr>Array Queue Data Structure</vt:lpstr>
      <vt:lpstr>Circular Array Queue Data Structure</vt:lpstr>
      <vt:lpstr>Linked List Queue Data Structure</vt:lpstr>
      <vt:lpstr>Circular Array vs. Linked List</vt:lpstr>
      <vt:lpstr>Second Example: Stack ADT</vt:lpstr>
      <vt:lpstr>Stacks in Practice</vt:lpstr>
      <vt:lpstr>Assigned readings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326: Data Structures</dc:title>
  <dc:creator>Richard Anderson</dc:creator>
  <cp:lastModifiedBy>Richard Anderson</cp:lastModifiedBy>
  <cp:revision>325</cp:revision>
  <cp:lastPrinted>2014-01-05T21:20:15Z</cp:lastPrinted>
  <dcterms:created xsi:type="dcterms:W3CDTF">2002-03-26T00:11:56Z</dcterms:created>
  <dcterms:modified xsi:type="dcterms:W3CDTF">2022-03-28T17:32:33Z</dcterms:modified>
</cp:coreProperties>
</file>