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8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0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1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2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9" r:id="rId3"/>
    <p:sldId id="634" r:id="rId4"/>
    <p:sldId id="598" r:id="rId5"/>
    <p:sldId id="645" r:id="rId6"/>
    <p:sldId id="601" r:id="rId7"/>
    <p:sldId id="602" r:id="rId8"/>
    <p:sldId id="603" r:id="rId9"/>
    <p:sldId id="604" r:id="rId10"/>
    <p:sldId id="606" r:id="rId11"/>
    <p:sldId id="621" r:id="rId12"/>
    <p:sldId id="635" r:id="rId13"/>
    <p:sldId id="637" r:id="rId14"/>
    <p:sldId id="638" r:id="rId15"/>
    <p:sldId id="639" r:id="rId16"/>
    <p:sldId id="642" r:id="rId17"/>
    <p:sldId id="643" r:id="rId18"/>
    <p:sldId id="646" r:id="rId19"/>
    <p:sldId id="647" r:id="rId20"/>
    <p:sldId id="648" r:id="rId21"/>
    <p:sldId id="627" r:id="rId22"/>
    <p:sldId id="628" r:id="rId23"/>
    <p:sldId id="629" r:id="rId24"/>
    <p:sldId id="630" r:id="rId25"/>
    <p:sldId id="631" r:id="rId26"/>
    <p:sldId id="632" r:id="rId27"/>
    <p:sldId id="633" r:id="rId28"/>
  </p:sldIdLst>
  <p:sldSz cx="9144000" cy="6858000" type="screen4x3"/>
  <p:notesSz cx="6985000" cy="9283700"/>
  <p:custDataLst>
    <p:tags r:id="rId31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CC677-33E9-4EE5-A583-2D5ADC7D3FA9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1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A15D3-9C40-4B19-B203-1E9A00721307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02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FD0A7-346C-4181-AB20-8F00AA7D48FF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82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Q to class: Is this a map or a reduction? </a:t>
            </a:r>
          </a:p>
          <a:p>
            <a:r>
              <a:rPr lang="en-US" dirty="0" smtClean="0">
                <a:latin typeface="Arial" charset="0"/>
              </a:rPr>
              <a:t>A: a map,</a:t>
            </a:r>
            <a:r>
              <a:rPr lang="en-US" baseline="0" dirty="0" smtClean="0">
                <a:latin typeface="Arial" charset="0"/>
              </a:rPr>
              <a:t> the f values at the leaves just assign into the output array.  No single value is returned.</a:t>
            </a:r>
            <a:endParaRPr lang="en-US" dirty="0" smtClean="0">
              <a:latin typeface="Arial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927BC-D5F9-4A73-A887-98A4D5A6B70E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4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 Sum&lt;0s first.</a:t>
            </a:r>
            <a:r>
              <a:rPr lang="en-US" baseline="0" dirty="0" smtClean="0"/>
              <a:t>  Then Sum&lt;2 node.  Then the general case:  Sum&lt;6 = Sum&lt;4 + Sum[4 5]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173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6 3 2 7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21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How?  Give hint,</a:t>
            </a:r>
            <a:r>
              <a:rPr lang="en-US" baseline="0" dirty="0" smtClean="0"/>
              <a:t> fill in blank entries...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66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O(1), sum-prefix O(log n), map</a:t>
            </a:r>
            <a:r>
              <a:rPr lang="en-US" baseline="0" dirty="0" smtClean="0"/>
              <a:t> O(1);    total: 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C3FB3A-D02E-4ECF-89AA-0AEAF9D14D47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2</a:t>
            </a:fld>
            <a:endParaRPr lang="en-US" altLang="en-US" sz="13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Example:  T_inf = 5s, T_4 = 25s, T_1 = 100s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493BB1-B8F4-4ECD-8D85-473458019D20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002451-AEF1-47AB-980D-EC8FCA92032B}" type="slidenum">
              <a:rPr lang="en-US" altLang="en-US" sz="1300" smtClean="0"/>
              <a:pPr/>
              <a:t>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914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1. is better for large P, 2. better for large P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9BA2A-119C-487C-A89F-E6D4DB08698C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2D979-3F87-4906-927D-34E139E41775}" type="slidenum">
              <a:rPr lang="en-US" altLang="en-US" sz="1300" smtClean="0"/>
              <a:pPr/>
              <a:t>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863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Examples?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3DECF8-875E-4FAA-BD93-C4713669938B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5216FB-A6FC-4DED-9CAA-A666476CE5F8}" type="slidenum">
              <a:rPr lang="en-US" altLang="en-US" sz="1300" smtClean="0"/>
              <a:pPr/>
              <a:t>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4232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Examples?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471FC-87AB-40FD-A013-1C1F9A1C96BE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B24E6-319A-4C94-8E7E-C77D4F24EE81}" type="slidenum">
              <a:rPr lang="en-US" altLang="en-US" sz="1300" smtClean="0"/>
              <a:pPr/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4690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S is about 0.1  -&gt; roughy 90%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44C6C4-4BDA-450D-8684-684FC23F15F5}" type="datetime1">
              <a:rPr lang="en-US" altLang="en-US" sz="1300" smtClean="0"/>
              <a:t>11/17/2022</a:t>
            </a:fld>
            <a:endParaRPr lang="en-US" altLang="en-US" sz="130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9FCBA5-7EA8-4E51-9C88-62AF84D25673}" type="slidenum">
              <a:rPr lang="en-US" altLang="en-US" sz="1300" smtClean="0"/>
              <a:pPr/>
              <a:t>10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18796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1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notesSlide" Target="../notesSlides/notesSlide11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9" Type="http://schemas.openxmlformats.org/officeDocument/2006/relationships/tags" Target="../tags/tag93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20" Type="http://schemas.openxmlformats.org/officeDocument/2006/relationships/tags" Target="../tags/tag84.xml"/><Relationship Id="rId41" Type="http://schemas.openxmlformats.org/officeDocument/2006/relationships/tags" Target="../tags/tag105.xml"/><Relationship Id="rId1" Type="http://schemas.openxmlformats.org/officeDocument/2006/relationships/tags" Target="../tags/tag65.xml"/><Relationship Id="rId6" Type="http://schemas.openxmlformats.org/officeDocument/2006/relationships/tags" Target="../tags/tag7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140.xml"/><Relationship Id="rId21" Type="http://schemas.openxmlformats.org/officeDocument/2006/relationships/tags" Target="../tags/tag135.xml"/><Relationship Id="rId34" Type="http://schemas.openxmlformats.org/officeDocument/2006/relationships/tags" Target="../tags/tag148.xml"/><Relationship Id="rId42" Type="http://schemas.openxmlformats.org/officeDocument/2006/relationships/tags" Target="../tags/tag156.xml"/><Relationship Id="rId47" Type="http://schemas.openxmlformats.org/officeDocument/2006/relationships/tags" Target="../tags/tag161.xml"/><Relationship Id="rId50" Type="http://schemas.openxmlformats.org/officeDocument/2006/relationships/tags" Target="../tags/tag164.xml"/><Relationship Id="rId55" Type="http://schemas.openxmlformats.org/officeDocument/2006/relationships/tags" Target="../tags/tag169.xml"/><Relationship Id="rId63" Type="http://schemas.openxmlformats.org/officeDocument/2006/relationships/tags" Target="../tags/tag17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9" Type="http://schemas.openxmlformats.org/officeDocument/2006/relationships/tags" Target="../tags/tag143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32" Type="http://schemas.openxmlformats.org/officeDocument/2006/relationships/tags" Target="../tags/tag146.xml"/><Relationship Id="rId37" Type="http://schemas.openxmlformats.org/officeDocument/2006/relationships/tags" Target="../tags/tag151.xml"/><Relationship Id="rId40" Type="http://schemas.openxmlformats.org/officeDocument/2006/relationships/tags" Target="../tags/tag154.xml"/><Relationship Id="rId45" Type="http://schemas.openxmlformats.org/officeDocument/2006/relationships/tags" Target="../tags/tag159.xml"/><Relationship Id="rId53" Type="http://schemas.openxmlformats.org/officeDocument/2006/relationships/tags" Target="../tags/tag167.xml"/><Relationship Id="rId58" Type="http://schemas.openxmlformats.org/officeDocument/2006/relationships/tags" Target="../tags/tag172.xml"/><Relationship Id="rId66" Type="http://schemas.openxmlformats.org/officeDocument/2006/relationships/notesSlide" Target="../notesSlides/notesSlide13.xml"/><Relationship Id="rId5" Type="http://schemas.openxmlformats.org/officeDocument/2006/relationships/tags" Target="../tags/tag119.xml"/><Relationship Id="rId61" Type="http://schemas.openxmlformats.org/officeDocument/2006/relationships/tags" Target="../tags/tag175.xml"/><Relationship Id="rId19" Type="http://schemas.openxmlformats.org/officeDocument/2006/relationships/tags" Target="../tags/tag13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Relationship Id="rId30" Type="http://schemas.openxmlformats.org/officeDocument/2006/relationships/tags" Target="../tags/tag144.xml"/><Relationship Id="rId35" Type="http://schemas.openxmlformats.org/officeDocument/2006/relationships/tags" Target="../tags/tag149.xml"/><Relationship Id="rId43" Type="http://schemas.openxmlformats.org/officeDocument/2006/relationships/tags" Target="../tags/tag157.xml"/><Relationship Id="rId48" Type="http://schemas.openxmlformats.org/officeDocument/2006/relationships/tags" Target="../tags/tag162.xml"/><Relationship Id="rId56" Type="http://schemas.openxmlformats.org/officeDocument/2006/relationships/tags" Target="../tags/tag170.xml"/><Relationship Id="rId64" Type="http://schemas.openxmlformats.org/officeDocument/2006/relationships/tags" Target="../tags/tag178.xml"/><Relationship Id="rId8" Type="http://schemas.openxmlformats.org/officeDocument/2006/relationships/tags" Target="../tags/tag122.xml"/><Relationship Id="rId51" Type="http://schemas.openxmlformats.org/officeDocument/2006/relationships/tags" Target="../tags/tag165.xml"/><Relationship Id="rId3" Type="http://schemas.openxmlformats.org/officeDocument/2006/relationships/tags" Target="../tags/tag117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33" Type="http://schemas.openxmlformats.org/officeDocument/2006/relationships/tags" Target="../tags/tag147.xml"/><Relationship Id="rId38" Type="http://schemas.openxmlformats.org/officeDocument/2006/relationships/tags" Target="../tags/tag152.xml"/><Relationship Id="rId46" Type="http://schemas.openxmlformats.org/officeDocument/2006/relationships/tags" Target="../tags/tag160.xml"/><Relationship Id="rId59" Type="http://schemas.openxmlformats.org/officeDocument/2006/relationships/tags" Target="../tags/tag173.xml"/><Relationship Id="rId20" Type="http://schemas.openxmlformats.org/officeDocument/2006/relationships/tags" Target="../tags/tag134.xml"/><Relationship Id="rId41" Type="http://schemas.openxmlformats.org/officeDocument/2006/relationships/tags" Target="../tags/tag155.xml"/><Relationship Id="rId54" Type="http://schemas.openxmlformats.org/officeDocument/2006/relationships/tags" Target="../tags/tag168.xml"/><Relationship Id="rId62" Type="http://schemas.openxmlformats.org/officeDocument/2006/relationships/tags" Target="../tags/tag17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tags" Target="../tags/tag142.xml"/><Relationship Id="rId36" Type="http://schemas.openxmlformats.org/officeDocument/2006/relationships/tags" Target="../tags/tag150.xml"/><Relationship Id="rId49" Type="http://schemas.openxmlformats.org/officeDocument/2006/relationships/tags" Target="../tags/tag163.xml"/><Relationship Id="rId57" Type="http://schemas.openxmlformats.org/officeDocument/2006/relationships/tags" Target="../tags/tag171.xml"/><Relationship Id="rId10" Type="http://schemas.openxmlformats.org/officeDocument/2006/relationships/tags" Target="../tags/tag124.xml"/><Relationship Id="rId31" Type="http://schemas.openxmlformats.org/officeDocument/2006/relationships/tags" Target="../tags/tag145.xml"/><Relationship Id="rId44" Type="http://schemas.openxmlformats.org/officeDocument/2006/relationships/tags" Target="../tags/tag158.xml"/><Relationship Id="rId52" Type="http://schemas.openxmlformats.org/officeDocument/2006/relationships/tags" Target="../tags/tag166.xml"/><Relationship Id="rId60" Type="http://schemas.openxmlformats.org/officeDocument/2006/relationships/tags" Target="../tags/tag174.xml"/><Relationship Id="rId65" Type="http://schemas.openxmlformats.org/officeDocument/2006/relationships/slideLayout" Target="../slideLayouts/slideLayout7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9" Type="http://schemas.openxmlformats.org/officeDocument/2006/relationships/tags" Target="../tags/tag15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21: </a:t>
            </a:r>
            <a:r>
              <a:rPr lang="en-US" altLang="en-US" dirty="0" smtClean="0"/>
              <a:t>Parallel Algorithms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Take 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Parallel algorithms can be a big win</a:t>
            </a:r>
            <a:br>
              <a:rPr lang="en-US" sz="2400" dirty="0"/>
            </a:br>
            <a:endParaRPr lang="en-US" sz="2400" dirty="0"/>
          </a:p>
          <a:p>
            <a:pPr>
              <a:defRPr/>
            </a:pPr>
            <a:r>
              <a:rPr lang="en-US" sz="2400" dirty="0"/>
              <a:t>Many fit standard patterns that are easy to implement</a:t>
            </a:r>
            <a:br>
              <a:rPr lang="en-US" sz="2400" dirty="0"/>
            </a:br>
            <a:endParaRPr lang="en-US" sz="2400" dirty="0"/>
          </a:p>
          <a:p>
            <a:pPr>
              <a:defRPr/>
            </a:pPr>
            <a:r>
              <a:rPr lang="en-US" sz="2400" dirty="0"/>
              <a:t>Can’t just rely on more processors to make things faster (Amdahl’s Law)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Parallelizable?</a:t>
            </a: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 lIns="0" tIns="0" rIns="0" bIns="0"/>
              <a:lstStyle/>
              <a:p>
                <a:pPr defTabSz="914400">
                  <a:spcBef>
                    <a:spcPts val="600"/>
                  </a:spcBef>
                </a:pPr>
                <a:r>
                  <a:rPr lang="en-US" altLang="en-US" sz="2800" dirty="0" smtClean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Prefix-sum:</a:t>
                </a: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i="0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output</m:t>
                    </m:r>
                    <m:r>
                      <a:rPr lang="en-US" altLang="en-US" sz="2400" i="1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[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Arial" pitchFamily="34" charset="0"/>
                        <a:sym typeface="Arial" pitchFamily="34" charset="0"/>
                      </a:rPr>
                      <m:t>𝑗</m:t>
                    </m:r>
                    <m:r>
                      <a:rPr lang="en-US" altLang="en-US" sz="2400" i="1" dirty="0" smtClean="0">
                        <a:latin typeface="Cambria Math"/>
                        <a:cs typeface="Arial" pitchFamily="34" charset="0"/>
                        <a:sym typeface="Arial" pitchFamily="34" charset="0"/>
                      </a:rPr>
                      <m:t>]</m:t>
                    </m:r>
                  </m:oMath>
                </a14:m>
                <a:r>
                  <a:rPr lang="en-US" altLang="en-US" sz="2400" dirty="0" smtClean="0">
                    <a:latin typeface="Courier New" panose="02070309020205020404" pitchFamily="49" charset="0"/>
                    <a:cs typeface="Courier New" panose="02070309020205020404" pitchFamily="49" charset="0"/>
                    <a:sym typeface="Arial" pitchFamily="34" charset="0"/>
                  </a:rPr>
                  <a:t> </a:t>
                </a:r>
                <a:r>
                  <a:rPr lang="en-US" altLang="en-US" sz="2400" dirty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</m:ctrlPr>
                      </m:naryPr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𝑗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input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[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/>
                            <a:cs typeface="Arial" pitchFamily="34" charset="0"/>
                            <a:sym typeface="Arial" pitchFamily="34" charset="0"/>
                          </a:rPr>
                          <m:t>]</m:t>
                        </m:r>
                      </m:e>
                    </m:nary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2444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AutoShape 4"/>
          <p:cNvSpPr>
            <a:spLocks/>
          </p:cNvSpPr>
          <p:nvPr/>
        </p:nvSpPr>
        <p:spPr bwMode="auto">
          <a:xfrm>
            <a:off x="723900" y="2586038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627063" y="3214688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822450" y="3155950"/>
            <a:ext cx="3973513" cy="501650"/>
            <a:chOff x="0" y="0"/>
            <a:chExt cx="3973359" cy="501159"/>
          </a:xfrm>
        </p:grpSpPr>
        <p:sp>
          <p:nvSpPr>
            <p:cNvPr id="8199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4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8207" name="AutoShape 15"/>
          <p:cNvSpPr>
            <a:spLocks/>
          </p:cNvSpPr>
          <p:nvPr/>
        </p:nvSpPr>
        <p:spPr bwMode="auto">
          <a:xfrm>
            <a:off x="1822450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>
            <a:off x="2312988" y="25352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8209" name="AutoShape 17"/>
          <p:cNvSpPr>
            <a:spLocks/>
          </p:cNvSpPr>
          <p:nvPr/>
        </p:nvSpPr>
        <p:spPr bwMode="auto">
          <a:xfrm>
            <a:off x="2816225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8210" name="AutoShape 18"/>
          <p:cNvSpPr>
            <a:spLocks/>
          </p:cNvSpPr>
          <p:nvPr/>
        </p:nvSpPr>
        <p:spPr bwMode="auto">
          <a:xfrm>
            <a:off x="3306763" y="25352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3810000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>
            <a:off x="4300538" y="25352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8213" name="AutoShape 21"/>
          <p:cNvSpPr>
            <a:spLocks/>
          </p:cNvSpPr>
          <p:nvPr/>
        </p:nvSpPr>
        <p:spPr bwMode="auto">
          <a:xfrm>
            <a:off x="4803775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8214" name="AutoShape 22"/>
          <p:cNvSpPr>
            <a:spLocks/>
          </p:cNvSpPr>
          <p:nvPr/>
        </p:nvSpPr>
        <p:spPr bwMode="auto">
          <a:xfrm>
            <a:off x="5294313" y="25352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24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447800"/>
            <a:ext cx="83820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parallel-prefix algorithm does two passes</a:t>
            </a:r>
          </a:p>
          <a:p>
            <a:pPr lvl="1"/>
            <a:r>
              <a:rPr lang="en-US" dirty="0" smtClean="0"/>
              <a:t>Each pass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So in total there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span</a:t>
            </a:r>
          </a:p>
          <a:p>
            <a:pPr lvl="1"/>
            <a:r>
              <a:rPr lang="en-US" dirty="0" smtClean="0"/>
              <a:t>So like with array summing, parallelism is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First pass builds a tree bottom-up: the “up” pass</a:t>
            </a:r>
          </a:p>
          <a:p>
            <a:endParaRPr lang="en-US" sz="1000" dirty="0"/>
          </a:p>
          <a:p>
            <a:r>
              <a:rPr lang="en-US" dirty="0" smtClean="0"/>
              <a:t>Second pass traverses the tree top-down: the “down” pass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Parallel Prefix: The Up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We build want to </a:t>
            </a:r>
            <a:r>
              <a:rPr lang="en-US" sz="2400" u="sng" dirty="0" smtClean="0"/>
              <a:t>build a binary tree </a:t>
            </a:r>
            <a:r>
              <a:rPr lang="en-US" sz="2400" dirty="0" smtClean="0"/>
              <a:t>where </a:t>
            </a:r>
          </a:p>
          <a:p>
            <a:r>
              <a:rPr lang="en-US" dirty="0" smtClean="0"/>
              <a:t>Root has sum of the range [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a node has sum of [</a:t>
            </a:r>
            <a:r>
              <a:rPr lang="en-US" dirty="0" err="1" smtClean="0"/>
              <a:t>lo,hi</a:t>
            </a:r>
            <a:r>
              <a:rPr lang="en-US" dirty="0" smtClean="0"/>
              <a:t>) and hi&gt;lo, </a:t>
            </a:r>
          </a:p>
          <a:p>
            <a:pPr marL="623888" lvl="1"/>
            <a:r>
              <a:rPr lang="en-US" dirty="0" smtClean="0"/>
              <a:t>Left child has sum of [</a:t>
            </a:r>
            <a:r>
              <a:rPr lang="en-US" dirty="0" err="1" smtClean="0"/>
              <a:t>lo,middle</a:t>
            </a:r>
            <a:r>
              <a:rPr lang="en-US" dirty="0" smtClean="0"/>
              <a:t>)</a:t>
            </a:r>
          </a:p>
          <a:p>
            <a:pPr marL="623888" lvl="1"/>
            <a:r>
              <a:rPr lang="en-US" dirty="0" smtClean="0"/>
              <a:t>Right child has sum of [</a:t>
            </a:r>
            <a:r>
              <a:rPr lang="en-US" dirty="0" err="1" smtClean="0"/>
              <a:t>middle,hi</a:t>
            </a:r>
            <a:r>
              <a:rPr lang="en-US" dirty="0" smtClean="0"/>
              <a:t>) </a:t>
            </a:r>
          </a:p>
          <a:p>
            <a:pPr marL="623888" lvl="1"/>
            <a:r>
              <a:rPr lang="en-US" dirty="0" smtClean="0"/>
              <a:t>A leaf has sum of [i,i+1), which is simply input[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400" dirty="0"/>
              <a:t>It is critical that we actually </a:t>
            </a:r>
            <a:r>
              <a:rPr lang="en-US" sz="2400" u="sng" dirty="0"/>
              <a:t>create the tree </a:t>
            </a:r>
            <a:r>
              <a:rPr lang="en-US" sz="2400" dirty="0"/>
              <a:t>as we will need it for the down pass</a:t>
            </a:r>
          </a:p>
          <a:p>
            <a:r>
              <a:rPr lang="en-US" dirty="0"/>
              <a:t>We do not need an actual linked structure</a:t>
            </a:r>
          </a:p>
          <a:p>
            <a:r>
              <a:rPr lang="en-US" dirty="0"/>
              <a:t>We could use an array as we did with </a:t>
            </a:r>
            <a:r>
              <a:rPr lang="en-US" dirty="0" smtClean="0"/>
              <a:t>heaps</a:t>
            </a:r>
          </a:p>
          <a:p>
            <a:endParaRPr lang="en-US" sz="1050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Analysis of first step</a:t>
            </a:r>
            <a:r>
              <a:rPr lang="en-US" dirty="0" smtClean="0"/>
              <a:t>: Work = 		Span =</a:t>
            </a:r>
          </a:p>
          <a:p>
            <a:pPr lvl="1"/>
            <a:endParaRPr lang="en-US" sz="3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9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algorithm,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Propagate ‘sum’ up: Build a binary tree where </a:t>
            </a:r>
          </a:p>
          <a:p>
            <a:pPr marL="857250" lvl="1" indent="-457200"/>
            <a:r>
              <a:rPr lang="en-US" dirty="0" smtClean="0"/>
              <a:t>Root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input[0]..input[n-1]</a:t>
            </a:r>
          </a:p>
          <a:p>
            <a:pPr marL="857250" lvl="1" indent="-457200"/>
            <a:r>
              <a:rPr lang="en-US" dirty="0" smtClean="0"/>
              <a:t>Each node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input[lo]..input[hi-1]</a:t>
            </a:r>
            <a:r>
              <a:rPr lang="en-US" dirty="0" smtClean="0"/>
              <a:t> </a:t>
            </a:r>
          </a:p>
          <a:p>
            <a:pPr marL="1130300" lvl="2" indent="-457200"/>
            <a:r>
              <a:rPr lang="en-US" dirty="0" smtClean="0">
                <a:cs typeface="Courier New" pitchFamily="49" charset="0"/>
              </a:rPr>
              <a:t>Build up from leaves; </a:t>
            </a:r>
            <a:r>
              <a:rPr lang="en-US" dirty="0" err="1" smtClean="0">
                <a:cs typeface="Courier New" pitchFamily="49" charset="0"/>
              </a:rPr>
              <a:t>parent.sum</a:t>
            </a:r>
            <a:r>
              <a:rPr lang="en-US" dirty="0" smtClean="0">
                <a:cs typeface="Courier New" pitchFamily="49" charset="0"/>
              </a:rPr>
              <a:t>=</a:t>
            </a:r>
            <a:r>
              <a:rPr lang="en-US" dirty="0" err="1" smtClean="0">
                <a:cs typeface="Courier New" pitchFamily="49" charset="0"/>
              </a:rPr>
              <a:t>left.sum+right.sum</a:t>
            </a:r>
            <a:endParaRPr lang="en-US" dirty="0" smtClean="0"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cs typeface="Courier New" pitchFamily="49" charset="0"/>
              </a:rPr>
              <a:t>A leaf’s sum is just it’s value;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130300" lvl="2" indent="-457200" eaLnBrk="1" hangingPunct="1"/>
            <a:endParaRPr lang="en-US" sz="1000" dirty="0" smtClean="0"/>
          </a:p>
          <a:p>
            <a:pPr marL="1130300" lvl="2" indent="-457200" eaLnBrk="1" hangingPunct="1"/>
            <a:endParaRPr lang="en-US" sz="1000" dirty="0" smtClean="0"/>
          </a:p>
          <a:p>
            <a:pPr marL="457200" indent="-457200" eaLnBrk="1" hangingPunct="1">
              <a:buFontTx/>
              <a:buNone/>
            </a:pPr>
            <a:r>
              <a:rPr lang="en-US" dirty="0" smtClean="0"/>
              <a:t>This is an easy fork-join computation: combine results by actually building a binary tree with all the sums of ranges</a:t>
            </a:r>
          </a:p>
          <a:p>
            <a:pPr marL="857250" lvl="1" indent="-457200" eaLnBrk="1" hangingPunct="1"/>
            <a:r>
              <a:rPr lang="en-US" dirty="0" smtClean="0"/>
              <a:t>Tree built bottom-up in parallel</a:t>
            </a:r>
          </a:p>
          <a:p>
            <a:pPr marL="857250" lvl="1" indent="-457200" eaLnBrk="1" hangingPunct="1"/>
            <a:r>
              <a:rPr lang="en-US" dirty="0" smtClean="0"/>
              <a:t>Could be more clever; ex. Use an array as tree representation like we did for heaps</a:t>
            </a:r>
            <a:endParaRPr lang="en-US" sz="1000" dirty="0" smtClean="0"/>
          </a:p>
          <a:p>
            <a:pPr marL="857250" lvl="1" indent="-457200" eaLnBrk="1" hangingPunct="1"/>
            <a:endParaRPr lang="en-US" sz="1000" dirty="0" smtClean="0"/>
          </a:p>
          <a:p>
            <a:pPr marL="457200" indent="-457200" eaLnBrk="1" hangingPunct="1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Analysis of first step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work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span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5410200"/>
            <a:ext cx="9541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4578" name="TextBox 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525" y="5943600"/>
            <a:ext cx="1107996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6</a:t>
            </a: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4</a:t>
            </a: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16</a:t>
            </a: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10</a:t>
            </a: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16</a:t>
            </a: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14</a:t>
            </a: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2</a:t>
            </a: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24587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</a:t>
            </a:r>
          </a:p>
        </p:txBody>
      </p:sp>
      <p:sp>
        <p:nvSpPr>
          <p:cNvPr id="24588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8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9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91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92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93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24594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  0,8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Rectangle 55"/>
          <p:cNvSpPr/>
          <p:nvPr>
            <p:custDataLst>
              <p:tags r:id="rId20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0,4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ectangle 56"/>
          <p:cNvSpPr/>
          <p:nvPr>
            <p:custDataLst>
              <p:tags r:id="rId21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4,8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Rectangle 57"/>
          <p:cNvSpPr/>
          <p:nvPr>
            <p:custDataLst>
              <p:tags r:id="rId22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6,8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4,6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/>
          <p:cNvSpPr/>
          <p:nvPr>
            <p:custDataLst>
              <p:tags r:id="rId24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2,4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>
            <p:custDataLst>
              <p:tags r:id="rId25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0,2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ectangle 63"/>
          <p:cNvSpPr/>
          <p:nvPr>
            <p:custDataLst>
              <p:tags r:id="rId26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0,1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>
            <p:custDataLst>
              <p:tags r:id="rId27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1,2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>
            <p:custDataLst>
              <p:tags r:id="rId28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2,3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>
            <p:custDataLst>
              <p:tags r:id="rId29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3,4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>
            <p:custDataLst>
              <p:tags r:id="rId30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4,5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>
            <p:custDataLst>
              <p:tags r:id="rId31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5,6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>
            <p:custDataLst>
              <p:tags r:id="rId32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6,7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>
            <p:custDataLst>
              <p:tags r:id="rId33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7.8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cxnSp>
        <p:nvCxnSpPr>
          <p:cNvPr id="24610" name="Straight Arrow Connector 72"/>
          <p:cNvCxnSpPr>
            <a:cxnSpLocks noChangeShapeType="1"/>
            <a:stCxn id="54" idx="1"/>
            <a:endCxn id="56" idx="0"/>
          </p:cNvCxnSpPr>
          <p:nvPr>
            <p:custDataLst>
              <p:tags r:id="rId34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1" name="Straight Arrow Connector 74"/>
          <p:cNvCxnSpPr>
            <a:cxnSpLocks noChangeShapeType="1"/>
            <a:stCxn id="54" idx="3"/>
            <a:endCxn id="57" idx="0"/>
          </p:cNvCxnSpPr>
          <p:nvPr>
            <p:custDataLst>
              <p:tags r:id="rId35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2" name="Straight Arrow Connector 77"/>
          <p:cNvCxnSpPr>
            <a:cxnSpLocks noChangeShapeType="1"/>
            <a:endCxn id="61" idx="0"/>
          </p:cNvCxnSpPr>
          <p:nvPr>
            <p:custDataLst>
              <p:tags r:id="rId36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3" name="Straight Arrow Connector 82"/>
          <p:cNvCxnSpPr>
            <a:cxnSpLocks noChangeShapeType="1"/>
            <a:stCxn id="56" idx="2"/>
            <a:endCxn id="6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4" name="Straight Arrow Connector 85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0800000" flipV="1">
            <a:off x="6172200" y="2590800"/>
            <a:ext cx="8001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5" name="Straight Arrow Connector 86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7353300" y="2324100"/>
            <a:ext cx="381000" cy="914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6" name="Straight Arrow Connector 87"/>
          <p:cNvCxnSpPr>
            <a:cxnSpLocks noChangeShapeType="1"/>
            <a:stCxn id="61" idx="2"/>
            <a:endCxn id="64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7" name="Straight Arrow Connector 90"/>
          <p:cNvCxnSpPr>
            <a:cxnSpLocks noChangeShapeType="1"/>
            <a:stCxn id="61" idx="2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8" name="Straight Arrow Connector 93"/>
          <p:cNvCxnSpPr>
            <a:cxnSpLocks noChangeShapeType="1"/>
          </p:cNvCxnSpPr>
          <p:nvPr>
            <p:custDataLst>
              <p:tags r:id="rId42"/>
            </p:custDataLst>
          </p:nvPr>
        </p:nvCxnSpPr>
        <p:spPr bwMode="auto">
          <a:xfrm rot="5400000">
            <a:off x="38100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19" name="Straight Arrow Connector 94"/>
          <p:cNvCxnSpPr>
            <a:cxnSpLocks noChangeShapeType="1"/>
          </p:cNvCxnSpPr>
          <p:nvPr>
            <p:custDataLst>
              <p:tags r:id="rId43"/>
            </p:custDataLst>
          </p:nvPr>
        </p:nvCxnSpPr>
        <p:spPr bwMode="auto">
          <a:xfrm rot="16200000" flipH="1">
            <a:off x="42672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20" name="Straight Arrow Connector 95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5400000">
            <a:off x="56388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21" name="Straight Arrow Connector 96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60960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22" name="Straight Arrow Connector 97"/>
          <p:cNvCxnSpPr>
            <a:cxnSpLocks noChangeShapeType="1"/>
          </p:cNvCxnSpPr>
          <p:nvPr>
            <p:custDataLst>
              <p:tags r:id="rId46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623" name="Straight Arrow Connector 98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624" name="TextBox 7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0" y="0"/>
            <a:ext cx="4038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+mn-lt"/>
              </a:rPr>
              <a:t>Do </a:t>
            </a:r>
            <a:r>
              <a:rPr lang="en-US" sz="2000" dirty="0">
                <a:latin typeface="+mn-lt"/>
              </a:rPr>
              <a:t>an initial pass to gather information, enabling us to do a second pass to get the answer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First we’ll gather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the ‘sum’ for each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recursive block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3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algorithm, part 2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Tx/>
              <a:buAutoNum type="arabicPeriod" startAt="2"/>
            </a:pPr>
            <a:r>
              <a:rPr lang="en-US" dirty="0" smtClean="0"/>
              <a:t>Propagate ‘</a:t>
            </a:r>
            <a:r>
              <a:rPr lang="en-US" dirty="0" err="1" smtClean="0"/>
              <a:t>fromleft</a:t>
            </a:r>
            <a:r>
              <a:rPr lang="en-US" dirty="0" smtClean="0"/>
              <a:t>’ down: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 eaLnBrk="1" hangingPunct="1"/>
            <a:r>
              <a:rPr lang="en-US" dirty="0" smtClean="0"/>
              <a:t>Root given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 eaLnBrk="1" hangingPunct="1"/>
            <a:r>
              <a:rPr lang="en-US" dirty="0" smtClean="0"/>
              <a:t>Node takes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value and</a:t>
            </a:r>
          </a:p>
          <a:p>
            <a:pPr marL="1257300" lvl="2" indent="-457200" eaLnBrk="1" hangingPunct="1"/>
            <a:r>
              <a:rPr lang="en-US" dirty="0" smtClean="0"/>
              <a:t>Passes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 eaLnBrk="1" hangingPunct="1"/>
            <a:r>
              <a:rPr lang="en-US" dirty="0" smtClean="0"/>
              <a:t>Passes its right child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(as stored in part 1)</a:t>
            </a:r>
          </a:p>
          <a:p>
            <a:pPr marL="857250" lvl="1" indent="-457200" eaLnBrk="1" hangingPunct="1"/>
            <a:r>
              <a:rPr lang="en-US" dirty="0" smtClean="0"/>
              <a:t>At the leaf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 eaLnBrk="1" hangingPunct="1"/>
            <a:endParaRPr lang="en-US" sz="1000" dirty="0" smtClean="0"/>
          </a:p>
          <a:p>
            <a:pPr marL="457200" indent="-457200" eaLnBrk="1" hangingPunct="1">
              <a:buFontTx/>
              <a:buNone/>
            </a:pPr>
            <a:r>
              <a:rPr lang="en-US" dirty="0" smtClean="0"/>
              <a:t>This is an easy fork-join computation: traverse the tree built in step 1 and produce no result (the leaves assign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)</a:t>
            </a:r>
          </a:p>
          <a:p>
            <a:pPr marL="857250" lvl="1" indent="-457200" eaLnBrk="1" hangingPunct="1"/>
            <a:r>
              <a:rPr lang="en-US" dirty="0" smtClean="0"/>
              <a:t>Invariant: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>
                <a:solidFill>
                  <a:schemeClr val="accent2"/>
                </a:solidFill>
              </a:rPr>
              <a:t> is sum of elements left of the node’s range</a:t>
            </a:r>
          </a:p>
          <a:p>
            <a:pPr marL="457200" indent="-457200" eaLnBrk="1" hangingPunct="1"/>
            <a:endParaRPr lang="en-US" sz="1000" dirty="0" smtClean="0"/>
          </a:p>
          <a:p>
            <a:pPr marL="457200" indent="-457200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Analysis of first step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work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span </a:t>
            </a:r>
          </a:p>
          <a:p>
            <a:pPr marL="457200" indent="-457200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Analysis of second step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work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span</a:t>
            </a:r>
          </a:p>
          <a:p>
            <a:pPr marL="457200" indent="-457200">
              <a:buFontTx/>
              <a:buNone/>
            </a:pPr>
            <a:r>
              <a:rPr lang="en-US" b="1" dirty="0" smtClean="0"/>
              <a:t>Total for algorithm: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work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/>
              <a:t>span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2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5410200"/>
            <a:ext cx="9541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8675" name="TextBox 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525" y="5943600"/>
            <a:ext cx="1107996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6</a:t>
            </a: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4</a:t>
            </a: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16</a:t>
            </a: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10</a:t>
            </a: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16</a:t>
            </a: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14</a:t>
            </a: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2</a:t>
            </a: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  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0,8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Rectangle 55"/>
          <p:cNvSpPr/>
          <p:nvPr>
            <p:custDataLst>
              <p:tags r:id="rId20"/>
            </p:custDataLst>
          </p:nvPr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0,4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ectangle 56"/>
          <p:cNvSpPr/>
          <p:nvPr>
            <p:custDataLst>
              <p:tags r:id="rId21"/>
            </p:custDataLst>
          </p:nvPr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4,8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Rectangle 57"/>
          <p:cNvSpPr/>
          <p:nvPr>
            <p:custDataLst>
              <p:tags r:id="rId22"/>
            </p:custDataLst>
          </p:nvPr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6,8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4,6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/>
          <p:cNvSpPr/>
          <p:nvPr>
            <p:custDataLst>
              <p:tags r:id="rId24"/>
            </p:custDataLst>
          </p:nvPr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2,4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>
            <p:custDataLst>
              <p:tags r:id="rId25"/>
            </p:custDataLst>
          </p:nvPr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range	 0,2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sum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fromleft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ectangle 63"/>
          <p:cNvSpPr/>
          <p:nvPr>
            <p:custDataLst>
              <p:tags r:id="rId26"/>
            </p:custDataLst>
          </p:nvPr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0,1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>
            <p:custDataLst>
              <p:tags r:id="rId27"/>
            </p:custDataLst>
          </p:nvPr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1,2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>
            <p:custDataLst>
              <p:tags r:id="rId28"/>
            </p:custDataLst>
          </p:nvPr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2,3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>
            <p:custDataLst>
              <p:tags r:id="rId29"/>
            </p:custDataLst>
          </p:nvPr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3,4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>
            <p:custDataLst>
              <p:tags r:id="rId30"/>
            </p:custDataLst>
          </p:nvPr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4,5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>
            <p:custDataLst>
              <p:tags r:id="rId31"/>
            </p:custDataLst>
          </p:nvPr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5,6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>
            <p:custDataLst>
              <p:tags r:id="rId32"/>
            </p:custDataLst>
          </p:nvPr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6,7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>
            <p:custDataLst>
              <p:tags r:id="rId33"/>
            </p:custDataLst>
          </p:nvPr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r 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7,8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s  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cxnSp>
        <p:nvCxnSpPr>
          <p:cNvPr id="28707" name="Straight Arrow Connector 72"/>
          <p:cNvCxnSpPr>
            <a:cxnSpLocks noChangeShapeType="1"/>
            <a:stCxn id="54" idx="1"/>
            <a:endCxn id="56" idx="0"/>
          </p:cNvCxnSpPr>
          <p:nvPr>
            <p:custDataLst>
              <p:tags r:id="rId34"/>
            </p:custDataLst>
          </p:nvPr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08" name="Straight Arrow Connector 74"/>
          <p:cNvCxnSpPr>
            <a:cxnSpLocks noChangeShapeType="1"/>
            <a:stCxn id="54" idx="3"/>
            <a:endCxn id="57" idx="0"/>
          </p:cNvCxnSpPr>
          <p:nvPr>
            <p:custDataLst>
              <p:tags r:id="rId35"/>
            </p:custDataLst>
          </p:nvPr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09" name="Straight Arrow Connector 77"/>
          <p:cNvCxnSpPr>
            <a:cxnSpLocks noChangeShapeType="1"/>
            <a:endCxn id="61" idx="0"/>
          </p:cNvCxnSpPr>
          <p:nvPr>
            <p:custDataLst>
              <p:tags r:id="rId36"/>
            </p:custDataLst>
          </p:nvPr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0" name="Straight Arrow Connector 82"/>
          <p:cNvCxnSpPr>
            <a:cxnSpLocks noChangeShapeType="1"/>
            <a:stCxn id="56" idx="2"/>
            <a:endCxn id="6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1" name="Straight Arrow Connector 85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0800000" flipV="1">
            <a:off x="6172200" y="2590800"/>
            <a:ext cx="8001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2" name="Straight Arrow Connector 86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7353300" y="2324100"/>
            <a:ext cx="381000" cy="914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3" name="Straight Arrow Connector 87"/>
          <p:cNvCxnSpPr>
            <a:cxnSpLocks noChangeShapeType="1"/>
            <a:stCxn id="61" idx="2"/>
            <a:endCxn id="64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4" name="Straight Arrow Connector 90"/>
          <p:cNvCxnSpPr>
            <a:cxnSpLocks noChangeShapeType="1"/>
            <a:stCxn id="61" idx="2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5" name="Straight Arrow Connector 93"/>
          <p:cNvCxnSpPr>
            <a:cxnSpLocks noChangeShapeType="1"/>
          </p:cNvCxnSpPr>
          <p:nvPr>
            <p:custDataLst>
              <p:tags r:id="rId42"/>
            </p:custDataLst>
          </p:nvPr>
        </p:nvCxnSpPr>
        <p:spPr bwMode="auto">
          <a:xfrm rot="5400000">
            <a:off x="38100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6" name="Straight Arrow Connector 94"/>
          <p:cNvCxnSpPr>
            <a:cxnSpLocks noChangeShapeType="1"/>
          </p:cNvCxnSpPr>
          <p:nvPr>
            <p:custDataLst>
              <p:tags r:id="rId43"/>
            </p:custDataLst>
          </p:nvPr>
        </p:nvCxnSpPr>
        <p:spPr bwMode="auto">
          <a:xfrm rot="16200000" flipH="1">
            <a:off x="42672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7" name="Straight Arrow Connector 95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5400000">
            <a:off x="56388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8" name="Straight Arrow Connector 96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60960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19" name="Straight Arrow Connector 97"/>
          <p:cNvCxnSpPr>
            <a:cxnSpLocks noChangeShapeType="1"/>
          </p:cNvCxnSpPr>
          <p:nvPr>
            <p:custDataLst>
              <p:tags r:id="rId46"/>
            </p:custDataLst>
          </p:nvPr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720" name="Straight Arrow Connector 98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0" name="TextBox 99"/>
          <p:cNvSpPr txBox="1"/>
          <p:nvPr>
            <p:custDataLst>
              <p:tags r:id="rId48"/>
            </p:custDataLst>
          </p:nvPr>
        </p:nvSpPr>
        <p:spPr>
          <a:xfrm>
            <a:off x="1905000" y="4611368"/>
            <a:ext cx="30168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>
            <p:custDataLst>
              <p:tags r:id="rId49"/>
            </p:custDataLst>
          </p:nvPr>
        </p:nvSpPr>
        <p:spPr>
          <a:xfrm>
            <a:off x="2819400" y="4611368"/>
            <a:ext cx="30168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>
            <p:custDataLst>
              <p:tags r:id="rId50"/>
            </p:custDataLst>
          </p:nvPr>
        </p:nvSpPr>
        <p:spPr>
          <a:xfrm>
            <a:off x="3657600" y="4611368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>
            <p:custDataLst>
              <p:tags r:id="rId51"/>
            </p:custDataLst>
          </p:nvPr>
        </p:nvSpPr>
        <p:spPr>
          <a:xfrm>
            <a:off x="4572000" y="4611368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>
            <p:custDataLst>
              <p:tags r:id="rId52"/>
            </p:custDataLst>
          </p:nvPr>
        </p:nvSpPr>
        <p:spPr>
          <a:xfrm>
            <a:off x="5486400" y="4611368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>
            <p:custDataLst>
              <p:tags r:id="rId53"/>
            </p:custDataLst>
          </p:nvPr>
        </p:nvSpPr>
        <p:spPr>
          <a:xfrm>
            <a:off x="6416675" y="4611368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>
            <p:custDataLst>
              <p:tags r:id="rId54"/>
            </p:custDataLst>
          </p:nvPr>
        </p:nvSpPr>
        <p:spPr>
          <a:xfrm>
            <a:off x="7383463" y="4611368"/>
            <a:ext cx="30168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>
            <p:custDataLst>
              <p:tags r:id="rId55"/>
            </p:custDataLst>
          </p:nvPr>
        </p:nvSpPr>
        <p:spPr>
          <a:xfrm>
            <a:off x="8297863" y="4611368"/>
            <a:ext cx="30168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>
            <p:custDataLst>
              <p:tags r:id="rId56"/>
            </p:custDataLst>
          </p:nvPr>
        </p:nvSpPr>
        <p:spPr>
          <a:xfrm>
            <a:off x="2590800" y="32004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>
            <p:custDataLst>
              <p:tags r:id="rId57"/>
            </p:custDataLst>
          </p:nvPr>
        </p:nvSpPr>
        <p:spPr>
          <a:xfrm>
            <a:off x="4419600" y="32004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324600" y="32004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>
            <p:custDataLst>
              <p:tags r:id="rId59"/>
            </p:custDataLst>
          </p:nvPr>
        </p:nvSpPr>
        <p:spPr>
          <a:xfrm>
            <a:off x="8093075" y="32004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>
            <p:custDataLst>
              <p:tags r:id="rId60"/>
            </p:custDataLst>
          </p:nvPr>
        </p:nvSpPr>
        <p:spPr>
          <a:xfrm>
            <a:off x="3521075" y="1916113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7239000" y="19050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>
            <p:custDataLst>
              <p:tags r:id="rId62"/>
            </p:custDataLst>
          </p:nvPr>
        </p:nvSpPr>
        <p:spPr>
          <a:xfrm>
            <a:off x="5578475" y="685800"/>
            <a:ext cx="418704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76</a:t>
            </a:r>
          </a:p>
        </p:txBody>
      </p:sp>
      <p:sp>
        <p:nvSpPr>
          <p:cNvPr id="116" name="TextBox 115"/>
          <p:cNvSpPr txBox="1"/>
          <p:nvPr>
            <p:custDataLst>
              <p:tags r:id="rId63"/>
            </p:custDataLst>
          </p:nvPr>
        </p:nvSpPr>
        <p:spPr>
          <a:xfrm>
            <a:off x="7254875" y="2220913"/>
            <a:ext cx="23756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751" name="TextBox 11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06375" y="195262"/>
            <a:ext cx="2667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Using ‘sum’, get the sum of everything to the left of this range (call it ‘</a:t>
            </a:r>
            <a:r>
              <a:rPr lang="en-US" sz="2000" dirty="0" err="1">
                <a:latin typeface="+mn-lt"/>
              </a:rPr>
              <a:t>fromleft</a:t>
            </a:r>
            <a:r>
              <a:rPr lang="en-US" sz="2000" dirty="0">
                <a:latin typeface="+mn-lt"/>
              </a:rPr>
              <a:t>’); propagate down from root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484215" y="3562350"/>
            <a:ext cx="678585" cy="1009650"/>
            <a:chOff x="1981200" y="3562350"/>
            <a:chExt cx="678585" cy="1009650"/>
          </a:xfrm>
        </p:grpSpPr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960215" y="3562350"/>
            <a:ext cx="678585" cy="1009650"/>
            <a:chOff x="1981200" y="3562350"/>
            <a:chExt cx="678585" cy="1009650"/>
          </a:xfrm>
        </p:grpSpPr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3562350"/>
            <a:ext cx="678585" cy="1009650"/>
            <a:chOff x="1981200" y="3562350"/>
            <a:chExt cx="678585" cy="1009650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81200" y="3562350"/>
            <a:ext cx="678585" cy="1009650"/>
            <a:chOff x="1981200" y="3562350"/>
            <a:chExt cx="678585" cy="1009650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cxnSp>
        <p:nvCxnSpPr>
          <p:cNvPr id="10254" name="AutoShape 14"/>
          <p:cNvCxnSpPr>
            <a:cxnSpLocks noChangeShapeType="1"/>
            <a:stCxn id="10247" idx="0"/>
            <a:endCxn id="10248" idx="0"/>
          </p:cNvCxnSpPr>
          <p:nvPr/>
        </p:nvCxnSpPr>
        <p:spPr bwMode="auto">
          <a:xfrm flipH="1">
            <a:off x="3046413" y="1722438"/>
            <a:ext cx="14859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47" idx="0"/>
            <a:endCxn id="10249" idx="0"/>
          </p:cNvCxnSpPr>
          <p:nvPr/>
        </p:nvCxnSpPr>
        <p:spPr bwMode="auto">
          <a:xfrm>
            <a:off x="4532313" y="1722438"/>
            <a:ext cx="14986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6196013" y="2470150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5791200" y="2490788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111500" y="2493963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2678113" y="2486025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5" name="AutoShape 5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AC3C93E8-48CB-4320-89F0-C047595A8302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18</a:t>
            </a:fld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First Pass:  Sum</a:t>
            </a:r>
            <a:endParaRPr lang="en-US" altLang="en-US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3867150" y="1357313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[0,7]: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2381250" y="2481263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[0,3]:</a:t>
            </a: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>
            <a:off x="5364163" y="2481263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[4,7]:</a:t>
            </a: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>
            <a:off x="1639888" y="3567113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[0,1]:</a:t>
            </a:r>
          </a:p>
        </p:txBody>
      </p:sp>
      <p:sp>
        <p:nvSpPr>
          <p:cNvPr id="10251" name="AutoShape 11"/>
          <p:cNvSpPr>
            <a:spLocks/>
          </p:cNvSpPr>
          <p:nvPr/>
        </p:nvSpPr>
        <p:spPr bwMode="auto">
          <a:xfrm>
            <a:off x="3132138" y="3557588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[2,3]:</a:t>
            </a: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>
            <a:off x="466725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[4,5]:</a:t>
            </a:r>
          </a:p>
        </p:txBody>
      </p:sp>
      <p:sp>
        <p:nvSpPr>
          <p:cNvPr id="10253" name="AutoShape 13"/>
          <p:cNvSpPr>
            <a:spLocks/>
          </p:cNvSpPr>
          <p:nvPr/>
        </p:nvSpPr>
        <p:spPr bwMode="auto">
          <a:xfrm>
            <a:off x="615950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[5,7]: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1592263" y="4559300"/>
            <a:ext cx="5997575" cy="755650"/>
            <a:chOff x="-1" y="-1"/>
            <a:chExt cx="5997004" cy="756402"/>
          </a:xfrm>
        </p:grpSpPr>
        <p:sp>
          <p:nvSpPr>
            <p:cNvPr id="10257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0258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0259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0260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0261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0262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0263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0264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16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6413" y="1722438"/>
            <a:ext cx="2984500" cy="1123950"/>
            <a:chOff x="3046413" y="1722438"/>
            <a:chExt cx="2984500" cy="1123950"/>
          </a:xfrm>
        </p:grpSpPr>
        <p:cxnSp>
          <p:nvCxnSpPr>
            <p:cNvPr id="11278" name="AutoShape 14"/>
            <p:cNvCxnSpPr>
              <a:cxnSpLocks noChangeShapeType="1"/>
              <a:stCxn id="11271" idx="0"/>
              <a:endCxn id="11272" idx="0"/>
            </p:cNvCxnSpPr>
            <p:nvPr/>
          </p:nvCxnSpPr>
          <p:spPr bwMode="auto">
            <a:xfrm flipH="1">
              <a:off x="3046413" y="1722438"/>
              <a:ext cx="1485900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279" name="AutoShape 15"/>
            <p:cNvCxnSpPr>
              <a:cxnSpLocks noChangeShapeType="1"/>
              <a:stCxn id="11271" idx="0"/>
              <a:endCxn id="11273" idx="0"/>
            </p:cNvCxnSpPr>
            <p:nvPr/>
          </p:nvCxnSpPr>
          <p:spPr bwMode="auto">
            <a:xfrm>
              <a:off x="4532313" y="1722438"/>
              <a:ext cx="1498600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6196013" y="2470150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5791200" y="2490788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111500" y="2493963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678113" y="2486025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9" name="AutoShape 5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D4958D10-F1D6-464D-B1B3-4CBED578CD74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19</a:t>
            </a:fld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2nd Pass:  </a:t>
            </a:r>
            <a:r>
              <a:rPr lang="en-US" altLang="en-US" sz="3200">
                <a:latin typeface="Arial" pitchFamily="34" charset="0"/>
                <a:cs typeface="Arial" pitchFamily="34" charset="0"/>
                <a:sym typeface="Arial" pitchFamily="34" charset="0"/>
              </a:rPr>
              <a:t>Use Sum for Prefix-Sum</a:t>
            </a:r>
            <a:endParaRPr lang="en-US" altLang="en-US"/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3867150" y="1357313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[0,7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55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</a:t>
            </a:r>
            <a:r>
              <a:rPr lang="en-US" altLang="en-US" sz="1600" b="1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: 0</a:t>
            </a:r>
            <a:endParaRPr lang="en-US" altLang="en-US" sz="1600" b="1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>
            <a:off x="2381250" y="2481263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[0,3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30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</a:t>
            </a:r>
            <a:r>
              <a:rPr lang="en-US" altLang="en-US" sz="1600" b="1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: 0</a:t>
            </a:r>
            <a:endParaRPr lang="en-US" altLang="en-US" sz="1600" b="1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>
            <a:off x="5364163" y="2481263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[4,7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25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>
            <a:off x="1639888" y="3567113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[0,1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9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</a:t>
            </a:r>
            <a:r>
              <a:rPr lang="en-US" altLang="en-US" sz="1600" b="1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: 0</a:t>
            </a:r>
            <a:endParaRPr lang="en-US" altLang="en-US" sz="1600" b="1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1275" name="AutoShape 11"/>
          <p:cNvSpPr>
            <a:spLocks/>
          </p:cNvSpPr>
          <p:nvPr/>
        </p:nvSpPr>
        <p:spPr bwMode="auto">
          <a:xfrm>
            <a:off x="3132138" y="3557588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[2,3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21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Sum&lt;2:</a:t>
            </a:r>
            <a:endParaRPr lang="en-US" altLang="en-US" dirty="0"/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466725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[4,5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10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6159500" y="3562350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[6,7</a:t>
            </a:r>
            <a:r>
              <a:rPr lang="en-US" altLang="en-US" sz="16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]: 15</a:t>
            </a:r>
            <a:endParaRPr lang="en-US" altLang="en-US" sz="1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Sum&lt;6: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1592263" y="4953000"/>
            <a:ext cx="5997575" cy="755650"/>
            <a:chOff x="-1" y="-1"/>
            <a:chExt cx="5997004" cy="756402"/>
          </a:xfrm>
        </p:grpSpPr>
        <p:sp>
          <p:nvSpPr>
            <p:cNvPr id="11281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1282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1283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1284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1285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1286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1287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1288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0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Read parallel computing notes by Dan Grossman </a:t>
            </a:r>
            <a:r>
              <a:rPr lang="en-US" altLang="en-US" dirty="0" smtClean="0">
                <a:latin typeface="Arial" charset="0"/>
                <a:cs typeface="Arial" charset="0"/>
              </a:rPr>
              <a:t>3.5-5.4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493B-9C12-8D86-05B2-24CA072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23AA-0055-3A01-D70C-D7D8F61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FA0B-C85B-1AA2-8A94-0E5E3972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nodes computation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55960" y="2906162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2473" y="4231142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7596" y="4215975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9" idx="7"/>
          </p:cNvCxnSpPr>
          <p:nvPr/>
        </p:nvCxnSpPr>
        <p:spPr>
          <a:xfrm flipH="1">
            <a:off x="1210335" y="3192084"/>
            <a:ext cx="690704" cy="107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5"/>
          </p:cNvCxnSpPr>
          <p:nvPr/>
        </p:nvCxnSpPr>
        <p:spPr>
          <a:xfrm>
            <a:off x="2118699" y="3192084"/>
            <a:ext cx="615448" cy="1023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" y="2236206"/>
            <a:ext cx="423249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sum = </a:t>
            </a:r>
            <a:r>
              <a:rPr lang="en-US" sz="2400" dirty="0" err="1" smtClean="0">
                <a:latin typeface="+mn-lt"/>
              </a:rPr>
              <a:t>left.sum</a:t>
            </a:r>
            <a:r>
              <a:rPr lang="en-US" sz="2400" dirty="0" smtClean="0">
                <a:latin typeface="+mn-lt"/>
              </a:rPr>
              <a:t> + </a:t>
            </a:r>
            <a:r>
              <a:rPr lang="en-US" sz="2400" dirty="0" err="1" smtClean="0">
                <a:latin typeface="+mn-lt"/>
              </a:rPr>
              <a:t>right.sum</a:t>
            </a:r>
            <a:endParaRPr lang="en-US" sz="24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70493" y="2931820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77006" y="4256800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2129" y="4241633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3"/>
            <a:endCxn id="17" idx="7"/>
          </p:cNvCxnSpPr>
          <p:nvPr/>
        </p:nvCxnSpPr>
        <p:spPr>
          <a:xfrm flipH="1">
            <a:off x="6124868" y="3217742"/>
            <a:ext cx="690704" cy="107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5"/>
          </p:cNvCxnSpPr>
          <p:nvPr/>
        </p:nvCxnSpPr>
        <p:spPr>
          <a:xfrm>
            <a:off x="7033232" y="3217742"/>
            <a:ext cx="615448" cy="1023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48492" y="4721236"/>
            <a:ext cx="26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left.fromLeft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err="1" smtClean="0">
                <a:latin typeface="+mn-lt"/>
              </a:rPr>
              <a:t>fromLeft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4402" y="4780981"/>
            <a:ext cx="2362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right.fromLeft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err="1" smtClean="0">
                <a:latin typeface="+mn-lt"/>
              </a:rPr>
              <a:t>fromLeft</a:t>
            </a:r>
            <a:r>
              <a:rPr lang="en-US" sz="2000" dirty="0" smtClean="0">
                <a:latin typeface="+mn-lt"/>
              </a:rPr>
              <a:t> + </a:t>
            </a:r>
            <a:r>
              <a:rPr lang="en-US" sz="2000" dirty="0" err="1" smtClean="0">
                <a:latin typeface="+mn-lt"/>
              </a:rPr>
              <a:t>left.sum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016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Prefix, Generalized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Prefix-sum is another common pattern (prefix problems)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maximum element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</a:t>
            </a:r>
            <a:r>
              <a:rPr lang="en-US" altLang="en-US" sz="2000" dirty="0" err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is there an element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</a:t>
            </a:r>
            <a:r>
              <a:rPr lang="en-US" altLang="en-US" sz="2000" dirty="0" err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satisfying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some property?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count of elements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left of </a:t>
            </a:r>
            <a:r>
              <a:rPr lang="en-US" altLang="en-US" sz="2000" dirty="0" err="1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satisfying some property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We can solve all of these problems in the same way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71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Pack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Pack: </a:t>
            </a: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Output array of elements satisfying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, in original order</a:t>
            </a: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5367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68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69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1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2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3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5374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5375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5376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5377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5378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5379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5383" name="AutoShape 23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7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Pack?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95400"/>
            <a:ext cx="8001000" cy="5562600"/>
          </a:xfrm>
        </p:spPr>
        <p:txBody>
          <a:bodyPr lIns="0" tIns="0" rIns="0" bIns="0"/>
          <a:lstStyle/>
          <a:p>
            <a:pPr marL="44450" indent="-44450"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</a:t>
            </a: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  <a:buFontTx/>
              <a:buChar char="•"/>
            </a:pP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Determining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which</a:t>
            </a: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 elements to include is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easy</a:t>
            </a:r>
            <a:endParaRPr lang="en-US" altLang="en-US" sz="2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  <a:buFontTx/>
              <a:buChar char="•"/>
            </a:pP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Determining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where</a:t>
            </a:r>
            <a:r>
              <a:rPr lang="en-US" altLang="en-US" sz="2200">
                <a:latin typeface="Arial" pitchFamily="34" charset="0"/>
                <a:cs typeface="Arial" pitchFamily="34" charset="0"/>
                <a:sym typeface="Arial" pitchFamily="34" charset="0"/>
              </a:rPr>
              <a:t> each element goes in output is </a:t>
            </a:r>
            <a:r>
              <a:rPr lang="en-US" altLang="en-US" sz="2200" b="1">
                <a:latin typeface="Arial" pitchFamily="34" charset="0"/>
                <a:cs typeface="Arial" pitchFamily="34" charset="0"/>
                <a:sym typeface="Arial" pitchFamily="34" charset="0"/>
              </a:rPr>
              <a:t>hard</a:t>
            </a:r>
            <a:endParaRPr lang="en-US" altLang="en-US" sz="2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seems to depend on previous results</a:t>
            </a:r>
          </a:p>
          <a:p>
            <a:pPr marL="44450" indent="-44450"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4450" indent="-44450"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6392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6393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6394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6395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6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7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6398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6399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6400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6401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6402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6403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6404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6405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6406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6407" name="AutoShape 23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18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7414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5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6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7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8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0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1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7422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7431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962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7414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5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16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7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8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7419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0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21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7422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7425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7426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7431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  <p:sp>
        <p:nvSpPr>
          <p:cNvPr id="17432" name="AutoShape 24"/>
          <p:cNvSpPr>
            <a:spLocks/>
          </p:cNvSpPr>
          <p:nvPr/>
        </p:nvSpPr>
        <p:spPr bwMode="auto">
          <a:xfrm>
            <a:off x="727075" y="3262313"/>
            <a:ext cx="8048625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2.  transform bit vector into array of indices into result array</a:t>
            </a:r>
            <a:endParaRPr lang="en-US" altLang="en-US"/>
          </a:p>
        </p:txBody>
      </p: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1822450" y="3879850"/>
            <a:ext cx="3973513" cy="500063"/>
            <a:chOff x="0" y="0"/>
            <a:chExt cx="3973359" cy="501159"/>
          </a:xfrm>
        </p:grpSpPr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7435" name="AutoShape 2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7436" name="AutoShape 2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7" name="AutoShape 2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8" name="AutoShape 3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7439" name="AutoShape 3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7440" name="AutoShape 3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7441" name="AutoShape 3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7442" name="AutoShape 34"/>
          <p:cNvSpPr>
            <a:spLocks/>
          </p:cNvSpPr>
          <p:nvPr/>
        </p:nvSpPr>
        <p:spPr bwMode="auto">
          <a:xfrm>
            <a:off x="966788" y="3943350"/>
            <a:ext cx="561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pos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4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/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8438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39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0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1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2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3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4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5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8446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>
            <a:off x="6075363" y="1946275"/>
            <a:ext cx="2085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test:  X &lt; 8?</a:t>
            </a:r>
            <a:endParaRPr lang="en-US" alt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>
            <a:off x="720725" y="1266825"/>
            <a:ext cx="5457825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</a:t>
            </a:r>
            <a:endParaRPr lang="en-US" altLang="en-US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>
            <a:off x="727075" y="3262313"/>
            <a:ext cx="3694113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2.  prefix-sum on bit vector</a:t>
            </a:r>
            <a:endParaRPr lang="en-US" altLang="en-US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1822450" y="3879850"/>
            <a:ext cx="3973513" cy="500063"/>
            <a:chOff x="0" y="0"/>
            <a:chExt cx="3973359" cy="501159"/>
          </a:xfrm>
        </p:grpSpPr>
        <p:sp>
          <p:nvSpPr>
            <p:cNvPr id="18458" name="AutoShape 2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59" name="AutoShape 2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0" name="AutoShape 2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19191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1" name="AutoShape 2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39393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2" name="AutoShape 3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19191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b="1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8465" name="AutoShape 3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solidFill>
                    <a:srgbClr val="929292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/>
            </a:p>
          </p:txBody>
        </p:sp>
      </p:grpSp>
      <p:sp>
        <p:nvSpPr>
          <p:cNvPr id="18466" name="AutoShape 34"/>
          <p:cNvSpPr>
            <a:spLocks/>
          </p:cNvSpPr>
          <p:nvPr/>
        </p:nvSpPr>
        <p:spPr bwMode="auto">
          <a:xfrm>
            <a:off x="731838" y="4635500"/>
            <a:ext cx="6762750" cy="4365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3.  map input to corresponding positions in output</a:t>
            </a:r>
            <a:endParaRPr lang="en-US" altLang="en-US"/>
          </a:p>
        </p:txBody>
      </p:sp>
      <p:sp>
        <p:nvSpPr>
          <p:cNvPr id="18467" name="AutoShape 35"/>
          <p:cNvSpPr>
            <a:spLocks/>
          </p:cNvSpPr>
          <p:nvPr/>
        </p:nvSpPr>
        <p:spPr bwMode="auto">
          <a:xfrm>
            <a:off x="966788" y="3943350"/>
            <a:ext cx="561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pos</a:t>
            </a:r>
            <a:endParaRPr lang="en-US" altLang="en-US"/>
          </a:p>
        </p:txBody>
      </p:sp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1822450" y="5246688"/>
            <a:ext cx="3973513" cy="501650"/>
            <a:chOff x="0" y="0"/>
            <a:chExt cx="3973359" cy="501159"/>
          </a:xfrm>
        </p:grpSpPr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8470" name="AutoShape 3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8471" name="AutoShape 3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8472" name="AutoShape 4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8473" name="AutoShape 4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4" name="AutoShape 4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5" name="AutoShape 4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18476" name="AutoShape 4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180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8477" name="AutoShape 45"/>
          <p:cNvSpPr>
            <a:spLocks/>
          </p:cNvSpPr>
          <p:nvPr/>
        </p:nvSpPr>
        <p:spPr bwMode="auto">
          <a:xfrm>
            <a:off x="736600" y="5884863"/>
            <a:ext cx="6461125" cy="434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-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if (test[i] == 1) output[pos[i]] = input[i]</a:t>
            </a:r>
            <a:endParaRPr lang="en-US" altLang="en-US"/>
          </a:p>
        </p:txBody>
      </p:sp>
      <p:sp>
        <p:nvSpPr>
          <p:cNvPr id="18478" name="AutoShape 46"/>
          <p:cNvSpPr>
            <a:spLocks/>
          </p:cNvSpPr>
          <p:nvPr/>
        </p:nvSpPr>
        <p:spPr bwMode="auto">
          <a:xfrm>
            <a:off x="604838" y="5303838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9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Pack Analysis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map:             O(        ) span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sum-prefix:   O(        ) span</a:t>
            </a:r>
          </a:p>
          <a:p>
            <a:pPr marL="828675" lvl="1" indent="-320675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map:             O(        ) span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Total:      O(        ) span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83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Recap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4876800"/>
          </a:xfrm>
        </p:spPr>
        <p:txBody>
          <a:bodyPr>
            <a:normAutofit/>
          </a:bodyPr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Last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lectures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simple parallel programs</a:t>
            </a: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f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ork-join/thread programming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common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patterns: 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reduce, map </a:t>
            </a: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analysis tools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(task graph, work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, span, parallelism)</a:t>
            </a:r>
            <a:endParaRPr lang="en-US" alt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600"/>
              </a:spcBef>
              <a:buFontTx/>
              <a:buChar char="–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Now</a:t>
            </a: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Amdahl’s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Law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useful building blocks:  prefix,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pack</a:t>
            </a:r>
          </a:p>
          <a:p>
            <a:pPr lvl="1">
              <a:spcBef>
                <a:spcPts val="600"/>
              </a:spcBef>
              <a:buFontTx/>
              <a:buChar char="–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parallel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quicksort, merge sort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1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Analyzing Parallel Programs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Let </a:t>
            </a:r>
            <a:r>
              <a:rPr lang="en-US" altLang="en-US" sz="2400" b="1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latin typeface="Arial" charset="0"/>
                <a:cs typeface="Arial" charset="0"/>
              </a:rPr>
              <a:t>P</a:t>
            </a:r>
            <a:r>
              <a:rPr lang="en-US" altLang="en-US" sz="2400">
                <a:latin typeface="Arial" charset="0"/>
                <a:cs typeface="Arial" charset="0"/>
              </a:rPr>
              <a:t> be the running time on </a:t>
            </a:r>
            <a:r>
              <a:rPr lang="en-US" altLang="en-US" sz="2400" b="1">
                <a:latin typeface="Arial" charset="0"/>
                <a:cs typeface="Arial" charset="0"/>
              </a:rPr>
              <a:t>P</a:t>
            </a:r>
            <a:r>
              <a:rPr lang="en-US" altLang="en-US" sz="2400">
                <a:latin typeface="Arial" charset="0"/>
                <a:cs typeface="Arial" charset="0"/>
              </a:rPr>
              <a:t> processors</a:t>
            </a:r>
          </a:p>
          <a:p>
            <a:pPr>
              <a:buFontTx/>
              <a:buNone/>
            </a:pPr>
            <a:endParaRPr lang="en-US" altLang="en-US" sz="240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Two key measures of run-time:</a:t>
            </a:r>
          </a:p>
          <a:p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2400">
                <a:latin typeface="Arial" charset="0"/>
                <a:cs typeface="Arial" charset="0"/>
              </a:rPr>
              <a:t>: How long it would take 1 processor = </a:t>
            </a:r>
            <a:r>
              <a:rPr lang="en-US" alt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2400">
                <a:latin typeface="Arial" charset="0"/>
                <a:cs typeface="Arial" charset="0"/>
              </a:rPr>
              <a:t>: How long it would take infinity processors = </a:t>
            </a:r>
            <a:r>
              <a:rPr lang="en-US" alt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2400" b="1" baseline="-250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The hypothetical ideal for parallelization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This is the longest “dependence chain” in the computation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Example: </a:t>
            </a:r>
            <a:r>
              <a:rPr lang="en-US" altLang="en-US" sz="2000" i="1">
                <a:latin typeface="Arial" charset="0"/>
                <a:cs typeface="Arial" charset="0"/>
              </a:rPr>
              <a:t>O</a:t>
            </a:r>
            <a:r>
              <a:rPr lang="en-US" altLang="en-US" sz="2000">
                <a:latin typeface="Arial" charset="0"/>
                <a:cs typeface="Arial" charset="0"/>
              </a:rPr>
              <a:t>(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  <a:r>
              <a:rPr lang="en-US" altLang="en-US" sz="2000" i="1">
                <a:latin typeface="Arial" charset="0"/>
                <a:cs typeface="Arial" charset="0"/>
              </a:rPr>
              <a:t>n</a:t>
            </a:r>
            <a:r>
              <a:rPr lang="en-US" altLang="en-US" sz="2000">
                <a:latin typeface="Arial" charset="0"/>
                <a:cs typeface="Arial" charset="0"/>
              </a:rPr>
              <a:t>) for summing an array 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Also called “critical path length” or “computational depth”</a:t>
            </a:r>
          </a:p>
          <a:p>
            <a:endParaRPr lang="en-US" altLang="en-US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40303" y="2057400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3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873932" y="2436725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3153302" y="2316420"/>
            <a:ext cx="929960" cy="1327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0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4326658" y="2302266"/>
            <a:ext cx="928907" cy="13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06956" y="288032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26939" y="288032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15" name="AutoShape 9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5400000">
            <a:off x="2711240" y="2726101"/>
            <a:ext cx="164746" cy="23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0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 flipV="1">
            <a:off x="3151249" y="2726101"/>
            <a:ext cx="164746" cy="23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val 7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706309" y="332108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2" name="Oval 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332108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23" name="AutoShape 9"/>
          <p:cNvCxnSpPr>
            <a:cxnSpLocks noChangeShapeType="1"/>
            <a:stCxn id="14" idx="3"/>
            <a:endCxn id="22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2284214" y="3135402"/>
            <a:ext cx="181741" cy="1896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0"/>
          <p:cNvCxnSpPr>
            <a:cxnSpLocks noChangeShapeType="1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16200000" flipH="1">
            <a:off x="2658571" y="3126678"/>
            <a:ext cx="186273" cy="2025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4263" y="332108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041554" y="332108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27" name="AutoShape 9"/>
          <p:cNvCxnSpPr>
            <a:cxnSpLocks noChangeShapeType="1"/>
            <a:endCxn id="26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192168" y="3135402"/>
            <a:ext cx="181741" cy="1896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10"/>
          <p:cNvCxnSpPr>
            <a:cxnSpLocks noChangeShapeType="1"/>
            <a:endCxn id="25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3566525" y="3126678"/>
            <a:ext cx="186273" cy="2025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248632" y="3663169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5400000">
            <a:off x="2639750" y="3663169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399002" y="3820440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40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3198491" y="3663169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9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3533736" y="3663169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3334893" y="3820440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49" name="AutoShape 9"/>
          <p:cNvCxnSpPr>
            <a:cxnSpLocks noChangeShapeType="1"/>
            <a:stCxn id="39" idx="4"/>
            <a:endCxn id="51" idx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675415" y="3994155"/>
            <a:ext cx="83794" cy="3432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9"/>
          <p:cNvCxnSpPr>
            <a:cxnSpLocks noChangeShapeType="1"/>
            <a:stCxn id="42" idx="3"/>
            <a:endCxn id="51" idx="7"/>
          </p:cNvCxnSpPr>
          <p:nvPr>
            <p:custDataLst>
              <p:tags r:id="rId24"/>
            </p:custDataLst>
          </p:nvPr>
        </p:nvCxnSpPr>
        <p:spPr bwMode="auto">
          <a:xfrm rot="5400000">
            <a:off x="3172996" y="4002838"/>
            <a:ext cx="128234" cy="281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8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845995" y="4163253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5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075225" y="4359146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3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56" name="AutoShape 9"/>
          <p:cNvCxnSpPr>
            <a:cxnSpLocks noChangeShapeType="1"/>
            <a:endCxn id="55" idx="2"/>
          </p:cNvCxnSpPr>
          <p:nvPr>
            <p:custDataLst>
              <p:tags r:id="rId27"/>
            </p:custDataLst>
          </p:nvPr>
        </p:nvCxnSpPr>
        <p:spPr bwMode="auto">
          <a:xfrm>
            <a:off x="3173202" y="4333946"/>
            <a:ext cx="902023" cy="176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10800000" flipV="1">
            <a:off x="4408363" y="4310450"/>
            <a:ext cx="699479" cy="2052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57"/>
          <p:cNvSpPr txBox="1"/>
          <p:nvPr>
            <p:custDataLst>
              <p:tags r:id="rId29"/>
            </p:custDataLst>
          </p:nvPr>
        </p:nvSpPr>
        <p:spPr bwMode="auto">
          <a:xfrm>
            <a:off x="6534150" y="3340100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>
            <p:custDataLst>
              <p:tags r:id="rId30"/>
            </p:custDataLst>
          </p:nvPr>
        </p:nvSpPr>
        <p:spPr bwMode="auto">
          <a:xfrm>
            <a:off x="6469063" y="2557463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>
            <p:custDataLst>
              <p:tags r:id="rId31"/>
            </p:custDataLst>
          </p:nvPr>
        </p:nvSpPr>
        <p:spPr bwMode="auto">
          <a:xfrm>
            <a:off x="6524625" y="3976688"/>
            <a:ext cx="11715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5236132" y="2389612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2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669156" y="283321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3" name="Oval 8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789139" y="283321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64" name="AutoShape 9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5400000">
            <a:off x="5073440" y="2678988"/>
            <a:ext cx="164746" cy="23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10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 flipV="1">
            <a:off x="5513449" y="2678988"/>
            <a:ext cx="164746" cy="23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Oval 7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5068509" y="327397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95800" y="327397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68" name="AutoShape 9"/>
          <p:cNvCxnSpPr>
            <a:cxnSpLocks noChangeShapeType="1"/>
            <a:stCxn id="63" idx="3"/>
            <a:endCxn id="67" idx="0"/>
          </p:cNvCxnSpPr>
          <p:nvPr>
            <p:custDataLst>
              <p:tags r:id="rId39"/>
            </p:custDataLst>
          </p:nvPr>
        </p:nvCxnSpPr>
        <p:spPr bwMode="auto">
          <a:xfrm rot="5400000">
            <a:off x="4646414" y="3088289"/>
            <a:ext cx="181741" cy="1896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10"/>
          <p:cNvCxnSpPr>
            <a:cxnSpLocks noChangeShapeType="1"/>
            <a:endCxn id="66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5020771" y="3079565"/>
            <a:ext cx="186273" cy="2025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7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976463" y="327397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1" name="Oval 8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5403754" y="3273974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1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72" name="AutoShape 9"/>
          <p:cNvCxnSpPr>
            <a:cxnSpLocks noChangeShapeType="1"/>
            <a:endCxn id="71" idx="0"/>
          </p:cNvCxnSpPr>
          <p:nvPr>
            <p:custDataLst>
              <p:tags r:id="rId43"/>
            </p:custDataLst>
          </p:nvPr>
        </p:nvCxnSpPr>
        <p:spPr bwMode="auto">
          <a:xfrm rot="5400000">
            <a:off x="5554368" y="3088289"/>
            <a:ext cx="181741" cy="1896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10"/>
          <p:cNvCxnSpPr>
            <a:cxnSpLocks noChangeShapeType="1"/>
            <a:endCxn id="70" idx="0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5928725" y="3079565"/>
            <a:ext cx="186273" cy="2025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9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4610832" y="3616056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9"/>
          <p:cNvCxnSpPr>
            <a:cxnSpLocks noChangeShapeType="1"/>
          </p:cNvCxnSpPr>
          <p:nvPr>
            <p:custDataLst>
              <p:tags r:id="rId46"/>
            </p:custDataLst>
          </p:nvPr>
        </p:nvCxnSpPr>
        <p:spPr bwMode="auto">
          <a:xfrm rot="5400000">
            <a:off x="5001950" y="3616056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4761202" y="377332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77" name="AutoShape 9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16200000" flipH="1">
            <a:off x="5560691" y="3616056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9"/>
          <p:cNvCxnSpPr>
            <a:cxnSpLocks noChangeShapeType="1"/>
          </p:cNvCxnSpPr>
          <p:nvPr>
            <p:custDataLst>
              <p:tags r:id="rId49"/>
            </p:custDataLst>
          </p:nvPr>
        </p:nvCxnSpPr>
        <p:spPr bwMode="auto">
          <a:xfrm rot="5400000">
            <a:off x="5895936" y="3616056"/>
            <a:ext cx="244867" cy="1676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Oval 8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5697093" y="3773327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80" name="AutoShape 9"/>
          <p:cNvCxnSpPr>
            <a:cxnSpLocks noChangeShapeType="1"/>
            <a:stCxn id="76" idx="4"/>
            <a:endCxn id="82" idx="1"/>
          </p:cNvCxnSpPr>
          <p:nvPr>
            <p:custDataLst>
              <p:tags r:id="rId51"/>
            </p:custDataLst>
          </p:nvPr>
        </p:nvCxnSpPr>
        <p:spPr bwMode="auto">
          <a:xfrm rot="16200000" flipH="1">
            <a:off x="5037615" y="3947042"/>
            <a:ext cx="83794" cy="3432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AutoShape 9"/>
          <p:cNvCxnSpPr>
            <a:cxnSpLocks noChangeShapeType="1"/>
            <a:stCxn id="79" idx="3"/>
            <a:endCxn id="82" idx="7"/>
          </p:cNvCxnSpPr>
          <p:nvPr>
            <p:custDataLst>
              <p:tags r:id="rId52"/>
            </p:custDataLst>
          </p:nvPr>
        </p:nvCxnSpPr>
        <p:spPr bwMode="auto">
          <a:xfrm rot="5400000">
            <a:off x="5535196" y="3955725"/>
            <a:ext cx="128234" cy="281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Oval 8"/>
          <p:cNvSpPr>
            <a:spLocks noChangeAspect="1" noChangeArrowheads="1"/>
          </p:cNvSpPr>
          <p:nvPr>
            <p:custDataLst>
              <p:tags r:id="rId53"/>
            </p:custDataLst>
          </p:nvPr>
        </p:nvSpPr>
        <p:spPr bwMode="auto">
          <a:xfrm>
            <a:off x="5208195" y="4116140"/>
            <a:ext cx="293339" cy="30346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4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14400" y="1417638"/>
            <a:ext cx="7848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 parallel program can be modelled as a directed acyclic graph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10002" y="5159245"/>
            <a:ext cx="76962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Work – T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,  sum of times of all of the nodes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Span - T</a:t>
            </a:r>
            <a:r>
              <a:rPr lang="en-US" sz="2800" baseline="-25000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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,   longest path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61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Speed-up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Speed-up</a:t>
            </a:r>
            <a:r>
              <a:rPr lang="en-US" altLang="en-US" sz="2000">
                <a:latin typeface="Arial" charset="0"/>
                <a:cs typeface="Arial" charset="0"/>
              </a:rPr>
              <a:t> on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 processors: </a:t>
            </a:r>
            <a:r>
              <a:rPr lang="en-US" altLang="en-US" sz="2000" b="1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1</a:t>
            </a:r>
            <a:r>
              <a:rPr lang="en-US" altLang="en-US" sz="2000" b="1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P 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r>
              <a:rPr lang="en-US" altLang="en-US" sz="2000">
                <a:latin typeface="Arial" charset="0"/>
                <a:cs typeface="Arial" charset="0"/>
              </a:rPr>
              <a:t>If speed-up is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, we call it 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perfect</a:t>
            </a:r>
            <a:r>
              <a:rPr lang="en-US" altLang="en-US" sz="2000">
                <a:latin typeface="Arial" charset="0"/>
                <a:cs typeface="Arial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linear speed-up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e.g., doubling </a:t>
            </a:r>
            <a:r>
              <a:rPr lang="en-US" altLang="en-US" sz="2000" b="1">
                <a:latin typeface="Arial" charset="0"/>
                <a:cs typeface="Arial" charset="0"/>
              </a:rPr>
              <a:t>P</a:t>
            </a:r>
            <a:r>
              <a:rPr lang="en-US" altLang="en-US" sz="2000">
                <a:latin typeface="Arial" charset="0"/>
                <a:cs typeface="Arial" charset="0"/>
              </a:rPr>
              <a:t> halves running time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hard to achieve in practice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Parallelism</a:t>
            </a:r>
            <a:r>
              <a:rPr lang="en-US" altLang="en-US" sz="2000">
                <a:latin typeface="Arial" charset="0"/>
                <a:cs typeface="Arial" charset="0"/>
              </a:rPr>
              <a:t> is the maximum possible speed-up: </a:t>
            </a:r>
            <a:r>
              <a:rPr lang="en-US" altLang="en-US" sz="2000" b="1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1</a:t>
            </a:r>
            <a:r>
              <a:rPr lang="en-US" altLang="en-US" sz="2000" b="1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>
                <a:latin typeface="Arial" charset="0"/>
                <a:cs typeface="Arial" charset="0"/>
                <a:sym typeface="Symbol" pitchFamily="18" charset="2"/>
              </a:rPr>
              <a:t> </a:t>
            </a:r>
            <a:r>
              <a:rPr lang="en-US" altLang="en-US" sz="2000" b="1" baseline="-2500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if you had infinite processors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Estimating T</a:t>
            </a:r>
            <a:r>
              <a:rPr lang="en-US" altLang="en-US" baseline="-2500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How to estimate T</a:t>
            </a:r>
            <a:r>
              <a:rPr lang="en-US" sz="2400" baseline="-25000" dirty="0"/>
              <a:t>P </a:t>
            </a:r>
            <a:r>
              <a:rPr lang="en-US" sz="2400" dirty="0" smtClean="0"/>
              <a:t>?</a:t>
            </a:r>
            <a:endParaRPr lang="en-US" sz="2400" dirty="0"/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Lower bounds on T</a:t>
            </a:r>
            <a:r>
              <a:rPr lang="en-US" sz="2400" baseline="-25000" dirty="0"/>
              <a:t>P</a:t>
            </a:r>
            <a:r>
              <a:rPr lang="en-US" sz="2400" dirty="0"/>
              <a:t>  </a:t>
            </a:r>
            <a:r>
              <a:rPr lang="en-US" sz="1800" dirty="0" smtClean="0"/>
              <a:t> 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</a:t>
            </a:r>
            <a:r>
              <a:rPr lang="en-US" sz="2000" dirty="0" smtClean="0"/>
              <a:t>  T</a:t>
            </a:r>
            <a:r>
              <a:rPr lang="en-US" sz="2000" baseline="-25000" dirty="0" smtClean="0">
                <a:sym typeface="Symbol"/>
              </a:rPr>
              <a:t> </a:t>
            </a:r>
            <a:r>
              <a:rPr lang="en-US" sz="2000" baseline="-25000" dirty="0">
                <a:sym typeface="Symbol"/>
              </a:rPr>
              <a:t></a:t>
            </a:r>
          </a:p>
          <a:p>
            <a:pPr marL="457200" lvl="1" indent="0">
              <a:buNone/>
              <a:defRPr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 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/ P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2000" dirty="0"/>
              <a:t>which one is the tighter (higher) lower bound?</a:t>
            </a:r>
            <a:br>
              <a:rPr lang="en-US" sz="2000" dirty="0"/>
            </a:br>
            <a:endParaRPr lang="en-US" sz="2000" dirty="0"/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The </a:t>
            </a:r>
            <a:r>
              <a:rPr lang="en-US" sz="2400" dirty="0" err="1"/>
              <a:t>ForkJoin</a:t>
            </a:r>
            <a:r>
              <a:rPr lang="en-US" sz="2400" dirty="0"/>
              <a:t> Java Framework achieves the following </a:t>
            </a:r>
            <a:r>
              <a:rPr lang="en-US" sz="2400" dirty="0" smtClean="0"/>
              <a:t>asymptotic time bound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                </a:t>
            </a:r>
            <a:r>
              <a:rPr lang="en-US" dirty="0"/>
              <a:t>T</a:t>
            </a:r>
            <a:r>
              <a:rPr lang="en-US" baseline="-25000" dirty="0"/>
              <a:t>P</a:t>
            </a:r>
            <a:r>
              <a:rPr lang="en-US" dirty="0"/>
              <a:t>  </a:t>
            </a:r>
            <a:r>
              <a:rPr lang="en-US" dirty="0" smtClean="0"/>
              <a:t>is  </a:t>
            </a:r>
            <a:r>
              <a:rPr lang="en-US" dirty="0">
                <a:sym typeface="Symbol"/>
              </a:rPr>
              <a:t>O(</a:t>
            </a:r>
            <a:r>
              <a:rPr lang="en-US" sz="2400" dirty="0"/>
              <a:t>T</a:t>
            </a:r>
            <a:r>
              <a:rPr lang="en-US" sz="2400" baseline="-25000" dirty="0">
                <a:sym typeface="Symbol"/>
              </a:rPr>
              <a:t> </a:t>
            </a:r>
            <a:r>
              <a:rPr lang="en-US" sz="2400" dirty="0">
                <a:sym typeface="Symbol"/>
              </a:rPr>
              <a:t> + </a:t>
            </a:r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/ P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pPr lvl="1">
              <a:defRPr/>
            </a:pPr>
            <a:r>
              <a:rPr lang="en-US" sz="2000" dirty="0"/>
              <a:t>this bound is optimal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Most programs have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parts that parallelize well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parts that don’t parallelize at </a:t>
            </a:r>
            <a:r>
              <a:rPr lang="en-US" dirty="0" smtClean="0"/>
              <a:t>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457200">
              <a:defRPr/>
            </a:pPr>
            <a:endParaRPr lang="en-US" dirty="0" smtClean="0"/>
          </a:p>
          <a:p>
            <a:pPr marL="514350" indent="-457200">
              <a:defRPr/>
            </a:pPr>
            <a:endParaRPr lang="en-US" dirty="0"/>
          </a:p>
          <a:p>
            <a:pPr marL="514350" indent="-457200">
              <a:defRPr/>
            </a:pPr>
            <a:r>
              <a:rPr lang="en-US" dirty="0" smtClean="0"/>
              <a:t>The </a:t>
            </a:r>
            <a:r>
              <a:rPr lang="en-US" dirty="0"/>
              <a:t>latter become </a:t>
            </a:r>
            <a:r>
              <a:rPr lang="en-US" dirty="0" smtClean="0"/>
              <a:t>bottlenecks</a:t>
            </a:r>
          </a:p>
          <a:p>
            <a:pPr marL="514350" indent="-457200">
              <a:defRPr/>
            </a:pPr>
            <a:endParaRPr lang="en-US" dirty="0" smtClean="0"/>
          </a:p>
          <a:p>
            <a:pPr marL="514350" indent="-457200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/>
              <a:t>Let T</a:t>
            </a:r>
            <a:r>
              <a:rPr lang="en-US" sz="2000" baseline="-25000" dirty="0"/>
              <a:t>1</a:t>
            </a:r>
            <a:r>
              <a:rPr lang="en-US" sz="2000" dirty="0"/>
              <a:t> = 1 unit of time</a:t>
            </a:r>
          </a:p>
          <a:p>
            <a:pPr>
              <a:defRPr/>
            </a:pPr>
            <a:r>
              <a:rPr lang="en-US" sz="2000" dirty="0"/>
              <a:t>Let S = proportion that can’t be parallelized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		</a:t>
            </a:r>
            <a:r>
              <a:rPr lang="en-US" sz="2400" dirty="0"/>
              <a:t>1 = </a:t>
            </a:r>
            <a:r>
              <a:rPr lang="en-US" sz="2400" b="1" dirty="0"/>
              <a:t>T</a:t>
            </a:r>
            <a:r>
              <a:rPr lang="en-US" sz="2400" b="1" baseline="-25000" dirty="0"/>
              <a:t>1</a:t>
            </a:r>
            <a:r>
              <a:rPr lang="en-US" sz="2400" b="1" dirty="0"/>
              <a:t> = S + (1 – S)</a:t>
            </a:r>
          </a:p>
          <a:p>
            <a:pPr>
              <a:defRPr/>
            </a:pPr>
            <a:r>
              <a:rPr lang="en-US" sz="2000" dirty="0"/>
              <a:t>Suppose we get perfect linear speedup on the parallel portion: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			</a:t>
            </a:r>
            <a:r>
              <a:rPr lang="en-US" sz="2400" b="1" dirty="0"/>
              <a:t>T</a:t>
            </a:r>
            <a:r>
              <a:rPr lang="en-US" sz="2400" b="1" baseline="-25000" dirty="0"/>
              <a:t>P</a:t>
            </a:r>
            <a:r>
              <a:rPr lang="en-US" sz="2400" b="1" dirty="0"/>
              <a:t> =</a:t>
            </a:r>
            <a:r>
              <a:rPr lang="en-US" b="1" dirty="0"/>
              <a:t> </a:t>
            </a:r>
            <a:endParaRPr lang="en-US" dirty="0"/>
          </a:p>
          <a:p>
            <a:pPr>
              <a:defRPr/>
            </a:pPr>
            <a:r>
              <a:rPr lang="en-US" sz="2000" dirty="0"/>
              <a:t>So the overall speed-up on P processors is (Amdahl’s Law):</a:t>
            </a:r>
            <a:r>
              <a:rPr lang="en-US" sz="2400" dirty="0"/>
              <a:t>				</a:t>
            </a:r>
            <a:r>
              <a:rPr lang="en-US" sz="2400" dirty="0" smtClean="0"/>
              <a:t>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/>
              <a:t>/ T</a:t>
            </a:r>
            <a:r>
              <a:rPr lang="en-US" sz="2400" b="1" baseline="-25000" dirty="0">
                <a:sym typeface="Symbol"/>
              </a:rPr>
              <a:t> P</a:t>
            </a:r>
            <a:r>
              <a:rPr lang="en-US" sz="2400" b="1" dirty="0"/>
              <a:t> =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			T</a:t>
            </a:r>
            <a:r>
              <a:rPr lang="en-US" sz="2400" b="1" baseline="-25000" dirty="0"/>
              <a:t>1</a:t>
            </a:r>
            <a:r>
              <a:rPr lang="en-US" sz="2400" b="1" dirty="0"/>
              <a:t> / T</a:t>
            </a:r>
            <a:r>
              <a:rPr lang="en-US" sz="2400" b="1" baseline="-25000" dirty="0">
                <a:sym typeface="Symbol"/>
              </a:rPr>
              <a:t> </a:t>
            </a:r>
            <a:r>
              <a:rPr lang="en-US" sz="2400" b="1" dirty="0"/>
              <a:t> =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000" dirty="0"/>
              <a:t>If 1/3 of your program is parallelizable, max speedup is: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42813</TotalTime>
  <Words>1867</Words>
  <Application>Microsoft Office PowerPoint</Application>
  <PresentationFormat>On-screen Show (4:3)</PresentationFormat>
  <Paragraphs>610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Helvetica</vt:lpstr>
      <vt:lpstr>Symbol</vt:lpstr>
      <vt:lpstr>Times New Roman</vt:lpstr>
      <vt:lpstr>Office Theme</vt:lpstr>
      <vt:lpstr>CSE 332: Data Structures and Parallelism</vt:lpstr>
      <vt:lpstr>Announcements  </vt:lpstr>
      <vt:lpstr>Recap</vt:lpstr>
      <vt:lpstr>Analyzing Parallel Programs</vt:lpstr>
      <vt:lpstr>Task Graph</vt:lpstr>
      <vt:lpstr>Parallel Speed-up</vt:lpstr>
      <vt:lpstr>Estimating Tp</vt:lpstr>
      <vt:lpstr>Amdahl’s Law</vt:lpstr>
      <vt:lpstr>Amdahl’s Law</vt:lpstr>
      <vt:lpstr>Take Aways</vt:lpstr>
      <vt:lpstr>Parallelizable?</vt:lpstr>
      <vt:lpstr>Parallel prefix-sum</vt:lpstr>
      <vt:lpstr>Parallel Prefix: The Up Pass</vt:lpstr>
      <vt:lpstr>The algorithm, part 1</vt:lpstr>
      <vt:lpstr>PowerPoint Presentation</vt:lpstr>
      <vt:lpstr>The algorithm, part 2</vt:lpstr>
      <vt:lpstr>PowerPoint Presentation</vt:lpstr>
      <vt:lpstr>First Pass:  Sum</vt:lpstr>
      <vt:lpstr>2nd Pass:  Use Sum for Prefix-Sum</vt:lpstr>
      <vt:lpstr>A nodes computation</vt:lpstr>
      <vt:lpstr>Parallel Prefix, Generalized</vt:lpstr>
      <vt:lpstr>Pack</vt:lpstr>
      <vt:lpstr>Parallel Pack?</vt:lpstr>
      <vt:lpstr>Parallel Pack</vt:lpstr>
      <vt:lpstr>Parallel Pack</vt:lpstr>
      <vt:lpstr>Parallel Pack</vt:lpstr>
      <vt:lpstr>Parallel Pack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Algorithms</dc:title>
  <dc:creator>Richard Anderson</dc:creator>
  <cp:lastModifiedBy>Richard Anderson</cp:lastModifiedBy>
  <cp:revision>441</cp:revision>
  <cp:lastPrinted>2014-01-05T21:20:15Z</cp:lastPrinted>
  <dcterms:created xsi:type="dcterms:W3CDTF">2002-03-26T00:11:56Z</dcterms:created>
  <dcterms:modified xsi:type="dcterms:W3CDTF">2022-11-18T01:22:31Z</dcterms:modified>
</cp:coreProperties>
</file>