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9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776" r:id="rId3"/>
    <p:sldId id="258" r:id="rId4"/>
    <p:sldId id="275" r:id="rId5"/>
    <p:sldId id="276" r:id="rId6"/>
    <p:sldId id="277" r:id="rId7"/>
    <p:sldId id="778" r:id="rId8"/>
    <p:sldId id="777" r:id="rId9"/>
    <p:sldId id="784" r:id="rId10"/>
    <p:sldId id="797" r:id="rId11"/>
    <p:sldId id="798" r:id="rId12"/>
    <p:sldId id="787" r:id="rId13"/>
    <p:sldId id="799" r:id="rId14"/>
    <p:sldId id="788" r:id="rId15"/>
    <p:sldId id="789" r:id="rId16"/>
    <p:sldId id="790" r:id="rId17"/>
    <p:sldId id="801" r:id="rId18"/>
    <p:sldId id="800" r:id="rId19"/>
    <p:sldId id="792" r:id="rId20"/>
    <p:sldId id="796" r:id="rId21"/>
    <p:sldId id="793" r:id="rId22"/>
    <p:sldId id="281" r:id="rId23"/>
    <p:sldId id="794" r:id="rId24"/>
    <p:sldId id="795" r:id="rId25"/>
  </p:sldIdLst>
  <p:sldSz cx="9144000" cy="6858000" type="screen4x3"/>
  <p:notesSz cx="6985000" cy="9283700"/>
  <p:custDataLst>
    <p:tags r:id="rId28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BD09D-1F53-4C1B-A17B-360785E542D8}" v="103" dt="2022-05-16T05:48:26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07" autoAdjust="0"/>
  </p:normalViewPr>
  <p:slideViewPr>
    <p:cSldViewPr snapToGrid="0">
      <p:cViewPr varScale="1">
        <p:scale>
          <a:sx n="70" d="100"/>
          <a:sy n="70" d="100"/>
        </p:scale>
        <p:origin x="1395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That’s a bit less efficient than we can do. 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Let’s try this.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well does this run?  Depends on how fast we can find a vertex with degree zero (let’s say |V|).  How quickly can we find adjacent vertices?  (|E|).   So O(|E| + |V|^2) = O(|V|^2)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3639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should never find a cycle – this is a DAG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long does this take?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endParaRPr lang="en-US" altLang="en-US" sz="16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O((V+E) + V(V + 1 + </a:t>
            </a:r>
            <a:r>
              <a:rPr lang="en-US" altLang="en-US" sz="16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d_v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* 1) = O(E + V^2) = O(V^2)</a:t>
            </a: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endParaRPr lang="en-US" altLang="en-US" sz="16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500"/>
              </a:spcBef>
            </a:pPr>
            <a:r>
              <a:rPr lang="en-US" altLang="en-US" sz="1600" dirty="0">
                <a:latin typeface="Times New Roman Bold" charset="0"/>
                <a:ea typeface="Times New Roman Bold" charset="0"/>
                <a:cs typeface="Times New Roman Bold" charset="0"/>
                <a:sym typeface="Times New Roman Bold" charset="0"/>
              </a:rPr>
              <a:t>Observation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: The only new (eligible) vertices with indegree 0 are the ones adjacent to the vertex just processed.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6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89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Why use a queue?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sense of </a:t>
            </a:r>
            <a:r>
              <a:rPr lang="en-US" altLang="en-US" sz="12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stability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(as discussed during the sorting )</a:t>
            </a:r>
          </a:p>
        </p:txBody>
      </p:sp>
    </p:spTree>
    <p:extLst>
      <p:ext uri="{BB962C8B-B14F-4D97-AF65-F5344CB8AC3E}">
        <p14:creationId xmlns:p14="http://schemas.microsoft.com/office/powerpoint/2010/main" val="1233806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Why use a queue?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sense of </a:t>
            </a:r>
            <a:r>
              <a:rPr lang="en-US" altLang="en-US" sz="12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stability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(as discussed during the sorting )</a:t>
            </a:r>
          </a:p>
        </p:txBody>
      </p:sp>
    </p:spTree>
    <p:extLst>
      <p:ext uri="{BB962C8B-B14F-4D97-AF65-F5344CB8AC3E}">
        <p14:creationId xmlns:p14="http://schemas.microsoft.com/office/powerpoint/2010/main" val="1094909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70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Idea: Use a set data structure to keep track of eligible vertices (Queue or Stack).</a:t>
            </a:r>
          </a:p>
        </p:txBody>
      </p:sp>
    </p:spTree>
    <p:extLst>
      <p:ext uri="{BB962C8B-B14F-4D97-AF65-F5344CB8AC3E}">
        <p14:creationId xmlns:p14="http://schemas.microsoft.com/office/powerpoint/2010/main" val="629563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481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493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924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 here’s some directed graph examples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7905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7DA11D2-C5B1-4FAA-BD24-63753F171E01}" type="slidenum">
              <a:rPr lang="en-US" altLang="en-US" sz="1300" smtClean="0">
                <a:latin typeface="Times New Roman" pitchFamily="18" charset="0"/>
              </a:rPr>
              <a:pPr/>
              <a:t>23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47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I’m not convinced this is really an ADT, but it is certainly an important structure.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56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8556995-C655-475D-ACB3-2F2A3E6D48EE}" type="slidenum">
              <a:rPr lang="en-US" altLang="en-US" sz="1300" smtClean="0">
                <a:latin typeface="Times New Roman" pitchFamily="18" charset="0"/>
              </a:rPr>
              <a:pPr/>
              <a:t>24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3773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23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9355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0496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0 &lt;= |E| &lt;= |V| (|V| - 1)</a:t>
            </a:r>
          </a:p>
          <a:p>
            <a:pPr marL="228600" indent="-228600">
              <a:buAutoNum type="arabicParenR"/>
            </a:pPr>
            <a:r>
              <a:rPr lang="en-US" dirty="0"/>
              <a:t>0 &lt;= |E| &lt;= |V| (|V| - 1) / 2</a:t>
            </a:r>
          </a:p>
          <a:p>
            <a:pPr marL="228600" indent="-228600">
              <a:buAutoNum type="arabicParenR"/>
            </a:pPr>
            <a:r>
              <a:rPr lang="en-US" dirty="0"/>
              <a:t>|V| - 1 &lt;= |E| &lt;= |V| (|V| - 1)/2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E.g. straight line graph, or tree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Sparse: Every vertex has an edge to 3 other vertices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Dense: Every vertex has an edge to ½ the other vertices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And, in fact, if we weaken some of our tree requirements, we get a DAG!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DAGs are a very common representation for dependence graphs.  The DAG here shows the non-recursive call-graph from a program.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618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 topological or topo-sort is just a valid sorting of these vertices when we define an edge as an ordering constraint/relationship.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many other applications of topological sort. The classic example is getting a valid ordering of classes when edges represent prerequisites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happens if I add an edge from “CSE 467” to “CSE 142”?  This graph is no longer a DAG!  In fact, we cannot topo-sort without a DAG!</a:t>
            </a:r>
          </a:p>
        </p:txBody>
      </p:sp>
    </p:spTree>
    <p:extLst>
      <p:ext uri="{BB962C8B-B14F-4D97-AF65-F5344CB8AC3E}">
        <p14:creationId xmlns:p14="http://schemas.microsoft.com/office/powerpoint/2010/main" val="171185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Doesn’t have to be connected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Applications:</a:t>
            </a:r>
          </a:p>
          <a:p>
            <a:pPr marL="171450" indent="-171450" defTabSz="914400" eaLnBrk="1"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Degree planning / scheduling</a:t>
            </a:r>
          </a:p>
          <a:p>
            <a:pPr marL="171450" indent="-171450" defTabSz="914400" eaLnBrk="1"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Scheduling tasks that have dependencies</a:t>
            </a:r>
          </a:p>
          <a:p>
            <a:pPr marL="171450" indent="-171450" defTabSz="914400" eaLnBrk="1"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Compiling with the call graph or </a:t>
            </a:r>
            <a:r>
              <a:rPr lang="en-US" altLang="en-US" sz="12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makefile</a:t>
            </a: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98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11/9/2022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notesSlide" Target="../notesSlides/notesSlide15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1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35.xml"/><Relationship Id="rId2" Type="http://schemas.openxmlformats.org/officeDocument/2006/relationships/tags" Target="../tags/tag35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Anjali Agarwal</a:t>
            </a:r>
          </a:p>
          <a:p>
            <a:r>
              <a:rPr lang="en-US" altLang="en-US" dirty="0"/>
              <a:t>Lecture 18: Graph Theory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noFill/>
        </p:spPr>
        <p:txBody>
          <a:bodyPr lIns="0" tIns="0" rIns="0" bIns="0">
            <a:normAutofit/>
          </a:bodyPr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Find valid topological sorts</a:t>
            </a:r>
            <a:endParaRPr lang="en-US" altLang="en-US" dirty="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536779" y="4935730"/>
            <a:ext cx="980831" cy="901821"/>
            <a:chOff x="0" y="0"/>
            <a:chExt cx="1014473" cy="523875"/>
          </a:xfrm>
        </p:grpSpPr>
        <p:sp>
          <p:nvSpPr>
            <p:cNvPr id="30785" name="AutoShape 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6" name="AutoShape 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0</a:t>
              </a:r>
              <a:endParaRPr lang="en-US" altLang="en-US" sz="40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0239A31F-392F-9C7D-64BA-2AB7ACEE9BCB}"/>
              </a:ext>
            </a:extLst>
          </p:cNvPr>
          <p:cNvGrpSpPr>
            <a:grpSpLocks/>
          </p:cNvGrpSpPr>
          <p:nvPr/>
        </p:nvGrpSpPr>
        <p:grpSpPr bwMode="auto">
          <a:xfrm>
            <a:off x="1883507" y="2978089"/>
            <a:ext cx="980831" cy="901821"/>
            <a:chOff x="0" y="0"/>
            <a:chExt cx="1014473" cy="523875"/>
          </a:xfrm>
        </p:grpSpPr>
        <p:sp>
          <p:nvSpPr>
            <p:cNvPr id="18" name="AutoShape 5">
              <a:extLst>
                <a:ext uri="{FF2B5EF4-FFF2-40B4-BE49-F238E27FC236}">
                  <a16:creationId xmlns:a16="http://schemas.microsoft.com/office/drawing/2014/main" id="{2D0A430E-B049-6CB2-515A-AE167EE3E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AutoShape 6">
              <a:extLst>
                <a:ext uri="{FF2B5EF4-FFF2-40B4-BE49-F238E27FC236}">
                  <a16:creationId xmlns:a16="http://schemas.microsoft.com/office/drawing/2014/main" id="{38235890-DFCF-A7FD-0E41-7F2BE43E9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  <a:endParaRPr lang="en-US" altLang="en-US" sz="4000" dirty="0"/>
            </a:p>
          </p:txBody>
        </p:sp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id="{4D36F612-0123-38E4-8EBA-EB79A4D84E2F}"/>
              </a:ext>
            </a:extLst>
          </p:cNvPr>
          <p:cNvGrpSpPr>
            <a:grpSpLocks/>
          </p:cNvGrpSpPr>
          <p:nvPr/>
        </p:nvGrpSpPr>
        <p:grpSpPr bwMode="auto">
          <a:xfrm>
            <a:off x="3182628" y="1710471"/>
            <a:ext cx="980831" cy="901821"/>
            <a:chOff x="0" y="0"/>
            <a:chExt cx="1014473" cy="523875"/>
          </a:xfrm>
        </p:grpSpPr>
        <p:sp>
          <p:nvSpPr>
            <p:cNvPr id="21" name="AutoShape 5">
              <a:extLst>
                <a:ext uri="{FF2B5EF4-FFF2-40B4-BE49-F238E27FC236}">
                  <a16:creationId xmlns:a16="http://schemas.microsoft.com/office/drawing/2014/main" id="{15E0A563-3A46-106E-68AF-A363194BC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9809CE2B-F260-86E1-D5C9-C3979C36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  <a:endParaRPr lang="en-US" altLang="en-US" sz="4000" dirty="0"/>
            </a:p>
          </p:txBody>
        </p:sp>
      </p:grpSp>
      <p:grpSp>
        <p:nvGrpSpPr>
          <p:cNvPr id="23" name="Group 4">
            <a:extLst>
              <a:ext uri="{FF2B5EF4-FFF2-40B4-BE49-F238E27FC236}">
                <a16:creationId xmlns:a16="http://schemas.microsoft.com/office/drawing/2014/main" id="{07D64726-3C2C-96C4-FB8C-6F305864C9DC}"/>
              </a:ext>
            </a:extLst>
          </p:cNvPr>
          <p:cNvGrpSpPr>
            <a:grpSpLocks/>
          </p:cNvGrpSpPr>
          <p:nvPr/>
        </p:nvGrpSpPr>
        <p:grpSpPr bwMode="auto">
          <a:xfrm>
            <a:off x="3211052" y="4011107"/>
            <a:ext cx="980831" cy="901821"/>
            <a:chOff x="0" y="0"/>
            <a:chExt cx="1014473" cy="523875"/>
          </a:xfrm>
        </p:grpSpPr>
        <p:sp>
          <p:nvSpPr>
            <p:cNvPr id="24" name="AutoShape 5">
              <a:extLst>
                <a:ext uri="{FF2B5EF4-FFF2-40B4-BE49-F238E27FC236}">
                  <a16:creationId xmlns:a16="http://schemas.microsoft.com/office/drawing/2014/main" id="{6BAF3510-4A75-0093-39D5-4546660CC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" name="AutoShape 6">
              <a:extLst>
                <a:ext uri="{FF2B5EF4-FFF2-40B4-BE49-F238E27FC236}">
                  <a16:creationId xmlns:a16="http://schemas.microsoft.com/office/drawing/2014/main" id="{77FF9B14-2C2D-DA51-39F0-985585CD3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3</a:t>
              </a:r>
              <a:endParaRPr lang="en-US" altLang="en-US" sz="4000" dirty="0"/>
            </a:p>
          </p:txBody>
        </p:sp>
      </p:grpSp>
      <p:grpSp>
        <p:nvGrpSpPr>
          <p:cNvPr id="26" name="Group 4">
            <a:extLst>
              <a:ext uri="{FF2B5EF4-FFF2-40B4-BE49-F238E27FC236}">
                <a16:creationId xmlns:a16="http://schemas.microsoft.com/office/drawing/2014/main" id="{B9757277-AE9F-62F8-9137-178C2E1F1C65}"/>
              </a:ext>
            </a:extLst>
          </p:cNvPr>
          <p:cNvGrpSpPr>
            <a:grpSpLocks/>
          </p:cNvGrpSpPr>
          <p:nvPr/>
        </p:nvGrpSpPr>
        <p:grpSpPr bwMode="auto">
          <a:xfrm>
            <a:off x="4632380" y="3108165"/>
            <a:ext cx="980831" cy="901821"/>
            <a:chOff x="0" y="0"/>
            <a:chExt cx="1014473" cy="523875"/>
          </a:xfrm>
        </p:grpSpPr>
        <p:sp>
          <p:nvSpPr>
            <p:cNvPr id="27" name="AutoShape 5">
              <a:extLst>
                <a:ext uri="{FF2B5EF4-FFF2-40B4-BE49-F238E27FC236}">
                  <a16:creationId xmlns:a16="http://schemas.microsoft.com/office/drawing/2014/main" id="{315310AE-FB21-DE34-5C77-45B4D287E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8" name="AutoShape 6">
              <a:extLst>
                <a:ext uri="{FF2B5EF4-FFF2-40B4-BE49-F238E27FC236}">
                  <a16:creationId xmlns:a16="http://schemas.microsoft.com/office/drawing/2014/main" id="{00328832-4F99-D75C-F1CC-591CA5EBA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4</a:t>
              </a:r>
              <a:endParaRPr lang="en-US" altLang="en-US" sz="4000" dirty="0"/>
            </a:p>
          </p:txBody>
        </p:sp>
      </p:grpSp>
      <p:sp>
        <p:nvSpPr>
          <p:cNvPr id="32" name="AutoShape 39">
            <a:extLst>
              <a:ext uri="{FF2B5EF4-FFF2-40B4-BE49-F238E27FC236}">
                <a16:creationId xmlns:a16="http://schemas.microsoft.com/office/drawing/2014/main" id="{6228C130-6D16-A52D-3183-62684390FF7B}"/>
              </a:ext>
            </a:extLst>
          </p:cNvPr>
          <p:cNvSpPr>
            <a:spLocks/>
          </p:cNvSpPr>
          <p:nvPr/>
        </p:nvSpPr>
        <p:spPr bwMode="auto">
          <a:xfrm>
            <a:off x="1517609" y="4414529"/>
            <a:ext cx="1721865" cy="772869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utoShape 39">
            <a:extLst>
              <a:ext uri="{FF2B5EF4-FFF2-40B4-BE49-F238E27FC236}">
                <a16:creationId xmlns:a16="http://schemas.microsoft.com/office/drawing/2014/main" id="{BEA5D2D9-6800-7779-CD5A-236E2540C58B}"/>
              </a:ext>
            </a:extLst>
          </p:cNvPr>
          <p:cNvSpPr>
            <a:spLocks/>
          </p:cNvSpPr>
          <p:nvPr/>
        </p:nvSpPr>
        <p:spPr bwMode="auto">
          <a:xfrm>
            <a:off x="2699189" y="2482217"/>
            <a:ext cx="634070" cy="611505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AutoShape 39">
            <a:extLst>
              <a:ext uri="{FF2B5EF4-FFF2-40B4-BE49-F238E27FC236}">
                <a16:creationId xmlns:a16="http://schemas.microsoft.com/office/drawing/2014/main" id="{A291FC31-3E23-EB14-3F10-3B850B95C4A7}"/>
              </a:ext>
            </a:extLst>
          </p:cNvPr>
          <p:cNvSpPr>
            <a:spLocks/>
          </p:cNvSpPr>
          <p:nvPr/>
        </p:nvSpPr>
        <p:spPr bwMode="auto">
          <a:xfrm flipV="1">
            <a:off x="2700953" y="3736636"/>
            <a:ext cx="632305" cy="403424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AutoShape 39">
            <a:extLst>
              <a:ext uri="{FF2B5EF4-FFF2-40B4-BE49-F238E27FC236}">
                <a16:creationId xmlns:a16="http://schemas.microsoft.com/office/drawing/2014/main" id="{F2044A7A-C11C-0402-64F9-A6CF16117C4D}"/>
              </a:ext>
            </a:extLst>
          </p:cNvPr>
          <p:cNvSpPr>
            <a:spLocks/>
          </p:cNvSpPr>
          <p:nvPr/>
        </p:nvSpPr>
        <p:spPr bwMode="auto">
          <a:xfrm>
            <a:off x="4122280" y="3796685"/>
            <a:ext cx="566947" cy="403425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AutoShape 39">
            <a:extLst>
              <a:ext uri="{FF2B5EF4-FFF2-40B4-BE49-F238E27FC236}">
                <a16:creationId xmlns:a16="http://schemas.microsoft.com/office/drawing/2014/main" id="{A40E6B86-C497-4F2B-494A-0A632F765D01}"/>
              </a:ext>
            </a:extLst>
          </p:cNvPr>
          <p:cNvSpPr>
            <a:spLocks/>
          </p:cNvSpPr>
          <p:nvPr/>
        </p:nvSpPr>
        <p:spPr bwMode="auto">
          <a:xfrm flipV="1">
            <a:off x="4037009" y="2437610"/>
            <a:ext cx="816345" cy="670555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9275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One</a:t>
            </a:r>
            <a:endParaRPr lang="en-US" alt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43774"/>
            <a:ext cx="8153400" cy="3733800"/>
          </a:xfrm>
        </p:spPr>
        <p:txBody>
          <a:bodyPr lIns="0" tIns="0" rIns="0" bIns="0"/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</a:t>
            </a:r>
            <a:r>
              <a:rPr lang="en-US" altLang="en-US" sz="2400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(# inbound edges)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While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there are vertices remaining: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600"/>
              </a:spcBef>
              <a:buFontTx/>
              <a:buAutoNum type="alphaL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Choose a vertex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of </a:t>
            </a:r>
            <a:r>
              <a:rPr lang="en-US" altLang="en-US" sz="2000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 zero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all vertices adjacent to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Remove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from the list of vertices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35615" y="6379364"/>
            <a:ext cx="2133600" cy="365125"/>
          </a:xfrm>
        </p:spPr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7CD4F7-308D-B96C-E9C5-589DF42ACFE8}"/>
              </a:ext>
            </a:extLst>
          </p:cNvPr>
          <p:cNvGrpSpPr>
            <a:grpSpLocks/>
          </p:cNvGrpSpPr>
          <p:nvPr/>
        </p:nvGrpSpPr>
        <p:grpSpPr bwMode="auto">
          <a:xfrm>
            <a:off x="4987142" y="5345695"/>
            <a:ext cx="603928" cy="524324"/>
            <a:chOff x="0" y="0"/>
            <a:chExt cx="1014473" cy="523875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B9A0DA27-D4D7-10C6-5AE0-DB9C97B36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7D8E1CBF-8566-1AD5-C053-ABE6E9279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0</a:t>
              </a:r>
              <a:endParaRPr lang="en-US" altLang="en-US" sz="4000" dirty="0"/>
            </a:p>
          </p:txBody>
        </p:sp>
      </p:grpSp>
      <p:grpSp>
        <p:nvGrpSpPr>
          <p:cNvPr id="8" name="Group 4">
            <a:extLst>
              <a:ext uri="{FF2B5EF4-FFF2-40B4-BE49-F238E27FC236}">
                <a16:creationId xmlns:a16="http://schemas.microsoft.com/office/drawing/2014/main" id="{3A8DE200-484C-E1AA-138E-F8F94BD98DEE}"/>
              </a:ext>
            </a:extLst>
          </p:cNvPr>
          <p:cNvGrpSpPr>
            <a:grpSpLocks/>
          </p:cNvGrpSpPr>
          <p:nvPr/>
        </p:nvGrpSpPr>
        <p:grpSpPr bwMode="auto">
          <a:xfrm>
            <a:off x="5704986" y="4027046"/>
            <a:ext cx="603928" cy="524324"/>
            <a:chOff x="0" y="0"/>
            <a:chExt cx="1014473" cy="523875"/>
          </a:xfrm>
        </p:grpSpPr>
        <p:sp>
          <p:nvSpPr>
            <p:cNvPr id="9" name="AutoShape 5">
              <a:extLst>
                <a:ext uri="{FF2B5EF4-FFF2-40B4-BE49-F238E27FC236}">
                  <a16:creationId xmlns:a16="http://schemas.microsoft.com/office/drawing/2014/main" id="{1A1810B1-728D-7CD4-73E7-7DA72E45E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B2770A11-B7F9-7F07-75B3-B35DDFD52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  <a:endParaRPr lang="en-US" altLang="en-US" sz="4000" dirty="0"/>
            </a:p>
          </p:txBody>
        </p:sp>
      </p:grpSp>
      <p:grpSp>
        <p:nvGrpSpPr>
          <p:cNvPr id="11" name="Group 4">
            <a:extLst>
              <a:ext uri="{FF2B5EF4-FFF2-40B4-BE49-F238E27FC236}">
                <a16:creationId xmlns:a16="http://schemas.microsoft.com/office/drawing/2014/main" id="{231EEC5B-B605-5F30-0416-2A79CA2C626D}"/>
              </a:ext>
            </a:extLst>
          </p:cNvPr>
          <p:cNvGrpSpPr>
            <a:grpSpLocks/>
          </p:cNvGrpSpPr>
          <p:nvPr/>
        </p:nvGrpSpPr>
        <p:grpSpPr bwMode="auto">
          <a:xfrm>
            <a:off x="6511738" y="3364924"/>
            <a:ext cx="603928" cy="524324"/>
            <a:chOff x="0" y="0"/>
            <a:chExt cx="1014473" cy="523875"/>
          </a:xfrm>
        </p:grpSpPr>
        <p:sp>
          <p:nvSpPr>
            <p:cNvPr id="12" name="AutoShape 5">
              <a:extLst>
                <a:ext uri="{FF2B5EF4-FFF2-40B4-BE49-F238E27FC236}">
                  <a16:creationId xmlns:a16="http://schemas.microsoft.com/office/drawing/2014/main" id="{EEF1A7A4-2A23-7E17-B854-C4163C2B1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13" name="AutoShape 6">
              <a:extLst>
                <a:ext uri="{FF2B5EF4-FFF2-40B4-BE49-F238E27FC236}">
                  <a16:creationId xmlns:a16="http://schemas.microsoft.com/office/drawing/2014/main" id="{406B203F-6CAD-3F1E-A5A7-1775495E0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  <a:endParaRPr lang="en-US" altLang="en-US" sz="4000" dirty="0"/>
            </a:p>
          </p:txBody>
        </p:sp>
      </p:grpSp>
      <p:grpSp>
        <p:nvGrpSpPr>
          <p:cNvPr id="14" name="Group 4">
            <a:extLst>
              <a:ext uri="{FF2B5EF4-FFF2-40B4-BE49-F238E27FC236}">
                <a16:creationId xmlns:a16="http://schemas.microsoft.com/office/drawing/2014/main" id="{F94943B2-7717-E4AD-1C86-A25FA1E26418}"/>
              </a:ext>
            </a:extLst>
          </p:cNvPr>
          <p:cNvGrpSpPr>
            <a:grpSpLocks/>
          </p:cNvGrpSpPr>
          <p:nvPr/>
        </p:nvGrpSpPr>
        <p:grpSpPr bwMode="auto">
          <a:xfrm>
            <a:off x="6633946" y="4779907"/>
            <a:ext cx="603928" cy="524324"/>
            <a:chOff x="0" y="0"/>
            <a:chExt cx="1014473" cy="523875"/>
          </a:xfrm>
        </p:grpSpPr>
        <p:sp>
          <p:nvSpPr>
            <p:cNvPr id="15" name="AutoShape 5">
              <a:extLst>
                <a:ext uri="{FF2B5EF4-FFF2-40B4-BE49-F238E27FC236}">
                  <a16:creationId xmlns:a16="http://schemas.microsoft.com/office/drawing/2014/main" id="{0974EA71-93BE-501C-B313-B3B600E19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" name="AutoShape 6">
              <a:extLst>
                <a:ext uri="{FF2B5EF4-FFF2-40B4-BE49-F238E27FC236}">
                  <a16:creationId xmlns:a16="http://schemas.microsoft.com/office/drawing/2014/main" id="{07FCE77A-B96C-F12B-B12B-8DAE4E7CC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3</a:t>
              </a:r>
              <a:endParaRPr lang="en-US" altLang="en-US" sz="4000" dirty="0"/>
            </a:p>
          </p:txBody>
        </p:sp>
      </p:grpSp>
      <p:grpSp>
        <p:nvGrpSpPr>
          <p:cNvPr id="17" name="Group 4">
            <a:extLst>
              <a:ext uri="{FF2B5EF4-FFF2-40B4-BE49-F238E27FC236}">
                <a16:creationId xmlns:a16="http://schemas.microsoft.com/office/drawing/2014/main" id="{66C787A3-0E89-EA13-DD97-F3AA873B3311}"/>
              </a:ext>
            </a:extLst>
          </p:cNvPr>
          <p:cNvGrpSpPr>
            <a:grpSpLocks/>
          </p:cNvGrpSpPr>
          <p:nvPr/>
        </p:nvGrpSpPr>
        <p:grpSpPr bwMode="auto">
          <a:xfrm>
            <a:off x="7406598" y="4037792"/>
            <a:ext cx="603928" cy="524324"/>
            <a:chOff x="0" y="0"/>
            <a:chExt cx="1014473" cy="523875"/>
          </a:xfrm>
        </p:grpSpPr>
        <p:sp>
          <p:nvSpPr>
            <p:cNvPr id="18" name="AutoShape 5">
              <a:extLst>
                <a:ext uri="{FF2B5EF4-FFF2-40B4-BE49-F238E27FC236}">
                  <a16:creationId xmlns:a16="http://schemas.microsoft.com/office/drawing/2014/main" id="{95164525-56A2-4989-CFBA-737F81140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AutoShape 6">
              <a:extLst>
                <a:ext uri="{FF2B5EF4-FFF2-40B4-BE49-F238E27FC236}">
                  <a16:creationId xmlns:a16="http://schemas.microsoft.com/office/drawing/2014/main" id="{6E9686BB-D65E-E6C3-4707-8A0E682A8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36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4</a:t>
              </a:r>
              <a:endParaRPr lang="en-US" altLang="en-US" sz="4000" dirty="0"/>
            </a:p>
          </p:txBody>
        </p:sp>
      </p:grpSp>
      <p:sp>
        <p:nvSpPr>
          <p:cNvPr id="20" name="AutoShape 39">
            <a:extLst>
              <a:ext uri="{FF2B5EF4-FFF2-40B4-BE49-F238E27FC236}">
                <a16:creationId xmlns:a16="http://schemas.microsoft.com/office/drawing/2014/main" id="{A7ED468B-3ACF-84BB-9268-E0AA5E1747B1}"/>
              </a:ext>
            </a:extLst>
          </p:cNvPr>
          <p:cNvSpPr>
            <a:spLocks/>
          </p:cNvSpPr>
          <p:nvPr/>
        </p:nvSpPr>
        <p:spPr bwMode="auto">
          <a:xfrm>
            <a:off x="5540717" y="5162804"/>
            <a:ext cx="1110730" cy="326945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AutoShape 39">
            <a:extLst>
              <a:ext uri="{FF2B5EF4-FFF2-40B4-BE49-F238E27FC236}">
                <a16:creationId xmlns:a16="http://schemas.microsoft.com/office/drawing/2014/main" id="{3189FBF8-94DB-7E6F-A1BD-7171EF5A6622}"/>
              </a:ext>
            </a:extLst>
          </p:cNvPr>
          <p:cNvSpPr>
            <a:spLocks/>
          </p:cNvSpPr>
          <p:nvPr/>
        </p:nvSpPr>
        <p:spPr bwMode="auto">
          <a:xfrm>
            <a:off x="6217069" y="3753111"/>
            <a:ext cx="390417" cy="355533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utoShape 39">
            <a:extLst>
              <a:ext uri="{FF2B5EF4-FFF2-40B4-BE49-F238E27FC236}">
                <a16:creationId xmlns:a16="http://schemas.microsoft.com/office/drawing/2014/main" id="{6286B7B4-8EE6-D3F5-FB70-46775DB3DC47}"/>
              </a:ext>
            </a:extLst>
          </p:cNvPr>
          <p:cNvSpPr>
            <a:spLocks/>
          </p:cNvSpPr>
          <p:nvPr/>
        </p:nvSpPr>
        <p:spPr bwMode="auto">
          <a:xfrm flipV="1">
            <a:off x="6234179" y="4539374"/>
            <a:ext cx="484665" cy="373069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39">
            <a:extLst>
              <a:ext uri="{FF2B5EF4-FFF2-40B4-BE49-F238E27FC236}">
                <a16:creationId xmlns:a16="http://schemas.microsoft.com/office/drawing/2014/main" id="{A7B9F079-F093-4D94-1E5D-4680C1D71C52}"/>
              </a:ext>
            </a:extLst>
          </p:cNvPr>
          <p:cNvSpPr>
            <a:spLocks/>
          </p:cNvSpPr>
          <p:nvPr/>
        </p:nvSpPr>
        <p:spPr bwMode="auto">
          <a:xfrm>
            <a:off x="7182897" y="4473373"/>
            <a:ext cx="335060" cy="373070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AutoShape 39">
            <a:extLst>
              <a:ext uri="{FF2B5EF4-FFF2-40B4-BE49-F238E27FC236}">
                <a16:creationId xmlns:a16="http://schemas.microsoft.com/office/drawing/2014/main" id="{B081C3F1-29B8-C62A-A5B3-6E74923C830E}"/>
              </a:ext>
            </a:extLst>
          </p:cNvPr>
          <p:cNvSpPr>
            <a:spLocks/>
          </p:cNvSpPr>
          <p:nvPr/>
        </p:nvSpPr>
        <p:spPr bwMode="auto">
          <a:xfrm flipV="1">
            <a:off x="7041528" y="3787735"/>
            <a:ext cx="437550" cy="353981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AutoShape 20">
            <a:extLst>
              <a:ext uri="{FF2B5EF4-FFF2-40B4-BE49-F238E27FC236}">
                <a16:creationId xmlns:a16="http://schemas.microsoft.com/office/drawing/2014/main" id="{3F099E5F-C681-CD0D-2E55-40DB0FE43DC7}"/>
              </a:ext>
            </a:extLst>
          </p:cNvPr>
          <p:cNvSpPr>
            <a:spLocks/>
          </p:cNvSpPr>
          <p:nvPr/>
        </p:nvSpPr>
        <p:spPr bwMode="auto">
          <a:xfrm>
            <a:off x="1930321" y="3494994"/>
            <a:ext cx="805838" cy="1927370"/>
          </a:xfrm>
          <a:custGeom>
            <a:avLst/>
            <a:gdLst>
              <a:gd name="T0" fmla="*/ 402432 w 21600"/>
              <a:gd name="T1" fmla="*/ 990600 h 21600"/>
              <a:gd name="T2" fmla="*/ 402432 w 21600"/>
              <a:gd name="T3" fmla="*/ 990600 h 21600"/>
              <a:gd name="T4" fmla="*/ 402432 w 21600"/>
              <a:gd name="T5" fmla="*/ 990600 h 21600"/>
              <a:gd name="T6" fmla="*/ 402432 w 21600"/>
              <a:gd name="T7" fmla="*/ 990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7" name="AutoShape 21">
            <a:extLst>
              <a:ext uri="{FF2B5EF4-FFF2-40B4-BE49-F238E27FC236}">
                <a16:creationId xmlns:a16="http://schemas.microsoft.com/office/drawing/2014/main" id="{53E76DE7-9A6D-1AE6-5CCE-4C18BA857D43}"/>
              </a:ext>
            </a:extLst>
          </p:cNvPr>
          <p:cNvSpPr>
            <a:spLocks/>
          </p:cNvSpPr>
          <p:nvPr/>
        </p:nvSpPr>
        <p:spPr bwMode="auto">
          <a:xfrm>
            <a:off x="1930321" y="4779907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28" name="AutoShape 22">
            <a:extLst>
              <a:ext uri="{FF2B5EF4-FFF2-40B4-BE49-F238E27FC236}">
                <a16:creationId xmlns:a16="http://schemas.microsoft.com/office/drawing/2014/main" id="{680511E2-A6D8-4146-A09A-F2ED907F68FD}"/>
              </a:ext>
            </a:extLst>
          </p:cNvPr>
          <p:cNvSpPr>
            <a:spLocks/>
          </p:cNvSpPr>
          <p:nvPr/>
        </p:nvSpPr>
        <p:spPr bwMode="auto">
          <a:xfrm>
            <a:off x="1930321" y="3510624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0" name="AutoShape 24">
            <a:extLst>
              <a:ext uri="{FF2B5EF4-FFF2-40B4-BE49-F238E27FC236}">
                <a16:creationId xmlns:a16="http://schemas.microsoft.com/office/drawing/2014/main" id="{7FF8BBE7-28B5-8C1B-4ED7-E70756E22C23}"/>
              </a:ext>
            </a:extLst>
          </p:cNvPr>
          <p:cNvSpPr>
            <a:spLocks/>
          </p:cNvSpPr>
          <p:nvPr/>
        </p:nvSpPr>
        <p:spPr bwMode="auto">
          <a:xfrm>
            <a:off x="1531046" y="3622660"/>
            <a:ext cx="324650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0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1" name="AutoShape 25">
            <a:extLst>
              <a:ext uri="{FF2B5EF4-FFF2-40B4-BE49-F238E27FC236}">
                <a16:creationId xmlns:a16="http://schemas.microsoft.com/office/drawing/2014/main" id="{C83FA10A-2868-E772-87F4-2AE103770D1F}"/>
              </a:ext>
            </a:extLst>
          </p:cNvPr>
          <p:cNvSpPr>
            <a:spLocks/>
          </p:cNvSpPr>
          <p:nvPr/>
        </p:nvSpPr>
        <p:spPr bwMode="auto">
          <a:xfrm>
            <a:off x="1510659" y="4287196"/>
            <a:ext cx="307812" cy="409943"/>
          </a:xfrm>
          <a:custGeom>
            <a:avLst/>
            <a:gdLst>
              <a:gd name="T0" fmla="*/ 153720 w 21600"/>
              <a:gd name="T1" fmla="*/ 210696 h 21600"/>
              <a:gd name="T2" fmla="*/ 153720 w 21600"/>
              <a:gd name="T3" fmla="*/ 210696 h 21600"/>
              <a:gd name="T4" fmla="*/ 153720 w 21600"/>
              <a:gd name="T5" fmla="*/ 210696 h 21600"/>
              <a:gd name="T6" fmla="*/ 153720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2" name="AutoShape 26">
            <a:extLst>
              <a:ext uri="{FF2B5EF4-FFF2-40B4-BE49-F238E27FC236}">
                <a16:creationId xmlns:a16="http://schemas.microsoft.com/office/drawing/2014/main" id="{230D46EA-97B8-01BE-2D0E-5551E41AABFC}"/>
              </a:ext>
            </a:extLst>
          </p:cNvPr>
          <p:cNvSpPr>
            <a:spLocks/>
          </p:cNvSpPr>
          <p:nvPr/>
        </p:nvSpPr>
        <p:spPr bwMode="auto">
          <a:xfrm>
            <a:off x="1531046" y="4951732"/>
            <a:ext cx="307812" cy="409943"/>
          </a:xfrm>
          <a:custGeom>
            <a:avLst/>
            <a:gdLst>
              <a:gd name="T0" fmla="*/ 153720 w 21600"/>
              <a:gd name="T1" fmla="*/ 210696 h 21600"/>
              <a:gd name="T2" fmla="*/ 153720 w 21600"/>
              <a:gd name="T3" fmla="*/ 210696 h 21600"/>
              <a:gd name="T4" fmla="*/ 153720 w 21600"/>
              <a:gd name="T5" fmla="*/ 210696 h 21600"/>
              <a:gd name="T6" fmla="*/ 153720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3" name="AutoShape 27">
            <a:extLst>
              <a:ext uri="{FF2B5EF4-FFF2-40B4-BE49-F238E27FC236}">
                <a16:creationId xmlns:a16="http://schemas.microsoft.com/office/drawing/2014/main" id="{F164F446-C14B-E616-491F-C31006A90240}"/>
              </a:ext>
            </a:extLst>
          </p:cNvPr>
          <p:cNvSpPr>
            <a:spLocks/>
          </p:cNvSpPr>
          <p:nvPr/>
        </p:nvSpPr>
        <p:spPr bwMode="auto">
          <a:xfrm>
            <a:off x="1522626" y="5642421"/>
            <a:ext cx="324651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3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3" name="AutoShape 22">
            <a:extLst>
              <a:ext uri="{FF2B5EF4-FFF2-40B4-BE49-F238E27FC236}">
                <a16:creationId xmlns:a16="http://schemas.microsoft.com/office/drawing/2014/main" id="{F92EC7B2-1F8D-E369-F14D-C841C6453D49}"/>
              </a:ext>
            </a:extLst>
          </p:cNvPr>
          <p:cNvSpPr>
            <a:spLocks/>
          </p:cNvSpPr>
          <p:nvPr/>
        </p:nvSpPr>
        <p:spPr bwMode="auto">
          <a:xfrm>
            <a:off x="1924408" y="5422691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4" name="AutoShape 21">
            <a:extLst>
              <a:ext uri="{FF2B5EF4-FFF2-40B4-BE49-F238E27FC236}">
                <a16:creationId xmlns:a16="http://schemas.microsoft.com/office/drawing/2014/main" id="{07CE8DB4-6D03-B266-2202-035595E8D9C4}"/>
              </a:ext>
            </a:extLst>
          </p:cNvPr>
          <p:cNvSpPr>
            <a:spLocks/>
          </p:cNvSpPr>
          <p:nvPr/>
        </p:nvSpPr>
        <p:spPr bwMode="auto">
          <a:xfrm>
            <a:off x="1926310" y="6063604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45" name="AutoShape 27">
            <a:extLst>
              <a:ext uri="{FF2B5EF4-FFF2-40B4-BE49-F238E27FC236}">
                <a16:creationId xmlns:a16="http://schemas.microsoft.com/office/drawing/2014/main" id="{66ABA424-D458-9A21-2327-6071A20FD119}"/>
              </a:ext>
            </a:extLst>
          </p:cNvPr>
          <p:cNvSpPr>
            <a:spLocks/>
          </p:cNvSpPr>
          <p:nvPr/>
        </p:nvSpPr>
        <p:spPr bwMode="auto">
          <a:xfrm>
            <a:off x="1530154" y="6218662"/>
            <a:ext cx="324651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4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7" name="AutoShape 20">
            <a:extLst>
              <a:ext uri="{FF2B5EF4-FFF2-40B4-BE49-F238E27FC236}">
                <a16:creationId xmlns:a16="http://schemas.microsoft.com/office/drawing/2014/main" id="{87210A61-0128-07EE-D3E2-CC4EA0B64A7F}"/>
              </a:ext>
            </a:extLst>
          </p:cNvPr>
          <p:cNvSpPr>
            <a:spLocks/>
          </p:cNvSpPr>
          <p:nvPr/>
        </p:nvSpPr>
        <p:spPr bwMode="auto">
          <a:xfrm>
            <a:off x="2762542" y="3494994"/>
            <a:ext cx="386941" cy="1927370"/>
          </a:xfrm>
          <a:custGeom>
            <a:avLst/>
            <a:gdLst>
              <a:gd name="T0" fmla="*/ 402432 w 21600"/>
              <a:gd name="T1" fmla="*/ 990600 h 21600"/>
              <a:gd name="T2" fmla="*/ 402432 w 21600"/>
              <a:gd name="T3" fmla="*/ 990600 h 21600"/>
              <a:gd name="T4" fmla="*/ 402432 w 21600"/>
              <a:gd name="T5" fmla="*/ 990600 h 21600"/>
              <a:gd name="T6" fmla="*/ 402432 w 21600"/>
              <a:gd name="T7" fmla="*/ 990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21">
            <a:extLst>
              <a:ext uri="{FF2B5EF4-FFF2-40B4-BE49-F238E27FC236}">
                <a16:creationId xmlns:a16="http://schemas.microsoft.com/office/drawing/2014/main" id="{4B3C0A6A-DD63-D0D3-884B-0256A12150C4}"/>
              </a:ext>
            </a:extLst>
          </p:cNvPr>
          <p:cNvSpPr>
            <a:spLocks/>
          </p:cNvSpPr>
          <p:nvPr/>
        </p:nvSpPr>
        <p:spPr bwMode="auto">
          <a:xfrm>
            <a:off x="2762542" y="4779907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49" name="AutoShape 22">
            <a:extLst>
              <a:ext uri="{FF2B5EF4-FFF2-40B4-BE49-F238E27FC236}">
                <a16:creationId xmlns:a16="http://schemas.microsoft.com/office/drawing/2014/main" id="{D5D03C6E-53AD-092F-2B86-E0938238CBFD}"/>
              </a:ext>
            </a:extLst>
          </p:cNvPr>
          <p:cNvSpPr>
            <a:spLocks/>
          </p:cNvSpPr>
          <p:nvPr/>
        </p:nvSpPr>
        <p:spPr bwMode="auto">
          <a:xfrm>
            <a:off x="2762542" y="3510624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2">
            <a:extLst>
              <a:ext uri="{FF2B5EF4-FFF2-40B4-BE49-F238E27FC236}">
                <a16:creationId xmlns:a16="http://schemas.microsoft.com/office/drawing/2014/main" id="{8766F104-1B81-E29B-FB63-4BCEB6D0DF7E}"/>
              </a:ext>
            </a:extLst>
          </p:cNvPr>
          <p:cNvSpPr>
            <a:spLocks/>
          </p:cNvSpPr>
          <p:nvPr/>
        </p:nvSpPr>
        <p:spPr bwMode="auto">
          <a:xfrm>
            <a:off x="2756629" y="5422691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AutoShape 21">
            <a:extLst>
              <a:ext uri="{FF2B5EF4-FFF2-40B4-BE49-F238E27FC236}">
                <a16:creationId xmlns:a16="http://schemas.microsoft.com/office/drawing/2014/main" id="{5DA4E763-EEB6-64EE-4F56-5977F3642A8B}"/>
              </a:ext>
            </a:extLst>
          </p:cNvPr>
          <p:cNvSpPr>
            <a:spLocks/>
          </p:cNvSpPr>
          <p:nvPr/>
        </p:nvSpPr>
        <p:spPr bwMode="auto">
          <a:xfrm>
            <a:off x="2758531" y="6063604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52" name="AutoShape 37">
            <a:extLst>
              <a:ext uri="{FF2B5EF4-FFF2-40B4-BE49-F238E27FC236}">
                <a16:creationId xmlns:a16="http://schemas.microsoft.com/office/drawing/2014/main" id="{C87651D3-2B99-68EC-625A-9E5C3D9C164D}"/>
              </a:ext>
            </a:extLst>
          </p:cNvPr>
          <p:cNvSpPr>
            <a:spLocks/>
          </p:cNvSpPr>
          <p:nvPr/>
        </p:nvSpPr>
        <p:spPr bwMode="auto">
          <a:xfrm>
            <a:off x="2976043" y="3809287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AutoShape 37">
            <a:extLst>
              <a:ext uri="{FF2B5EF4-FFF2-40B4-BE49-F238E27FC236}">
                <a16:creationId xmlns:a16="http://schemas.microsoft.com/office/drawing/2014/main" id="{7E6C6C40-DE22-FC00-B0C2-723556895CFF}"/>
              </a:ext>
            </a:extLst>
          </p:cNvPr>
          <p:cNvSpPr>
            <a:spLocks/>
          </p:cNvSpPr>
          <p:nvPr/>
        </p:nvSpPr>
        <p:spPr bwMode="auto">
          <a:xfrm>
            <a:off x="2931030" y="4459933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AutoShape 37">
            <a:extLst>
              <a:ext uri="{FF2B5EF4-FFF2-40B4-BE49-F238E27FC236}">
                <a16:creationId xmlns:a16="http://schemas.microsoft.com/office/drawing/2014/main" id="{D6037566-4D2D-60B7-98BF-D297137A7F92}"/>
              </a:ext>
            </a:extLst>
          </p:cNvPr>
          <p:cNvSpPr>
            <a:spLocks/>
          </p:cNvSpPr>
          <p:nvPr/>
        </p:nvSpPr>
        <p:spPr bwMode="auto">
          <a:xfrm>
            <a:off x="2976043" y="5107085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AutoShape 37">
            <a:extLst>
              <a:ext uri="{FF2B5EF4-FFF2-40B4-BE49-F238E27FC236}">
                <a16:creationId xmlns:a16="http://schemas.microsoft.com/office/drawing/2014/main" id="{D36686C8-8763-E24C-A5E2-4340D721BB26}"/>
              </a:ext>
            </a:extLst>
          </p:cNvPr>
          <p:cNvSpPr>
            <a:spLocks/>
          </p:cNvSpPr>
          <p:nvPr/>
        </p:nvSpPr>
        <p:spPr bwMode="auto">
          <a:xfrm>
            <a:off x="2925567" y="5770857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AutoShape 37">
            <a:extLst>
              <a:ext uri="{FF2B5EF4-FFF2-40B4-BE49-F238E27FC236}">
                <a16:creationId xmlns:a16="http://schemas.microsoft.com/office/drawing/2014/main" id="{55CBDE88-E084-3F14-80D4-24B22619BA77}"/>
              </a:ext>
            </a:extLst>
          </p:cNvPr>
          <p:cNvSpPr>
            <a:spLocks/>
          </p:cNvSpPr>
          <p:nvPr/>
        </p:nvSpPr>
        <p:spPr bwMode="auto">
          <a:xfrm>
            <a:off x="2950874" y="6434629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AutoShape 24">
            <a:extLst>
              <a:ext uri="{FF2B5EF4-FFF2-40B4-BE49-F238E27FC236}">
                <a16:creationId xmlns:a16="http://schemas.microsoft.com/office/drawing/2014/main" id="{B5C01366-B356-A975-57B2-5AD4EA741320}"/>
              </a:ext>
            </a:extLst>
          </p:cNvPr>
          <p:cNvSpPr>
            <a:spLocks/>
          </p:cNvSpPr>
          <p:nvPr/>
        </p:nvSpPr>
        <p:spPr bwMode="auto">
          <a:xfrm>
            <a:off x="3719622" y="3604315"/>
            <a:ext cx="629346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[3]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8" name="AutoShape 24">
            <a:extLst>
              <a:ext uri="{FF2B5EF4-FFF2-40B4-BE49-F238E27FC236}">
                <a16:creationId xmlns:a16="http://schemas.microsoft.com/office/drawing/2014/main" id="{79A21D5E-23BC-6238-9999-543E6C5B0465}"/>
              </a:ext>
            </a:extLst>
          </p:cNvPr>
          <p:cNvSpPr>
            <a:spLocks/>
          </p:cNvSpPr>
          <p:nvPr/>
        </p:nvSpPr>
        <p:spPr bwMode="auto">
          <a:xfrm>
            <a:off x="3675252" y="4296579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[2, 3]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9" name="AutoShape 24">
            <a:extLst>
              <a:ext uri="{FF2B5EF4-FFF2-40B4-BE49-F238E27FC236}">
                <a16:creationId xmlns:a16="http://schemas.microsoft.com/office/drawing/2014/main" id="{FA238BAA-3891-C757-83FB-903EE91D992B}"/>
              </a:ext>
            </a:extLst>
          </p:cNvPr>
          <p:cNvSpPr>
            <a:spLocks/>
          </p:cNvSpPr>
          <p:nvPr/>
        </p:nvSpPr>
        <p:spPr bwMode="auto">
          <a:xfrm>
            <a:off x="3679452" y="4948403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[4]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0" name="AutoShape 24">
            <a:extLst>
              <a:ext uri="{FF2B5EF4-FFF2-40B4-BE49-F238E27FC236}">
                <a16:creationId xmlns:a16="http://schemas.microsoft.com/office/drawing/2014/main" id="{63DE7ED9-A950-C1DC-6B84-0317844EB220}"/>
              </a:ext>
            </a:extLst>
          </p:cNvPr>
          <p:cNvSpPr>
            <a:spLocks/>
          </p:cNvSpPr>
          <p:nvPr/>
        </p:nvSpPr>
        <p:spPr bwMode="auto">
          <a:xfrm>
            <a:off x="3686216" y="5602345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[4]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1" name="AutoShape 24">
            <a:extLst>
              <a:ext uri="{FF2B5EF4-FFF2-40B4-BE49-F238E27FC236}">
                <a16:creationId xmlns:a16="http://schemas.microsoft.com/office/drawing/2014/main" id="{BF557601-B360-961C-79B9-E7E6F123582F}"/>
              </a:ext>
            </a:extLst>
          </p:cNvPr>
          <p:cNvSpPr>
            <a:spLocks/>
          </p:cNvSpPr>
          <p:nvPr/>
        </p:nvSpPr>
        <p:spPr bwMode="auto">
          <a:xfrm>
            <a:off x="3715274" y="6311532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2" name="AutoShape 22">
            <a:extLst>
              <a:ext uri="{FF2B5EF4-FFF2-40B4-BE49-F238E27FC236}">
                <a16:creationId xmlns:a16="http://schemas.microsoft.com/office/drawing/2014/main" id="{D4D63E7F-F08F-9F62-5CB2-1935DD383A7B}"/>
              </a:ext>
            </a:extLst>
          </p:cNvPr>
          <p:cNvSpPr>
            <a:spLocks/>
          </p:cNvSpPr>
          <p:nvPr/>
        </p:nvSpPr>
        <p:spPr bwMode="auto">
          <a:xfrm>
            <a:off x="1950791" y="3266798"/>
            <a:ext cx="805838" cy="233274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dirty="0">
                <a:solidFill>
                  <a:srgbClr val="00B050"/>
                </a:solidFill>
              </a:rPr>
              <a:t>In-degree</a:t>
            </a:r>
          </a:p>
        </p:txBody>
      </p:sp>
    </p:spTree>
    <p:extLst>
      <p:ext uri="{BB962C8B-B14F-4D97-AF65-F5344CB8AC3E}">
        <p14:creationId xmlns:p14="http://schemas.microsoft.com/office/powerpoint/2010/main" val="320652674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3213" y="609600"/>
            <a:ext cx="8764587" cy="5619750"/>
          </a:xfrm>
        </p:spPr>
        <p:txBody>
          <a:bodyPr lIns="0" tIns="0" rIns="0" bIns="0"/>
          <a:lstStyle/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topsort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(){  </a:t>
            </a:r>
            <a:b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labelEachVertexWithItsInDegree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(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counter=0; counter &lt; NUM_VERTICES; counter++){</a:t>
            </a: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</a:t>
            </a:r>
            <a:r>
              <a:rPr lang="en-US" altLang="en-US" sz="2000" b="1" dirty="0" err="1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findNewVertexOfDegreeZero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  <a:endParaRPr lang="en-US" altLang="en-US" sz="20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output(v);</a:t>
            </a: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		for each w adjacent to v</a:t>
            </a: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		</a:t>
            </a:r>
            <a:r>
              <a:rPr lang="en-US" altLang="en-US" sz="20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w.indegree</a:t>
            </a: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--;</a:t>
            </a: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		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mark_as_outputted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(v);</a:t>
            </a:r>
            <a:endParaRPr lang="en-US" altLang="en-US" sz="2000" b="1" dirty="0">
              <a:solidFill>
                <a:srgbClr val="333399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0E6883E0-0E61-E718-D498-C5EF3F4E40F3}"/>
              </a:ext>
            </a:extLst>
          </p:cNvPr>
          <p:cNvSpPr>
            <a:spLocks/>
          </p:cNvSpPr>
          <p:nvPr/>
        </p:nvSpPr>
        <p:spPr bwMode="auto">
          <a:xfrm>
            <a:off x="303212" y="4170362"/>
            <a:ext cx="1220788" cy="420688"/>
          </a:xfrm>
          <a:custGeom>
            <a:avLst/>
            <a:gdLst>
              <a:gd name="T0" fmla="*/ 610394 w 21600"/>
              <a:gd name="T1" fmla="*/ 210344 h 21600"/>
              <a:gd name="T2" fmla="*/ 610394 w 21600"/>
              <a:gd name="T3" fmla="*/ 210344 h 21600"/>
              <a:gd name="T4" fmla="*/ 610394 w 21600"/>
              <a:gd name="T5" fmla="*/ 210344 h 21600"/>
              <a:gd name="T6" fmla="*/ 610394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 dirty="0">
                <a:solidFill>
                  <a:srgbClr val="333399"/>
                </a:solidFill>
                <a:latin typeface="+mn-lt"/>
                <a:cs typeface="Times New Roman" pitchFamily="18" charset="0"/>
                <a:sym typeface="Times New Roman" pitchFamily="18" charset="0"/>
              </a:rPr>
              <a:t>Runtime: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739922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90600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Two</a:t>
            </a:r>
            <a:endParaRPr lang="en-US" alt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647091"/>
            <a:ext cx="8553938" cy="3104662"/>
          </a:xfrm>
        </p:spPr>
        <p:txBody>
          <a:bodyPr lIns="0" tIns="0" rIns="0" bIns="0">
            <a:normAutofit/>
          </a:bodyPr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in-degree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Initialize a queue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to contain all in-degree zero vertices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While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not empty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=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.dequeue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For each vertex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adjacent to v:</a:t>
            </a:r>
          </a:p>
          <a:p>
            <a:pPr marL="1390650" lvl="2" indent="-533400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390650" lvl="2" indent="-533400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If new in-degree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is zero,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.enqueue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(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0415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90600"/>
          </a:xfrm>
          <a:noFill/>
        </p:spPr>
        <p:txBody>
          <a:bodyPr lIns="0" tIns="0" rIns="0" bIns="0"/>
          <a:lstStyle/>
          <a:p>
            <a:pPr algn="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Sort: Take Two</a:t>
            </a:r>
            <a:endParaRPr lang="en-US" alt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722" y="1565596"/>
            <a:ext cx="5140568" cy="4240841"/>
          </a:xfrm>
        </p:spPr>
        <p:txBody>
          <a:bodyPr lIns="0" tIns="0" rIns="0" bIns="0">
            <a:normAutofit/>
          </a:bodyPr>
          <a:lstStyle/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Label each vertex with its in-degree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Initialize a queue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to contain all in-degree zero vertices</a:t>
            </a:r>
          </a:p>
          <a:p>
            <a:pPr marL="609600" indent="-609600" defTabSz="914400" eaLnBrk="1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While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not empty</a:t>
            </a: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=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.dequeue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; output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v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0600" lvl="1" indent="-533400" defTabSz="914400" eaLnBrk="1">
              <a:lnSpc>
                <a:spcPct val="90000"/>
              </a:lnSpc>
              <a:spcBef>
                <a:spcPts val="500"/>
              </a:spcBef>
              <a:buFontTx/>
              <a:buAutoNum type="alphaL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For each vertex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adjacent to v:</a:t>
            </a:r>
          </a:p>
          <a:p>
            <a:pPr marL="1390650" lvl="2" indent="-533400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Reduce the in-degree of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390650" lvl="2" indent="-533400">
              <a:lnSpc>
                <a:spcPct val="90000"/>
              </a:lnSpc>
              <a:spcBef>
                <a:spcPts val="5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If new in-degree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is zero, </a:t>
            </a:r>
            <a:r>
              <a:rPr lang="en-US" altLang="en-US" sz="2000" i="1" dirty="0" err="1">
                <a:latin typeface="Arial" pitchFamily="34" charset="0"/>
                <a:cs typeface="Arial" pitchFamily="34" charset="0"/>
                <a:sym typeface="Arial" pitchFamily="34" charset="0"/>
              </a:rPr>
              <a:t>Q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.enqueue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(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u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2" name="Footer Placeholder 2">
            <a:extLst>
              <a:ext uri="{FF2B5EF4-FFF2-40B4-BE49-F238E27FC236}">
                <a16:creationId xmlns:a16="http://schemas.microsoft.com/office/drawing/2014/main" id="{CB642041-95DE-9FA1-9560-BB8DABD80B5E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CSE 332</a:t>
            </a:r>
          </a:p>
        </p:txBody>
      </p:sp>
      <p:sp>
        <p:nvSpPr>
          <p:cNvPr id="34828" name="AutoShape 20">
            <a:extLst>
              <a:ext uri="{FF2B5EF4-FFF2-40B4-BE49-F238E27FC236}">
                <a16:creationId xmlns:a16="http://schemas.microsoft.com/office/drawing/2014/main" id="{CF5F6C70-7D43-0745-5B0C-4E4EC9710E30}"/>
              </a:ext>
            </a:extLst>
          </p:cNvPr>
          <p:cNvSpPr>
            <a:spLocks/>
          </p:cNvSpPr>
          <p:nvPr/>
        </p:nvSpPr>
        <p:spPr bwMode="auto">
          <a:xfrm>
            <a:off x="892217" y="1525126"/>
            <a:ext cx="805838" cy="1927370"/>
          </a:xfrm>
          <a:custGeom>
            <a:avLst/>
            <a:gdLst>
              <a:gd name="T0" fmla="*/ 402432 w 21600"/>
              <a:gd name="T1" fmla="*/ 990600 h 21600"/>
              <a:gd name="T2" fmla="*/ 402432 w 21600"/>
              <a:gd name="T3" fmla="*/ 990600 h 21600"/>
              <a:gd name="T4" fmla="*/ 402432 w 21600"/>
              <a:gd name="T5" fmla="*/ 990600 h 21600"/>
              <a:gd name="T6" fmla="*/ 402432 w 21600"/>
              <a:gd name="T7" fmla="*/ 990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829" name="AutoShape 21">
            <a:extLst>
              <a:ext uri="{FF2B5EF4-FFF2-40B4-BE49-F238E27FC236}">
                <a16:creationId xmlns:a16="http://schemas.microsoft.com/office/drawing/2014/main" id="{023F163E-DB18-18F2-E339-58C8E4BD5F32}"/>
              </a:ext>
            </a:extLst>
          </p:cNvPr>
          <p:cNvSpPr>
            <a:spLocks/>
          </p:cNvSpPr>
          <p:nvPr/>
        </p:nvSpPr>
        <p:spPr bwMode="auto">
          <a:xfrm>
            <a:off x="892217" y="2810039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4830" name="AutoShape 22">
            <a:extLst>
              <a:ext uri="{FF2B5EF4-FFF2-40B4-BE49-F238E27FC236}">
                <a16:creationId xmlns:a16="http://schemas.microsoft.com/office/drawing/2014/main" id="{59130205-B766-C0D5-F0F4-76CC641C828B}"/>
              </a:ext>
            </a:extLst>
          </p:cNvPr>
          <p:cNvSpPr>
            <a:spLocks/>
          </p:cNvSpPr>
          <p:nvPr/>
        </p:nvSpPr>
        <p:spPr bwMode="auto">
          <a:xfrm>
            <a:off x="892217" y="1540756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831" name="AutoShape 24">
            <a:extLst>
              <a:ext uri="{FF2B5EF4-FFF2-40B4-BE49-F238E27FC236}">
                <a16:creationId xmlns:a16="http://schemas.microsoft.com/office/drawing/2014/main" id="{5E0AE6BB-D8B1-1BDC-990E-EB261EB46661}"/>
              </a:ext>
            </a:extLst>
          </p:cNvPr>
          <p:cNvSpPr>
            <a:spLocks/>
          </p:cNvSpPr>
          <p:nvPr/>
        </p:nvSpPr>
        <p:spPr bwMode="auto">
          <a:xfrm>
            <a:off x="492942" y="1652792"/>
            <a:ext cx="324650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0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32" name="AutoShape 25">
            <a:extLst>
              <a:ext uri="{FF2B5EF4-FFF2-40B4-BE49-F238E27FC236}">
                <a16:creationId xmlns:a16="http://schemas.microsoft.com/office/drawing/2014/main" id="{4B951554-97A1-E74C-EDE4-5B5687CEC8E3}"/>
              </a:ext>
            </a:extLst>
          </p:cNvPr>
          <p:cNvSpPr>
            <a:spLocks/>
          </p:cNvSpPr>
          <p:nvPr/>
        </p:nvSpPr>
        <p:spPr bwMode="auto">
          <a:xfrm>
            <a:off x="472555" y="2317328"/>
            <a:ext cx="307812" cy="409943"/>
          </a:xfrm>
          <a:custGeom>
            <a:avLst/>
            <a:gdLst>
              <a:gd name="T0" fmla="*/ 153720 w 21600"/>
              <a:gd name="T1" fmla="*/ 210696 h 21600"/>
              <a:gd name="T2" fmla="*/ 153720 w 21600"/>
              <a:gd name="T3" fmla="*/ 210696 h 21600"/>
              <a:gd name="T4" fmla="*/ 153720 w 21600"/>
              <a:gd name="T5" fmla="*/ 210696 h 21600"/>
              <a:gd name="T6" fmla="*/ 153720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33" name="AutoShape 26">
            <a:extLst>
              <a:ext uri="{FF2B5EF4-FFF2-40B4-BE49-F238E27FC236}">
                <a16:creationId xmlns:a16="http://schemas.microsoft.com/office/drawing/2014/main" id="{BA1DD015-1E41-531F-CE28-9963B8600CD5}"/>
              </a:ext>
            </a:extLst>
          </p:cNvPr>
          <p:cNvSpPr>
            <a:spLocks/>
          </p:cNvSpPr>
          <p:nvPr/>
        </p:nvSpPr>
        <p:spPr bwMode="auto">
          <a:xfrm>
            <a:off x="492942" y="2981864"/>
            <a:ext cx="307812" cy="409943"/>
          </a:xfrm>
          <a:custGeom>
            <a:avLst/>
            <a:gdLst>
              <a:gd name="T0" fmla="*/ 153720 w 21600"/>
              <a:gd name="T1" fmla="*/ 210696 h 21600"/>
              <a:gd name="T2" fmla="*/ 153720 w 21600"/>
              <a:gd name="T3" fmla="*/ 210696 h 21600"/>
              <a:gd name="T4" fmla="*/ 153720 w 21600"/>
              <a:gd name="T5" fmla="*/ 210696 h 21600"/>
              <a:gd name="T6" fmla="*/ 153720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34" name="AutoShape 27">
            <a:extLst>
              <a:ext uri="{FF2B5EF4-FFF2-40B4-BE49-F238E27FC236}">
                <a16:creationId xmlns:a16="http://schemas.microsoft.com/office/drawing/2014/main" id="{EFFCDBF7-2977-977A-DE06-915D8617233E}"/>
              </a:ext>
            </a:extLst>
          </p:cNvPr>
          <p:cNvSpPr>
            <a:spLocks/>
          </p:cNvSpPr>
          <p:nvPr/>
        </p:nvSpPr>
        <p:spPr bwMode="auto">
          <a:xfrm>
            <a:off x="484522" y="3672553"/>
            <a:ext cx="324651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3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35" name="AutoShape 22">
            <a:extLst>
              <a:ext uri="{FF2B5EF4-FFF2-40B4-BE49-F238E27FC236}">
                <a16:creationId xmlns:a16="http://schemas.microsoft.com/office/drawing/2014/main" id="{E742318C-50D4-8CFA-2207-D74431F52F7F}"/>
              </a:ext>
            </a:extLst>
          </p:cNvPr>
          <p:cNvSpPr>
            <a:spLocks/>
          </p:cNvSpPr>
          <p:nvPr/>
        </p:nvSpPr>
        <p:spPr bwMode="auto">
          <a:xfrm>
            <a:off x="886304" y="3452823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836" name="AutoShape 21">
            <a:extLst>
              <a:ext uri="{FF2B5EF4-FFF2-40B4-BE49-F238E27FC236}">
                <a16:creationId xmlns:a16="http://schemas.microsoft.com/office/drawing/2014/main" id="{3F4C95B9-203F-57BC-FACA-A52129D16F5D}"/>
              </a:ext>
            </a:extLst>
          </p:cNvPr>
          <p:cNvSpPr>
            <a:spLocks/>
          </p:cNvSpPr>
          <p:nvPr/>
        </p:nvSpPr>
        <p:spPr bwMode="auto">
          <a:xfrm>
            <a:off x="888206" y="4093736"/>
            <a:ext cx="805838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4837" name="AutoShape 27">
            <a:extLst>
              <a:ext uri="{FF2B5EF4-FFF2-40B4-BE49-F238E27FC236}">
                <a16:creationId xmlns:a16="http://schemas.microsoft.com/office/drawing/2014/main" id="{48D5C250-E030-F34B-A106-89C265986797}"/>
              </a:ext>
            </a:extLst>
          </p:cNvPr>
          <p:cNvSpPr>
            <a:spLocks/>
          </p:cNvSpPr>
          <p:nvPr/>
        </p:nvSpPr>
        <p:spPr bwMode="auto">
          <a:xfrm>
            <a:off x="492050" y="4248794"/>
            <a:ext cx="324651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4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38" name="AutoShape 20">
            <a:extLst>
              <a:ext uri="{FF2B5EF4-FFF2-40B4-BE49-F238E27FC236}">
                <a16:creationId xmlns:a16="http://schemas.microsoft.com/office/drawing/2014/main" id="{472FDE2F-8841-E69C-87B0-D86FF80BDB42}"/>
              </a:ext>
            </a:extLst>
          </p:cNvPr>
          <p:cNvSpPr>
            <a:spLocks/>
          </p:cNvSpPr>
          <p:nvPr/>
        </p:nvSpPr>
        <p:spPr bwMode="auto">
          <a:xfrm>
            <a:off x="1724438" y="1525126"/>
            <a:ext cx="386941" cy="1927370"/>
          </a:xfrm>
          <a:custGeom>
            <a:avLst/>
            <a:gdLst>
              <a:gd name="T0" fmla="*/ 402432 w 21600"/>
              <a:gd name="T1" fmla="*/ 990600 h 21600"/>
              <a:gd name="T2" fmla="*/ 402432 w 21600"/>
              <a:gd name="T3" fmla="*/ 990600 h 21600"/>
              <a:gd name="T4" fmla="*/ 402432 w 21600"/>
              <a:gd name="T5" fmla="*/ 990600 h 21600"/>
              <a:gd name="T6" fmla="*/ 402432 w 21600"/>
              <a:gd name="T7" fmla="*/ 990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839" name="AutoShape 21">
            <a:extLst>
              <a:ext uri="{FF2B5EF4-FFF2-40B4-BE49-F238E27FC236}">
                <a16:creationId xmlns:a16="http://schemas.microsoft.com/office/drawing/2014/main" id="{1B2D8056-3BFB-42BD-037D-B5E0B4B6F499}"/>
              </a:ext>
            </a:extLst>
          </p:cNvPr>
          <p:cNvSpPr>
            <a:spLocks/>
          </p:cNvSpPr>
          <p:nvPr/>
        </p:nvSpPr>
        <p:spPr bwMode="auto">
          <a:xfrm>
            <a:off x="1724438" y="2810039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4840" name="AutoShape 22">
            <a:extLst>
              <a:ext uri="{FF2B5EF4-FFF2-40B4-BE49-F238E27FC236}">
                <a16:creationId xmlns:a16="http://schemas.microsoft.com/office/drawing/2014/main" id="{9967CD90-9CC8-5A74-81A3-EF01D437F551}"/>
              </a:ext>
            </a:extLst>
          </p:cNvPr>
          <p:cNvSpPr>
            <a:spLocks/>
          </p:cNvSpPr>
          <p:nvPr/>
        </p:nvSpPr>
        <p:spPr bwMode="auto">
          <a:xfrm>
            <a:off x="1724438" y="1540756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841" name="AutoShape 22">
            <a:extLst>
              <a:ext uri="{FF2B5EF4-FFF2-40B4-BE49-F238E27FC236}">
                <a16:creationId xmlns:a16="http://schemas.microsoft.com/office/drawing/2014/main" id="{824C7A91-0A41-9BDD-5CF2-36F46623E1F7}"/>
              </a:ext>
            </a:extLst>
          </p:cNvPr>
          <p:cNvSpPr>
            <a:spLocks/>
          </p:cNvSpPr>
          <p:nvPr/>
        </p:nvSpPr>
        <p:spPr bwMode="auto">
          <a:xfrm>
            <a:off x="1718525" y="3452823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842" name="AutoShape 21">
            <a:extLst>
              <a:ext uri="{FF2B5EF4-FFF2-40B4-BE49-F238E27FC236}">
                <a16:creationId xmlns:a16="http://schemas.microsoft.com/office/drawing/2014/main" id="{711EB97A-20AA-7682-2589-CF9515FCF3C9}"/>
              </a:ext>
            </a:extLst>
          </p:cNvPr>
          <p:cNvSpPr>
            <a:spLocks/>
          </p:cNvSpPr>
          <p:nvPr/>
        </p:nvSpPr>
        <p:spPr bwMode="auto">
          <a:xfrm>
            <a:off x="1720427" y="4093736"/>
            <a:ext cx="386941" cy="640913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4843" name="AutoShape 37">
            <a:extLst>
              <a:ext uri="{FF2B5EF4-FFF2-40B4-BE49-F238E27FC236}">
                <a16:creationId xmlns:a16="http://schemas.microsoft.com/office/drawing/2014/main" id="{710B9134-E49E-F8D4-7059-9930B0F2DDEB}"/>
              </a:ext>
            </a:extLst>
          </p:cNvPr>
          <p:cNvSpPr>
            <a:spLocks/>
          </p:cNvSpPr>
          <p:nvPr/>
        </p:nvSpPr>
        <p:spPr bwMode="auto">
          <a:xfrm>
            <a:off x="1937939" y="1839419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AutoShape 37">
            <a:extLst>
              <a:ext uri="{FF2B5EF4-FFF2-40B4-BE49-F238E27FC236}">
                <a16:creationId xmlns:a16="http://schemas.microsoft.com/office/drawing/2014/main" id="{D165D09B-B279-FD7D-2A8F-01A7005CB2C6}"/>
              </a:ext>
            </a:extLst>
          </p:cNvPr>
          <p:cNvSpPr>
            <a:spLocks/>
          </p:cNvSpPr>
          <p:nvPr/>
        </p:nvSpPr>
        <p:spPr bwMode="auto">
          <a:xfrm>
            <a:off x="1892926" y="2490065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AutoShape 37">
            <a:extLst>
              <a:ext uri="{FF2B5EF4-FFF2-40B4-BE49-F238E27FC236}">
                <a16:creationId xmlns:a16="http://schemas.microsoft.com/office/drawing/2014/main" id="{E699DAA6-A2D7-D549-617A-C4515147E4BF}"/>
              </a:ext>
            </a:extLst>
          </p:cNvPr>
          <p:cNvSpPr>
            <a:spLocks/>
          </p:cNvSpPr>
          <p:nvPr/>
        </p:nvSpPr>
        <p:spPr bwMode="auto">
          <a:xfrm>
            <a:off x="1937939" y="3137217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AutoShape 37">
            <a:extLst>
              <a:ext uri="{FF2B5EF4-FFF2-40B4-BE49-F238E27FC236}">
                <a16:creationId xmlns:a16="http://schemas.microsoft.com/office/drawing/2014/main" id="{11D9BB8E-090E-0458-350D-2581024076EE}"/>
              </a:ext>
            </a:extLst>
          </p:cNvPr>
          <p:cNvSpPr>
            <a:spLocks/>
          </p:cNvSpPr>
          <p:nvPr/>
        </p:nvSpPr>
        <p:spPr bwMode="auto">
          <a:xfrm>
            <a:off x="1887463" y="3800989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AutoShape 37">
            <a:extLst>
              <a:ext uri="{FF2B5EF4-FFF2-40B4-BE49-F238E27FC236}">
                <a16:creationId xmlns:a16="http://schemas.microsoft.com/office/drawing/2014/main" id="{CF8ED76E-D535-B82A-5A51-36A550B5582C}"/>
              </a:ext>
            </a:extLst>
          </p:cNvPr>
          <p:cNvSpPr>
            <a:spLocks/>
          </p:cNvSpPr>
          <p:nvPr/>
        </p:nvSpPr>
        <p:spPr bwMode="auto">
          <a:xfrm>
            <a:off x="1912770" y="4464761"/>
            <a:ext cx="629347" cy="45719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AutoShape 24">
            <a:extLst>
              <a:ext uri="{FF2B5EF4-FFF2-40B4-BE49-F238E27FC236}">
                <a16:creationId xmlns:a16="http://schemas.microsoft.com/office/drawing/2014/main" id="{AB578CA8-5515-6322-53F2-E24A15D6DFB3}"/>
              </a:ext>
            </a:extLst>
          </p:cNvPr>
          <p:cNvSpPr>
            <a:spLocks/>
          </p:cNvSpPr>
          <p:nvPr/>
        </p:nvSpPr>
        <p:spPr bwMode="auto">
          <a:xfrm>
            <a:off x="2681518" y="1634447"/>
            <a:ext cx="629346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[3]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49" name="AutoShape 24">
            <a:extLst>
              <a:ext uri="{FF2B5EF4-FFF2-40B4-BE49-F238E27FC236}">
                <a16:creationId xmlns:a16="http://schemas.microsoft.com/office/drawing/2014/main" id="{D6451A68-65B1-738E-17EA-76020BF87D6E}"/>
              </a:ext>
            </a:extLst>
          </p:cNvPr>
          <p:cNvSpPr>
            <a:spLocks/>
          </p:cNvSpPr>
          <p:nvPr/>
        </p:nvSpPr>
        <p:spPr bwMode="auto">
          <a:xfrm>
            <a:off x="2637148" y="2326711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[2, 3]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50" name="AutoShape 24">
            <a:extLst>
              <a:ext uri="{FF2B5EF4-FFF2-40B4-BE49-F238E27FC236}">
                <a16:creationId xmlns:a16="http://schemas.microsoft.com/office/drawing/2014/main" id="{C7878380-514C-43CE-CDB3-9900E85CF1FC}"/>
              </a:ext>
            </a:extLst>
          </p:cNvPr>
          <p:cNvSpPr>
            <a:spLocks/>
          </p:cNvSpPr>
          <p:nvPr/>
        </p:nvSpPr>
        <p:spPr bwMode="auto">
          <a:xfrm>
            <a:off x="2641348" y="2978535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[4]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51" name="AutoShape 24">
            <a:extLst>
              <a:ext uri="{FF2B5EF4-FFF2-40B4-BE49-F238E27FC236}">
                <a16:creationId xmlns:a16="http://schemas.microsoft.com/office/drawing/2014/main" id="{253CEBD1-B7FE-3EB1-2104-DA9B3847318D}"/>
              </a:ext>
            </a:extLst>
          </p:cNvPr>
          <p:cNvSpPr>
            <a:spLocks/>
          </p:cNvSpPr>
          <p:nvPr/>
        </p:nvSpPr>
        <p:spPr bwMode="auto">
          <a:xfrm>
            <a:off x="2648112" y="3632477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[4]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52" name="AutoShape 24">
            <a:extLst>
              <a:ext uri="{FF2B5EF4-FFF2-40B4-BE49-F238E27FC236}">
                <a16:creationId xmlns:a16="http://schemas.microsoft.com/office/drawing/2014/main" id="{0B3E725C-83E8-00C3-2C62-CBDCDE51CEED}"/>
              </a:ext>
            </a:extLst>
          </p:cNvPr>
          <p:cNvSpPr>
            <a:spLocks/>
          </p:cNvSpPr>
          <p:nvPr/>
        </p:nvSpPr>
        <p:spPr bwMode="auto">
          <a:xfrm>
            <a:off x="2677170" y="4341664"/>
            <a:ext cx="839644" cy="409943"/>
          </a:xfrm>
          <a:custGeom>
            <a:avLst/>
            <a:gdLst>
              <a:gd name="T0" fmla="*/ 162129 w 21600"/>
              <a:gd name="T1" fmla="*/ 210696 h 21600"/>
              <a:gd name="T2" fmla="*/ 162129 w 21600"/>
              <a:gd name="T3" fmla="*/ 210696 h 21600"/>
              <a:gd name="T4" fmla="*/ 162129 w 21600"/>
              <a:gd name="T5" fmla="*/ 210696 h 21600"/>
              <a:gd name="T6" fmla="*/ 162129 w 21600"/>
              <a:gd name="T7" fmla="*/ 2106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[]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4853" name="AutoShape 22">
            <a:extLst>
              <a:ext uri="{FF2B5EF4-FFF2-40B4-BE49-F238E27FC236}">
                <a16:creationId xmlns:a16="http://schemas.microsoft.com/office/drawing/2014/main" id="{A2F636D4-BE48-8339-6206-6B907CAE636F}"/>
              </a:ext>
            </a:extLst>
          </p:cNvPr>
          <p:cNvSpPr>
            <a:spLocks/>
          </p:cNvSpPr>
          <p:nvPr/>
        </p:nvSpPr>
        <p:spPr bwMode="auto">
          <a:xfrm>
            <a:off x="912687" y="1296930"/>
            <a:ext cx="805838" cy="233274"/>
          </a:xfrm>
          <a:custGeom>
            <a:avLst/>
            <a:gdLst>
              <a:gd name="T0" fmla="*/ 402432 w 21600"/>
              <a:gd name="T1" fmla="*/ 329407 h 21600"/>
              <a:gd name="T2" fmla="*/ 402432 w 21600"/>
              <a:gd name="T3" fmla="*/ 329407 h 21600"/>
              <a:gd name="T4" fmla="*/ 402432 w 21600"/>
              <a:gd name="T5" fmla="*/ 329407 h 21600"/>
              <a:gd name="T6" fmla="*/ 402432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dirty="0">
                <a:solidFill>
                  <a:srgbClr val="00B050"/>
                </a:solidFill>
              </a:rPr>
              <a:t>In-degree</a:t>
            </a:r>
          </a:p>
        </p:txBody>
      </p:sp>
      <p:grpSp>
        <p:nvGrpSpPr>
          <p:cNvPr id="34874" name="Group 4">
            <a:extLst>
              <a:ext uri="{FF2B5EF4-FFF2-40B4-BE49-F238E27FC236}">
                <a16:creationId xmlns:a16="http://schemas.microsoft.com/office/drawing/2014/main" id="{02658AAD-8CA8-C4CE-12F0-4BC800BD6775}"/>
              </a:ext>
            </a:extLst>
          </p:cNvPr>
          <p:cNvGrpSpPr>
            <a:grpSpLocks/>
          </p:cNvGrpSpPr>
          <p:nvPr/>
        </p:nvGrpSpPr>
        <p:grpSpPr bwMode="auto">
          <a:xfrm>
            <a:off x="469167" y="6037226"/>
            <a:ext cx="577151" cy="577473"/>
            <a:chOff x="0" y="0"/>
            <a:chExt cx="1014473" cy="523875"/>
          </a:xfrm>
        </p:grpSpPr>
        <p:sp>
          <p:nvSpPr>
            <p:cNvPr id="34875" name="AutoShape 5">
              <a:extLst>
                <a:ext uri="{FF2B5EF4-FFF2-40B4-BE49-F238E27FC236}">
                  <a16:creationId xmlns:a16="http://schemas.microsoft.com/office/drawing/2014/main" id="{9F3FAD5A-B96D-48E3-E2B0-C0D57BBEE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200"/>
            </a:p>
          </p:txBody>
        </p:sp>
        <p:sp>
          <p:nvSpPr>
            <p:cNvPr id="34876" name="AutoShape 6">
              <a:extLst>
                <a:ext uri="{FF2B5EF4-FFF2-40B4-BE49-F238E27FC236}">
                  <a16:creationId xmlns:a16="http://schemas.microsoft.com/office/drawing/2014/main" id="{11562909-FBB5-316F-4C0A-465845CC3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0</a:t>
              </a:r>
              <a:endParaRPr lang="en-US" altLang="en-US" sz="3200" dirty="0"/>
            </a:p>
          </p:txBody>
        </p:sp>
      </p:grpSp>
      <p:grpSp>
        <p:nvGrpSpPr>
          <p:cNvPr id="34877" name="Group 4">
            <a:extLst>
              <a:ext uri="{FF2B5EF4-FFF2-40B4-BE49-F238E27FC236}">
                <a16:creationId xmlns:a16="http://schemas.microsoft.com/office/drawing/2014/main" id="{4881FF6A-6188-8A6D-AD32-DBA4A0719944}"/>
              </a:ext>
            </a:extLst>
          </p:cNvPr>
          <p:cNvGrpSpPr>
            <a:grpSpLocks/>
          </p:cNvGrpSpPr>
          <p:nvPr/>
        </p:nvGrpSpPr>
        <p:grpSpPr bwMode="auto">
          <a:xfrm>
            <a:off x="1046318" y="5312258"/>
            <a:ext cx="577151" cy="577473"/>
            <a:chOff x="0" y="0"/>
            <a:chExt cx="1014473" cy="523875"/>
          </a:xfrm>
        </p:grpSpPr>
        <p:sp>
          <p:nvSpPr>
            <p:cNvPr id="34878" name="AutoShape 5">
              <a:extLst>
                <a:ext uri="{FF2B5EF4-FFF2-40B4-BE49-F238E27FC236}">
                  <a16:creationId xmlns:a16="http://schemas.microsoft.com/office/drawing/2014/main" id="{9E57C2CB-CB3E-3D55-CD95-A465977EE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200"/>
            </a:p>
          </p:txBody>
        </p:sp>
        <p:sp>
          <p:nvSpPr>
            <p:cNvPr id="34879" name="AutoShape 6">
              <a:extLst>
                <a:ext uri="{FF2B5EF4-FFF2-40B4-BE49-F238E27FC236}">
                  <a16:creationId xmlns:a16="http://schemas.microsoft.com/office/drawing/2014/main" id="{CCDED233-452C-FC61-68E6-5260EC4C8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  <a:endParaRPr lang="en-US" altLang="en-US" sz="3200" dirty="0"/>
            </a:p>
          </p:txBody>
        </p:sp>
      </p:grpSp>
      <p:grpSp>
        <p:nvGrpSpPr>
          <p:cNvPr id="34880" name="Group 4">
            <a:extLst>
              <a:ext uri="{FF2B5EF4-FFF2-40B4-BE49-F238E27FC236}">
                <a16:creationId xmlns:a16="http://schemas.microsoft.com/office/drawing/2014/main" id="{72AE2A52-AB49-A092-820F-CD340676DD63}"/>
              </a:ext>
            </a:extLst>
          </p:cNvPr>
          <p:cNvGrpSpPr>
            <a:grpSpLocks/>
          </p:cNvGrpSpPr>
          <p:nvPr/>
        </p:nvGrpSpPr>
        <p:grpSpPr bwMode="auto">
          <a:xfrm>
            <a:off x="1861744" y="4945611"/>
            <a:ext cx="577151" cy="577473"/>
            <a:chOff x="0" y="0"/>
            <a:chExt cx="1014473" cy="523875"/>
          </a:xfrm>
        </p:grpSpPr>
        <p:sp>
          <p:nvSpPr>
            <p:cNvPr id="34881" name="AutoShape 5">
              <a:extLst>
                <a:ext uri="{FF2B5EF4-FFF2-40B4-BE49-F238E27FC236}">
                  <a16:creationId xmlns:a16="http://schemas.microsoft.com/office/drawing/2014/main" id="{945B8BC4-7D6E-EBCD-76A3-D129017D7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200" dirty="0"/>
            </a:p>
          </p:txBody>
        </p:sp>
        <p:sp>
          <p:nvSpPr>
            <p:cNvPr id="34882" name="AutoShape 6">
              <a:extLst>
                <a:ext uri="{FF2B5EF4-FFF2-40B4-BE49-F238E27FC236}">
                  <a16:creationId xmlns:a16="http://schemas.microsoft.com/office/drawing/2014/main" id="{222D2A32-2AD4-C9C3-6AB1-AF544CA3F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  <a:endParaRPr lang="en-US" altLang="en-US" sz="3200" dirty="0"/>
            </a:p>
          </p:txBody>
        </p:sp>
      </p:grpSp>
      <p:grpSp>
        <p:nvGrpSpPr>
          <p:cNvPr id="34883" name="Group 4">
            <a:extLst>
              <a:ext uri="{FF2B5EF4-FFF2-40B4-BE49-F238E27FC236}">
                <a16:creationId xmlns:a16="http://schemas.microsoft.com/office/drawing/2014/main" id="{DF542EF1-FCF4-EB94-F7F7-C66DB3E806D6}"/>
              </a:ext>
            </a:extLst>
          </p:cNvPr>
          <p:cNvGrpSpPr>
            <a:grpSpLocks/>
          </p:cNvGrpSpPr>
          <p:nvPr/>
        </p:nvGrpSpPr>
        <p:grpSpPr bwMode="auto">
          <a:xfrm>
            <a:off x="1774520" y="5889731"/>
            <a:ext cx="577151" cy="577473"/>
            <a:chOff x="0" y="0"/>
            <a:chExt cx="1014473" cy="523875"/>
          </a:xfrm>
        </p:grpSpPr>
        <p:sp>
          <p:nvSpPr>
            <p:cNvPr id="34884" name="AutoShape 5">
              <a:extLst>
                <a:ext uri="{FF2B5EF4-FFF2-40B4-BE49-F238E27FC236}">
                  <a16:creationId xmlns:a16="http://schemas.microsoft.com/office/drawing/2014/main" id="{8ADE78E6-A0E9-B42D-BB0D-4D4142DDC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200"/>
            </a:p>
          </p:txBody>
        </p:sp>
        <p:sp>
          <p:nvSpPr>
            <p:cNvPr id="34885" name="AutoShape 6">
              <a:extLst>
                <a:ext uri="{FF2B5EF4-FFF2-40B4-BE49-F238E27FC236}">
                  <a16:creationId xmlns:a16="http://schemas.microsoft.com/office/drawing/2014/main" id="{67CE0F7F-7A7A-0034-971A-1AE51A764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3</a:t>
              </a:r>
              <a:endParaRPr lang="en-US" altLang="en-US" sz="3200" dirty="0"/>
            </a:p>
          </p:txBody>
        </p:sp>
      </p:grpSp>
      <p:grpSp>
        <p:nvGrpSpPr>
          <p:cNvPr id="34886" name="Group 4">
            <a:extLst>
              <a:ext uri="{FF2B5EF4-FFF2-40B4-BE49-F238E27FC236}">
                <a16:creationId xmlns:a16="http://schemas.microsoft.com/office/drawing/2014/main" id="{B44C2502-CFAC-24D4-96A8-FD5CCE259E6A}"/>
              </a:ext>
            </a:extLst>
          </p:cNvPr>
          <p:cNvGrpSpPr>
            <a:grpSpLocks/>
          </p:cNvGrpSpPr>
          <p:nvPr/>
        </p:nvGrpSpPr>
        <p:grpSpPr bwMode="auto">
          <a:xfrm>
            <a:off x="2660445" y="5419444"/>
            <a:ext cx="577151" cy="577473"/>
            <a:chOff x="0" y="0"/>
            <a:chExt cx="1014473" cy="523875"/>
          </a:xfrm>
        </p:grpSpPr>
        <p:sp>
          <p:nvSpPr>
            <p:cNvPr id="34887" name="AutoShape 5">
              <a:extLst>
                <a:ext uri="{FF2B5EF4-FFF2-40B4-BE49-F238E27FC236}">
                  <a16:creationId xmlns:a16="http://schemas.microsoft.com/office/drawing/2014/main" id="{D0812EBB-C381-1BFE-60F4-C62DA4F92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200"/>
            </a:p>
          </p:txBody>
        </p:sp>
        <p:sp>
          <p:nvSpPr>
            <p:cNvPr id="34888" name="AutoShape 6">
              <a:extLst>
                <a:ext uri="{FF2B5EF4-FFF2-40B4-BE49-F238E27FC236}">
                  <a16:creationId xmlns:a16="http://schemas.microsoft.com/office/drawing/2014/main" id="{AAAD3316-FAE4-4B8E-BFE1-FAD7F03F1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4</a:t>
              </a:r>
              <a:endParaRPr lang="en-US" altLang="en-US" sz="3200" dirty="0"/>
            </a:p>
          </p:txBody>
        </p:sp>
      </p:grpSp>
      <p:sp>
        <p:nvSpPr>
          <p:cNvPr id="34889" name="AutoShape 39">
            <a:extLst>
              <a:ext uri="{FF2B5EF4-FFF2-40B4-BE49-F238E27FC236}">
                <a16:creationId xmlns:a16="http://schemas.microsoft.com/office/drawing/2014/main" id="{06223107-EC10-824F-8820-D341140520F6}"/>
              </a:ext>
            </a:extLst>
          </p:cNvPr>
          <p:cNvSpPr>
            <a:spLocks/>
          </p:cNvSpPr>
          <p:nvPr/>
        </p:nvSpPr>
        <p:spPr bwMode="auto">
          <a:xfrm>
            <a:off x="2349638" y="5821230"/>
            <a:ext cx="310807" cy="236761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0" name="AutoShape 39">
            <a:extLst>
              <a:ext uri="{FF2B5EF4-FFF2-40B4-BE49-F238E27FC236}">
                <a16:creationId xmlns:a16="http://schemas.microsoft.com/office/drawing/2014/main" id="{88C0EF4E-9DB5-244E-FFE9-8C09C20D4D60}"/>
              </a:ext>
            </a:extLst>
          </p:cNvPr>
          <p:cNvSpPr>
            <a:spLocks/>
          </p:cNvSpPr>
          <p:nvPr/>
        </p:nvSpPr>
        <p:spPr bwMode="auto">
          <a:xfrm>
            <a:off x="1076698" y="6222295"/>
            <a:ext cx="697822" cy="55092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1" name="AutoShape 39">
            <a:extLst>
              <a:ext uri="{FF2B5EF4-FFF2-40B4-BE49-F238E27FC236}">
                <a16:creationId xmlns:a16="http://schemas.microsoft.com/office/drawing/2014/main" id="{42446072-6796-20CD-613E-3E641308797E}"/>
              </a:ext>
            </a:extLst>
          </p:cNvPr>
          <p:cNvSpPr>
            <a:spLocks/>
          </p:cNvSpPr>
          <p:nvPr/>
        </p:nvSpPr>
        <p:spPr bwMode="auto">
          <a:xfrm flipV="1">
            <a:off x="2438895" y="5358370"/>
            <a:ext cx="310807" cy="193437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2" name="AutoShape 39">
            <a:extLst>
              <a:ext uri="{FF2B5EF4-FFF2-40B4-BE49-F238E27FC236}">
                <a16:creationId xmlns:a16="http://schemas.microsoft.com/office/drawing/2014/main" id="{819A3082-2F44-2FF8-EE6B-13F5859F34F8}"/>
              </a:ext>
            </a:extLst>
          </p:cNvPr>
          <p:cNvSpPr>
            <a:spLocks/>
          </p:cNvSpPr>
          <p:nvPr/>
        </p:nvSpPr>
        <p:spPr bwMode="auto">
          <a:xfrm>
            <a:off x="1606743" y="5292127"/>
            <a:ext cx="304373" cy="167465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3" name="AutoShape 39">
            <a:extLst>
              <a:ext uri="{FF2B5EF4-FFF2-40B4-BE49-F238E27FC236}">
                <a16:creationId xmlns:a16="http://schemas.microsoft.com/office/drawing/2014/main" id="{F64A2477-EBD8-C506-E8B5-5C96B0029102}"/>
              </a:ext>
            </a:extLst>
          </p:cNvPr>
          <p:cNvSpPr>
            <a:spLocks/>
          </p:cNvSpPr>
          <p:nvPr/>
        </p:nvSpPr>
        <p:spPr bwMode="auto">
          <a:xfrm flipV="1">
            <a:off x="1502846" y="5826129"/>
            <a:ext cx="304374" cy="191820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9223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8280"/>
            <a:ext cx="6553200" cy="5943600"/>
          </a:xfrm>
        </p:spPr>
        <p:txBody>
          <a:bodyPr lIns="0" tIns="0" rIns="0" bIns="0"/>
          <a:lstStyle/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topsort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(){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Queue q(NUM_VERTICES);   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Vertex v, w;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labelEachVertexWithItsIn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-degree();</a:t>
            </a:r>
          </a:p>
          <a:p>
            <a:pPr marL="0" indent="0" defTabSz="914400" eaLnBrk="1">
              <a:lnSpc>
                <a:spcPct val="80000"/>
              </a:lnSpc>
              <a:spcBef>
                <a:spcPts val="700"/>
              </a:spcBef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altLang="en-US" sz="2000" b="1" dirty="0" err="1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q.makeEmpty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for each vertex v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(</a:t>
            </a:r>
            <a:r>
              <a:rPr lang="en-US" altLang="en-US" sz="2000" b="1" dirty="0" err="1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v.indegree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== 0)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</a:t>
            </a:r>
            <a:r>
              <a:rPr lang="en-US" altLang="en-US" sz="2000" b="1" dirty="0" err="1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q.enqueue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(v);</a:t>
            </a:r>
          </a:p>
          <a:p>
            <a:pPr marL="0" indent="0" defTabSz="914400" eaLnBrk="1">
              <a:lnSpc>
                <a:spcPct val="80000"/>
              </a:lnSpc>
              <a:spcBef>
                <a:spcPts val="700"/>
              </a:spcBef>
              <a:buNone/>
            </a:pPr>
            <a:endParaRPr lang="en-US" altLang="en-US" sz="2000" b="1" dirty="0">
              <a:solidFill>
                <a:srgbClr val="339933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while (!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q.isEmpty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()){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v =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q.dequeue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output(v);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each w adjacent to v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</a:t>
            </a:r>
            <a:r>
              <a:rPr lang="en-US" altLang="en-US" sz="20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w.indegree</a:t>
            </a: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--;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	if (</a:t>
            </a:r>
            <a:r>
              <a:rPr lang="en-US" altLang="en-US" sz="20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w.indegree</a:t>
            </a: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== 0)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</a:t>
            </a:r>
            <a:r>
              <a:rPr lang="en-US" altLang="en-US" sz="20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q.enqueue</a:t>
            </a:r>
            <a:r>
              <a:rPr lang="en-US" altLang="en-US" sz="20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(w);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marL="0" indent="0" defTabSz="914400" eaLnBrk="1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dirty="0"/>
          </a:p>
        </p:txBody>
      </p:sp>
      <p:sp>
        <p:nvSpPr>
          <p:cNvPr id="35844" name="AutoShape 3"/>
          <p:cNvSpPr>
            <a:spLocks/>
          </p:cNvSpPr>
          <p:nvPr/>
        </p:nvSpPr>
        <p:spPr bwMode="auto">
          <a:xfrm>
            <a:off x="6862763" y="2028571"/>
            <a:ext cx="2032000" cy="676275"/>
          </a:xfrm>
          <a:custGeom>
            <a:avLst/>
            <a:gdLst>
              <a:gd name="T0" fmla="*/ 1016000 w 21600"/>
              <a:gd name="T1" fmla="*/ 338138 h 21600"/>
              <a:gd name="T2" fmla="*/ 1016000 w 21600"/>
              <a:gd name="T3" fmla="*/ 338138 h 21600"/>
              <a:gd name="T4" fmla="*/ 1016000 w 21600"/>
              <a:gd name="T5" fmla="*/ 338138 h 21600"/>
              <a:gd name="T6" fmla="*/ 1016000 w 21600"/>
              <a:gd name="T7" fmla="*/ 3381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>
              <a:spcBef>
                <a:spcPts val="0"/>
              </a:spcBef>
            </a:pPr>
            <a:r>
              <a:rPr lang="en-US" altLang="en-US" sz="2000" dirty="0">
                <a:solidFill>
                  <a:srgbClr val="339933"/>
                </a:solidFill>
                <a:latin typeface="Times New Roman Bold" charset="0"/>
                <a:sym typeface="Times New Roman Bold" charset="0"/>
              </a:rPr>
              <a:t>initialize the</a:t>
            </a:r>
          </a:p>
          <a:p>
            <a:pPr algn="ctr" eaLnBrk="1">
              <a:spcBef>
                <a:spcPts val="0"/>
              </a:spcBef>
            </a:pPr>
            <a:r>
              <a:rPr lang="en-US" altLang="en-US" sz="2000" dirty="0">
                <a:solidFill>
                  <a:srgbClr val="339933"/>
                </a:solidFill>
                <a:latin typeface="Times New Roman Bold" charset="0"/>
                <a:sym typeface="Times New Roman Bold" charset="0"/>
              </a:rPr>
              <a:t>queue</a:t>
            </a:r>
            <a:endParaRPr lang="en-US" altLang="en-US" dirty="0"/>
          </a:p>
        </p:txBody>
      </p:sp>
      <p:sp>
        <p:nvSpPr>
          <p:cNvPr id="35845" name="AutoShape 4"/>
          <p:cNvSpPr>
            <a:spLocks/>
          </p:cNvSpPr>
          <p:nvPr/>
        </p:nvSpPr>
        <p:spPr bwMode="auto">
          <a:xfrm>
            <a:off x="6862763" y="3334911"/>
            <a:ext cx="1979613" cy="676275"/>
          </a:xfrm>
          <a:custGeom>
            <a:avLst/>
            <a:gdLst>
              <a:gd name="T0" fmla="*/ 989807 w 21600"/>
              <a:gd name="T1" fmla="*/ 338138 h 21600"/>
              <a:gd name="T2" fmla="*/ 989807 w 21600"/>
              <a:gd name="T3" fmla="*/ 338138 h 21600"/>
              <a:gd name="T4" fmla="*/ 989807 w 21600"/>
              <a:gd name="T5" fmla="*/ 338138 h 21600"/>
              <a:gd name="T6" fmla="*/ 989807 w 21600"/>
              <a:gd name="T7" fmla="*/ 3381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>
              <a:spcBef>
                <a:spcPts val="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get a vertex with</a:t>
            </a:r>
          </a:p>
          <a:p>
            <a:pPr algn="ctr" eaLnBrk="1">
              <a:spcBef>
                <a:spcPts val="0"/>
              </a:spcBef>
            </a:pPr>
            <a:r>
              <a:rPr lang="en-US" altLang="en-US" sz="2000" dirty="0" err="1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indegree</a:t>
            </a:r>
            <a:r>
              <a:rPr lang="en-US" altLang="en-US" sz="2000" dirty="0">
                <a:solidFill>
                  <a:srgbClr val="FF0000"/>
                </a:solidFill>
                <a:latin typeface="Times New Roman Bold" charset="0"/>
                <a:sym typeface="Times New Roman Bold" charset="0"/>
              </a:rPr>
              <a:t> 0</a:t>
            </a:r>
            <a:endParaRPr lang="en-US" altLang="en-US" dirty="0"/>
          </a:p>
        </p:txBody>
      </p:sp>
      <p:sp>
        <p:nvSpPr>
          <p:cNvPr id="35846" name="AutoShape 5"/>
          <p:cNvSpPr>
            <a:spLocks/>
          </p:cNvSpPr>
          <p:nvPr/>
        </p:nvSpPr>
        <p:spPr bwMode="auto">
          <a:xfrm>
            <a:off x="6850062" y="4393085"/>
            <a:ext cx="1303338" cy="968375"/>
          </a:xfrm>
          <a:custGeom>
            <a:avLst/>
            <a:gdLst>
              <a:gd name="T0" fmla="*/ 651669 w 21600"/>
              <a:gd name="T1" fmla="*/ 484188 h 21600"/>
              <a:gd name="T2" fmla="*/ 651669 w 21600"/>
              <a:gd name="T3" fmla="*/ 484188 h 21600"/>
              <a:gd name="T4" fmla="*/ 651669 w 21600"/>
              <a:gd name="T5" fmla="*/ 484188 h 21600"/>
              <a:gd name="T6" fmla="*/ 651669 w 21600"/>
              <a:gd name="T7" fmla="*/ 4841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>
              <a:spcBef>
                <a:spcPts val="0"/>
              </a:spcBef>
            </a:pPr>
            <a:r>
              <a:rPr lang="en-US" altLang="en-US" sz="2000" dirty="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insert new</a:t>
            </a:r>
          </a:p>
          <a:p>
            <a:pPr algn="ctr" eaLnBrk="1">
              <a:spcBef>
                <a:spcPts val="0"/>
              </a:spcBef>
            </a:pPr>
            <a:r>
              <a:rPr lang="en-US" altLang="en-US" sz="2000" dirty="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eligible</a:t>
            </a:r>
          </a:p>
          <a:p>
            <a:pPr algn="ctr" eaLnBrk="1">
              <a:spcBef>
                <a:spcPts val="0"/>
              </a:spcBef>
            </a:pPr>
            <a:r>
              <a:rPr lang="en-US" altLang="en-US" sz="2000" dirty="0">
                <a:solidFill>
                  <a:srgbClr val="333399"/>
                </a:solidFill>
                <a:latin typeface="Times New Roman Bold" charset="0"/>
                <a:sym typeface="Times New Roman Bold" charset="0"/>
              </a:rPr>
              <a:t>vertices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134E3BF8-7E08-731A-720C-B45BA27BE04F}"/>
              </a:ext>
            </a:extLst>
          </p:cNvPr>
          <p:cNvSpPr>
            <a:spLocks/>
          </p:cNvSpPr>
          <p:nvPr/>
        </p:nvSpPr>
        <p:spPr bwMode="auto">
          <a:xfrm>
            <a:off x="529676" y="6146006"/>
            <a:ext cx="1220788" cy="420688"/>
          </a:xfrm>
          <a:custGeom>
            <a:avLst/>
            <a:gdLst>
              <a:gd name="T0" fmla="*/ 610394 w 21600"/>
              <a:gd name="T1" fmla="*/ 210344 h 21600"/>
              <a:gd name="T2" fmla="*/ 610394 w 21600"/>
              <a:gd name="T3" fmla="*/ 210344 h 21600"/>
              <a:gd name="T4" fmla="*/ 610394 w 21600"/>
              <a:gd name="T5" fmla="*/ 210344 h 21600"/>
              <a:gd name="T6" fmla="*/ 610394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 dirty="0">
                <a:solidFill>
                  <a:srgbClr val="333399"/>
                </a:solidFill>
                <a:latin typeface="+mn-lt"/>
                <a:cs typeface="Times New Roman" pitchFamily="18" charset="0"/>
                <a:sym typeface="Times New Roman" pitchFamily="18" charset="0"/>
              </a:rPr>
              <a:t>Runtime?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169311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altLang="en-US" sz="4000" dirty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286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388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3276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590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4724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686800" y="3429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3276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00800" y="2133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77200" y="2286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3246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733800" y="2514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3800" y="2895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14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096000" y="4419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8001000" y="3810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5410200" y="34290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7010400" y="3505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629400" y="2590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953000" y="2743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886200" y="38862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019800" y="4648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6553200" y="37338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6781800" y="48006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086600" y="2667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83058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EC1665D-7B1F-AD46-70D2-600E43454EA4}"/>
              </a:ext>
            </a:extLst>
          </p:cNvPr>
          <p:cNvSpPr txBox="1">
            <a:spLocks noChangeArrowheads="1"/>
          </p:cNvSpPr>
          <p:nvPr/>
        </p:nvSpPr>
        <p:spPr>
          <a:xfrm>
            <a:off x="255955" y="1828800"/>
            <a:ext cx="5328138" cy="4191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Queue q(NUM_VERTICES);   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labelEachVertexWithInDegree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en-US" sz="16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q.makeEmpty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for each vertex v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if (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v.indegree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== 0)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q.enqueue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(v);</a:t>
            </a:r>
          </a:p>
          <a:p>
            <a:pPr marL="0" indent="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en-US" sz="16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while (!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q.isEmpty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()):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v = 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q.dequeue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output(v);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each w adjacent to v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w.indegree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--;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(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w.indegree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== 0)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</a:t>
            </a:r>
            <a:r>
              <a:rPr lang="en-US" altLang="en-US" sz="1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q.enqueue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(w);</a:t>
            </a:r>
          </a:p>
          <a:p>
            <a:pPr marL="0" indent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085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A59E1-CD94-C0B1-B89C-B8B6AD48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can we find a topological sort of a directed graph?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F56A-6803-CC6F-2D63-E99BF4200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If the graph has a cycle, there is no topological sort</a:t>
            </a:r>
          </a:p>
          <a:p>
            <a:pPr marL="514350" indent="-514350">
              <a:buAutoNum type="arabicPeriod"/>
            </a:pPr>
            <a:r>
              <a:rPr lang="en-US" dirty="0"/>
              <a:t>If the graph is acyclic, there is a topological sort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other words:</a:t>
            </a:r>
          </a:p>
          <a:p>
            <a:pPr marL="0" indent="0">
              <a:buNone/>
            </a:pPr>
            <a:r>
              <a:rPr lang="en-US" sz="2400" dirty="0"/>
              <a:t>A directed graph has a topological sort if and only if it is acyclic.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9D7AB-37E4-61D0-A8D2-7CAE9B68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29A60-A059-ACB0-6CBA-FED098A0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0182E-BDC0-96D2-E269-9013BDDE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91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altLang="en-US" sz="4000" dirty="0"/>
              <a:t>1. If a graph has a cycle, there is no topological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4"/>
              <p:cNvSpPr>
                <a:spLocks noGrp="1" noChangeArrowheads="1"/>
              </p:cNvSpPr>
              <p:nvPr>
                <p:ph type="body" sz="half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altLang="en-US" sz="2800" dirty="0"/>
                  <a:t>Suppose there is a cycle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800" dirty="0"/>
              </a:p>
              <a:p>
                <a:r>
                  <a:rPr lang="en-US" altLang="en-US" sz="2800" dirty="0"/>
                  <a:t>Then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en-US" sz="2800" dirty="0"/>
                  <a:t> must come before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en-US" sz="2800" dirty="0"/>
                  <a:t> in any valid topological sort</a:t>
                </a:r>
              </a:p>
              <a:p>
                <a:r>
                  <a:rPr lang="en-US" altLang="en-US" sz="2800" dirty="0"/>
                  <a:t>But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en-US" sz="2800" dirty="0"/>
                  <a:t> must also come before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en-US" sz="2800" dirty="0"/>
                  <a:t> in any valid topological sort</a:t>
                </a:r>
              </a:p>
              <a:p>
                <a:r>
                  <a:rPr lang="en-US" altLang="en-US" sz="2800" dirty="0"/>
                  <a:t>So there is no valid sort!</a:t>
                </a:r>
              </a:p>
            </p:txBody>
          </p:sp>
        </mc:Choice>
        <mc:Fallback xmlns="">
          <p:sp>
            <p:nvSpPr>
              <p:cNvPr id="23555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  <p:custDataLst>
                  <p:tags r:id="rId17"/>
                </p:custDataLst>
              </p:nvPr>
            </p:nvSpPr>
            <p:spPr>
              <a:blipFill>
                <a:blip r:embed="rId18"/>
                <a:stretch>
                  <a:fillRect l="-2715" t="-1348" r="-3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1E9D7-2A20-4793-9F34-175D3E81392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80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altLang="en-US" sz="3600" dirty="0"/>
              <a:t>2. </a:t>
            </a:r>
            <a:r>
              <a:rPr lang="en-US" sz="3600" dirty="0"/>
              <a:t>If the graph is acyclic, there is a topological sort</a:t>
            </a:r>
            <a:endParaRPr lang="en-US" altLang="en-US" sz="36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800" dirty="0"/>
              <a:t>We won’t prove the entire statement. Instead…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Lemma: If a graph is acyclic, it has a vertex with in-degree 0</a:t>
            </a:r>
          </a:p>
          <a:p>
            <a:pPr marL="0" indent="0">
              <a:buNone/>
            </a:pPr>
            <a:r>
              <a:rPr lang="en-US" altLang="en-US" sz="2800" dirty="0"/>
              <a:t>Proof:  </a:t>
            </a:r>
          </a:p>
          <a:p>
            <a:pPr lvl="1"/>
            <a:r>
              <a:rPr lang="en-US" altLang="en-US" dirty="0"/>
              <a:t>Pick a vertex v</a:t>
            </a:r>
            <a:r>
              <a:rPr lang="en-US" altLang="en-US" baseline="-25000" dirty="0"/>
              <a:t>1</a:t>
            </a:r>
            <a:r>
              <a:rPr lang="en-US" altLang="en-US" dirty="0"/>
              <a:t>, if it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2</a:t>
            </a:r>
            <a:r>
              <a:rPr lang="en-US" altLang="en-US" dirty="0"/>
              <a:t>, v</a:t>
            </a:r>
            <a:r>
              <a:rPr lang="en-US" altLang="en-US" baseline="-25000" dirty="0"/>
              <a:t>1</a:t>
            </a:r>
            <a:r>
              <a:rPr lang="en-US" altLang="en-US" dirty="0"/>
              <a:t>) be an edge, if v</a:t>
            </a:r>
            <a:r>
              <a:rPr lang="en-US" altLang="en-US" baseline="-25000" dirty="0"/>
              <a:t>2</a:t>
            </a:r>
            <a:r>
              <a:rPr lang="en-US" altLang="en-US" dirty="0"/>
              <a:t>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3</a:t>
            </a:r>
            <a:r>
              <a:rPr lang="en-US" altLang="en-US" dirty="0"/>
              <a:t>, v</a:t>
            </a:r>
            <a:r>
              <a:rPr lang="en-US" altLang="en-US" baseline="-25000" dirty="0"/>
              <a:t>2</a:t>
            </a:r>
            <a:r>
              <a:rPr lang="en-US" altLang="en-US" dirty="0"/>
              <a:t>) be an edge . . .</a:t>
            </a:r>
          </a:p>
          <a:p>
            <a:pPr lvl="1"/>
            <a:r>
              <a:rPr lang="en-US" altLang="en-US" dirty="0"/>
              <a:t>If this process continues for more than |V| steps, we have a repeated vertex, so we have a cycle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9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strike="sngStrike" dirty="0"/>
              <a:t>Intro to graphs</a:t>
            </a:r>
          </a:p>
          <a:p>
            <a:pPr lvl="1"/>
            <a:r>
              <a:rPr lang="en-US" dirty="0"/>
              <a:t>Topological Sort</a:t>
            </a:r>
          </a:p>
          <a:p>
            <a:pPr lvl="1"/>
            <a:r>
              <a:rPr lang="en-US" dirty="0"/>
              <a:t>Parallelism (3 lectures)</a:t>
            </a:r>
          </a:p>
          <a:p>
            <a:pPr lvl="1"/>
            <a:r>
              <a:rPr lang="en-US" dirty="0"/>
              <a:t>Concurrency (2 lectures)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5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directed graph with edge costs and a starting vertex s,  find the minimum cost path from s to every other vertex in the graph.</a:t>
            </a:r>
          </a:p>
          <a:p>
            <a:r>
              <a:rPr lang="en-US" dirty="0"/>
              <a:t>Future results</a:t>
            </a:r>
          </a:p>
          <a:p>
            <a:pPr lvl="1"/>
            <a:r>
              <a:rPr lang="en-US" dirty="0" err="1"/>
              <a:t>Dijkstra’s</a:t>
            </a:r>
            <a:r>
              <a:rPr lang="en-US" dirty="0"/>
              <a:t> algorithm solves the shortest paths problems if all costs are non-negative</a:t>
            </a:r>
          </a:p>
          <a:p>
            <a:pPr lvl="1"/>
            <a:r>
              <a:rPr lang="en-US" dirty="0"/>
              <a:t>Bellman-Ford’s algorithm solves the shortest paths problem if costs are allowed to be negative</a:t>
            </a:r>
          </a:p>
          <a:p>
            <a:pPr lvl="2"/>
            <a:r>
              <a:rPr lang="en-US" dirty="0"/>
              <a:t>Project 3 implements, and parallelizes Bellman-Ford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Example: Find the shortest path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5/23/2022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0D2671-B1C8-8497-E3D9-2097CED3F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663" y="1417638"/>
            <a:ext cx="4093835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92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28713"/>
            <a:ext cx="47244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8458200" cy="1144587"/>
          </a:xfrm>
          <a:noFill/>
        </p:spPr>
        <p:txBody>
          <a:bodyPr lIns="0" tIns="0" rIns="0" bIns="0">
            <a:normAutofit fontScale="90000"/>
          </a:bodyPr>
          <a:lstStyle/>
          <a:p>
            <a:pPr algn="ctr" defTabSz="803275" eaLnBrk="1"/>
            <a:r>
              <a:rPr lang="en-US" altLang="en-US" sz="3800" dirty="0">
                <a:latin typeface="Arial" pitchFamily="34" charset="0"/>
                <a:cs typeface="Arial" pitchFamily="34" charset="0"/>
                <a:sym typeface="Arial" pitchFamily="34" charset="0"/>
              </a:rPr>
              <a:t>Example: Bus Routes in Downtown Seattle</a:t>
            </a:r>
            <a:endParaRPr lang="en-US" altLang="en-US" dirty="0"/>
          </a:p>
        </p:txBody>
      </p:sp>
      <p:sp>
        <p:nvSpPr>
          <p:cNvPr id="29701" name="AutoShape 4"/>
          <p:cNvSpPr>
            <a:spLocks/>
          </p:cNvSpPr>
          <p:nvPr/>
        </p:nvSpPr>
        <p:spPr bwMode="auto">
          <a:xfrm>
            <a:off x="152400" y="5378450"/>
            <a:ext cx="8839200" cy="1147763"/>
          </a:xfrm>
          <a:custGeom>
            <a:avLst/>
            <a:gdLst>
              <a:gd name="T0" fmla="*/ 4419600 w 21600"/>
              <a:gd name="T1" fmla="*/ 573882 h 21600"/>
              <a:gd name="T2" fmla="*/ 4419600 w 21600"/>
              <a:gd name="T3" fmla="*/ 573882 h 21600"/>
              <a:gd name="T4" fmla="*/ 4419600 w 21600"/>
              <a:gd name="T5" fmla="*/ 573882 h 21600"/>
              <a:gd name="T6" fmla="*/ 44196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/>
              <a:t>If we’re at 3</a:t>
            </a:r>
            <a:r>
              <a:rPr lang="en-US" altLang="en-US" baseline="30000"/>
              <a:t>rd</a:t>
            </a:r>
            <a:r>
              <a:rPr lang="en-US" altLang="en-US"/>
              <a:t> and Pine, how can we get to</a:t>
            </a:r>
          </a:p>
          <a:p>
            <a:pPr algn="ctr" eaLnBrk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and University using Metro?  </a:t>
            </a:r>
          </a:p>
          <a:p>
            <a:pPr algn="ctr" eaLnBrk="1"/>
            <a:r>
              <a:rPr lang="en-US" altLang="en-US"/>
              <a:t>How about 4</a:t>
            </a:r>
            <a:r>
              <a:rPr lang="en-US" altLang="en-US" baseline="30000"/>
              <a:t>th</a:t>
            </a:r>
            <a:r>
              <a:rPr lang="en-US" altLang="en-US"/>
              <a:t> and Seneca?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Shortest Path Problem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19200"/>
            <a:ext cx="85344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	Given a graph </a:t>
            </a:r>
            <a:r>
              <a:rPr lang="en-US" altLang="en-US" sz="2800" i="1" dirty="0"/>
              <a:t>G, </a:t>
            </a:r>
            <a:r>
              <a:rPr lang="en-US" altLang="en-US" sz="2800" dirty="0"/>
              <a:t>and vertices </a:t>
            </a:r>
            <a:r>
              <a:rPr lang="en-US" altLang="en-US" sz="2800" i="1" dirty="0"/>
              <a:t>s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t</a:t>
            </a:r>
            <a:r>
              <a:rPr lang="en-US" altLang="en-US" sz="2800" dirty="0"/>
              <a:t> in </a:t>
            </a:r>
            <a:r>
              <a:rPr lang="en-US" altLang="en-US" sz="2800" i="1" dirty="0"/>
              <a:t>G</a:t>
            </a:r>
            <a:r>
              <a:rPr lang="en-US" altLang="en-US" sz="2800" dirty="0"/>
              <a:t>,</a:t>
            </a:r>
            <a:r>
              <a:rPr lang="en-US" altLang="en-US" sz="2800" dirty="0">
                <a:solidFill>
                  <a:srgbClr val="FF0000"/>
                </a:solidFill>
              </a:rPr>
              <a:t> find the shortest path from </a:t>
            </a:r>
            <a:r>
              <a:rPr lang="en-US" altLang="en-US" sz="2800" i="1" dirty="0">
                <a:solidFill>
                  <a:srgbClr val="FF0000"/>
                </a:solidFill>
              </a:rPr>
              <a:t>s</a:t>
            </a:r>
            <a:r>
              <a:rPr lang="en-US" altLang="en-US" sz="2800" dirty="0">
                <a:solidFill>
                  <a:srgbClr val="FF0000"/>
                </a:solidFill>
              </a:rPr>
              <a:t> to </a:t>
            </a:r>
            <a:r>
              <a:rPr lang="en-US" altLang="en-US" sz="2800" i="1" dirty="0">
                <a:solidFill>
                  <a:srgbClr val="FF0000"/>
                </a:solidFill>
              </a:rPr>
              <a:t>t</a:t>
            </a:r>
            <a:r>
              <a:rPr lang="en-US" altLang="en-US" sz="28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Two cases: weighted and unweighted.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For a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…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k</a:t>
            </a:r>
            <a:endParaRPr lang="en-US" altLang="en-US" sz="2400" i="1" baseline="-25000" dirty="0"/>
          </a:p>
          <a:p>
            <a:pPr lvl="1" eaLnBrk="1" hangingPunct="1"/>
            <a:r>
              <a:rPr lang="en-US" altLang="en-US" sz="2400" i="1" dirty="0">
                <a:solidFill>
                  <a:schemeClr val="accent2"/>
                </a:solidFill>
              </a:rPr>
              <a:t>unweighted length </a:t>
            </a:r>
            <a:r>
              <a:rPr lang="en-US" altLang="en-US" sz="2400" dirty="0"/>
              <a:t>of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k</a:t>
            </a:r>
            <a:r>
              <a:rPr lang="en-US" altLang="en-US" sz="2400" dirty="0"/>
              <a:t>            (a.k.a. </a:t>
            </a:r>
            <a:r>
              <a:rPr lang="en-US" altLang="en-US" sz="2400" i="1" dirty="0">
                <a:solidFill>
                  <a:schemeClr val="accent2"/>
                </a:solidFill>
              </a:rPr>
              <a:t>length</a:t>
            </a:r>
            <a:r>
              <a:rPr lang="en-US" altLang="en-US" sz="2400" dirty="0"/>
              <a:t>)</a:t>
            </a:r>
            <a:br>
              <a:rPr lang="en-US" altLang="en-US" sz="2400" dirty="0"/>
            </a:br>
            <a:endParaRPr lang="en-US" altLang="en-US" sz="2400" i="1" dirty="0"/>
          </a:p>
          <a:p>
            <a:pPr lvl="1" eaLnBrk="1" hangingPunct="1"/>
            <a:r>
              <a:rPr lang="en-US" altLang="en-US" sz="2400" i="1" dirty="0">
                <a:solidFill>
                  <a:schemeClr val="accent2"/>
                </a:solidFill>
              </a:rPr>
              <a:t>weighted length</a:t>
            </a:r>
            <a:r>
              <a:rPr lang="en-US" altLang="en-US" sz="2400" dirty="0"/>
              <a:t> of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dirty="0">
                <a:sym typeface="Symbol" pitchFamily="18" charset="2"/>
              </a:rPr>
              <a:t></a:t>
            </a:r>
            <a:r>
              <a:rPr lang="en-US" altLang="en-US" sz="2400" i="1" baseline="-25000" dirty="0">
                <a:sym typeface="Symbol" pitchFamily="18" charset="2"/>
              </a:rPr>
              <a:t>i</a:t>
            </a:r>
            <a:r>
              <a:rPr lang="en-US" altLang="en-US" sz="2400" baseline="-25000" dirty="0">
                <a:sym typeface="Symbol" pitchFamily="18" charset="2"/>
              </a:rPr>
              <a:t>=0..</a:t>
            </a:r>
            <a:r>
              <a:rPr lang="en-US" altLang="en-US" sz="2400" i="1" baseline="-25000" dirty="0">
                <a:sym typeface="Symbol" pitchFamily="18" charset="2"/>
              </a:rPr>
              <a:t>k</a:t>
            </a:r>
            <a:r>
              <a:rPr lang="en-US" altLang="en-US" sz="2400" baseline="-25000" dirty="0">
                <a:sym typeface="Symbol" pitchFamily="18" charset="2"/>
              </a:rPr>
              <a:t>-1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i="1" baseline="-25000" dirty="0">
                <a:sym typeface="Symbol" pitchFamily="18" charset="2"/>
              </a:rPr>
              <a:t>i,i</a:t>
            </a:r>
            <a:r>
              <a:rPr lang="en-US" altLang="en-US" sz="2400" baseline="-25000" dirty="0">
                <a:sym typeface="Symbol" pitchFamily="18" charset="2"/>
              </a:rPr>
              <a:t>+1    </a:t>
            </a:r>
            <a:r>
              <a:rPr lang="en-US" altLang="en-US" sz="2400" dirty="0">
                <a:sym typeface="Symbol" pitchFamily="18" charset="2"/>
              </a:rPr>
              <a:t>(a.k.a. </a:t>
            </a:r>
            <a:r>
              <a:rPr lang="en-US" altLang="en-US" sz="2400" i="1" dirty="0">
                <a:solidFill>
                  <a:schemeClr val="accent2"/>
                </a:solidFill>
                <a:sym typeface="Symbol" pitchFamily="18" charset="2"/>
              </a:rPr>
              <a:t>cost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lvl="1" eaLnBrk="1" hangingPunct="1"/>
            <a:endParaRPr lang="en-US" altLang="en-US" sz="24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altLang="en-US" sz="2800" dirty="0">
                <a:sym typeface="Symbol" pitchFamily="18" charset="2"/>
              </a:rPr>
              <a:t>We will assume the graph is directed</a:t>
            </a:r>
          </a:p>
          <a:p>
            <a:pPr lvl="1" eaLnBrk="1" hangingPunct="1"/>
            <a:endParaRPr lang="en-US" altLang="en-US" sz="2400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5/23/2022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15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839200" cy="838200"/>
          </a:xfrm>
          <a:noFill/>
        </p:spPr>
        <p:txBody>
          <a:bodyPr/>
          <a:lstStyle/>
          <a:p>
            <a:pPr eaLnBrk="1" hangingPunct="1"/>
            <a:r>
              <a:rPr lang="en-US" altLang="en-US" sz="4000" u="sng" dirty="0"/>
              <a:t>Single Source</a:t>
            </a:r>
            <a:r>
              <a:rPr lang="en-US" altLang="en-US" sz="4000" dirty="0"/>
              <a:t> Shortest Paths (SSSP)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8610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/>
              <a:t>Given a graph </a:t>
            </a:r>
            <a:r>
              <a:rPr lang="en-US" altLang="en-US" i="1" dirty="0"/>
              <a:t>G </a:t>
            </a:r>
            <a:r>
              <a:rPr lang="en-US" altLang="en-US" dirty="0"/>
              <a:t>and vertex </a:t>
            </a:r>
            <a:r>
              <a:rPr lang="en-US" altLang="en-US" i="1" dirty="0"/>
              <a:t>s</a:t>
            </a:r>
            <a:r>
              <a:rPr lang="en-US" altLang="en-US" dirty="0"/>
              <a:t>,</a:t>
            </a:r>
            <a:r>
              <a:rPr lang="en-US" altLang="en-US" dirty="0">
                <a:solidFill>
                  <a:srgbClr val="FF0000"/>
                </a:solidFill>
              </a:rPr>
              <a:t> find the shortest paths from </a:t>
            </a:r>
            <a:r>
              <a:rPr lang="en-US" altLang="en-US" i="1" dirty="0">
                <a:solidFill>
                  <a:srgbClr val="FF0000"/>
                </a:solidFill>
              </a:rPr>
              <a:t>s</a:t>
            </a:r>
            <a:r>
              <a:rPr lang="en-US" altLang="en-US" dirty="0">
                <a:solidFill>
                  <a:srgbClr val="FF0000"/>
                </a:solidFill>
              </a:rPr>
              <a:t> to </a:t>
            </a:r>
            <a:r>
              <a:rPr lang="en-US" altLang="en-US" u="sng" dirty="0">
                <a:solidFill>
                  <a:srgbClr val="FF0000"/>
                </a:solidFill>
              </a:rPr>
              <a:t>all</a:t>
            </a:r>
            <a:r>
              <a:rPr lang="en-US" altLang="en-US" dirty="0">
                <a:solidFill>
                  <a:srgbClr val="FF0000"/>
                </a:solidFill>
              </a:rPr>
              <a:t> vertices in G.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 dirty="0"/>
              <a:t>How much harder is this than finding single shortest path from s to t?</a:t>
            </a:r>
          </a:p>
          <a:p>
            <a:pPr lvl="2"/>
            <a:r>
              <a:rPr lang="en-US" altLang="en-US" dirty="0"/>
              <a:t>Most algorithms will have to find the shortest path to every vertex in the graph in the worst case</a:t>
            </a:r>
          </a:p>
          <a:p>
            <a:pPr lvl="3"/>
            <a:r>
              <a:rPr lang="en-US" altLang="en-US" dirty="0"/>
              <a:t>Although may stop early in some cases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5/23/2022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3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Graphs</a:t>
            </a:r>
            <a:endParaRPr lang="en-US" alt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1"/>
            <a:ext cx="8686800" cy="2198688"/>
          </a:xfrm>
        </p:spPr>
        <p:txBody>
          <a:bodyPr lIns="0" tIns="0" rIns="0" bIns="0">
            <a:normAutofit lnSpcReduction="10000"/>
          </a:bodyPr>
          <a:lstStyle/>
          <a:p>
            <a:pPr marL="0" indent="0" defTabSz="868363" eaLnBrk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A formalism for representing binary relationships between objects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68375" lvl="2" indent="-134938" defTabSz="868363">
              <a:lnSpc>
                <a:spcPct val="90000"/>
              </a:lnSpc>
              <a:spcBef>
                <a:spcPts val="700"/>
              </a:spcBef>
              <a:buFontTx/>
              <a:buChar char="–"/>
            </a:pPr>
            <a:r>
              <a:rPr lang="en-US" altLang="en-US" sz="2200" i="1" dirty="0">
                <a:latin typeface="Arial" pitchFamily="34" charset="0"/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2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vertices</a:t>
            </a:r>
            <a:r>
              <a:rPr lang="en-US" alt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=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{v</a:t>
            </a:r>
            <a:r>
              <a:rPr lang="en-US" altLang="en-US" sz="22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2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</a:t>
            </a:r>
            <a:r>
              <a:rPr lang="en-US" altLang="en-US" sz="22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2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n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968375" lvl="2" indent="-134938" defTabSz="868363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r>
              <a:rPr lang="en-US" altLang="en-US" sz="2200" i="1" dirty="0">
                <a:latin typeface="Arial" pitchFamily="34" charset="0"/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2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edges</a:t>
            </a:r>
            <a:r>
              <a:rPr lang="en-US" alt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{e</a:t>
            </a:r>
            <a:r>
              <a:rPr lang="en-US" altLang="en-US" sz="22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,e</a:t>
            </a:r>
            <a:r>
              <a:rPr lang="en-US" altLang="en-US" sz="22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</a:t>
            </a:r>
            <a:r>
              <a:rPr lang="en-US" altLang="en-US" sz="22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2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 </a:t>
            </a:r>
            <a:br>
              <a:rPr lang="en-US" altLang="en-US" sz="22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endParaRPr lang="en-US" altLang="en-US" sz="26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endParaRPr lang="en-US" altLang="en-US" sz="26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152400" indent="-152400" defTabSz="868363" eaLnBrk="1">
              <a:lnSpc>
                <a:spcPct val="90000"/>
              </a:lnSpc>
              <a:spcBef>
                <a:spcPts val="700"/>
              </a:spcBef>
            </a:pPr>
            <a:endParaRPr lang="en-US" altLang="en-US" sz="26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49" name="AutoShape 4"/>
          <p:cNvSpPr>
            <a:spLocks/>
          </p:cNvSpPr>
          <p:nvPr/>
        </p:nvSpPr>
        <p:spPr bwMode="auto">
          <a:xfrm>
            <a:off x="752510" y="5011766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0" name="AutoShape 5"/>
          <p:cNvSpPr>
            <a:spLocks/>
          </p:cNvSpPr>
          <p:nvPr/>
        </p:nvSpPr>
        <p:spPr bwMode="auto">
          <a:xfrm>
            <a:off x="471522" y="4708553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6151" name="AutoShape 6"/>
          <p:cNvSpPr>
            <a:spLocks/>
          </p:cNvSpPr>
          <p:nvPr/>
        </p:nvSpPr>
        <p:spPr bwMode="auto">
          <a:xfrm>
            <a:off x="1889160" y="5467378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2" name="AutoShape 7"/>
          <p:cNvSpPr>
            <a:spLocks/>
          </p:cNvSpPr>
          <p:nvPr/>
        </p:nvSpPr>
        <p:spPr bwMode="auto">
          <a:xfrm>
            <a:off x="2317750" y="5612620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 dirty="0"/>
          </a:p>
        </p:txBody>
      </p:sp>
      <p:sp>
        <p:nvSpPr>
          <p:cNvPr id="6153" name="AutoShape 8"/>
          <p:cNvSpPr>
            <a:spLocks/>
          </p:cNvSpPr>
          <p:nvPr/>
        </p:nvSpPr>
        <p:spPr bwMode="auto">
          <a:xfrm>
            <a:off x="2746410" y="4783166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4" name="AutoShape 9"/>
          <p:cNvSpPr>
            <a:spLocks/>
          </p:cNvSpPr>
          <p:nvPr/>
        </p:nvSpPr>
        <p:spPr bwMode="auto">
          <a:xfrm>
            <a:off x="3094072" y="4860953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6155" name="AutoShape 10"/>
          <p:cNvCxnSpPr>
            <a:cxnSpLocks noChangeShapeType="1"/>
          </p:cNvCxnSpPr>
          <p:nvPr/>
        </p:nvCxnSpPr>
        <p:spPr bwMode="auto">
          <a:xfrm flipH="1">
            <a:off x="2147922" y="5011766"/>
            <a:ext cx="639763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6" name="AutoShape 11"/>
          <p:cNvCxnSpPr>
            <a:cxnSpLocks noChangeShapeType="1"/>
          </p:cNvCxnSpPr>
          <p:nvPr/>
        </p:nvCxnSpPr>
        <p:spPr bwMode="auto">
          <a:xfrm flipH="1" flipV="1">
            <a:off x="1039847" y="5154641"/>
            <a:ext cx="855663" cy="357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7" name="AutoShape 12"/>
          <p:cNvCxnSpPr>
            <a:cxnSpLocks noChangeShapeType="1"/>
          </p:cNvCxnSpPr>
          <p:nvPr/>
        </p:nvCxnSpPr>
        <p:spPr bwMode="auto">
          <a:xfrm>
            <a:off x="1039847" y="5299103"/>
            <a:ext cx="838200" cy="312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8" name="AutoShape 13"/>
          <p:cNvSpPr>
            <a:spLocks/>
          </p:cNvSpPr>
          <p:nvPr/>
        </p:nvSpPr>
        <p:spPr bwMode="auto">
          <a:xfrm>
            <a:off x="228599" y="5924578"/>
            <a:ext cx="4117064" cy="633439"/>
          </a:xfrm>
          <a:custGeom>
            <a:avLst/>
            <a:gdLst>
              <a:gd name="T0" fmla="*/ 1346994 w 21600"/>
              <a:gd name="T1" fmla="*/ 775494 h 21600"/>
              <a:gd name="T2" fmla="*/ 1346994 w 21600"/>
              <a:gd name="T3" fmla="*/ 775494 h 21600"/>
              <a:gd name="T4" fmla="*/ 1346994 w 21600"/>
              <a:gd name="T5" fmla="*/ 775494 h 21600"/>
              <a:gd name="T6" fmla="*/ 1346994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16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{(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),(</a:t>
            </a:r>
            <a:r>
              <a:rPr lang="en-US" alt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),(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),(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)}</a:t>
            </a:r>
            <a:endParaRPr lang="en-US" altLang="en-US" sz="1600" dirty="0"/>
          </a:p>
        </p:txBody>
      </p:sp>
      <p:sp>
        <p:nvSpPr>
          <p:cNvPr id="6159" name="AutoShape 14"/>
          <p:cNvSpPr>
            <a:spLocks/>
          </p:cNvSpPr>
          <p:nvPr/>
        </p:nvSpPr>
        <p:spPr bwMode="auto">
          <a:xfrm>
            <a:off x="1689135" y="4478366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60" name="AutoShape 15"/>
          <p:cNvSpPr>
            <a:spLocks/>
          </p:cNvSpPr>
          <p:nvPr/>
        </p:nvSpPr>
        <p:spPr bwMode="auto">
          <a:xfrm rot="5400000" flipH="1">
            <a:off x="2300323" y="4322790"/>
            <a:ext cx="182562" cy="792163"/>
          </a:xfrm>
          <a:custGeom>
            <a:avLst/>
            <a:gdLst>
              <a:gd name="T0" fmla="*/ 91281 w 21600"/>
              <a:gd name="T1" fmla="*/ 396082 h 21600"/>
              <a:gd name="T2" fmla="*/ 91281 w 21600"/>
              <a:gd name="T3" fmla="*/ 396082 h 21600"/>
              <a:gd name="T4" fmla="*/ 91281 w 21600"/>
              <a:gd name="T5" fmla="*/ 396082 h 21600"/>
              <a:gd name="T6" fmla="*/ 91281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61" name="AutoShape 16"/>
          <p:cNvSpPr>
            <a:spLocks/>
          </p:cNvSpPr>
          <p:nvPr/>
        </p:nvSpPr>
        <p:spPr bwMode="auto">
          <a:xfrm>
            <a:off x="1843122" y="4159278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5392772" y="4083776"/>
            <a:ext cx="2952318" cy="1817858"/>
            <a:chOff x="0" y="0"/>
            <a:chExt cx="2951206" cy="1817541"/>
          </a:xfrm>
        </p:grpSpPr>
        <p:sp>
          <p:nvSpPr>
            <p:cNvPr id="21" name="AutoShape 5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" name="AutoShape 6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" name="AutoShape 7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" name="AutoShape 8"/>
            <p:cNvSpPr>
              <a:spLocks/>
            </p:cNvSpPr>
            <p:nvPr/>
          </p:nvSpPr>
          <p:spPr bwMode="auto">
            <a:xfrm>
              <a:off x="1776098" y="1444790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5" name="AutoShape 9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6" name="AutoShape 10"/>
            <p:cNvSpPr>
              <a:spLocks/>
            </p:cNvSpPr>
            <p:nvPr/>
          </p:nvSpPr>
          <p:spPr bwMode="auto">
            <a:xfrm>
              <a:off x="2677649" y="746932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AutoShape 13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AutoShape 15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32" name="AutoShape 13"/>
          <p:cNvSpPr>
            <a:spLocks/>
          </p:cNvSpPr>
          <p:nvPr/>
        </p:nvSpPr>
        <p:spPr bwMode="auto">
          <a:xfrm>
            <a:off x="5247837" y="5924578"/>
            <a:ext cx="4117064" cy="666853"/>
          </a:xfrm>
          <a:custGeom>
            <a:avLst/>
            <a:gdLst>
              <a:gd name="T0" fmla="*/ 1346994 w 21600"/>
              <a:gd name="T1" fmla="*/ 775494 h 21600"/>
              <a:gd name="T2" fmla="*/ 1346994 w 21600"/>
              <a:gd name="T3" fmla="*/ 775494 h 21600"/>
              <a:gd name="T4" fmla="*/ 1346994 w 21600"/>
              <a:gd name="T5" fmla="*/ 775494 h 21600"/>
              <a:gd name="T6" fmla="*/ 1346994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16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{{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},{</a:t>
            </a:r>
            <a:r>
              <a:rPr lang="en-US" alt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},{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16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1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}}</a:t>
            </a:r>
            <a:endParaRPr lang="en-US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51166" y="3318303"/>
            <a:ext cx="239351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+mn-lt"/>
              </a:rPr>
              <a:t>Directed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22128" y="3332480"/>
            <a:ext cx="239351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+mn-lt"/>
              </a:rPr>
              <a:t>Undirected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1: Adjacency List</a:t>
            </a:r>
            <a:endParaRPr lang="en-US" alt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list (array) of length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in which each entry stores a list (linked list) of all adjacent vertices</a:t>
            </a:r>
            <a:endParaRPr lang="en-US" altLang="en-US" dirty="0"/>
          </a:p>
        </p:txBody>
      </p:sp>
      <p:sp>
        <p:nvSpPr>
          <p:cNvPr id="23557" name="AutoShape 4"/>
          <p:cNvSpPr>
            <a:spLocks/>
          </p:cNvSpPr>
          <p:nvPr/>
        </p:nvSpPr>
        <p:spPr bwMode="auto">
          <a:xfrm>
            <a:off x="4876800" y="5502275"/>
            <a:ext cx="3836988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 dirty="0"/>
          </a:p>
        </p:txBody>
      </p:sp>
      <p:sp>
        <p:nvSpPr>
          <p:cNvPr id="23558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 dirty="0"/>
          </a:p>
        </p:txBody>
      </p:sp>
      <p:grpSp>
        <p:nvGrpSpPr>
          <p:cNvPr id="23559" name="Group 6"/>
          <p:cNvGrpSpPr>
            <a:grpSpLocks/>
          </p:cNvGrpSpPr>
          <p:nvPr/>
        </p:nvGrpSpPr>
        <p:grpSpPr bwMode="auto">
          <a:xfrm>
            <a:off x="912814" y="2665414"/>
            <a:ext cx="2973386" cy="1845019"/>
            <a:chOff x="0" y="0"/>
            <a:chExt cx="2972261" cy="1844696"/>
          </a:xfrm>
        </p:grpSpPr>
        <p:sp>
          <p:nvSpPr>
            <p:cNvPr id="23569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0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71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2" name="AutoShape 10"/>
            <p:cNvSpPr>
              <a:spLocks/>
            </p:cNvSpPr>
            <p:nvPr/>
          </p:nvSpPr>
          <p:spPr bwMode="auto">
            <a:xfrm>
              <a:off x="1830398" y="1471945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3573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4" name="AutoShape 12"/>
            <p:cNvSpPr>
              <a:spLocks/>
            </p:cNvSpPr>
            <p:nvPr/>
          </p:nvSpPr>
          <p:spPr bwMode="auto">
            <a:xfrm>
              <a:off x="2698704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3575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6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7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8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9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80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3560" name="Group 19"/>
          <p:cNvGrpSpPr>
            <a:grpSpLocks/>
          </p:cNvGrpSpPr>
          <p:nvPr/>
        </p:nvGrpSpPr>
        <p:grpSpPr bwMode="auto">
          <a:xfrm>
            <a:off x="5470525" y="2667000"/>
            <a:ext cx="1311275" cy="2590800"/>
            <a:chOff x="-1" y="0"/>
            <a:chExt cx="1309689" cy="2590800"/>
          </a:xfrm>
        </p:grpSpPr>
        <p:sp>
          <p:nvSpPr>
            <p:cNvPr id="23561" name="AutoShape 20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2" name="AutoShape 21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3" name="AutoShape 22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4" name="AutoShape 23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5" name="AutoShape 24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66" name="AutoShape 25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3567" name="AutoShape 26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3568" name="AutoShape 27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2: Adjacency Matrix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7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 x |V|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matrix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in which an element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M[</a:t>
            </a:r>
            <a:r>
              <a:rPr lang="en-US" altLang="en-US" sz="24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u,v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]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is true if and only if there is an edge from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to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endParaRPr lang="en-US" altLang="en-US" dirty="0"/>
          </a:p>
        </p:txBody>
      </p:sp>
      <p:sp>
        <p:nvSpPr>
          <p:cNvPr id="24581" name="AutoShape 4"/>
          <p:cNvSpPr>
            <a:spLocks/>
          </p:cNvSpPr>
          <p:nvPr/>
        </p:nvSpPr>
        <p:spPr bwMode="auto">
          <a:xfrm>
            <a:off x="4694238" y="5562600"/>
            <a:ext cx="3836987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/>
          </a:p>
        </p:txBody>
      </p:sp>
      <p:sp>
        <p:nvSpPr>
          <p:cNvPr id="24582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 dirty="0"/>
          </a:p>
        </p:txBody>
      </p:sp>
      <p:grpSp>
        <p:nvGrpSpPr>
          <p:cNvPr id="24583" name="Group 6"/>
          <p:cNvGrpSpPr>
            <a:grpSpLocks/>
          </p:cNvGrpSpPr>
          <p:nvPr/>
        </p:nvGrpSpPr>
        <p:grpSpPr bwMode="auto">
          <a:xfrm>
            <a:off x="989014" y="2894014"/>
            <a:ext cx="2972802" cy="1956953"/>
            <a:chOff x="0" y="0"/>
            <a:chExt cx="2971684" cy="1956611"/>
          </a:xfrm>
        </p:grpSpPr>
        <p:sp>
          <p:nvSpPr>
            <p:cNvPr id="24600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1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602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3" name="AutoShape 10"/>
            <p:cNvSpPr>
              <a:spLocks/>
            </p:cNvSpPr>
            <p:nvPr/>
          </p:nvSpPr>
          <p:spPr bwMode="auto">
            <a:xfrm>
              <a:off x="1776831" y="1583860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4604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5" name="AutoShape 12"/>
            <p:cNvSpPr>
              <a:spLocks/>
            </p:cNvSpPr>
            <p:nvPr/>
          </p:nvSpPr>
          <p:spPr bwMode="auto">
            <a:xfrm>
              <a:off x="2698127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4606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7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8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9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0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1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4584" name="Group 19"/>
          <p:cNvGrpSpPr>
            <a:grpSpLocks/>
          </p:cNvGrpSpPr>
          <p:nvPr/>
        </p:nvGrpSpPr>
        <p:grpSpPr bwMode="auto">
          <a:xfrm>
            <a:off x="4722813" y="2360613"/>
            <a:ext cx="3683000" cy="3049587"/>
            <a:chOff x="-1" y="-1"/>
            <a:chExt cx="3681414" cy="3048001"/>
          </a:xfrm>
        </p:grpSpPr>
        <p:sp>
          <p:nvSpPr>
            <p:cNvPr id="24585" name="AutoShape 20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86" name="AutoShape 21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87" name="AutoShape 22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88" name="AutoShape 23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89" name="AutoShape 24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90" name="AutoShape 25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91" name="AutoShape 26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92" name="AutoShape 27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3" name="AutoShape 28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4" name="AutoShape 29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5" name="AutoShape 30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6" name="Line 31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7" name="Line 32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8" name="AutoShape 33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4599" name="AutoShape 34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Representing Undirected Graphs</a:t>
            </a:r>
            <a:endParaRPr lang="en-US" altLang="en-US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What do these reps look like for an undirected graph?</a:t>
            </a:r>
            <a:endParaRPr lang="en-US" altLang="en-US" dirty="0"/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508000" y="3505200"/>
            <a:ext cx="3683000" cy="3049587"/>
            <a:chOff x="-1" y="-1"/>
            <a:chExt cx="3681414" cy="3048001"/>
          </a:xfrm>
        </p:grpSpPr>
        <p:sp>
          <p:nvSpPr>
            <p:cNvPr id="25629" name="AutoShape 5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0" name="AutoShape 6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 dirty="0"/>
            </a:p>
          </p:txBody>
        </p:sp>
        <p:sp>
          <p:nvSpPr>
            <p:cNvPr id="25631" name="AutoShape 7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2" name="AutoShape 8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3" name="AutoShape 9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34" name="AutoShape 10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5" name="AutoShape 11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6" name="AutoShape 12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7" name="AutoShape 13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8" name="AutoShape 14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9" name="AutoShape 15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40" name="Line 16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Line 17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18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5643" name="AutoShape 19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6" name="Group 20"/>
          <p:cNvGrpSpPr>
            <a:grpSpLocks/>
          </p:cNvGrpSpPr>
          <p:nvPr/>
        </p:nvGrpSpPr>
        <p:grpSpPr bwMode="auto">
          <a:xfrm>
            <a:off x="3960814" y="1903414"/>
            <a:ext cx="2926623" cy="1790699"/>
            <a:chOff x="0" y="0"/>
            <a:chExt cx="2925520" cy="1790388"/>
          </a:xfrm>
        </p:grpSpPr>
        <p:sp>
          <p:nvSpPr>
            <p:cNvPr id="25618" name="AutoShape 21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9" name="AutoShape 22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20" name="AutoShape 23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1" name="AutoShape 24"/>
            <p:cNvSpPr>
              <a:spLocks/>
            </p:cNvSpPr>
            <p:nvPr/>
          </p:nvSpPr>
          <p:spPr bwMode="auto">
            <a:xfrm>
              <a:off x="1832225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5622" name="AutoShape 25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3" name="AutoShape 26"/>
            <p:cNvSpPr>
              <a:spLocks/>
            </p:cNvSpPr>
            <p:nvPr/>
          </p:nvSpPr>
          <p:spPr bwMode="auto">
            <a:xfrm>
              <a:off x="2651963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5624" name="Line 27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Line 28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9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7" name="Line 30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31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7" name="Group 32"/>
          <p:cNvGrpSpPr>
            <a:grpSpLocks/>
          </p:cNvGrpSpPr>
          <p:nvPr/>
        </p:nvGrpSpPr>
        <p:grpSpPr bwMode="auto">
          <a:xfrm>
            <a:off x="6475413" y="3962400"/>
            <a:ext cx="1311275" cy="2590800"/>
            <a:chOff x="-1" y="0"/>
            <a:chExt cx="1309689" cy="2590800"/>
          </a:xfrm>
        </p:grpSpPr>
        <p:sp>
          <p:nvSpPr>
            <p:cNvPr id="25610" name="AutoShape 33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1" name="AutoShape 34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2" name="AutoShape 35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3" name="AutoShape 36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4" name="AutoShape 37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15" name="AutoShape 38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16" name="AutoShape 39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17" name="AutoShape 40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5608" name="AutoShape 41"/>
          <p:cNvSpPr>
            <a:spLocks/>
          </p:cNvSpPr>
          <p:nvPr/>
        </p:nvSpPr>
        <p:spPr bwMode="auto">
          <a:xfrm>
            <a:off x="1295400" y="3124200"/>
            <a:ext cx="2108200" cy="374650"/>
          </a:xfrm>
          <a:custGeom>
            <a:avLst/>
            <a:gdLst>
              <a:gd name="T0" fmla="*/ 1054100 w 21600"/>
              <a:gd name="T1" fmla="*/ 187325 h 21600"/>
              <a:gd name="T2" fmla="*/ 1054100 w 21600"/>
              <a:gd name="T3" fmla="*/ 187325 h 21600"/>
              <a:gd name="T4" fmla="*/ 1054100 w 21600"/>
              <a:gd name="T5" fmla="*/ 187325 h 21600"/>
              <a:gd name="T6" fmla="*/ 10541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matrix:</a:t>
            </a:r>
            <a:endParaRPr lang="en-US" altLang="en-US"/>
          </a:p>
        </p:txBody>
      </p:sp>
      <p:sp>
        <p:nvSpPr>
          <p:cNvPr id="25609" name="AutoShape 42"/>
          <p:cNvSpPr>
            <a:spLocks/>
          </p:cNvSpPr>
          <p:nvPr/>
        </p:nvSpPr>
        <p:spPr bwMode="auto">
          <a:xfrm>
            <a:off x="6400800" y="3505200"/>
            <a:ext cx="1727200" cy="374650"/>
          </a:xfrm>
          <a:custGeom>
            <a:avLst/>
            <a:gdLst>
              <a:gd name="T0" fmla="*/ 863600 w 21600"/>
              <a:gd name="T1" fmla="*/ 187325 h 21600"/>
              <a:gd name="T2" fmla="*/ 863600 w 21600"/>
              <a:gd name="T3" fmla="*/ 187325 h 21600"/>
              <a:gd name="T4" fmla="*/ 863600 w 21600"/>
              <a:gd name="T5" fmla="*/ 187325 h 21600"/>
              <a:gd name="T6" fmla="*/ 863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list: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|E| and |V|</a:t>
            </a:r>
            <a:endParaRPr lang="en-US" alt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89613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How many edges |E| in a directed graph with |V| vertices?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How many edges |E| in a undirected graph with |V| vertices?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How many edges |E| in a undirected, connected graph with |V| vertices?</a:t>
            </a: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indent="0" defTabSz="914400" eaLnBrk="1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5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Some (semi-standard) terminology: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graph is </a:t>
            </a:r>
            <a:r>
              <a:rPr lang="en-US" altLang="en-US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sparse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if it has O(|V|) edges (upper bound).</a:t>
            </a:r>
          </a:p>
          <a:p>
            <a:pPr marL="708025" lvl="1" indent="-250825" defTabSz="914400" eaLnBrk="1">
              <a:lnSpc>
                <a:spcPct val="90000"/>
              </a:lnSpc>
              <a:spcBef>
                <a:spcPts val="5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graph is </a:t>
            </a:r>
            <a:r>
              <a:rPr lang="en-US" altLang="en-US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dense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if it has </a:t>
            </a:r>
            <a:r>
              <a:rPr lang="en-US" altLang="en-US" sz="2400" dirty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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(|V|</a:t>
            </a:r>
            <a:r>
              <a:rPr lang="en-US" altLang="en-US" sz="2400" baseline="30000" dirty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) edges.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3450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Acyclic Graphs (DAGs)</a:t>
            </a:r>
            <a:endParaRPr lang="en-US" alt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470275" cy="1843088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DAGs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 are directed graphs with no (directed) cycles.</a:t>
            </a:r>
            <a:endParaRPr lang="en-US" altLang="en-US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4572000" y="1827213"/>
            <a:ext cx="4141788" cy="3524250"/>
            <a:chOff x="0" y="0"/>
            <a:chExt cx="4142889" cy="3523615"/>
          </a:xfrm>
        </p:grpSpPr>
        <p:sp>
          <p:nvSpPr>
            <p:cNvPr id="20487" name="AutoShape 5"/>
            <p:cNvSpPr>
              <a:spLocks/>
            </p:cNvSpPr>
            <p:nvPr/>
          </p:nvSpPr>
          <p:spPr bwMode="auto">
            <a:xfrm>
              <a:off x="1981200" y="320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88" name="AutoShape 6"/>
            <p:cNvSpPr>
              <a:spLocks/>
            </p:cNvSpPr>
            <p:nvPr/>
          </p:nvSpPr>
          <p:spPr bwMode="auto">
            <a:xfrm>
              <a:off x="1676400" y="0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main()</a:t>
              </a:r>
              <a:endParaRPr lang="en-US" altLang="en-US"/>
            </a:p>
          </p:txBody>
        </p:sp>
        <p:sp>
          <p:nvSpPr>
            <p:cNvPr id="20489" name="AutoShape 7"/>
            <p:cNvSpPr>
              <a:spLocks/>
            </p:cNvSpPr>
            <p:nvPr/>
          </p:nvSpPr>
          <p:spPr bwMode="auto">
            <a:xfrm>
              <a:off x="838200" y="1463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0" name="AutoShape 8"/>
            <p:cNvSpPr>
              <a:spLocks/>
            </p:cNvSpPr>
            <p:nvPr/>
          </p:nvSpPr>
          <p:spPr bwMode="auto">
            <a:xfrm>
              <a:off x="0" y="1768475"/>
              <a:ext cx="866265" cy="383540"/>
            </a:xfrm>
            <a:custGeom>
              <a:avLst/>
              <a:gdLst>
                <a:gd name="T0" fmla="*/ 433133 w 21600"/>
                <a:gd name="T1" fmla="*/ 191770 h 21600"/>
                <a:gd name="T2" fmla="*/ 433133 w 21600"/>
                <a:gd name="T3" fmla="*/ 191770 h 21600"/>
                <a:gd name="T4" fmla="*/ 433133 w 21600"/>
                <a:gd name="T5" fmla="*/ 191770 h 21600"/>
                <a:gd name="T6" fmla="*/ 433133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add()</a:t>
              </a:r>
              <a:endParaRPr lang="en-US" altLang="en-US"/>
            </a:p>
          </p:txBody>
        </p:sp>
        <p:sp>
          <p:nvSpPr>
            <p:cNvPr id="20491" name="AutoShape 9"/>
            <p:cNvSpPr>
              <a:spLocks/>
            </p:cNvSpPr>
            <p:nvPr/>
          </p:nvSpPr>
          <p:spPr bwMode="auto">
            <a:xfrm>
              <a:off x="1295400" y="2911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2" name="AutoShape 10"/>
            <p:cNvSpPr>
              <a:spLocks/>
            </p:cNvSpPr>
            <p:nvPr/>
          </p:nvSpPr>
          <p:spPr bwMode="auto">
            <a:xfrm>
              <a:off x="31749" y="3140075"/>
              <a:ext cx="1323540" cy="383540"/>
            </a:xfrm>
            <a:custGeom>
              <a:avLst/>
              <a:gdLst>
                <a:gd name="T0" fmla="*/ 661770 w 21600"/>
                <a:gd name="T1" fmla="*/ 191770 h 21600"/>
                <a:gd name="T2" fmla="*/ 661770 w 21600"/>
                <a:gd name="T3" fmla="*/ 191770 h 21600"/>
                <a:gd name="T4" fmla="*/ 661770 w 21600"/>
                <a:gd name="T5" fmla="*/ 191770 h 21600"/>
                <a:gd name="T6" fmla="*/ 661770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access()</a:t>
              </a:r>
              <a:endParaRPr lang="en-US" altLang="en-US"/>
            </a:p>
          </p:txBody>
        </p:sp>
        <p:sp>
          <p:nvSpPr>
            <p:cNvPr id="20493" name="AutoShape 11"/>
            <p:cNvSpPr>
              <a:spLocks/>
            </p:cNvSpPr>
            <p:nvPr/>
          </p:nvSpPr>
          <p:spPr bwMode="auto">
            <a:xfrm>
              <a:off x="2895600" y="1387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4" name="AutoShape 12"/>
            <p:cNvSpPr>
              <a:spLocks/>
            </p:cNvSpPr>
            <p:nvPr/>
          </p:nvSpPr>
          <p:spPr bwMode="auto">
            <a:xfrm>
              <a:off x="3124200" y="1082675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mult()</a:t>
              </a:r>
              <a:endParaRPr lang="en-US" altLang="en-US"/>
            </a:p>
          </p:txBody>
        </p:sp>
        <p:sp>
          <p:nvSpPr>
            <p:cNvPr id="20495" name="AutoShape 13"/>
            <p:cNvSpPr>
              <a:spLocks/>
            </p:cNvSpPr>
            <p:nvPr/>
          </p:nvSpPr>
          <p:spPr bwMode="auto">
            <a:xfrm>
              <a:off x="2590800" y="27590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6" name="AutoShape 14"/>
            <p:cNvSpPr>
              <a:spLocks/>
            </p:cNvSpPr>
            <p:nvPr/>
          </p:nvSpPr>
          <p:spPr bwMode="auto">
            <a:xfrm>
              <a:off x="3020985" y="3122616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read()</a:t>
              </a:r>
              <a:endParaRPr lang="en-US" altLang="en-US"/>
            </a:p>
          </p:txBody>
        </p:sp>
        <p:sp>
          <p:nvSpPr>
            <p:cNvPr id="20497" name="Line 15"/>
            <p:cNvSpPr>
              <a:spLocks noChangeShapeType="1"/>
            </p:cNvSpPr>
            <p:nvPr/>
          </p:nvSpPr>
          <p:spPr bwMode="auto">
            <a:xfrm flipH="1">
              <a:off x="1028699" y="511174"/>
              <a:ext cx="938214" cy="938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>
              <a:off x="2376487" y="511174"/>
              <a:ext cx="574676" cy="917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>
              <a:off x="2306637" y="660400"/>
              <a:ext cx="474664" cy="2084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0" name="Line 18"/>
            <p:cNvSpPr>
              <a:spLocks noChangeShapeType="1"/>
            </p:cNvSpPr>
            <p:nvPr/>
          </p:nvSpPr>
          <p:spPr bwMode="auto">
            <a:xfrm>
              <a:off x="1028699" y="1858962"/>
              <a:ext cx="322264" cy="1093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1" name="Line 19"/>
            <p:cNvSpPr>
              <a:spLocks noChangeShapeType="1"/>
            </p:cNvSpPr>
            <p:nvPr/>
          </p:nvSpPr>
          <p:spPr bwMode="auto">
            <a:xfrm flipH="1">
              <a:off x="1233487" y="1577975"/>
              <a:ext cx="1647826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>
              <a:off x="1163637" y="1803399"/>
              <a:ext cx="1482726" cy="9969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060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Topological Sort</a:t>
            </a:r>
            <a:endParaRPr lang="en-US" alt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600200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Given a directed graph,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, output all the vertices in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sorted so that no vertex is output before any other vertex with an edge to it.</a:t>
            </a:r>
            <a:endParaRPr lang="en-US" altLang="en-US" dirty="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489555" y="3640138"/>
            <a:ext cx="1014412" cy="523875"/>
            <a:chOff x="0" y="0"/>
            <a:chExt cx="1014473" cy="523875"/>
          </a:xfrm>
        </p:grpSpPr>
        <p:sp>
          <p:nvSpPr>
            <p:cNvPr id="30785" name="AutoShape 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6" name="AutoShape 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142</a:t>
              </a:r>
              <a:endParaRPr lang="en-US" altLang="en-US"/>
            </a:p>
          </p:txBody>
        </p:sp>
      </p:grpSp>
      <p:grpSp>
        <p:nvGrpSpPr>
          <p:cNvPr id="30726" name="Group 7"/>
          <p:cNvGrpSpPr>
            <a:grpSpLocks/>
          </p:cNvGrpSpPr>
          <p:nvPr/>
        </p:nvGrpSpPr>
        <p:grpSpPr bwMode="auto">
          <a:xfrm>
            <a:off x="1710342" y="3640138"/>
            <a:ext cx="1016000" cy="523875"/>
            <a:chOff x="0" y="0"/>
            <a:chExt cx="1014473" cy="523875"/>
          </a:xfrm>
        </p:grpSpPr>
        <p:sp>
          <p:nvSpPr>
            <p:cNvPr id="30783" name="AutoShape 8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4" name="AutoShape 9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143</a:t>
              </a:r>
              <a:endParaRPr lang="en-US" altLang="en-US" dirty="0"/>
            </a:p>
          </p:txBody>
        </p:sp>
      </p:grpSp>
      <p:grpSp>
        <p:nvGrpSpPr>
          <p:cNvPr id="30727" name="Group 10"/>
          <p:cNvGrpSpPr>
            <a:grpSpLocks/>
          </p:cNvGrpSpPr>
          <p:nvPr/>
        </p:nvGrpSpPr>
        <p:grpSpPr bwMode="auto">
          <a:xfrm>
            <a:off x="2964467" y="2851150"/>
            <a:ext cx="1016000" cy="525463"/>
            <a:chOff x="0" y="-1"/>
            <a:chExt cx="1014473" cy="525464"/>
          </a:xfrm>
        </p:grpSpPr>
        <p:sp>
          <p:nvSpPr>
            <p:cNvPr id="30781" name="AutoShape 11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2" name="AutoShape 12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321</a:t>
              </a:r>
              <a:endParaRPr lang="en-US" altLang="en-US"/>
            </a:p>
          </p:txBody>
        </p:sp>
      </p:grpSp>
      <p:grpSp>
        <p:nvGrpSpPr>
          <p:cNvPr id="30728" name="Group 13"/>
          <p:cNvGrpSpPr>
            <a:grpSpLocks/>
          </p:cNvGrpSpPr>
          <p:nvPr/>
        </p:nvGrpSpPr>
        <p:grpSpPr bwMode="auto">
          <a:xfrm>
            <a:off x="2964467" y="3640138"/>
            <a:ext cx="1016000" cy="523875"/>
            <a:chOff x="0" y="0"/>
            <a:chExt cx="1014473" cy="523875"/>
          </a:xfrm>
        </p:grpSpPr>
        <p:sp>
          <p:nvSpPr>
            <p:cNvPr id="30779" name="AutoShape 14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80" name="AutoShape 15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341</a:t>
              </a:r>
              <a:endParaRPr lang="en-US" altLang="en-US"/>
            </a:p>
          </p:txBody>
        </p:sp>
      </p:grpSp>
      <p:grpSp>
        <p:nvGrpSpPr>
          <p:cNvPr id="30729" name="Group 16"/>
          <p:cNvGrpSpPr>
            <a:grpSpLocks/>
          </p:cNvGrpSpPr>
          <p:nvPr/>
        </p:nvGrpSpPr>
        <p:grpSpPr bwMode="auto">
          <a:xfrm>
            <a:off x="2964467" y="4495800"/>
            <a:ext cx="1016000" cy="523875"/>
            <a:chOff x="0" y="0"/>
            <a:chExt cx="1014473" cy="523875"/>
          </a:xfrm>
        </p:grpSpPr>
        <p:sp>
          <p:nvSpPr>
            <p:cNvPr id="30777" name="AutoShape 17"/>
            <p:cNvSpPr>
              <a:spLocks/>
            </p:cNvSpPr>
            <p:nvPr/>
          </p:nvSpPr>
          <p:spPr bwMode="auto">
            <a:xfrm>
              <a:off x="30192" y="0"/>
              <a:ext cx="954088" cy="523875"/>
            </a:xfrm>
            <a:custGeom>
              <a:avLst/>
              <a:gdLst>
                <a:gd name="T0" fmla="*/ 477020 w 19679"/>
                <a:gd name="T1" fmla="*/ 287507 h 19679"/>
                <a:gd name="T2" fmla="*/ 477020 w 19679"/>
                <a:gd name="T3" fmla="*/ 287507 h 19679"/>
                <a:gd name="T4" fmla="*/ 477020 w 19679"/>
                <a:gd name="T5" fmla="*/ 287507 h 19679"/>
                <a:gd name="T6" fmla="*/ 477020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8" name="AutoShape 18"/>
            <p:cNvSpPr>
              <a:spLocks/>
            </p:cNvSpPr>
            <p:nvPr/>
          </p:nvSpPr>
          <p:spPr bwMode="auto">
            <a:xfrm>
              <a:off x="-1" y="75562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378</a:t>
              </a:r>
              <a:endParaRPr lang="en-US" altLang="en-US" dirty="0"/>
            </a:p>
          </p:txBody>
        </p:sp>
      </p:grpSp>
      <p:grpSp>
        <p:nvGrpSpPr>
          <p:cNvPr id="30730" name="Group 19"/>
          <p:cNvGrpSpPr>
            <a:grpSpLocks/>
          </p:cNvGrpSpPr>
          <p:nvPr/>
        </p:nvGrpSpPr>
        <p:grpSpPr bwMode="auto">
          <a:xfrm>
            <a:off x="4397980" y="3506788"/>
            <a:ext cx="1014412" cy="525462"/>
            <a:chOff x="0" y="-1"/>
            <a:chExt cx="1014473" cy="525464"/>
          </a:xfrm>
        </p:grpSpPr>
        <p:sp>
          <p:nvSpPr>
            <p:cNvPr id="30775" name="AutoShape 20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6" name="AutoShape 21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326</a:t>
              </a:r>
              <a:endParaRPr lang="en-US" altLang="en-US"/>
            </a:p>
          </p:txBody>
        </p:sp>
      </p:grpSp>
      <p:grpSp>
        <p:nvGrpSpPr>
          <p:cNvPr id="30731" name="Group 22"/>
          <p:cNvGrpSpPr>
            <a:grpSpLocks/>
          </p:cNvGrpSpPr>
          <p:nvPr/>
        </p:nvGrpSpPr>
        <p:grpSpPr bwMode="auto">
          <a:xfrm>
            <a:off x="3154967" y="5332413"/>
            <a:ext cx="1016000" cy="525462"/>
            <a:chOff x="0" y="-1"/>
            <a:chExt cx="1014473" cy="525464"/>
          </a:xfrm>
        </p:grpSpPr>
        <p:sp>
          <p:nvSpPr>
            <p:cNvPr id="30773" name="AutoShape 23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4" name="AutoShape 24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370</a:t>
              </a:r>
              <a:endParaRPr lang="en-US" altLang="en-US" dirty="0"/>
            </a:p>
          </p:txBody>
        </p:sp>
      </p:grpSp>
      <p:grpSp>
        <p:nvGrpSpPr>
          <p:cNvPr id="30732" name="Group 25"/>
          <p:cNvGrpSpPr>
            <a:grpSpLocks/>
          </p:cNvGrpSpPr>
          <p:nvPr/>
        </p:nvGrpSpPr>
        <p:grpSpPr bwMode="auto">
          <a:xfrm>
            <a:off x="5934680" y="2676525"/>
            <a:ext cx="1014412" cy="523875"/>
            <a:chOff x="0" y="0"/>
            <a:chExt cx="1014473" cy="523875"/>
          </a:xfrm>
        </p:grpSpPr>
        <p:sp>
          <p:nvSpPr>
            <p:cNvPr id="30771" name="AutoShape 26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2" name="AutoShape 27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403</a:t>
              </a:r>
              <a:endParaRPr lang="en-US" altLang="en-US"/>
            </a:p>
          </p:txBody>
        </p:sp>
      </p:grpSp>
      <p:grpSp>
        <p:nvGrpSpPr>
          <p:cNvPr id="30733" name="Group 28"/>
          <p:cNvGrpSpPr>
            <a:grpSpLocks/>
          </p:cNvGrpSpPr>
          <p:nvPr/>
        </p:nvGrpSpPr>
        <p:grpSpPr bwMode="auto">
          <a:xfrm>
            <a:off x="5950555" y="3309938"/>
            <a:ext cx="1014412" cy="525462"/>
            <a:chOff x="0" y="-1"/>
            <a:chExt cx="1014473" cy="525464"/>
          </a:xfrm>
        </p:grpSpPr>
        <p:sp>
          <p:nvSpPr>
            <p:cNvPr id="30769" name="AutoShape 29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70" name="AutoShape 30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421</a:t>
              </a:r>
              <a:endParaRPr lang="en-US" altLang="en-US"/>
            </a:p>
          </p:txBody>
        </p:sp>
      </p:grpSp>
      <p:grpSp>
        <p:nvGrpSpPr>
          <p:cNvPr id="30734" name="Group 31"/>
          <p:cNvGrpSpPr>
            <a:grpSpLocks/>
          </p:cNvGrpSpPr>
          <p:nvPr/>
        </p:nvGrpSpPr>
        <p:grpSpPr bwMode="auto">
          <a:xfrm>
            <a:off x="5975955" y="5332413"/>
            <a:ext cx="1014412" cy="525462"/>
            <a:chOff x="0" y="-1"/>
            <a:chExt cx="1014473" cy="525464"/>
          </a:xfrm>
        </p:grpSpPr>
        <p:sp>
          <p:nvSpPr>
            <p:cNvPr id="30767" name="AutoShape 32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8" name="AutoShape 33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467</a:t>
              </a:r>
              <a:endParaRPr lang="en-US" altLang="en-US" dirty="0"/>
            </a:p>
          </p:txBody>
        </p:sp>
      </p:grpSp>
      <p:grpSp>
        <p:nvGrpSpPr>
          <p:cNvPr id="30735" name="Group 34"/>
          <p:cNvGrpSpPr>
            <a:grpSpLocks/>
          </p:cNvGrpSpPr>
          <p:nvPr/>
        </p:nvGrpSpPr>
        <p:grpSpPr bwMode="auto">
          <a:xfrm>
            <a:off x="5975955" y="3962400"/>
            <a:ext cx="1014412" cy="523875"/>
            <a:chOff x="0" y="0"/>
            <a:chExt cx="1014473" cy="523875"/>
          </a:xfrm>
        </p:grpSpPr>
        <p:sp>
          <p:nvSpPr>
            <p:cNvPr id="30765" name="AutoShape 35"/>
            <p:cNvSpPr>
              <a:spLocks/>
            </p:cNvSpPr>
            <p:nvPr/>
          </p:nvSpPr>
          <p:spPr bwMode="auto">
            <a:xfrm>
              <a:off x="29398" y="0"/>
              <a:ext cx="955676" cy="523875"/>
            </a:xfrm>
            <a:custGeom>
              <a:avLst/>
              <a:gdLst>
                <a:gd name="T0" fmla="*/ 477814 w 19679"/>
                <a:gd name="T1" fmla="*/ 287507 h 19679"/>
                <a:gd name="T2" fmla="*/ 477814 w 19679"/>
                <a:gd name="T3" fmla="*/ 287507 h 19679"/>
                <a:gd name="T4" fmla="*/ 477814 w 19679"/>
                <a:gd name="T5" fmla="*/ 287507 h 19679"/>
                <a:gd name="T6" fmla="*/ 477814 w 19679"/>
                <a:gd name="T7" fmla="*/ 28750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6" name="AutoShape 36"/>
            <p:cNvSpPr>
              <a:spLocks/>
            </p:cNvSpPr>
            <p:nvPr/>
          </p:nvSpPr>
          <p:spPr bwMode="auto">
            <a:xfrm>
              <a:off x="0" y="75562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451</a:t>
              </a:r>
              <a:endParaRPr lang="en-US" altLang="en-US"/>
            </a:p>
          </p:txBody>
        </p:sp>
      </p:grpSp>
      <p:sp>
        <p:nvSpPr>
          <p:cNvPr id="30736" name="AutoShape 37"/>
          <p:cNvSpPr>
            <a:spLocks/>
          </p:cNvSpPr>
          <p:nvPr/>
        </p:nvSpPr>
        <p:spPr bwMode="auto">
          <a:xfrm>
            <a:off x="1503967" y="3902075"/>
            <a:ext cx="206375" cy="0"/>
          </a:xfrm>
          <a:custGeom>
            <a:avLst/>
            <a:gdLst>
              <a:gd name="T0" fmla="*/ 103188 w 21600"/>
              <a:gd name="T1" fmla="*/ 103188 w 21600"/>
              <a:gd name="T2" fmla="*/ 103188 w 21600"/>
              <a:gd name="T3" fmla="*/ 103188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AutoShape 38"/>
          <p:cNvSpPr>
            <a:spLocks/>
          </p:cNvSpPr>
          <p:nvPr/>
        </p:nvSpPr>
        <p:spPr bwMode="auto">
          <a:xfrm>
            <a:off x="2724755" y="3902075"/>
            <a:ext cx="239712" cy="0"/>
          </a:xfrm>
          <a:custGeom>
            <a:avLst/>
            <a:gdLst>
              <a:gd name="T0" fmla="*/ 119856 w 21600"/>
              <a:gd name="T1" fmla="*/ 119856 w 21600"/>
              <a:gd name="T2" fmla="*/ 119856 w 21600"/>
              <a:gd name="T3" fmla="*/ 119856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AutoShape 39"/>
          <p:cNvSpPr>
            <a:spLocks/>
          </p:cNvSpPr>
          <p:nvPr/>
        </p:nvSpPr>
        <p:spPr bwMode="auto">
          <a:xfrm>
            <a:off x="2537430" y="3314700"/>
            <a:ext cx="615950" cy="385763"/>
          </a:xfrm>
          <a:custGeom>
            <a:avLst/>
            <a:gdLst>
              <a:gd name="T0" fmla="*/ 307975 w 21600"/>
              <a:gd name="T1" fmla="*/ 192882 h 21600"/>
              <a:gd name="T2" fmla="*/ 307975 w 21600"/>
              <a:gd name="T3" fmla="*/ 192882 h 21600"/>
              <a:gd name="T4" fmla="*/ 307975 w 21600"/>
              <a:gd name="T5" fmla="*/ 192882 h 21600"/>
              <a:gd name="T6" fmla="*/ 307975 w 21600"/>
              <a:gd name="T7" fmla="*/ 1928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AutoShape 40"/>
          <p:cNvSpPr>
            <a:spLocks/>
          </p:cNvSpPr>
          <p:nvPr/>
        </p:nvSpPr>
        <p:spPr bwMode="auto">
          <a:xfrm>
            <a:off x="3878867" y="3300413"/>
            <a:ext cx="619125" cy="284162"/>
          </a:xfrm>
          <a:custGeom>
            <a:avLst/>
            <a:gdLst>
              <a:gd name="T0" fmla="*/ 309563 w 21600"/>
              <a:gd name="T1" fmla="*/ 142081 h 21600"/>
              <a:gd name="T2" fmla="*/ 309563 w 21600"/>
              <a:gd name="T3" fmla="*/ 142081 h 21600"/>
              <a:gd name="T4" fmla="*/ 309563 w 21600"/>
              <a:gd name="T5" fmla="*/ 142081 h 21600"/>
              <a:gd name="T6" fmla="*/ 309563 w 21600"/>
              <a:gd name="T7" fmla="*/ 1420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AutoShape 41"/>
          <p:cNvSpPr>
            <a:spLocks/>
          </p:cNvSpPr>
          <p:nvPr/>
        </p:nvSpPr>
        <p:spPr bwMode="auto">
          <a:xfrm>
            <a:off x="4169380" y="5595938"/>
            <a:ext cx="1806575" cy="0"/>
          </a:xfrm>
          <a:custGeom>
            <a:avLst/>
            <a:gdLst>
              <a:gd name="T0" fmla="*/ 903288 w 21600"/>
              <a:gd name="T1" fmla="*/ 1 h 16200"/>
              <a:gd name="T2" fmla="*/ 903288 w 21600"/>
              <a:gd name="T3" fmla="*/ 1 h 16200"/>
              <a:gd name="T4" fmla="*/ 903288 w 21600"/>
              <a:gd name="T5" fmla="*/ 1 h 16200"/>
              <a:gd name="T6" fmla="*/ 903288 w 21600"/>
              <a:gd name="T7" fmla="*/ 1 h 1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6200">
                <a:moveTo>
                  <a:pt x="0" y="16200"/>
                </a:moveTo>
                <a:cubicBezTo>
                  <a:pt x="7200" y="-5400"/>
                  <a:pt x="14399" y="-5400"/>
                  <a:pt x="21599" y="162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AutoShape 42"/>
          <p:cNvSpPr>
            <a:spLocks/>
          </p:cNvSpPr>
          <p:nvPr/>
        </p:nvSpPr>
        <p:spPr bwMode="auto">
          <a:xfrm>
            <a:off x="2521555" y="4108450"/>
            <a:ext cx="647700" cy="441325"/>
          </a:xfrm>
          <a:custGeom>
            <a:avLst/>
            <a:gdLst>
              <a:gd name="T0" fmla="*/ 323850 w 21600"/>
              <a:gd name="T1" fmla="*/ 220663 h 21600"/>
              <a:gd name="T2" fmla="*/ 323850 w 21600"/>
              <a:gd name="T3" fmla="*/ 220663 h 21600"/>
              <a:gd name="T4" fmla="*/ 323850 w 21600"/>
              <a:gd name="T5" fmla="*/ 220663 h 21600"/>
              <a:gd name="T6" fmla="*/ 323850 w 21600"/>
              <a:gd name="T7" fmla="*/ 2206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AutoShape 43"/>
          <p:cNvSpPr>
            <a:spLocks/>
          </p:cNvSpPr>
          <p:nvPr/>
        </p:nvSpPr>
        <p:spPr bwMode="auto">
          <a:xfrm>
            <a:off x="5113942" y="4011613"/>
            <a:ext cx="1160463" cy="1343025"/>
          </a:xfrm>
          <a:custGeom>
            <a:avLst/>
            <a:gdLst>
              <a:gd name="T0" fmla="*/ 580232 w 21600"/>
              <a:gd name="T1" fmla="*/ 671513 h 21600"/>
              <a:gd name="T2" fmla="*/ 580232 w 21600"/>
              <a:gd name="T3" fmla="*/ 671513 h 21600"/>
              <a:gd name="T4" fmla="*/ 580232 w 21600"/>
              <a:gd name="T5" fmla="*/ 671513 h 21600"/>
              <a:gd name="T6" fmla="*/ 580232 w 21600"/>
              <a:gd name="T7" fmla="*/ 6715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AutoShape 44"/>
          <p:cNvSpPr>
            <a:spLocks/>
          </p:cNvSpPr>
          <p:nvPr/>
        </p:nvSpPr>
        <p:spPr bwMode="auto">
          <a:xfrm>
            <a:off x="3978880" y="4313238"/>
            <a:ext cx="1997075" cy="354012"/>
          </a:xfrm>
          <a:custGeom>
            <a:avLst/>
            <a:gdLst>
              <a:gd name="T0" fmla="*/ 998538 w 21600"/>
              <a:gd name="T1" fmla="*/ 177006 h 21600"/>
              <a:gd name="T2" fmla="*/ 998538 w 21600"/>
              <a:gd name="T3" fmla="*/ 177006 h 21600"/>
              <a:gd name="T4" fmla="*/ 998538 w 21600"/>
              <a:gd name="T5" fmla="*/ 177006 h 21600"/>
              <a:gd name="T6" fmla="*/ 998538 w 21600"/>
              <a:gd name="T7" fmla="*/ 1770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199" y="14399"/>
                  <a:pt x="14400" y="7200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AutoShape 45"/>
          <p:cNvSpPr>
            <a:spLocks/>
          </p:cNvSpPr>
          <p:nvPr/>
        </p:nvSpPr>
        <p:spPr bwMode="auto">
          <a:xfrm>
            <a:off x="5412392" y="3916363"/>
            <a:ext cx="563563" cy="161925"/>
          </a:xfrm>
          <a:custGeom>
            <a:avLst/>
            <a:gdLst>
              <a:gd name="T0" fmla="*/ 281782 w 21600"/>
              <a:gd name="T1" fmla="*/ 80963 h 21600"/>
              <a:gd name="T2" fmla="*/ 281782 w 21600"/>
              <a:gd name="T3" fmla="*/ 80963 h 21600"/>
              <a:gd name="T4" fmla="*/ 281782 w 21600"/>
              <a:gd name="T5" fmla="*/ 80963 h 21600"/>
              <a:gd name="T6" fmla="*/ 281782 w 21600"/>
              <a:gd name="T7" fmla="*/ 809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5" name="Group 46"/>
          <p:cNvGrpSpPr>
            <a:grpSpLocks/>
          </p:cNvGrpSpPr>
          <p:nvPr/>
        </p:nvGrpSpPr>
        <p:grpSpPr bwMode="auto">
          <a:xfrm>
            <a:off x="4397980" y="2851150"/>
            <a:ext cx="1014412" cy="525463"/>
            <a:chOff x="0" y="-1"/>
            <a:chExt cx="1014473" cy="525464"/>
          </a:xfrm>
        </p:grpSpPr>
        <p:sp>
          <p:nvSpPr>
            <p:cNvPr id="30763" name="AutoShape 47"/>
            <p:cNvSpPr>
              <a:spLocks/>
            </p:cNvSpPr>
            <p:nvPr/>
          </p:nvSpPr>
          <p:spPr bwMode="auto">
            <a:xfrm>
              <a:off x="29398" y="0"/>
              <a:ext cx="955676" cy="525463"/>
            </a:xfrm>
            <a:custGeom>
              <a:avLst/>
              <a:gdLst>
                <a:gd name="T0" fmla="*/ 477814 w 19679"/>
                <a:gd name="T1" fmla="*/ 288378 h 19679"/>
                <a:gd name="T2" fmla="*/ 477814 w 19679"/>
                <a:gd name="T3" fmla="*/ 288378 h 19679"/>
                <a:gd name="T4" fmla="*/ 477814 w 19679"/>
                <a:gd name="T5" fmla="*/ 288378 h 19679"/>
                <a:gd name="T6" fmla="*/ 477814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4" name="AutoShape 48"/>
            <p:cNvSpPr>
              <a:spLocks/>
            </p:cNvSpPr>
            <p:nvPr/>
          </p:nvSpPr>
          <p:spPr bwMode="auto">
            <a:xfrm>
              <a:off x="0" y="76356"/>
              <a:ext cx="1014473" cy="372751"/>
            </a:xfrm>
            <a:custGeom>
              <a:avLst/>
              <a:gdLst>
                <a:gd name="T0" fmla="*/ 507236 w 21600"/>
                <a:gd name="T1" fmla="*/ 186376 h 21600"/>
                <a:gd name="T2" fmla="*/ 507236 w 21600"/>
                <a:gd name="T3" fmla="*/ 186376 h 21600"/>
                <a:gd name="T4" fmla="*/ 507236 w 21600"/>
                <a:gd name="T5" fmla="*/ 186376 h 21600"/>
                <a:gd name="T6" fmla="*/ 507236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322</a:t>
              </a:r>
              <a:endParaRPr lang="en-US" altLang="en-US"/>
            </a:p>
          </p:txBody>
        </p:sp>
      </p:grpSp>
      <p:sp>
        <p:nvSpPr>
          <p:cNvPr id="30746" name="AutoShape 49"/>
          <p:cNvSpPr>
            <a:spLocks/>
          </p:cNvSpPr>
          <p:nvPr/>
        </p:nvSpPr>
        <p:spPr bwMode="auto">
          <a:xfrm>
            <a:off x="3978880" y="3114675"/>
            <a:ext cx="419100" cy="0"/>
          </a:xfrm>
          <a:custGeom>
            <a:avLst/>
            <a:gdLst>
              <a:gd name="T0" fmla="*/ 209550 w 21600"/>
              <a:gd name="T1" fmla="*/ 209550 w 21600"/>
              <a:gd name="T2" fmla="*/ 209550 w 21600"/>
              <a:gd name="T3" fmla="*/ 209550 w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21600">
                <a:moveTo>
                  <a:pt x="0" y="0"/>
                </a:moveTo>
                <a:cubicBezTo>
                  <a:pt x="7200" y="0"/>
                  <a:pt x="14399" y="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50"/>
          <p:cNvSpPr>
            <a:spLocks/>
          </p:cNvSpPr>
          <p:nvPr/>
        </p:nvSpPr>
        <p:spPr bwMode="auto">
          <a:xfrm>
            <a:off x="5412392" y="3263900"/>
            <a:ext cx="538163" cy="160338"/>
          </a:xfrm>
          <a:custGeom>
            <a:avLst/>
            <a:gdLst>
              <a:gd name="T0" fmla="*/ 269082 w 21600"/>
              <a:gd name="T1" fmla="*/ 80169 h 21600"/>
              <a:gd name="T2" fmla="*/ 269082 w 21600"/>
              <a:gd name="T3" fmla="*/ 80169 h 21600"/>
              <a:gd name="T4" fmla="*/ 269082 w 21600"/>
              <a:gd name="T5" fmla="*/ 80169 h 21600"/>
              <a:gd name="T6" fmla="*/ 269082 w 21600"/>
              <a:gd name="T7" fmla="*/ 8016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AutoShape 51"/>
          <p:cNvSpPr>
            <a:spLocks/>
          </p:cNvSpPr>
          <p:nvPr/>
        </p:nvSpPr>
        <p:spPr bwMode="auto">
          <a:xfrm>
            <a:off x="5412392" y="3638550"/>
            <a:ext cx="538163" cy="66675"/>
          </a:xfrm>
          <a:custGeom>
            <a:avLst/>
            <a:gdLst>
              <a:gd name="T0" fmla="*/ 269082 w 21600"/>
              <a:gd name="T1" fmla="*/ 33338 h 21600"/>
              <a:gd name="T2" fmla="*/ 269082 w 21600"/>
              <a:gd name="T3" fmla="*/ 33338 h 21600"/>
              <a:gd name="T4" fmla="*/ 269082 w 21600"/>
              <a:gd name="T5" fmla="*/ 33338 h 21600"/>
              <a:gd name="T6" fmla="*/ 269082 w 21600"/>
              <a:gd name="T7" fmla="*/ 333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199" y="14400"/>
                  <a:pt x="14400" y="7199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52"/>
          <p:cNvSpPr>
            <a:spLocks/>
          </p:cNvSpPr>
          <p:nvPr/>
        </p:nvSpPr>
        <p:spPr bwMode="auto">
          <a:xfrm>
            <a:off x="3978880" y="3101975"/>
            <a:ext cx="1955800" cy="635000"/>
          </a:xfrm>
          <a:custGeom>
            <a:avLst/>
            <a:gdLst>
              <a:gd name="T0" fmla="*/ 977900 w 21600"/>
              <a:gd name="T1" fmla="*/ 317500 h 21600"/>
              <a:gd name="T2" fmla="*/ 977900 w 21600"/>
              <a:gd name="T3" fmla="*/ 317500 h 21600"/>
              <a:gd name="T4" fmla="*/ 977900 w 21600"/>
              <a:gd name="T5" fmla="*/ 317500 h 21600"/>
              <a:gd name="T6" fmla="*/ 977900 w 21600"/>
              <a:gd name="T7" fmla="*/ 317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200" y="14400"/>
                  <a:pt x="14399" y="7199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AutoShape 53"/>
          <p:cNvSpPr>
            <a:spLocks/>
          </p:cNvSpPr>
          <p:nvPr/>
        </p:nvSpPr>
        <p:spPr bwMode="auto">
          <a:xfrm>
            <a:off x="307784" y="5949951"/>
            <a:ext cx="2805113" cy="420688"/>
          </a:xfrm>
          <a:custGeom>
            <a:avLst/>
            <a:gdLst>
              <a:gd name="T0" fmla="*/ 1402557 w 21600"/>
              <a:gd name="T1" fmla="*/ 210344 h 21600"/>
              <a:gd name="T2" fmla="*/ 1402557 w 21600"/>
              <a:gd name="T3" fmla="*/ 210344 h 21600"/>
              <a:gd name="T4" fmla="*/ 1402557 w 21600"/>
              <a:gd name="T5" fmla="*/ 210344 h 21600"/>
              <a:gd name="T6" fmla="*/ 1402557 w 21600"/>
              <a:gd name="T7" fmla="*/ 2103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Is the output unique?</a:t>
            </a:r>
            <a:endParaRPr lang="en-US" altLang="en-US" dirty="0"/>
          </a:p>
        </p:txBody>
      </p:sp>
      <p:sp>
        <p:nvSpPr>
          <p:cNvPr id="30751" name="AutoShape 54"/>
          <p:cNvSpPr>
            <a:spLocks/>
          </p:cNvSpPr>
          <p:nvPr/>
        </p:nvSpPr>
        <p:spPr bwMode="auto">
          <a:xfrm>
            <a:off x="3532792" y="5021263"/>
            <a:ext cx="69850" cy="309562"/>
          </a:xfrm>
          <a:custGeom>
            <a:avLst/>
            <a:gdLst>
              <a:gd name="T0" fmla="*/ 34925 w 21600"/>
              <a:gd name="T1" fmla="*/ 154781 h 21600"/>
              <a:gd name="T2" fmla="*/ 34925 w 21600"/>
              <a:gd name="T3" fmla="*/ 154781 h 21600"/>
              <a:gd name="T4" fmla="*/ 34925 w 21600"/>
              <a:gd name="T5" fmla="*/ 154781 h 21600"/>
              <a:gd name="T6" fmla="*/ 34925 w 21600"/>
              <a:gd name="T7" fmla="*/ 1547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14399" y="14400"/>
                  <a:pt x="7200" y="7199"/>
                  <a:pt x="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AutoShape 55"/>
          <p:cNvSpPr>
            <a:spLocks/>
          </p:cNvSpPr>
          <p:nvPr/>
        </p:nvSpPr>
        <p:spPr bwMode="auto">
          <a:xfrm>
            <a:off x="5250467" y="3124200"/>
            <a:ext cx="847725" cy="458788"/>
          </a:xfrm>
          <a:custGeom>
            <a:avLst/>
            <a:gdLst>
              <a:gd name="T0" fmla="*/ 423863 w 21600"/>
              <a:gd name="T1" fmla="*/ 229394 h 21600"/>
              <a:gd name="T2" fmla="*/ 423863 w 21600"/>
              <a:gd name="T3" fmla="*/ 229394 h 21600"/>
              <a:gd name="T4" fmla="*/ 423863 w 21600"/>
              <a:gd name="T5" fmla="*/ 229394 h 21600"/>
              <a:gd name="T6" fmla="*/ 423863 w 21600"/>
              <a:gd name="T7" fmla="*/ 2293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599"/>
                </a:moveTo>
                <a:cubicBezTo>
                  <a:pt x="7200" y="14399"/>
                  <a:pt x="14399" y="7200"/>
                  <a:pt x="21599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3" name="Group 56"/>
          <p:cNvGrpSpPr>
            <a:grpSpLocks/>
          </p:cNvGrpSpPr>
          <p:nvPr/>
        </p:nvGrpSpPr>
        <p:grpSpPr bwMode="auto">
          <a:xfrm>
            <a:off x="4526567" y="4722813"/>
            <a:ext cx="1016000" cy="525462"/>
            <a:chOff x="0" y="-1"/>
            <a:chExt cx="1014473" cy="525464"/>
          </a:xfrm>
        </p:grpSpPr>
        <p:sp>
          <p:nvSpPr>
            <p:cNvPr id="30761" name="AutoShape 57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2" name="AutoShape 58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303</a:t>
              </a:r>
              <a:endParaRPr lang="en-US" altLang="en-US" dirty="0"/>
            </a:p>
          </p:txBody>
        </p:sp>
      </p:grpSp>
      <p:sp>
        <p:nvSpPr>
          <p:cNvPr id="30754" name="AutoShape 59"/>
          <p:cNvSpPr>
            <a:spLocks/>
          </p:cNvSpPr>
          <p:nvPr/>
        </p:nvSpPr>
        <p:spPr bwMode="auto">
          <a:xfrm>
            <a:off x="3978880" y="4830763"/>
            <a:ext cx="547687" cy="80962"/>
          </a:xfrm>
          <a:custGeom>
            <a:avLst/>
            <a:gdLst>
              <a:gd name="T0" fmla="*/ 273844 w 21600"/>
              <a:gd name="T1" fmla="*/ 40481 h 21600"/>
              <a:gd name="T2" fmla="*/ 273844 w 21600"/>
              <a:gd name="T3" fmla="*/ 40481 h 21600"/>
              <a:gd name="T4" fmla="*/ 273844 w 21600"/>
              <a:gd name="T5" fmla="*/ 40481 h 21600"/>
              <a:gd name="T6" fmla="*/ 273844 w 21600"/>
              <a:gd name="T7" fmla="*/ 404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4400" y="14400"/>
                  <a:pt x="7199" y="7199"/>
                  <a:pt x="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5" name="Group 60"/>
          <p:cNvGrpSpPr>
            <a:grpSpLocks/>
          </p:cNvGrpSpPr>
          <p:nvPr/>
        </p:nvGrpSpPr>
        <p:grpSpPr bwMode="auto">
          <a:xfrm>
            <a:off x="5974367" y="4646613"/>
            <a:ext cx="1016000" cy="525462"/>
            <a:chOff x="0" y="-1"/>
            <a:chExt cx="1014473" cy="525464"/>
          </a:xfrm>
        </p:grpSpPr>
        <p:sp>
          <p:nvSpPr>
            <p:cNvPr id="30759" name="AutoShape 61"/>
            <p:cNvSpPr>
              <a:spLocks/>
            </p:cNvSpPr>
            <p:nvPr/>
          </p:nvSpPr>
          <p:spPr bwMode="auto">
            <a:xfrm>
              <a:off x="30192" y="0"/>
              <a:ext cx="954088" cy="525463"/>
            </a:xfrm>
            <a:custGeom>
              <a:avLst/>
              <a:gdLst>
                <a:gd name="T0" fmla="*/ 477020 w 19679"/>
                <a:gd name="T1" fmla="*/ 288378 h 19679"/>
                <a:gd name="T2" fmla="*/ 477020 w 19679"/>
                <a:gd name="T3" fmla="*/ 288378 h 19679"/>
                <a:gd name="T4" fmla="*/ 477020 w 19679"/>
                <a:gd name="T5" fmla="*/ 288378 h 19679"/>
                <a:gd name="T6" fmla="*/ 477020 w 19679"/>
                <a:gd name="T7" fmla="*/ 2883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0760" name="AutoShape 62"/>
            <p:cNvSpPr>
              <a:spLocks/>
            </p:cNvSpPr>
            <p:nvPr/>
          </p:nvSpPr>
          <p:spPr bwMode="auto">
            <a:xfrm>
              <a:off x="-1" y="76356"/>
              <a:ext cx="1014474" cy="372751"/>
            </a:xfrm>
            <a:custGeom>
              <a:avLst/>
              <a:gdLst>
                <a:gd name="T0" fmla="*/ 507237 w 21600"/>
                <a:gd name="T1" fmla="*/ 186376 h 21600"/>
                <a:gd name="T2" fmla="*/ 507237 w 21600"/>
                <a:gd name="T3" fmla="*/ 186376 h 21600"/>
                <a:gd name="T4" fmla="*/ 507237 w 21600"/>
                <a:gd name="T5" fmla="*/ 186376 h 21600"/>
                <a:gd name="T6" fmla="*/ 507237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 sz="20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CSE 457</a:t>
              </a:r>
              <a:endParaRPr lang="en-US" altLang="en-US"/>
            </a:p>
          </p:txBody>
        </p:sp>
      </p:grpSp>
      <p:sp>
        <p:nvSpPr>
          <p:cNvPr id="30756" name="AutoShape 63"/>
          <p:cNvSpPr>
            <a:spLocks/>
          </p:cNvSpPr>
          <p:nvPr/>
        </p:nvSpPr>
        <p:spPr bwMode="auto">
          <a:xfrm>
            <a:off x="5540980" y="4937125"/>
            <a:ext cx="433387" cy="22225"/>
          </a:xfrm>
          <a:custGeom>
            <a:avLst/>
            <a:gdLst>
              <a:gd name="T0" fmla="*/ 216694 w 21600"/>
              <a:gd name="T1" fmla="*/ 11113 h 21600"/>
              <a:gd name="T2" fmla="*/ 216694 w 21600"/>
              <a:gd name="T3" fmla="*/ 11113 h 21600"/>
              <a:gd name="T4" fmla="*/ 216694 w 21600"/>
              <a:gd name="T5" fmla="*/ 11113 h 21600"/>
              <a:gd name="T6" fmla="*/ 216694 w 21600"/>
              <a:gd name="T7" fmla="*/ 111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7199" y="14400"/>
                  <a:pt x="14400" y="7199"/>
                  <a:pt x="21600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AutoShape 64"/>
          <p:cNvSpPr>
            <a:spLocks/>
          </p:cNvSpPr>
          <p:nvPr/>
        </p:nvSpPr>
        <p:spPr bwMode="auto">
          <a:xfrm>
            <a:off x="5199667" y="3983038"/>
            <a:ext cx="989013" cy="714375"/>
          </a:xfrm>
          <a:custGeom>
            <a:avLst/>
            <a:gdLst>
              <a:gd name="T0" fmla="*/ 494506 w 21600"/>
              <a:gd name="T1" fmla="*/ 357188 h 21600"/>
              <a:gd name="T2" fmla="*/ 494506 w 21600"/>
              <a:gd name="T3" fmla="*/ 357188 h 21600"/>
              <a:gd name="T4" fmla="*/ 494506 w 21600"/>
              <a:gd name="T5" fmla="*/ 357188 h 21600"/>
              <a:gd name="T6" fmla="*/ 494506 w 21600"/>
              <a:gd name="T7" fmla="*/ 35718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AutoShape 65"/>
          <p:cNvSpPr>
            <a:spLocks/>
          </p:cNvSpPr>
          <p:nvPr/>
        </p:nvSpPr>
        <p:spPr bwMode="auto">
          <a:xfrm>
            <a:off x="317347" y="4659679"/>
            <a:ext cx="2559050" cy="763588"/>
          </a:xfrm>
          <a:custGeom>
            <a:avLst/>
            <a:gdLst>
              <a:gd name="T0" fmla="*/ 1279525 w 21600"/>
              <a:gd name="T1" fmla="*/ 381794 h 21600"/>
              <a:gd name="T2" fmla="*/ 1279525 w 21600"/>
              <a:gd name="T3" fmla="*/ 381794 h 21600"/>
              <a:gd name="T4" fmla="*/ 1279525 w 21600"/>
              <a:gd name="T5" fmla="*/ 381794 h 21600"/>
              <a:gd name="T6" fmla="*/ 1279525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kind of input</a:t>
            </a:r>
          </a:p>
          <a:p>
            <a:pPr eaLnBrk="1"/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graph is allowed?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AutoShape 63">
            <a:extLst>
              <a:ext uri="{FF2B5EF4-FFF2-40B4-BE49-F238E27FC236}">
                <a16:creationId xmlns:a16="http://schemas.microsoft.com/office/drawing/2014/main" id="{EDC42CDC-C524-404E-9EFC-204FACA87E5F}"/>
              </a:ext>
            </a:extLst>
          </p:cNvPr>
          <p:cNvSpPr>
            <a:spLocks/>
          </p:cNvSpPr>
          <p:nvPr/>
        </p:nvSpPr>
        <p:spPr bwMode="auto">
          <a:xfrm>
            <a:off x="7949924" y="1866900"/>
            <a:ext cx="1154187" cy="4395788"/>
          </a:xfrm>
          <a:custGeom>
            <a:avLst/>
            <a:gdLst>
              <a:gd name="T0" fmla="*/ 457200 w 21600"/>
              <a:gd name="T1" fmla="*/ 2701132 h 21600"/>
              <a:gd name="T2" fmla="*/ 457200 w 21600"/>
              <a:gd name="T3" fmla="*/ 2701132 h 21600"/>
              <a:gd name="T4" fmla="*/ 457200 w 21600"/>
              <a:gd name="T5" fmla="*/ 2701132 h 21600"/>
              <a:gd name="T6" fmla="*/ 457200 w 21600"/>
              <a:gd name="T7" fmla="*/ 27011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0"/>
              </a:spcBef>
            </a:pPr>
            <a:r>
              <a:rPr lang="en-US" altLang="en-US" dirty="0"/>
              <a:t>142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143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321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341</a:t>
            </a:r>
            <a:br>
              <a:rPr lang="en-US" altLang="en-US" dirty="0"/>
            </a:br>
            <a:r>
              <a:rPr lang="en-US" altLang="en-US" dirty="0"/>
              <a:t>303</a:t>
            </a:r>
          </a:p>
          <a:p>
            <a:pPr eaLnBrk="1">
              <a:spcBef>
                <a:spcPts val="0"/>
              </a:spcBef>
            </a:pPr>
            <a:r>
              <a:rPr lang="en-US" altLang="en-US" dirty="0"/>
              <a:t>370</a:t>
            </a:r>
          </a:p>
          <a:p>
            <a:pPr eaLnBrk="1">
              <a:spcBef>
                <a:spcPts val="0"/>
              </a:spcBef>
            </a:pPr>
            <a:r>
              <a:rPr lang="en-US" altLang="en-US" dirty="0"/>
              <a:t>378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322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326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403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421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451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457</a:t>
            </a:r>
            <a:endParaRPr lang="en-US" altLang="en-US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dirty="0"/>
              <a:t>467</a:t>
            </a:r>
          </a:p>
        </p:txBody>
      </p:sp>
    </p:spTree>
    <p:extLst>
      <p:ext uri="{BB962C8B-B14F-4D97-AF65-F5344CB8AC3E}">
        <p14:creationId xmlns:p14="http://schemas.microsoft.com/office/powerpoint/2010/main" val="372531215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2170</Words>
  <Application>Microsoft Office PowerPoint</Application>
  <PresentationFormat>On-screen Show (4:3)</PresentationFormat>
  <Paragraphs>447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Bold</vt:lpstr>
      <vt:lpstr>Calibri</vt:lpstr>
      <vt:lpstr>Cambria Math</vt:lpstr>
      <vt:lpstr>Courier New</vt:lpstr>
      <vt:lpstr>Symbol</vt:lpstr>
      <vt:lpstr>Times New Roman</vt:lpstr>
      <vt:lpstr>Times New Roman Bold</vt:lpstr>
      <vt:lpstr>Office Theme</vt:lpstr>
      <vt:lpstr>CSE 332: Data Structures and Parallelism</vt:lpstr>
      <vt:lpstr>Announcements</vt:lpstr>
      <vt:lpstr>Graphs</vt:lpstr>
      <vt:lpstr>Representation 1: Adjacency List</vt:lpstr>
      <vt:lpstr>Representation 2: Adjacency Matrix</vt:lpstr>
      <vt:lpstr>Representing Undirected Graphs</vt:lpstr>
      <vt:lpstr>|E| and |V|</vt:lpstr>
      <vt:lpstr>Directed Acyclic Graphs (DAGs)</vt:lpstr>
      <vt:lpstr>Topological Sort</vt:lpstr>
      <vt:lpstr>Find valid topological sorts</vt:lpstr>
      <vt:lpstr>Topological Sort: Take One</vt:lpstr>
      <vt:lpstr>PowerPoint Presentation</vt:lpstr>
      <vt:lpstr>Topological Sort: Take Two</vt:lpstr>
      <vt:lpstr>Topological Sort: Take Two</vt:lpstr>
      <vt:lpstr>PowerPoint Presentation</vt:lpstr>
      <vt:lpstr>Find a topological order for the following graph</vt:lpstr>
      <vt:lpstr>When can we find a topological sort of a directed graph?</vt:lpstr>
      <vt:lpstr>1. If a graph has a cycle, there is no topological sort</vt:lpstr>
      <vt:lpstr>2. If the graph is acyclic, there is a topological sort</vt:lpstr>
      <vt:lpstr>Shortest Paths Problem</vt:lpstr>
      <vt:lpstr>Example: Find the shortest path</vt:lpstr>
      <vt:lpstr>Example: Bus Routes in Downtown Seattle</vt:lpstr>
      <vt:lpstr>The Shortest Path Problem</vt:lpstr>
      <vt:lpstr>Single Source Shortest Paths (SSSP)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 Computation</dc:title>
  <dc:creator>Richard Anderson</dc:creator>
  <cp:lastModifiedBy>ANJALI AGARWAL</cp:lastModifiedBy>
  <cp:revision>75</cp:revision>
  <cp:lastPrinted>2014-01-05T21:20:15Z</cp:lastPrinted>
  <dcterms:created xsi:type="dcterms:W3CDTF">2002-03-26T00:11:56Z</dcterms:created>
  <dcterms:modified xsi:type="dcterms:W3CDTF">2022-11-09T22:09:51Z</dcterms:modified>
</cp:coreProperties>
</file>