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7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8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9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10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1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12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13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14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15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536" r:id="rId3"/>
    <p:sldId id="401" r:id="rId4"/>
    <p:sldId id="580" r:id="rId5"/>
    <p:sldId id="582" r:id="rId6"/>
    <p:sldId id="583" r:id="rId7"/>
    <p:sldId id="604" r:id="rId8"/>
    <p:sldId id="605" r:id="rId9"/>
    <p:sldId id="586" r:id="rId10"/>
    <p:sldId id="587" r:id="rId11"/>
    <p:sldId id="588" r:id="rId12"/>
    <p:sldId id="589" r:id="rId13"/>
    <p:sldId id="590" r:id="rId14"/>
    <p:sldId id="591" r:id="rId15"/>
    <p:sldId id="592" r:id="rId16"/>
    <p:sldId id="606" r:id="rId17"/>
    <p:sldId id="594" r:id="rId18"/>
    <p:sldId id="607" r:id="rId19"/>
    <p:sldId id="609" r:id="rId20"/>
    <p:sldId id="596" r:id="rId21"/>
    <p:sldId id="597" r:id="rId22"/>
    <p:sldId id="598" r:id="rId23"/>
    <p:sldId id="599" r:id="rId24"/>
    <p:sldId id="600" r:id="rId25"/>
    <p:sldId id="608" r:id="rId26"/>
    <p:sldId id="603" r:id="rId27"/>
  </p:sldIdLst>
  <p:sldSz cx="9144000" cy="6858000" type="screen4x3"/>
  <p:notesSz cx="6985000" cy="9283700"/>
  <p:custDataLst>
    <p:tags r:id="rId30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8461B-FBD5-4A19-86A8-F42720235FC7}" v="9" dt="2022-04-24T02:23:44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0" autoAdjust="0"/>
    <p:restoredTop sz="80512" autoAdjust="0"/>
  </p:normalViewPr>
  <p:slideViewPr>
    <p:cSldViewPr>
      <p:cViewPr varScale="1">
        <p:scale>
          <a:sx n="113" d="100"/>
          <a:sy n="113" d="100"/>
        </p:scale>
        <p:origin x="4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0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B184E3-3A4C-4B6A-9311-B3F6E8A59B18}" type="slidenum">
              <a:rPr lang="en-US" altLang="en-US" sz="1200" smtClean="0">
                <a:latin typeface="Times New Roman" pitchFamily="18" charset="0"/>
              </a:rPr>
              <a:pPr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601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FD119E3-5E17-4F83-97D5-8F249E18257F}" type="slidenum">
              <a:rPr lang="en-US" altLang="en-US" sz="1200" smtClean="0">
                <a:latin typeface="Times New Roman" pitchFamily="18" charset="0"/>
              </a:rPr>
              <a:pPr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05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FE298B7-19DE-442C-9EE9-3F88316ED0C2}" type="slidenum">
              <a:rPr lang="en-US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398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EB2329-BF25-43BA-BCB3-6AF206857175}" type="slidenum">
              <a:rPr lang="en-US" altLang="en-US" sz="1200" smtClean="0">
                <a:latin typeface="Times New Roman" pitchFamily="18" charset="0"/>
              </a:rPr>
              <a:pPr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934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69CA8EE-03C2-44B3-847F-EA768163D982}" type="slidenum">
              <a:rPr lang="en-US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901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91736B1-4DDA-4C00-903B-1356CDF5E374}" type="slidenum">
              <a:rPr lang="en-US" altLang="en-US" sz="1200" smtClean="0">
                <a:latin typeface="Times New Roman" pitchFamily="18" charset="0"/>
              </a:rPr>
              <a:pPr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676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44B8F7-B5C4-4E5A-A440-E2716D3AB498}" type="slidenum">
              <a:rPr lang="en-US" altLang="en-US" sz="1200" smtClean="0">
                <a:latin typeface="Times New Roman" pitchFamily="18" charset="0"/>
              </a:rPr>
              <a:pPr/>
              <a:t>26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449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27C9B2-C7AC-446E-8B5B-EC014B5CC7B6}" type="datetime1">
              <a:rPr lang="en-US" altLang="en-US" sz="1200"/>
              <a:pPr/>
              <a:t>11/1/2022</a:t>
            </a:fld>
            <a:endParaRPr lang="en-US" altLang="en-US" sz="120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1494E8-FD99-4336-850B-3DF99CBAF90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772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D58334F-62B5-45D7-BFBC-55AA8B9D8208}" type="slidenum">
              <a:rPr lang="en-US" altLang="en-US" sz="1200" smtClean="0">
                <a:latin typeface="Times New Roman" pitchFamily="18" charset="0"/>
              </a:rPr>
              <a:pPr/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68ADE72-0FF1-4210-9060-E856F2649F5C}" type="slidenum">
              <a:rPr lang="en-US" altLang="en-US" sz="1200" smtClean="0">
                <a:latin typeface="Times New Roman" pitchFamily="18" charset="0"/>
              </a:rPr>
              <a:pPr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415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81B6412-C0F2-48CC-B436-365BD969CA95}" type="slidenum">
              <a:rPr lang="en-US" altLang="en-US" sz="1200" smtClean="0">
                <a:latin typeface="Times New Roman" pitchFamily="18" charset="0"/>
              </a:rPr>
              <a:pPr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492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F6022CC-CCD8-45B1-899A-9FBE47C773B0}" type="slidenum">
              <a:rPr lang="en-US" altLang="en-US" sz="1200" smtClean="0">
                <a:latin typeface="Times New Roman" pitchFamily="18" charset="0"/>
              </a:rPr>
              <a:pPr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200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75D4FAA-0F9E-4713-B299-E381DBE495FF}" type="slidenum">
              <a:rPr lang="en-US" altLang="en-US" sz="1200" smtClean="0">
                <a:latin typeface="Times New Roman" pitchFamily="18" charset="0"/>
              </a:rPr>
              <a:pPr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397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B2DD9E-DC7A-410B-ADD6-2419CD71B3A5}" type="slidenum">
              <a:rPr lang="en-US" altLang="en-US" sz="1200" smtClean="0">
                <a:latin typeface="Times New Roman" pitchFamily="18" charset="0"/>
              </a:rPr>
              <a:pPr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379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475BF2B-D3DF-430A-8C49-145579526F27}" type="slidenum">
              <a:rPr lang="en-US" altLang="en-US" sz="1200" smtClean="0">
                <a:latin typeface="Times New Roman" pitchFamily="18" charset="0"/>
              </a:rPr>
              <a:pPr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13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11/2/2022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332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7812-13DB-418A-AAAD-05FE212FE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88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06.xml"/><Relationship Id="rId18" Type="http://schemas.openxmlformats.org/officeDocument/2006/relationships/tags" Target="../tags/tag111.xml"/><Relationship Id="rId26" Type="http://schemas.openxmlformats.org/officeDocument/2006/relationships/tags" Target="../tags/tag119.xml"/><Relationship Id="rId39" Type="http://schemas.openxmlformats.org/officeDocument/2006/relationships/tags" Target="../tags/tag132.xml"/><Relationship Id="rId21" Type="http://schemas.openxmlformats.org/officeDocument/2006/relationships/tags" Target="../tags/tag114.xml"/><Relationship Id="rId34" Type="http://schemas.openxmlformats.org/officeDocument/2006/relationships/tags" Target="../tags/tag127.xml"/><Relationship Id="rId42" Type="http://schemas.openxmlformats.org/officeDocument/2006/relationships/tags" Target="../tags/tag135.xml"/><Relationship Id="rId47" Type="http://schemas.openxmlformats.org/officeDocument/2006/relationships/tags" Target="../tags/tag140.xml"/><Relationship Id="rId50" Type="http://schemas.openxmlformats.org/officeDocument/2006/relationships/tags" Target="../tags/tag143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6" Type="http://schemas.openxmlformats.org/officeDocument/2006/relationships/tags" Target="../tags/tag109.xml"/><Relationship Id="rId29" Type="http://schemas.openxmlformats.org/officeDocument/2006/relationships/tags" Target="../tags/tag122.xml"/><Relationship Id="rId11" Type="http://schemas.openxmlformats.org/officeDocument/2006/relationships/tags" Target="../tags/tag104.xml"/><Relationship Id="rId24" Type="http://schemas.openxmlformats.org/officeDocument/2006/relationships/tags" Target="../tags/tag117.xml"/><Relationship Id="rId32" Type="http://schemas.openxmlformats.org/officeDocument/2006/relationships/tags" Target="../tags/tag125.xml"/><Relationship Id="rId37" Type="http://schemas.openxmlformats.org/officeDocument/2006/relationships/tags" Target="../tags/tag130.xml"/><Relationship Id="rId40" Type="http://schemas.openxmlformats.org/officeDocument/2006/relationships/tags" Target="../tags/tag133.xml"/><Relationship Id="rId45" Type="http://schemas.openxmlformats.org/officeDocument/2006/relationships/tags" Target="../tags/tag138.xml"/><Relationship Id="rId5" Type="http://schemas.openxmlformats.org/officeDocument/2006/relationships/tags" Target="../tags/tag98.xml"/><Relationship Id="rId15" Type="http://schemas.openxmlformats.org/officeDocument/2006/relationships/tags" Target="../tags/tag108.xml"/><Relationship Id="rId23" Type="http://schemas.openxmlformats.org/officeDocument/2006/relationships/tags" Target="../tags/tag116.xml"/><Relationship Id="rId28" Type="http://schemas.openxmlformats.org/officeDocument/2006/relationships/tags" Target="../tags/tag121.xml"/><Relationship Id="rId36" Type="http://schemas.openxmlformats.org/officeDocument/2006/relationships/tags" Target="../tags/tag129.xml"/><Relationship Id="rId49" Type="http://schemas.openxmlformats.org/officeDocument/2006/relationships/tags" Target="../tags/tag142.xml"/><Relationship Id="rId10" Type="http://schemas.openxmlformats.org/officeDocument/2006/relationships/tags" Target="../tags/tag103.xml"/><Relationship Id="rId19" Type="http://schemas.openxmlformats.org/officeDocument/2006/relationships/tags" Target="../tags/tag112.xml"/><Relationship Id="rId31" Type="http://schemas.openxmlformats.org/officeDocument/2006/relationships/tags" Target="../tags/tag124.xml"/><Relationship Id="rId44" Type="http://schemas.openxmlformats.org/officeDocument/2006/relationships/tags" Target="../tags/tag137.xml"/><Relationship Id="rId52" Type="http://schemas.openxmlformats.org/officeDocument/2006/relationships/notesSlide" Target="../notesSlides/notesSlide9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7.xml"/><Relationship Id="rId22" Type="http://schemas.openxmlformats.org/officeDocument/2006/relationships/tags" Target="../tags/tag115.xml"/><Relationship Id="rId27" Type="http://schemas.openxmlformats.org/officeDocument/2006/relationships/tags" Target="../tags/tag120.xml"/><Relationship Id="rId30" Type="http://schemas.openxmlformats.org/officeDocument/2006/relationships/tags" Target="../tags/tag123.xml"/><Relationship Id="rId35" Type="http://schemas.openxmlformats.org/officeDocument/2006/relationships/tags" Target="../tags/tag128.xml"/><Relationship Id="rId43" Type="http://schemas.openxmlformats.org/officeDocument/2006/relationships/tags" Target="../tags/tag136.xml"/><Relationship Id="rId48" Type="http://schemas.openxmlformats.org/officeDocument/2006/relationships/tags" Target="../tags/tag141.xml"/><Relationship Id="rId8" Type="http://schemas.openxmlformats.org/officeDocument/2006/relationships/tags" Target="../tags/tag101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96.xml"/><Relationship Id="rId12" Type="http://schemas.openxmlformats.org/officeDocument/2006/relationships/tags" Target="../tags/tag105.xml"/><Relationship Id="rId17" Type="http://schemas.openxmlformats.org/officeDocument/2006/relationships/tags" Target="../tags/tag110.xml"/><Relationship Id="rId25" Type="http://schemas.openxmlformats.org/officeDocument/2006/relationships/tags" Target="../tags/tag118.xml"/><Relationship Id="rId33" Type="http://schemas.openxmlformats.org/officeDocument/2006/relationships/tags" Target="../tags/tag126.xml"/><Relationship Id="rId38" Type="http://schemas.openxmlformats.org/officeDocument/2006/relationships/tags" Target="../tags/tag131.xml"/><Relationship Id="rId46" Type="http://schemas.openxmlformats.org/officeDocument/2006/relationships/tags" Target="../tags/tag139.xml"/><Relationship Id="rId20" Type="http://schemas.openxmlformats.org/officeDocument/2006/relationships/tags" Target="../tags/tag113.xml"/><Relationship Id="rId41" Type="http://schemas.openxmlformats.org/officeDocument/2006/relationships/tags" Target="../tags/tag134.xml"/><Relationship Id="rId1" Type="http://schemas.openxmlformats.org/officeDocument/2006/relationships/tags" Target="../tags/tag94.xml"/><Relationship Id="rId6" Type="http://schemas.openxmlformats.org/officeDocument/2006/relationships/tags" Target="../tags/tag9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7.xml"/><Relationship Id="rId1" Type="http://schemas.openxmlformats.org/officeDocument/2006/relationships/tags" Target="../tags/tag1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tags" Target="../tags/tag180.xml"/><Relationship Id="rId21" Type="http://schemas.openxmlformats.org/officeDocument/2006/relationships/tags" Target="../tags/tag175.xml"/><Relationship Id="rId42" Type="http://schemas.openxmlformats.org/officeDocument/2006/relationships/tags" Target="../tags/tag196.xml"/><Relationship Id="rId47" Type="http://schemas.openxmlformats.org/officeDocument/2006/relationships/tags" Target="../tags/tag201.xml"/><Relationship Id="rId63" Type="http://schemas.openxmlformats.org/officeDocument/2006/relationships/tags" Target="../tags/tag217.xml"/><Relationship Id="rId68" Type="http://schemas.openxmlformats.org/officeDocument/2006/relationships/tags" Target="../tags/tag222.xml"/><Relationship Id="rId7" Type="http://schemas.openxmlformats.org/officeDocument/2006/relationships/tags" Target="../tags/tag161.xml"/><Relationship Id="rId71" Type="http://schemas.openxmlformats.org/officeDocument/2006/relationships/notesSlide" Target="../notesSlides/notesSlide12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9" Type="http://schemas.openxmlformats.org/officeDocument/2006/relationships/tags" Target="../tags/tag183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32" Type="http://schemas.openxmlformats.org/officeDocument/2006/relationships/tags" Target="../tags/tag186.xml"/><Relationship Id="rId37" Type="http://schemas.openxmlformats.org/officeDocument/2006/relationships/tags" Target="../tags/tag191.xml"/><Relationship Id="rId40" Type="http://schemas.openxmlformats.org/officeDocument/2006/relationships/tags" Target="../tags/tag194.xml"/><Relationship Id="rId45" Type="http://schemas.openxmlformats.org/officeDocument/2006/relationships/tags" Target="../tags/tag199.xml"/><Relationship Id="rId53" Type="http://schemas.openxmlformats.org/officeDocument/2006/relationships/tags" Target="../tags/tag207.xml"/><Relationship Id="rId58" Type="http://schemas.openxmlformats.org/officeDocument/2006/relationships/tags" Target="../tags/tag212.xml"/><Relationship Id="rId66" Type="http://schemas.openxmlformats.org/officeDocument/2006/relationships/tags" Target="../tags/tag220.xml"/><Relationship Id="rId5" Type="http://schemas.openxmlformats.org/officeDocument/2006/relationships/tags" Target="../tags/tag159.xml"/><Relationship Id="rId61" Type="http://schemas.openxmlformats.org/officeDocument/2006/relationships/tags" Target="../tags/tag215.xml"/><Relationship Id="rId19" Type="http://schemas.openxmlformats.org/officeDocument/2006/relationships/tags" Target="../tags/tag17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tags" Target="../tags/tag181.xml"/><Relationship Id="rId30" Type="http://schemas.openxmlformats.org/officeDocument/2006/relationships/tags" Target="../tags/tag184.xml"/><Relationship Id="rId35" Type="http://schemas.openxmlformats.org/officeDocument/2006/relationships/tags" Target="../tags/tag189.xml"/><Relationship Id="rId43" Type="http://schemas.openxmlformats.org/officeDocument/2006/relationships/tags" Target="../tags/tag197.xml"/><Relationship Id="rId48" Type="http://schemas.openxmlformats.org/officeDocument/2006/relationships/tags" Target="../tags/tag202.xml"/><Relationship Id="rId56" Type="http://schemas.openxmlformats.org/officeDocument/2006/relationships/tags" Target="../tags/tag210.xml"/><Relationship Id="rId64" Type="http://schemas.openxmlformats.org/officeDocument/2006/relationships/tags" Target="../tags/tag218.xml"/><Relationship Id="rId69" Type="http://schemas.openxmlformats.org/officeDocument/2006/relationships/tags" Target="../tags/tag223.xml"/><Relationship Id="rId8" Type="http://schemas.openxmlformats.org/officeDocument/2006/relationships/tags" Target="../tags/tag162.xml"/><Relationship Id="rId51" Type="http://schemas.openxmlformats.org/officeDocument/2006/relationships/tags" Target="../tags/tag205.xml"/><Relationship Id="rId3" Type="http://schemas.openxmlformats.org/officeDocument/2006/relationships/tags" Target="../tags/tag157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33" Type="http://schemas.openxmlformats.org/officeDocument/2006/relationships/tags" Target="../tags/tag187.xml"/><Relationship Id="rId38" Type="http://schemas.openxmlformats.org/officeDocument/2006/relationships/tags" Target="../tags/tag192.xml"/><Relationship Id="rId46" Type="http://schemas.openxmlformats.org/officeDocument/2006/relationships/tags" Target="../tags/tag200.xml"/><Relationship Id="rId59" Type="http://schemas.openxmlformats.org/officeDocument/2006/relationships/tags" Target="../tags/tag213.xml"/><Relationship Id="rId67" Type="http://schemas.openxmlformats.org/officeDocument/2006/relationships/tags" Target="../tags/tag221.xml"/><Relationship Id="rId20" Type="http://schemas.openxmlformats.org/officeDocument/2006/relationships/tags" Target="../tags/tag174.xml"/><Relationship Id="rId41" Type="http://schemas.openxmlformats.org/officeDocument/2006/relationships/tags" Target="../tags/tag195.xml"/><Relationship Id="rId54" Type="http://schemas.openxmlformats.org/officeDocument/2006/relationships/tags" Target="../tags/tag208.xml"/><Relationship Id="rId62" Type="http://schemas.openxmlformats.org/officeDocument/2006/relationships/tags" Target="../tags/tag216.xml"/><Relationship Id="rId70" Type="http://schemas.openxmlformats.org/officeDocument/2006/relationships/slideLayout" Target="../slideLayouts/slideLayout2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tags" Target="../tags/tag182.xml"/><Relationship Id="rId36" Type="http://schemas.openxmlformats.org/officeDocument/2006/relationships/tags" Target="../tags/tag190.xml"/><Relationship Id="rId49" Type="http://schemas.openxmlformats.org/officeDocument/2006/relationships/tags" Target="../tags/tag203.xml"/><Relationship Id="rId57" Type="http://schemas.openxmlformats.org/officeDocument/2006/relationships/tags" Target="../tags/tag211.xml"/><Relationship Id="rId10" Type="http://schemas.openxmlformats.org/officeDocument/2006/relationships/tags" Target="../tags/tag164.xml"/><Relationship Id="rId31" Type="http://schemas.openxmlformats.org/officeDocument/2006/relationships/tags" Target="../tags/tag185.xml"/><Relationship Id="rId44" Type="http://schemas.openxmlformats.org/officeDocument/2006/relationships/tags" Target="../tags/tag198.xml"/><Relationship Id="rId52" Type="http://schemas.openxmlformats.org/officeDocument/2006/relationships/tags" Target="../tags/tag206.xml"/><Relationship Id="rId60" Type="http://schemas.openxmlformats.org/officeDocument/2006/relationships/tags" Target="../tags/tag214.xml"/><Relationship Id="rId65" Type="http://schemas.openxmlformats.org/officeDocument/2006/relationships/tags" Target="../tags/tag219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39" Type="http://schemas.openxmlformats.org/officeDocument/2006/relationships/tags" Target="../tags/tag193.xml"/><Relationship Id="rId34" Type="http://schemas.openxmlformats.org/officeDocument/2006/relationships/tags" Target="../tags/tag188.xml"/><Relationship Id="rId50" Type="http://schemas.openxmlformats.org/officeDocument/2006/relationships/tags" Target="../tags/tag204.xml"/><Relationship Id="rId55" Type="http://schemas.openxmlformats.org/officeDocument/2006/relationships/tags" Target="../tags/tag209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236.xml"/><Relationship Id="rId18" Type="http://schemas.openxmlformats.org/officeDocument/2006/relationships/tags" Target="../tags/tag241.xml"/><Relationship Id="rId26" Type="http://schemas.openxmlformats.org/officeDocument/2006/relationships/tags" Target="../tags/tag249.xml"/><Relationship Id="rId3" Type="http://schemas.openxmlformats.org/officeDocument/2006/relationships/tags" Target="../tags/tag226.xml"/><Relationship Id="rId21" Type="http://schemas.openxmlformats.org/officeDocument/2006/relationships/tags" Target="../tags/tag244.xml"/><Relationship Id="rId34" Type="http://schemas.openxmlformats.org/officeDocument/2006/relationships/tags" Target="../tags/tag257.xml"/><Relationship Id="rId7" Type="http://schemas.openxmlformats.org/officeDocument/2006/relationships/tags" Target="../tags/tag230.xml"/><Relationship Id="rId12" Type="http://schemas.openxmlformats.org/officeDocument/2006/relationships/tags" Target="../tags/tag235.xml"/><Relationship Id="rId17" Type="http://schemas.openxmlformats.org/officeDocument/2006/relationships/tags" Target="../tags/tag240.xml"/><Relationship Id="rId25" Type="http://schemas.openxmlformats.org/officeDocument/2006/relationships/tags" Target="../tags/tag248.xml"/><Relationship Id="rId33" Type="http://schemas.openxmlformats.org/officeDocument/2006/relationships/tags" Target="../tags/tag256.xml"/><Relationship Id="rId2" Type="http://schemas.openxmlformats.org/officeDocument/2006/relationships/tags" Target="../tags/tag225.xml"/><Relationship Id="rId16" Type="http://schemas.openxmlformats.org/officeDocument/2006/relationships/tags" Target="../tags/tag239.xml"/><Relationship Id="rId20" Type="http://schemas.openxmlformats.org/officeDocument/2006/relationships/tags" Target="../tags/tag243.xml"/><Relationship Id="rId29" Type="http://schemas.openxmlformats.org/officeDocument/2006/relationships/tags" Target="../tags/tag252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1" Type="http://schemas.openxmlformats.org/officeDocument/2006/relationships/tags" Target="../tags/tag234.xml"/><Relationship Id="rId24" Type="http://schemas.openxmlformats.org/officeDocument/2006/relationships/tags" Target="../tags/tag247.xml"/><Relationship Id="rId32" Type="http://schemas.openxmlformats.org/officeDocument/2006/relationships/tags" Target="../tags/tag255.xml"/><Relationship Id="rId5" Type="http://schemas.openxmlformats.org/officeDocument/2006/relationships/tags" Target="../tags/tag228.xml"/><Relationship Id="rId15" Type="http://schemas.openxmlformats.org/officeDocument/2006/relationships/tags" Target="../tags/tag238.xml"/><Relationship Id="rId23" Type="http://schemas.openxmlformats.org/officeDocument/2006/relationships/tags" Target="../tags/tag246.xml"/><Relationship Id="rId28" Type="http://schemas.openxmlformats.org/officeDocument/2006/relationships/tags" Target="../tags/tag251.xml"/><Relationship Id="rId36" Type="http://schemas.openxmlformats.org/officeDocument/2006/relationships/notesSlide" Target="../notesSlides/notesSlide13.xml"/><Relationship Id="rId10" Type="http://schemas.openxmlformats.org/officeDocument/2006/relationships/tags" Target="../tags/tag233.xml"/><Relationship Id="rId19" Type="http://schemas.openxmlformats.org/officeDocument/2006/relationships/tags" Target="../tags/tag242.xml"/><Relationship Id="rId31" Type="http://schemas.openxmlformats.org/officeDocument/2006/relationships/tags" Target="../tags/tag254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Relationship Id="rId22" Type="http://schemas.openxmlformats.org/officeDocument/2006/relationships/tags" Target="../tags/tag245.xml"/><Relationship Id="rId27" Type="http://schemas.openxmlformats.org/officeDocument/2006/relationships/tags" Target="../tags/tag250.xml"/><Relationship Id="rId30" Type="http://schemas.openxmlformats.org/officeDocument/2006/relationships/tags" Target="../tags/tag253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23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65.xml"/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26" Type="http://schemas.openxmlformats.org/officeDocument/2006/relationships/tags" Target="../tags/tag283.xml"/><Relationship Id="rId3" Type="http://schemas.openxmlformats.org/officeDocument/2006/relationships/tags" Target="../tags/tag260.xml"/><Relationship Id="rId21" Type="http://schemas.openxmlformats.org/officeDocument/2006/relationships/tags" Target="../tags/tag278.xml"/><Relationship Id="rId7" Type="http://schemas.openxmlformats.org/officeDocument/2006/relationships/tags" Target="../tags/tag264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5" Type="http://schemas.openxmlformats.org/officeDocument/2006/relationships/tags" Target="../tags/tag282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0" Type="http://schemas.openxmlformats.org/officeDocument/2006/relationships/tags" Target="../tags/tag277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24" Type="http://schemas.openxmlformats.org/officeDocument/2006/relationships/tags" Target="../tags/tag281.xml"/><Relationship Id="rId5" Type="http://schemas.openxmlformats.org/officeDocument/2006/relationships/tags" Target="../tags/tag262.xml"/><Relationship Id="rId15" Type="http://schemas.openxmlformats.org/officeDocument/2006/relationships/tags" Target="../tags/tag272.xml"/><Relationship Id="rId23" Type="http://schemas.openxmlformats.org/officeDocument/2006/relationships/tags" Target="../tags/tag280.xml"/><Relationship Id="rId28" Type="http://schemas.openxmlformats.org/officeDocument/2006/relationships/notesSlide" Target="../notesSlides/notesSlide14.xml"/><Relationship Id="rId10" Type="http://schemas.openxmlformats.org/officeDocument/2006/relationships/tags" Target="../tags/tag267.xml"/><Relationship Id="rId19" Type="http://schemas.openxmlformats.org/officeDocument/2006/relationships/tags" Target="../tags/tag276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Relationship Id="rId22" Type="http://schemas.openxmlformats.org/officeDocument/2006/relationships/tags" Target="../tags/tag279.xml"/><Relationship Id="rId27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13" Type="http://schemas.openxmlformats.org/officeDocument/2006/relationships/tags" Target="../tags/tag296.xml"/><Relationship Id="rId18" Type="http://schemas.openxmlformats.org/officeDocument/2006/relationships/tags" Target="../tags/tag301.xml"/><Relationship Id="rId26" Type="http://schemas.openxmlformats.org/officeDocument/2006/relationships/tags" Target="../tags/tag309.xml"/><Relationship Id="rId3" Type="http://schemas.openxmlformats.org/officeDocument/2006/relationships/tags" Target="../tags/tag286.xml"/><Relationship Id="rId21" Type="http://schemas.openxmlformats.org/officeDocument/2006/relationships/tags" Target="../tags/tag304.xml"/><Relationship Id="rId7" Type="http://schemas.openxmlformats.org/officeDocument/2006/relationships/tags" Target="../tags/tag290.xml"/><Relationship Id="rId12" Type="http://schemas.openxmlformats.org/officeDocument/2006/relationships/tags" Target="../tags/tag295.xml"/><Relationship Id="rId17" Type="http://schemas.openxmlformats.org/officeDocument/2006/relationships/tags" Target="../tags/tag300.xml"/><Relationship Id="rId25" Type="http://schemas.openxmlformats.org/officeDocument/2006/relationships/tags" Target="../tags/tag308.xml"/><Relationship Id="rId2" Type="http://schemas.openxmlformats.org/officeDocument/2006/relationships/tags" Target="../tags/tag285.xml"/><Relationship Id="rId16" Type="http://schemas.openxmlformats.org/officeDocument/2006/relationships/tags" Target="../tags/tag299.xml"/><Relationship Id="rId20" Type="http://schemas.openxmlformats.org/officeDocument/2006/relationships/tags" Target="../tags/tag303.xml"/><Relationship Id="rId29" Type="http://schemas.openxmlformats.org/officeDocument/2006/relationships/notesSlide" Target="../notesSlides/notesSlide15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24" Type="http://schemas.openxmlformats.org/officeDocument/2006/relationships/tags" Target="../tags/tag307.xml"/><Relationship Id="rId5" Type="http://schemas.openxmlformats.org/officeDocument/2006/relationships/tags" Target="../tags/tag288.xml"/><Relationship Id="rId15" Type="http://schemas.openxmlformats.org/officeDocument/2006/relationships/tags" Target="../tags/tag298.xml"/><Relationship Id="rId23" Type="http://schemas.openxmlformats.org/officeDocument/2006/relationships/tags" Target="../tags/tag306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93.xml"/><Relationship Id="rId19" Type="http://schemas.openxmlformats.org/officeDocument/2006/relationships/tags" Target="../tags/tag302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tags" Target="../tags/tag297.xml"/><Relationship Id="rId22" Type="http://schemas.openxmlformats.org/officeDocument/2006/relationships/tags" Target="../tags/tag305.xml"/><Relationship Id="rId27" Type="http://schemas.openxmlformats.org/officeDocument/2006/relationships/tags" Target="../tags/tag3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4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tags" Target="../tags/tag49.xml"/><Relationship Id="rId3" Type="http://schemas.openxmlformats.org/officeDocument/2006/relationships/tags" Target="../tags/tag26.xml"/><Relationship Id="rId21" Type="http://schemas.openxmlformats.org/officeDocument/2006/relationships/tags" Target="../tags/tag44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tags" Target="../tags/tag48.xml"/><Relationship Id="rId33" Type="http://schemas.openxmlformats.org/officeDocument/2006/relationships/slideLayout" Target="../slideLayouts/slideLayout6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29" Type="http://schemas.openxmlformats.org/officeDocument/2006/relationships/tags" Target="../tags/tag52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tags" Target="../tags/tag47.xml"/><Relationship Id="rId32" Type="http://schemas.openxmlformats.org/officeDocument/2006/relationships/tags" Target="../tags/tag55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tags" Target="../tags/tag46.xml"/><Relationship Id="rId28" Type="http://schemas.openxmlformats.org/officeDocument/2006/relationships/tags" Target="../tags/tag51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31" Type="http://schemas.openxmlformats.org/officeDocument/2006/relationships/tags" Target="../tags/tag54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Relationship Id="rId27" Type="http://schemas.openxmlformats.org/officeDocument/2006/relationships/tags" Target="../tags/tag50.xml"/><Relationship Id="rId30" Type="http://schemas.openxmlformats.org/officeDocument/2006/relationships/tags" Target="../tags/tag53.xml"/><Relationship Id="rId8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tags" Target="../tags/tag81.xml"/><Relationship Id="rId21" Type="http://schemas.openxmlformats.org/officeDocument/2006/relationships/tags" Target="../tags/tag76.xml"/><Relationship Id="rId34" Type="http://schemas.openxmlformats.org/officeDocument/2006/relationships/tags" Target="../tags/tag89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33" Type="http://schemas.openxmlformats.org/officeDocument/2006/relationships/tags" Target="../tags/tag88.xml"/><Relationship Id="rId38" Type="http://schemas.openxmlformats.org/officeDocument/2006/relationships/notesSlide" Target="../notesSlides/notesSlide7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29" Type="http://schemas.openxmlformats.org/officeDocument/2006/relationships/tags" Target="../tags/tag84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32" Type="http://schemas.openxmlformats.org/officeDocument/2006/relationships/tags" Target="../tags/tag87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28" Type="http://schemas.openxmlformats.org/officeDocument/2006/relationships/tags" Target="../tags/tag83.xml"/><Relationship Id="rId36" Type="http://schemas.openxmlformats.org/officeDocument/2006/relationships/tags" Target="../tags/tag91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31" Type="http://schemas.openxmlformats.org/officeDocument/2006/relationships/tags" Target="../tags/tag86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tags" Target="../tags/tag82.xml"/><Relationship Id="rId30" Type="http://schemas.openxmlformats.org/officeDocument/2006/relationships/tags" Target="../tags/tag85.xml"/><Relationship Id="rId35" Type="http://schemas.openxmlformats.org/officeDocument/2006/relationships/tags" Target="../tags/tag90.xml"/><Relationship Id="rId8" Type="http://schemas.openxmlformats.org/officeDocument/2006/relationships/tags" Target="../tags/tag63.xml"/><Relationship Id="rId3" Type="http://schemas.openxmlformats.org/officeDocument/2006/relationships/tags" Target="../tags/tag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Spring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16: </a:t>
            </a:r>
            <a:r>
              <a:rPr lang="en-US" dirty="0"/>
              <a:t>Sorting </a:t>
            </a:r>
            <a:r>
              <a:rPr lang="en-US" dirty="0" smtClean="0"/>
              <a:t>IV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2283" y="0"/>
            <a:ext cx="3143250" cy="2095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 Trees and Sorting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554038" y="1787525"/>
            <a:ext cx="7904162" cy="4689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Every comparison based sorting algorithm corresponds to a decision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Finds correct leaf by choosing edges to follow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i.e., by making comparisons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We will focus on worst case run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Observations: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Worst case run time </a:t>
            </a:r>
            <a:r>
              <a:rPr lang="en-US" altLang="en-US" sz="2400" dirty="0">
                <a:sym typeface="Symbol" pitchFamily="18" charset="2"/>
              </a:rPr>
              <a:t></a:t>
            </a:r>
            <a:r>
              <a:rPr lang="en-US" altLang="en-US" sz="2400" dirty="0"/>
              <a:t> max number of comparisons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Max number of comparisons </a:t>
            </a:r>
            <a:br>
              <a:rPr lang="en-US" altLang="en-US" sz="2400" dirty="0"/>
            </a:br>
            <a:r>
              <a:rPr lang="en-US" altLang="en-US" sz="2400" dirty="0"/>
              <a:t>	= length of the longest path in the decision tree </a:t>
            </a:r>
            <a:br>
              <a:rPr lang="en-US" altLang="en-US" sz="2400" dirty="0"/>
            </a:br>
            <a:r>
              <a:rPr lang="en-US" altLang="en-US" sz="2400" dirty="0"/>
              <a:t>	= tree height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961B44-7AA3-4E33-A75B-5906473F2D1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D18EA-6DB7-4CB7-9EEE-8B72883B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315B66-DBF3-4CCE-BC31-9AFDAEE31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47656713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many leaves on a tree?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181975" cy="5105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/>
              <a:t>Suppose you have a binary tree of </a:t>
            </a:r>
            <a:r>
              <a:rPr lang="en-US" altLang="en-US" sz="2800" dirty="0">
                <a:solidFill>
                  <a:srgbClr val="0000FF"/>
                </a:solidFill>
              </a:rPr>
              <a:t>height </a:t>
            </a:r>
            <a:r>
              <a:rPr lang="en-US" altLang="en-US" sz="2800" i="1" dirty="0">
                <a:solidFill>
                  <a:srgbClr val="0000FF"/>
                </a:solidFill>
              </a:rPr>
              <a:t>h</a:t>
            </a:r>
            <a:r>
              <a:rPr lang="en-US" altLang="en-US" sz="2800" dirty="0"/>
              <a:t>. How many leaves in a perfect tree?</a:t>
            </a:r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/>
            <a:endParaRPr lang="en-US" altLang="en-US" sz="2800" dirty="0"/>
          </a:p>
          <a:p>
            <a:pPr marL="0" indent="0" eaLnBrk="1" hangingPunct="1">
              <a:buFontTx/>
              <a:buNone/>
            </a:pPr>
            <a:r>
              <a:rPr lang="en-US" altLang="en-US" sz="2800" dirty="0"/>
              <a:t>We can prune a perfect tree to make any binary tree of same height.  Can # of leaves increase?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3F5777-241D-4233-B201-739D69435D8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7" name="Oval 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51871" y="3774281"/>
            <a:ext cx="361335" cy="3612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298" name="Oval 2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70090" y="4195762"/>
            <a:ext cx="361335" cy="3612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299" name="Oval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33652" y="4195762"/>
            <a:ext cx="361335" cy="3612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300" name="Oval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4677455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301" name="Oval 2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10981" y="4677455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2302" name="AutoShape 27"/>
          <p:cNvCxnSpPr>
            <a:cxnSpLocks noChangeShapeType="1"/>
            <a:stCxn id="12297" idx="3"/>
            <a:endCxn id="12298" idx="0"/>
          </p:cNvCxnSpPr>
          <p:nvPr>
            <p:custDataLst>
              <p:tags r:id="rId8"/>
            </p:custDataLst>
          </p:nvPr>
        </p:nvCxnSpPr>
        <p:spPr bwMode="auto">
          <a:xfrm flipH="1">
            <a:off x="5450758" y="4082866"/>
            <a:ext cx="353808" cy="1128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3" name="AutoShape 28"/>
          <p:cNvCxnSpPr>
            <a:cxnSpLocks noChangeShapeType="1"/>
            <a:stCxn id="12297" idx="5"/>
            <a:endCxn id="12299" idx="0"/>
          </p:cNvCxnSpPr>
          <p:nvPr>
            <p:custDataLst>
              <p:tags r:id="rId9"/>
            </p:custDataLst>
          </p:nvPr>
        </p:nvCxnSpPr>
        <p:spPr bwMode="auto">
          <a:xfrm>
            <a:off x="6060512" y="4082866"/>
            <a:ext cx="353808" cy="1128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4" name="AutoShape 29"/>
          <p:cNvCxnSpPr>
            <a:cxnSpLocks noChangeShapeType="1"/>
            <a:stCxn id="12298" idx="5"/>
            <a:endCxn id="12301" idx="0"/>
          </p:cNvCxnSpPr>
          <p:nvPr>
            <p:custDataLst>
              <p:tags r:id="rId10"/>
            </p:custDataLst>
          </p:nvPr>
        </p:nvCxnSpPr>
        <p:spPr bwMode="auto">
          <a:xfrm>
            <a:off x="5578731" y="4504347"/>
            <a:ext cx="112917" cy="1731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5" name="AutoShape 30"/>
          <p:cNvCxnSpPr>
            <a:cxnSpLocks noChangeShapeType="1"/>
            <a:stCxn id="12298" idx="3"/>
            <a:endCxn id="12300" idx="0"/>
          </p:cNvCxnSpPr>
          <p:nvPr>
            <p:custDataLst>
              <p:tags r:id="rId11"/>
            </p:custDataLst>
          </p:nvPr>
        </p:nvCxnSpPr>
        <p:spPr bwMode="auto">
          <a:xfrm flipH="1">
            <a:off x="5209868" y="4504347"/>
            <a:ext cx="112917" cy="1731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6" name="Oval 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992761" y="4669929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307" name="Oval 3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74542" y="4669929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2308" name="AutoShape 33"/>
          <p:cNvCxnSpPr>
            <a:cxnSpLocks noChangeShapeType="1"/>
            <a:stCxn id="12299" idx="5"/>
            <a:endCxn id="12307" idx="0"/>
          </p:cNvCxnSpPr>
          <p:nvPr>
            <p:custDataLst>
              <p:tags r:id="rId14"/>
            </p:custDataLst>
          </p:nvPr>
        </p:nvCxnSpPr>
        <p:spPr bwMode="auto">
          <a:xfrm>
            <a:off x="6542292" y="4504347"/>
            <a:ext cx="112917" cy="165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9" name="AutoShape 34"/>
          <p:cNvCxnSpPr>
            <a:cxnSpLocks noChangeShapeType="1"/>
            <a:stCxn id="12299" idx="3"/>
            <a:endCxn id="12306" idx="0"/>
          </p:cNvCxnSpPr>
          <p:nvPr>
            <p:custDataLst>
              <p:tags r:id="rId15"/>
            </p:custDataLst>
          </p:nvPr>
        </p:nvCxnSpPr>
        <p:spPr bwMode="auto">
          <a:xfrm flipH="1">
            <a:off x="6173429" y="4504347"/>
            <a:ext cx="112917" cy="165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0" name="Oval 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78994" y="3774281"/>
            <a:ext cx="361335" cy="3612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311" name="Oval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197213" y="4195762"/>
            <a:ext cx="361335" cy="3612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312" name="Oval 3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160774" y="4195762"/>
            <a:ext cx="361335" cy="3612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313" name="Oval 3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56323" y="4677455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314" name="Oval 3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438103" y="4677455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2315" name="AutoShape 40"/>
          <p:cNvCxnSpPr>
            <a:cxnSpLocks noChangeShapeType="1"/>
            <a:stCxn id="12310" idx="3"/>
            <a:endCxn id="12311" idx="0"/>
          </p:cNvCxnSpPr>
          <p:nvPr>
            <p:custDataLst>
              <p:tags r:id="rId21"/>
            </p:custDataLst>
          </p:nvPr>
        </p:nvCxnSpPr>
        <p:spPr bwMode="auto">
          <a:xfrm flipH="1">
            <a:off x="7377881" y="4082866"/>
            <a:ext cx="353808" cy="1128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6" name="AutoShape 41"/>
          <p:cNvCxnSpPr>
            <a:cxnSpLocks noChangeShapeType="1"/>
            <a:stCxn id="12310" idx="5"/>
            <a:endCxn id="12312" idx="0"/>
          </p:cNvCxnSpPr>
          <p:nvPr>
            <p:custDataLst>
              <p:tags r:id="rId22"/>
            </p:custDataLst>
          </p:nvPr>
        </p:nvCxnSpPr>
        <p:spPr bwMode="auto">
          <a:xfrm>
            <a:off x="7987634" y="4082866"/>
            <a:ext cx="353808" cy="1128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7" name="AutoShape 42"/>
          <p:cNvCxnSpPr>
            <a:cxnSpLocks noChangeShapeType="1"/>
            <a:stCxn id="12311" idx="5"/>
            <a:endCxn id="12314" idx="0"/>
          </p:cNvCxnSpPr>
          <p:nvPr>
            <p:custDataLst>
              <p:tags r:id="rId23"/>
            </p:custDataLst>
          </p:nvPr>
        </p:nvCxnSpPr>
        <p:spPr bwMode="auto">
          <a:xfrm>
            <a:off x="7505854" y="4504347"/>
            <a:ext cx="112917" cy="1731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8" name="AutoShape 43"/>
          <p:cNvCxnSpPr>
            <a:cxnSpLocks noChangeShapeType="1"/>
            <a:stCxn id="12311" idx="3"/>
            <a:endCxn id="12313" idx="0"/>
          </p:cNvCxnSpPr>
          <p:nvPr>
            <p:custDataLst>
              <p:tags r:id="rId24"/>
            </p:custDataLst>
          </p:nvPr>
        </p:nvCxnSpPr>
        <p:spPr bwMode="auto">
          <a:xfrm flipH="1">
            <a:off x="7136990" y="4504347"/>
            <a:ext cx="112917" cy="1731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9" name="Oval 4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919884" y="4669929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320" name="Oval 4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401665" y="4669929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2321" name="AutoShape 46"/>
          <p:cNvCxnSpPr>
            <a:cxnSpLocks noChangeShapeType="1"/>
            <a:stCxn id="12312" idx="5"/>
            <a:endCxn id="12320" idx="0"/>
          </p:cNvCxnSpPr>
          <p:nvPr>
            <p:custDataLst>
              <p:tags r:id="rId27"/>
            </p:custDataLst>
          </p:nvPr>
        </p:nvCxnSpPr>
        <p:spPr bwMode="auto">
          <a:xfrm>
            <a:off x="8469415" y="4504347"/>
            <a:ext cx="112917" cy="165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22" name="AutoShape 47"/>
          <p:cNvCxnSpPr>
            <a:cxnSpLocks noChangeShapeType="1"/>
            <a:stCxn id="12312" idx="3"/>
            <a:endCxn id="12319" idx="0"/>
          </p:cNvCxnSpPr>
          <p:nvPr>
            <p:custDataLst>
              <p:tags r:id="rId28"/>
            </p:custDataLst>
          </p:nvPr>
        </p:nvCxnSpPr>
        <p:spPr bwMode="auto">
          <a:xfrm flipH="1">
            <a:off x="8100552" y="4504347"/>
            <a:ext cx="112917" cy="165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23" name="Oval 48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715432" y="3352800"/>
            <a:ext cx="361335" cy="3612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2324" name="AutoShape 49"/>
          <p:cNvCxnSpPr>
            <a:cxnSpLocks noChangeShapeType="1"/>
            <a:stCxn id="12323" idx="5"/>
            <a:endCxn id="12310" idx="0"/>
          </p:cNvCxnSpPr>
          <p:nvPr>
            <p:custDataLst>
              <p:tags r:id="rId30"/>
            </p:custDataLst>
          </p:nvPr>
        </p:nvCxnSpPr>
        <p:spPr bwMode="auto">
          <a:xfrm>
            <a:off x="7024073" y="3661384"/>
            <a:ext cx="835588" cy="1128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25" name="AutoShape 50"/>
          <p:cNvCxnSpPr>
            <a:cxnSpLocks noChangeShapeType="1"/>
            <a:stCxn id="12323" idx="3"/>
            <a:endCxn id="12297" idx="0"/>
          </p:cNvCxnSpPr>
          <p:nvPr>
            <p:custDataLst>
              <p:tags r:id="rId31"/>
            </p:custDataLst>
          </p:nvPr>
        </p:nvCxnSpPr>
        <p:spPr bwMode="auto">
          <a:xfrm flipH="1">
            <a:off x="5932539" y="3661384"/>
            <a:ext cx="835588" cy="1128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6" name="Oval 6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1000" y="3276600"/>
            <a:ext cx="361950" cy="3619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DC1BCE-DBD0-43E1-ACD5-1AF42619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6E38C-19F1-49DB-B467-04867033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8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716594" y="3237097"/>
            <a:ext cx="361335" cy="3612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0" name="Oval 3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198374" y="3658578"/>
            <a:ext cx="361335" cy="3612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64" name="AutoShape 41"/>
          <p:cNvCxnSpPr>
            <a:cxnSpLocks noChangeShapeType="1"/>
            <a:stCxn id="58" idx="5"/>
            <a:endCxn id="60" idx="0"/>
          </p:cNvCxnSpPr>
          <p:nvPr>
            <p:custDataLst>
              <p:tags r:id="rId35"/>
            </p:custDataLst>
          </p:nvPr>
        </p:nvCxnSpPr>
        <p:spPr bwMode="auto">
          <a:xfrm>
            <a:off x="4025234" y="3545682"/>
            <a:ext cx="353808" cy="1128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Oval 4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57484" y="4132745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8" name="Oval 4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39265" y="4132745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69" name="AutoShape 46"/>
          <p:cNvCxnSpPr>
            <a:cxnSpLocks noChangeShapeType="1"/>
            <a:stCxn id="60" idx="5"/>
            <a:endCxn id="68" idx="0"/>
          </p:cNvCxnSpPr>
          <p:nvPr>
            <p:custDataLst>
              <p:tags r:id="rId38"/>
            </p:custDataLst>
          </p:nvPr>
        </p:nvCxnSpPr>
        <p:spPr bwMode="auto">
          <a:xfrm>
            <a:off x="4507015" y="3967163"/>
            <a:ext cx="112917" cy="165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AutoShape 47"/>
          <p:cNvCxnSpPr>
            <a:cxnSpLocks noChangeShapeType="1"/>
            <a:stCxn id="60" idx="3"/>
            <a:endCxn id="67" idx="0"/>
          </p:cNvCxnSpPr>
          <p:nvPr>
            <p:custDataLst>
              <p:tags r:id="rId39"/>
            </p:custDataLst>
          </p:nvPr>
        </p:nvCxnSpPr>
        <p:spPr bwMode="auto">
          <a:xfrm flipH="1">
            <a:off x="4138152" y="3967163"/>
            <a:ext cx="112917" cy="165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Oval 3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207775" y="3652837"/>
            <a:ext cx="361335" cy="3612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3" name="Oval 38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966885" y="4134530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4" name="Oval 39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448665" y="4134530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75" name="AutoShape 40"/>
          <p:cNvCxnSpPr>
            <a:cxnSpLocks noChangeShapeType="1"/>
            <a:endCxn id="72" idx="0"/>
          </p:cNvCxnSpPr>
          <p:nvPr>
            <p:custDataLst>
              <p:tags r:id="rId43"/>
            </p:custDataLst>
          </p:nvPr>
        </p:nvCxnSpPr>
        <p:spPr bwMode="auto">
          <a:xfrm flipH="1">
            <a:off x="3388443" y="3539941"/>
            <a:ext cx="353808" cy="1128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AutoShape 42"/>
          <p:cNvCxnSpPr>
            <a:cxnSpLocks noChangeShapeType="1"/>
            <a:stCxn id="72" idx="5"/>
            <a:endCxn id="74" idx="0"/>
          </p:cNvCxnSpPr>
          <p:nvPr>
            <p:custDataLst>
              <p:tags r:id="rId44"/>
            </p:custDataLst>
          </p:nvPr>
        </p:nvCxnSpPr>
        <p:spPr bwMode="auto">
          <a:xfrm>
            <a:off x="3516416" y="3961422"/>
            <a:ext cx="112917" cy="1731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AutoShape 43"/>
          <p:cNvCxnSpPr>
            <a:cxnSpLocks noChangeShapeType="1"/>
            <a:stCxn id="72" idx="3"/>
            <a:endCxn id="73" idx="0"/>
          </p:cNvCxnSpPr>
          <p:nvPr>
            <p:custDataLst>
              <p:tags r:id="rId45"/>
            </p:custDataLst>
          </p:nvPr>
        </p:nvCxnSpPr>
        <p:spPr bwMode="auto">
          <a:xfrm flipH="1">
            <a:off x="3147552" y="3961422"/>
            <a:ext cx="112917" cy="1731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Oval 3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683775" y="3237096"/>
            <a:ext cx="361335" cy="36127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9" name="Oval 3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442885" y="3718789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80" name="Oval 3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924665" y="3718789"/>
            <a:ext cx="361335" cy="36127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82" name="AutoShape 42"/>
          <p:cNvCxnSpPr>
            <a:cxnSpLocks noChangeShapeType="1"/>
            <a:stCxn id="78" idx="5"/>
            <a:endCxn id="80" idx="0"/>
          </p:cNvCxnSpPr>
          <p:nvPr>
            <p:custDataLst>
              <p:tags r:id="rId49"/>
            </p:custDataLst>
          </p:nvPr>
        </p:nvCxnSpPr>
        <p:spPr bwMode="auto">
          <a:xfrm>
            <a:off x="1992416" y="3545681"/>
            <a:ext cx="112917" cy="1731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AutoShape 43"/>
          <p:cNvCxnSpPr>
            <a:cxnSpLocks noChangeShapeType="1"/>
            <a:stCxn id="78" idx="3"/>
            <a:endCxn id="79" idx="0"/>
          </p:cNvCxnSpPr>
          <p:nvPr>
            <p:custDataLst>
              <p:tags r:id="rId50"/>
            </p:custDataLst>
          </p:nvPr>
        </p:nvCxnSpPr>
        <p:spPr bwMode="auto">
          <a:xfrm flipH="1">
            <a:off x="1623552" y="3545681"/>
            <a:ext cx="112917" cy="1731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573302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Lower bound on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 binary tree of height h has at most 2</a:t>
            </a:r>
            <a:r>
              <a:rPr lang="en-US" altLang="en-US" sz="2800" i="1" baseline="30000" dirty="0"/>
              <a:t>h</a:t>
            </a:r>
            <a:r>
              <a:rPr lang="en-US" altLang="en-US" sz="2800" dirty="0"/>
              <a:t> leaves</a:t>
            </a:r>
            <a:endParaRPr lang="en-US" altLang="en-US" sz="2800" u="sng" dirty="0"/>
          </a:p>
          <a:p>
            <a:r>
              <a:rPr lang="en-US" altLang="en-US" sz="2800" dirty="0" smtClean="0"/>
              <a:t>A </a:t>
            </a:r>
            <a:r>
              <a:rPr lang="en-US" altLang="en-US" sz="2800" dirty="0"/>
              <a:t>decision tree has </a:t>
            </a:r>
            <a:r>
              <a:rPr lang="en-US" altLang="en-US" sz="2800" i="1" dirty="0"/>
              <a:t>N</a:t>
            </a:r>
            <a:r>
              <a:rPr lang="en-US" altLang="en-US" sz="2800" dirty="0"/>
              <a:t>! leaves.  What is its minimum height?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03423-9F7C-4D0F-B6CA-C08086C564D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F6BDF-F738-4447-B6A9-8D2CC09A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33708-9571-4626-B066-060004F24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160469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B5A0-3C75-43FC-81A5-655D50F7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 on log(n!)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A45A0-B9E9-4734-9145-9C82C04C3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05172-EC68-4FB9-B674-895F82EF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D5957-0E22-40F6-AE56-28131E3D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AB2D6C-E5AA-473D-A635-ED04F3691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143000"/>
            <a:ext cx="6386512" cy="34234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BE8412-D487-4AF3-B961-4F6F36359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5010953"/>
            <a:ext cx="5753100" cy="125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18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800" dirty="0">
                <a:sym typeface="Symbol" pitchFamily="18" charset="2"/>
              </a:rPr>
              <a:t>(</a:t>
            </a:r>
            <a:r>
              <a:rPr lang="en-US" altLang="en-US" sz="4800" i="1" dirty="0">
                <a:sym typeface="Symbol" pitchFamily="18" charset="2"/>
              </a:rPr>
              <a:t>N</a:t>
            </a:r>
            <a:r>
              <a:rPr lang="en-US" altLang="en-US" sz="4800" dirty="0">
                <a:sym typeface="Symbol" pitchFamily="18" charset="2"/>
              </a:rPr>
              <a:t> log </a:t>
            </a:r>
            <a:r>
              <a:rPr lang="en-US" altLang="en-US" sz="4800" i="1" dirty="0">
                <a:sym typeface="Symbol" pitchFamily="18" charset="2"/>
              </a:rPr>
              <a:t>N</a:t>
            </a:r>
            <a:r>
              <a:rPr lang="en-US" altLang="en-US" sz="4800" dirty="0">
                <a:sym typeface="Symbol" pitchFamily="18" charset="2"/>
              </a:rPr>
              <a:t>)</a:t>
            </a:r>
            <a:endParaRPr lang="en-US" altLang="en-US" sz="4800" b="1" dirty="0">
              <a:sym typeface="Symbol" pitchFamily="18" charset="2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28800"/>
            <a:ext cx="8305800" cy="4384675"/>
          </a:xfrm>
        </p:spPr>
        <p:txBody>
          <a:bodyPr/>
          <a:lstStyle/>
          <a:p>
            <a:pPr marL="0" indent="0" eaLnBrk="1" hangingPunct="1">
              <a:spcBef>
                <a:spcPct val="15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sym typeface="Symbol" pitchFamily="18" charset="2"/>
              </a:rPr>
              <a:t>Worst</a:t>
            </a:r>
            <a:r>
              <a:rPr lang="en-US" altLang="en-US" sz="28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sym typeface="Symbol" pitchFamily="18" charset="2"/>
              </a:rPr>
              <a:t>case</a:t>
            </a:r>
            <a:r>
              <a:rPr lang="en-US" altLang="en-US" sz="2800" dirty="0">
                <a:solidFill>
                  <a:srgbClr val="0000FF"/>
                </a:solidFill>
                <a:sym typeface="Symbol" pitchFamily="18" charset="2"/>
              </a:rPr>
              <a:t> run time of any comparison-based sorting algorithm is </a:t>
            </a:r>
            <a:r>
              <a:rPr lang="en-US" altLang="en-US" sz="2800" b="1" dirty="0">
                <a:solidFill>
                  <a:srgbClr val="0000FF"/>
                </a:solidFill>
                <a:sym typeface="Symbol" pitchFamily="18" charset="2"/>
              </a:rPr>
              <a:t>(</a:t>
            </a:r>
            <a:r>
              <a:rPr lang="en-US" altLang="en-US" sz="2800" b="1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altLang="en-US" sz="2800" b="1" dirty="0">
                <a:solidFill>
                  <a:srgbClr val="0000FF"/>
                </a:solidFill>
                <a:sym typeface="Symbol" pitchFamily="18" charset="2"/>
              </a:rPr>
              <a:t> log </a:t>
            </a:r>
            <a:r>
              <a:rPr lang="en-US" altLang="en-US" sz="2800" b="1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altLang="en-US" sz="2800" b="1" dirty="0">
                <a:solidFill>
                  <a:srgbClr val="0000FF"/>
                </a:solidFill>
                <a:sym typeface="Symbol" pitchFamily="18" charset="2"/>
              </a:rPr>
              <a:t>) </a:t>
            </a:r>
            <a:r>
              <a:rPr lang="en-US" altLang="en-US" sz="2800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</a:pPr>
            <a:endParaRPr lang="en-US" altLang="en-US" sz="2800" dirty="0">
              <a:solidFill>
                <a:srgbClr val="0000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</a:pPr>
            <a:r>
              <a:rPr lang="en-US" altLang="en-US" sz="2800" dirty="0">
                <a:sym typeface="Symbol" pitchFamily="18" charset="2"/>
              </a:rPr>
              <a:t>Can also show that </a:t>
            </a:r>
            <a:r>
              <a:rPr lang="en-US" altLang="en-US" sz="2800" b="1" dirty="0">
                <a:sym typeface="Symbol" pitchFamily="18" charset="2"/>
              </a:rPr>
              <a:t>average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b="1" dirty="0">
                <a:sym typeface="Symbol" pitchFamily="18" charset="2"/>
              </a:rPr>
              <a:t>case</a:t>
            </a:r>
            <a:r>
              <a:rPr lang="en-US" altLang="en-US" sz="2800" dirty="0">
                <a:sym typeface="Symbol" pitchFamily="18" charset="2"/>
              </a:rPr>
              <a:t> run time is also </a:t>
            </a:r>
            <a:r>
              <a:rPr lang="en-US" altLang="en-US" sz="2800" dirty="0" smtClean="0">
                <a:sym typeface="Symbol" pitchFamily="18" charset="2"/>
              </a:rPr>
              <a:t>      </a:t>
            </a:r>
            <a:r>
              <a:rPr lang="en-US" altLang="en-US" sz="2800" b="1" dirty="0" smtClean="0">
                <a:sym typeface="Symbol" pitchFamily="18" charset="2"/>
              </a:rPr>
              <a:t></a:t>
            </a:r>
            <a:r>
              <a:rPr lang="en-US" altLang="en-US" sz="2800" b="1" dirty="0">
                <a:sym typeface="Symbol" pitchFamily="18" charset="2"/>
              </a:rPr>
              <a:t>(</a:t>
            </a:r>
            <a:r>
              <a:rPr lang="en-US" altLang="en-US" sz="2800" b="1" i="1" dirty="0">
                <a:sym typeface="Symbol" pitchFamily="18" charset="2"/>
              </a:rPr>
              <a:t>N</a:t>
            </a:r>
            <a:r>
              <a:rPr lang="en-US" altLang="en-US" sz="2800" b="1" dirty="0">
                <a:sym typeface="Symbol" pitchFamily="18" charset="2"/>
              </a:rPr>
              <a:t> log </a:t>
            </a:r>
            <a:r>
              <a:rPr lang="en-US" altLang="en-US" sz="2800" b="1" i="1" dirty="0">
                <a:sym typeface="Symbol" pitchFamily="18" charset="2"/>
              </a:rPr>
              <a:t>N</a:t>
            </a:r>
            <a:r>
              <a:rPr lang="en-US" altLang="en-US" sz="2800" b="1" dirty="0">
                <a:sym typeface="Symbol" pitchFamily="18" charset="2"/>
              </a:rPr>
              <a:t>) </a:t>
            </a:r>
            <a:r>
              <a:rPr lang="en-US" altLang="en-US" sz="2800" dirty="0">
                <a:sym typeface="Symbol" pitchFamily="18" charset="2"/>
              </a:rPr>
              <a:t>.</a:t>
            </a:r>
          </a:p>
          <a:p>
            <a:pPr marL="0" indent="0" eaLnBrk="1" hangingPunct="1">
              <a:spcBef>
                <a:spcPct val="15000"/>
              </a:spcBef>
            </a:pPr>
            <a:endParaRPr lang="en-US" altLang="en-US" sz="2800" dirty="0">
              <a:sym typeface="Symbol" pitchFamily="18" charset="2"/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</a:pPr>
            <a:r>
              <a:rPr lang="en-US" altLang="en-US" sz="2800" dirty="0">
                <a:sym typeface="Symbol" pitchFamily="18" charset="2"/>
              </a:rPr>
              <a:t>Can we do better if we don’t use comparisons?  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155A88-DF4C-4EBD-8A31-B59BA88B5AF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7419F-CE43-4197-945C-B62C3C379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23210-B828-4DFA-89EF-D472A88E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08345316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we sort in O(n)?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Suppose keys are integers between 0 and 1000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8AEF49-FFD0-4918-982B-F83104E156C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33093-8E6F-48B5-BCD3-64A28428A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FFF8C1-10FF-46B1-9E08-D8B0AA99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7822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BucketSort</a:t>
            </a:r>
            <a:r>
              <a:rPr lang="en-US" altLang="en-US" dirty="0"/>
              <a:t> (aka </a:t>
            </a:r>
            <a:r>
              <a:rPr lang="en-US" altLang="en-US" dirty="0" err="1"/>
              <a:t>BinSort</a:t>
            </a:r>
            <a:r>
              <a:rPr lang="en-US" altLang="en-US" dirty="0"/>
              <a:t>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676401"/>
            <a:ext cx="8229600" cy="1981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en-US" dirty="0"/>
              <a:t>If all values to be sorted are integers between </a:t>
            </a:r>
            <a:r>
              <a:rPr lang="en-US" altLang="en-US" dirty="0">
                <a:solidFill>
                  <a:schemeClr val="accent2"/>
                </a:solidFill>
              </a:rPr>
              <a:t>1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i="1" dirty="0">
                <a:solidFill>
                  <a:schemeClr val="accent2"/>
                </a:solidFill>
              </a:rPr>
              <a:t>B</a:t>
            </a:r>
            <a:r>
              <a:rPr lang="en-US" altLang="en-US" dirty="0">
                <a:solidFill>
                  <a:schemeClr val="accent2"/>
                </a:solidFill>
              </a:rPr>
              <a:t>,</a:t>
            </a:r>
            <a:r>
              <a:rPr lang="en-US" altLang="en-US" dirty="0"/>
              <a:t> create an array </a:t>
            </a:r>
            <a:r>
              <a:rPr lang="en-US" altLang="en-US" b="1" dirty="0">
                <a:latin typeface="Courier New" pitchFamily="49" charset="0"/>
              </a:rPr>
              <a:t>count</a:t>
            </a:r>
            <a:r>
              <a:rPr lang="en-US" altLang="en-US" dirty="0"/>
              <a:t> of size </a:t>
            </a:r>
            <a:r>
              <a:rPr lang="en-US" altLang="en-US" i="1" dirty="0">
                <a:solidFill>
                  <a:schemeClr val="accent2"/>
                </a:solidFill>
              </a:rPr>
              <a:t>B</a:t>
            </a:r>
            <a:r>
              <a:rPr lang="en-US" altLang="en-US" dirty="0"/>
              <a:t>, </a:t>
            </a:r>
            <a:r>
              <a:rPr lang="en-US" altLang="en-US" b="1" dirty="0"/>
              <a:t>increment</a:t>
            </a:r>
            <a:r>
              <a:rPr lang="en-US" altLang="en-US" dirty="0"/>
              <a:t> counts while traversing the input, and finally output the result.</a:t>
            </a:r>
          </a:p>
          <a:p>
            <a:pPr>
              <a:buNone/>
            </a:pPr>
            <a:endParaRPr lang="en-US" altLang="en-US" sz="2000" b="1" dirty="0"/>
          </a:p>
          <a:p>
            <a:pPr>
              <a:buNone/>
            </a:pPr>
            <a:r>
              <a:rPr lang="en-US" altLang="en-US" b="1" dirty="0"/>
              <a:t>Example</a:t>
            </a:r>
            <a:r>
              <a:rPr lang="en-US" altLang="en-US" dirty="0"/>
              <a:t>   </a:t>
            </a:r>
            <a:r>
              <a:rPr lang="en-US" altLang="en-US" i="1" dirty="0">
                <a:solidFill>
                  <a:schemeClr val="accent2"/>
                </a:solidFill>
              </a:rPr>
              <a:t>B</a:t>
            </a:r>
            <a:r>
              <a:rPr lang="en-US" altLang="en-US" dirty="0"/>
              <a:t>=5.   Input = (5,1,3,4,3,2,1,1,5,4,5)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11/2/2022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CSE 332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67812-13DB-418A-AAAD-05FE212FEFC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37545157"/>
              </p:ext>
            </p:extLst>
          </p:nvPr>
        </p:nvGraphicFramePr>
        <p:xfrm>
          <a:off x="533400" y="3733800"/>
          <a:ext cx="2286000" cy="3108756"/>
        </p:xfrm>
        <a:graphic>
          <a:graphicData uri="http://schemas.openxmlformats.org/drawingml/2006/table">
            <a:tbl>
              <a:tblPr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count array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505200" y="4724400"/>
            <a:ext cx="1295400" cy="0"/>
          </a:xfrm>
          <a:prstGeom prst="line">
            <a:avLst/>
          </a:prstGeom>
          <a:noFill/>
          <a:ln w="1905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2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76725" y="5638800"/>
            <a:ext cx="405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+mj-lt"/>
              </a:rPr>
              <a:t>Running time to sort n items?</a:t>
            </a:r>
          </a:p>
        </p:txBody>
      </p:sp>
    </p:spTree>
    <p:extLst>
      <p:ext uri="{BB962C8B-B14F-4D97-AF65-F5344CB8AC3E}">
        <p14:creationId xmlns:p14="http://schemas.microsoft.com/office/powerpoint/2010/main" val="23485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about our </a:t>
            </a:r>
            <a:r>
              <a:rPr lang="en-US" altLang="en-US" sz="4000">
                <a:sym typeface="Symbol" pitchFamily="18" charset="2"/>
              </a:rPr>
              <a:t>(</a:t>
            </a:r>
            <a:r>
              <a:rPr lang="en-US" altLang="en-US" sz="4000"/>
              <a:t>n log n) bound?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4D2E93-1AAF-4626-9DFF-72AEC7D9064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0AC4CB-8C91-4866-AFDE-EB8F45CD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48B597-16BC-4E24-B199-923F91620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096044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Dependence on </a:t>
            </a:r>
            <a:r>
              <a:rPr lang="en-US" altLang="en-US" i="1" dirty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What if </a:t>
            </a:r>
            <a:r>
              <a:rPr lang="en-US" altLang="en-US" i="1" dirty="0">
                <a:solidFill>
                  <a:srgbClr val="0000FF"/>
                </a:solidFill>
              </a:rPr>
              <a:t>B</a:t>
            </a:r>
            <a:r>
              <a:rPr lang="en-US" altLang="en-US" dirty="0"/>
              <a:t> is very large (e.g., 2</a:t>
            </a:r>
            <a:r>
              <a:rPr lang="en-US" altLang="en-US" baseline="30000" dirty="0"/>
              <a:t>64</a:t>
            </a:r>
            <a:r>
              <a:rPr lang="en-US" altLang="en-US" dirty="0"/>
              <a:t>)?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58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sort is said to be stable if the order of elements with equal key is preserved.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0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Announcements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Midterm,  Friday,  November 4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Next week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Graph Theory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Graph Theory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Veterans </a:t>
            </a:r>
            <a:r>
              <a:rPr lang="en-US" altLang="en-US" dirty="0" smtClean="0">
                <a:latin typeface="Arial" charset="0"/>
                <a:cs typeface="Arial" charset="0"/>
              </a:rPr>
              <a:t>Day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Splay Trees,  planned for today, will not be covered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457200" lvl="1" indent="0">
              <a:buNone/>
            </a:pP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Fixing impracticality: RadixSort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RadixSort: generalization of BucketSort for large integer keys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Origins go back to the 1890 census.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Radix = “The base of a number system”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We’ll use 10 for convenience, but could be anything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800" u="sng"/>
              <a:t>Idea</a:t>
            </a:r>
            <a:r>
              <a:rPr lang="en-US" altLang="en-US" sz="280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BucketSort on one digit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After k</a:t>
            </a:r>
            <a:r>
              <a:rPr lang="en-US" altLang="en-US" sz="2400" baseline="30000"/>
              <a:t>th</a:t>
            </a:r>
            <a:r>
              <a:rPr lang="en-US" altLang="en-US" sz="2400"/>
              <a:t> sort, the last k digits are sorted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Set number of buckets: </a:t>
            </a:r>
            <a:r>
              <a:rPr lang="en-US" altLang="en-US" sz="2400" i="1">
                <a:solidFill>
                  <a:srgbClr val="0000FF"/>
                </a:solidFill>
              </a:rPr>
              <a:t>B</a:t>
            </a:r>
            <a:r>
              <a:rPr lang="en-US" altLang="en-US" sz="2400"/>
              <a:t> = radix.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2694C2-BAE1-4822-9E21-A1F51CE723C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D7798D-5928-497D-8C68-B1CEA0C3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680091-5A0D-4B6C-B913-F657FC4A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20361575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Radix Sort Example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962AFE-DC6A-4EB6-B9C1-80ABA31DF55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grpSp>
        <p:nvGrpSpPr>
          <p:cNvPr id="22531" name="Group 3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905000" y="1676400"/>
            <a:ext cx="6934200" cy="1066800"/>
            <a:chOff x="1440" y="1776"/>
            <a:chExt cx="2880" cy="768"/>
          </a:xfrm>
        </p:grpSpPr>
        <p:sp>
          <p:nvSpPr>
            <p:cNvPr id="22580" name="Text Box 1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44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2581" name="Text Box 1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44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2" name="Text Box 1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72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2583" name="Text Box 1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72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4" name="Text Box 1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01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22585" name="Text Box 1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01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6" name="Text Box 1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30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22587" name="Text Box 1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30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88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59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22589" name="Text Box 2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59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0" name="Text Box 2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88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22591" name="Text Box 2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8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2" name="Text Box 2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16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6</a:t>
              </a:r>
            </a:p>
          </p:txBody>
        </p:sp>
        <p:sp>
          <p:nvSpPr>
            <p:cNvPr id="22593" name="Text Box 2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16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4" name="Text Box 2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45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7</a:t>
              </a:r>
            </a:p>
          </p:txBody>
        </p:sp>
        <p:sp>
          <p:nvSpPr>
            <p:cNvPr id="22595" name="Text Box 2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45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 u="sng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2596" name="Text Box 2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4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8</a:t>
              </a:r>
            </a:p>
          </p:txBody>
        </p:sp>
        <p:sp>
          <p:nvSpPr>
            <p:cNvPr id="22597" name="Text Box 2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74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98" name="Text Box 2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03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9</a:t>
              </a:r>
            </a:p>
          </p:txBody>
        </p:sp>
        <p:sp>
          <p:nvSpPr>
            <p:cNvPr id="22599" name="Text Box 3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</p:grpSp>
      <p:grpSp>
        <p:nvGrpSpPr>
          <p:cNvPr id="22533" name="Group 3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905000" y="3048000"/>
            <a:ext cx="6934200" cy="1066800"/>
            <a:chOff x="1440" y="1776"/>
            <a:chExt cx="2880" cy="768"/>
          </a:xfrm>
        </p:grpSpPr>
        <p:sp>
          <p:nvSpPr>
            <p:cNvPr id="22560" name="Text Box 3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44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2561" name="Text Box 4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44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2" name="Text Box 4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72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2563" name="Text Box 42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4" name="Text Box 43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01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22565" name="Text Box 4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01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6" name="Text Box 4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30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22567" name="Text Box 4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30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68" name="Text Box 47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59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22569" name="Text Box 48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59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0" name="Text Box 49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88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22571" name="Text Box 50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2" name="Text Box 51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16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6</a:t>
              </a:r>
            </a:p>
          </p:txBody>
        </p:sp>
        <p:sp>
          <p:nvSpPr>
            <p:cNvPr id="22573" name="Text Box 52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16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4" name="Text Box 53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5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7</a:t>
              </a:r>
            </a:p>
          </p:txBody>
        </p:sp>
        <p:sp>
          <p:nvSpPr>
            <p:cNvPr id="22575" name="Text Box 54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45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 u="sng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2576" name="Text Box 55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74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8</a:t>
              </a:r>
            </a:p>
          </p:txBody>
        </p:sp>
        <p:sp>
          <p:nvSpPr>
            <p:cNvPr id="22577" name="Text Box 56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74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78" name="Text Box 57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03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9</a:t>
              </a:r>
            </a:p>
          </p:txBody>
        </p:sp>
        <p:sp>
          <p:nvSpPr>
            <p:cNvPr id="22579" name="Text Box 58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03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</p:grpSp>
      <p:sp>
        <p:nvSpPr>
          <p:cNvPr id="22534" name="Text Box 5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1863" y="990600"/>
            <a:ext cx="526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Input: 478, 537, 9, 721, 3, 38, 123, 67</a:t>
            </a:r>
          </a:p>
        </p:txBody>
      </p:sp>
      <p:sp>
        <p:nvSpPr>
          <p:cNvPr id="22535" name="Text Box 6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1828800"/>
            <a:ext cx="167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BucketSort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on 1’s</a:t>
            </a:r>
          </a:p>
        </p:txBody>
      </p:sp>
      <p:grpSp>
        <p:nvGrpSpPr>
          <p:cNvPr id="22536" name="Group 6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905000" y="4419600"/>
            <a:ext cx="6934200" cy="1447800"/>
            <a:chOff x="1440" y="1776"/>
            <a:chExt cx="2880" cy="768"/>
          </a:xfrm>
        </p:grpSpPr>
        <p:sp>
          <p:nvSpPr>
            <p:cNvPr id="22540" name="Text Box 62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4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2541" name="Text Box 6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2" name="Text Box 64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72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2543" name="Text Box 6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72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4" name="Text Box 6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01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22545" name="Text Box 6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01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6" name="Text Box 6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30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22547" name="Text Box 6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30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48" name="Text Box 7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59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22549" name="Text Box 7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59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0" name="Text Box 72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80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22551" name="Text Box 73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80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2" name="Text Box 74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68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6</a:t>
              </a:r>
            </a:p>
          </p:txBody>
        </p:sp>
        <p:sp>
          <p:nvSpPr>
            <p:cNvPr id="22553" name="Text Box 75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168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4" name="Text Box 76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456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7</a:t>
              </a:r>
            </a:p>
          </p:txBody>
        </p:sp>
        <p:sp>
          <p:nvSpPr>
            <p:cNvPr id="22555" name="Text Box 77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456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 u="sng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2556" name="Text Box 7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744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8</a:t>
              </a:r>
            </a:p>
          </p:txBody>
        </p:sp>
        <p:sp>
          <p:nvSpPr>
            <p:cNvPr id="22557" name="Text Box 79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744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22558" name="Text Box 8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032" y="177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</a:rPr>
                <a:t>9</a:t>
              </a:r>
            </a:p>
          </p:txBody>
        </p:sp>
        <p:sp>
          <p:nvSpPr>
            <p:cNvPr id="22559" name="Text Box 81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032" y="1968"/>
              <a:ext cx="28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Times New Roman" pitchFamily="18" charset="0"/>
              </a:endParaRPr>
            </a:p>
          </p:txBody>
        </p:sp>
      </p:grpSp>
      <p:sp>
        <p:nvSpPr>
          <p:cNvPr id="22537" name="Text Box 8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" y="3200400"/>
            <a:ext cx="167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BucketSort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on 10’s</a:t>
            </a:r>
          </a:p>
        </p:txBody>
      </p:sp>
      <p:sp>
        <p:nvSpPr>
          <p:cNvPr id="22538" name="Text Box 8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" y="4876800"/>
            <a:ext cx="167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BucketSort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on 100’s</a:t>
            </a:r>
          </a:p>
        </p:txBody>
      </p:sp>
      <p:sp>
        <p:nvSpPr>
          <p:cNvPr id="22539" name="Text Box 8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47800" y="617220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Output: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A6DD00-519A-4BE8-B876-2803B488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5E3D60-9344-4E23-B02A-957F16D2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92097405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Rectangle 3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Radix Sort Example (1</a:t>
            </a:r>
            <a:r>
              <a:rPr lang="en-US" altLang="en-US" baseline="30000"/>
              <a:t>st</a:t>
            </a:r>
            <a:r>
              <a:rPr lang="en-US" altLang="en-US"/>
              <a:t> pass)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D5EA9A-8F23-413E-85BD-BC732D8D81A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3555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82663" y="39322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67</a:t>
            </a:r>
          </a:p>
        </p:txBody>
      </p:sp>
      <p:sp>
        <p:nvSpPr>
          <p:cNvPr id="23556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82663" y="37036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123</a:t>
            </a:r>
          </a:p>
        </p:txBody>
      </p:sp>
      <p:sp>
        <p:nvSpPr>
          <p:cNvPr id="23557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82663" y="34750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38</a:t>
            </a:r>
          </a:p>
        </p:txBody>
      </p:sp>
      <p:sp>
        <p:nvSpPr>
          <p:cNvPr id="2355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82663" y="32464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23559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82663" y="30178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721</a:t>
            </a:r>
          </a:p>
        </p:txBody>
      </p:sp>
      <p:sp>
        <p:nvSpPr>
          <p:cNvPr id="23560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82663" y="27892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9</a:t>
            </a:r>
          </a:p>
        </p:txBody>
      </p:sp>
      <p:sp>
        <p:nvSpPr>
          <p:cNvPr id="23561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82663" y="25606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537</a:t>
            </a:r>
          </a:p>
        </p:txBody>
      </p:sp>
      <p:sp>
        <p:nvSpPr>
          <p:cNvPr id="23562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82663" y="2332038"/>
            <a:ext cx="5397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57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600"/>
              <a:t>478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86200" y="1447800"/>
            <a:ext cx="1235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Bucket sort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by 1’s digit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66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432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1</a:t>
            </a:r>
          </a:p>
        </p:txBody>
      </p:sp>
      <p:sp>
        <p:nvSpPr>
          <p:cNvPr id="2356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432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72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1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68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2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004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0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3</a:t>
            </a:r>
          </a:p>
        </p:txBody>
      </p:sp>
      <p:sp>
        <p:nvSpPr>
          <p:cNvPr id="2357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12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2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148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4</a:t>
            </a:r>
          </a:p>
        </p:txBody>
      </p:sp>
      <p:sp>
        <p:nvSpPr>
          <p:cNvPr id="23573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1148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4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5</a:t>
            </a:r>
          </a:p>
        </p:txBody>
      </p:sp>
      <p:sp>
        <p:nvSpPr>
          <p:cNvPr id="23575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5720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6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0292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6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78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864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7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864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53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6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9436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8</a:t>
            </a:r>
          </a:p>
        </p:txBody>
      </p:sp>
      <p:sp>
        <p:nvSpPr>
          <p:cNvPr id="23581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9436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47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8</a:t>
            </a: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3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8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82" name="Text Box 2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00800" y="28194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9</a:t>
            </a:r>
          </a:p>
        </p:txBody>
      </p:sp>
      <p:sp>
        <p:nvSpPr>
          <p:cNvPr id="23583" name="Text Box 3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400800" y="31242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3584" name="Text Box 3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08013" y="1905000"/>
            <a:ext cx="1314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Input data</a:t>
            </a:r>
          </a:p>
        </p:txBody>
      </p:sp>
      <p:sp>
        <p:nvSpPr>
          <p:cNvPr id="23585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95600" y="5410200"/>
            <a:ext cx="3657600" cy="108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This example uses B=10 and base 10 digits for simplicity of demonstration.  Larger bucket counts should be used in an actual implementation.</a:t>
            </a:r>
          </a:p>
        </p:txBody>
      </p:sp>
      <p:sp>
        <p:nvSpPr>
          <p:cNvPr id="23587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73938" y="2270125"/>
            <a:ext cx="5238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681788" y="1828800"/>
            <a:ext cx="166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1</a:t>
            </a:r>
            <a:r>
              <a:rPr lang="en-US" altLang="en-US" sz="2000" baseline="30000"/>
              <a:t>st</a:t>
            </a:r>
            <a:r>
              <a:rPr lang="en-US" altLang="en-US" sz="2000"/>
              <a:t> pass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B94B2-A1F9-4E07-83F7-CA60A96E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BF5A0-256B-45F9-838A-942E5D76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404106186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0" name="Rectangle 2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Radix Sort Example (2</a:t>
            </a:r>
            <a:r>
              <a:rPr lang="en-US" altLang="en-US" baseline="30000"/>
              <a:t>nd</a:t>
            </a:r>
            <a:r>
              <a:rPr lang="en-US" altLang="en-US"/>
              <a:t> pass)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E41EC8-9EFE-49AA-9FAD-CD1867DA8C4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79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33800" y="1905000"/>
            <a:ext cx="121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Bucket sort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by 10’s digit</a:t>
            </a:r>
          </a:p>
        </p:txBody>
      </p:sp>
      <p:sp>
        <p:nvSpPr>
          <p:cNvPr id="24580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24581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9</a:t>
            </a:r>
          </a:p>
        </p:txBody>
      </p:sp>
      <p:sp>
        <p:nvSpPr>
          <p:cNvPr id="24582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1</a:t>
            </a:r>
          </a:p>
        </p:txBody>
      </p:sp>
      <p:sp>
        <p:nvSpPr>
          <p:cNvPr id="24583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84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2</a:t>
            </a:r>
          </a:p>
        </p:txBody>
      </p:sp>
      <p:sp>
        <p:nvSpPr>
          <p:cNvPr id="24585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7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altLang="en-US" sz="1400">
                <a:latin typeface="Times New Roman" pitchFamily="18" charset="0"/>
              </a:rPr>
              <a:t>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1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altLang="en-US" sz="1400">
                <a:latin typeface="Times New Roman" pitchFamily="18" charset="0"/>
              </a:rPr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05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3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5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en-US" altLang="en-US" sz="1400">
                <a:latin typeface="Times New Roman" pitchFamily="18" charset="0"/>
              </a:rPr>
              <a:t>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en-US" altLang="en-US" sz="1400">
                <a:latin typeface="Times New Roman" pitchFamily="18" charset="0"/>
              </a:rPr>
              <a:t>8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4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62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90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19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5</a:t>
            </a:r>
          </a:p>
        </p:txBody>
      </p:sp>
      <p:sp>
        <p:nvSpPr>
          <p:cNvPr id="24591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19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92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6</a:t>
            </a:r>
          </a:p>
        </p:txBody>
      </p:sp>
      <p:sp>
        <p:nvSpPr>
          <p:cNvPr id="24593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76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  <a:r>
              <a:rPr lang="en-US" altLang="en-US" sz="1400">
                <a:latin typeface="Times New Roman" pitchFamily="18" charset="0"/>
              </a:rPr>
              <a:t>7</a:t>
            </a:r>
          </a:p>
        </p:txBody>
      </p:sp>
      <p:sp>
        <p:nvSpPr>
          <p:cNvPr id="24594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7</a:t>
            </a:r>
          </a:p>
        </p:txBody>
      </p:sp>
      <p:sp>
        <p:nvSpPr>
          <p:cNvPr id="24595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334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4</a:t>
            </a: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  <a:r>
              <a:rPr lang="en-US" altLang="en-US" sz="1400">
                <a:latin typeface="Times New Roman" pitchFamily="18" charset="0"/>
              </a:rPr>
              <a:t>8</a:t>
            </a:r>
          </a:p>
        </p:txBody>
      </p:sp>
      <p:sp>
        <p:nvSpPr>
          <p:cNvPr id="24596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8</a:t>
            </a:r>
          </a:p>
        </p:txBody>
      </p:sp>
      <p:sp>
        <p:nvSpPr>
          <p:cNvPr id="24597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91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598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48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9</a:t>
            </a:r>
          </a:p>
        </p:txBody>
      </p:sp>
      <p:sp>
        <p:nvSpPr>
          <p:cNvPr id="24599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248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460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6950" y="2498725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</p:txBody>
      </p:sp>
      <p:sp>
        <p:nvSpPr>
          <p:cNvPr id="2460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4800" y="2057400"/>
            <a:ext cx="1665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1</a:t>
            </a:r>
            <a:r>
              <a:rPr lang="en-US" altLang="en-US" sz="2000" baseline="30000"/>
              <a:t>st</a:t>
            </a:r>
            <a:r>
              <a:rPr lang="en-US" altLang="en-US" sz="2000"/>
              <a:t> pass</a:t>
            </a:r>
          </a:p>
        </p:txBody>
      </p:sp>
      <p:sp>
        <p:nvSpPr>
          <p:cNvPr id="24603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05625" y="2057400"/>
            <a:ext cx="172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2</a:t>
            </a:r>
            <a:r>
              <a:rPr lang="en-US" altLang="en-US" sz="2000" baseline="30000"/>
              <a:t>nd</a:t>
            </a:r>
            <a:r>
              <a:rPr lang="en-US" altLang="en-US" sz="2000"/>
              <a:t> pass</a:t>
            </a:r>
          </a:p>
        </p:txBody>
      </p:sp>
      <p:sp>
        <p:nvSpPr>
          <p:cNvPr id="2460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2438400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2B0248-0CDC-490E-BDBC-CCC27EF3F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48415-94D0-4B14-9F48-31E38D27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52250593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4" name="Rectangle 2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Radix Sort Example (3</a:t>
            </a:r>
            <a:r>
              <a:rPr lang="en-US" altLang="en-US" baseline="30000"/>
              <a:t>rd</a:t>
            </a:r>
            <a:r>
              <a:rPr lang="en-US" altLang="en-US"/>
              <a:t> pass)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D2896F-5AB5-495E-94FD-66E9DE0B269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5603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81400" y="1981200"/>
            <a:ext cx="1295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Bucket sort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by 100’s digit</a:t>
            </a:r>
          </a:p>
        </p:txBody>
      </p:sp>
      <p:sp>
        <p:nvSpPr>
          <p:cNvPr id="25604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25605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03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09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altLang="en-US" sz="1400">
                <a:latin typeface="Times New Roman" pitchFamily="18" charset="0"/>
              </a:rPr>
              <a:t>67</a:t>
            </a:r>
          </a:p>
        </p:txBody>
      </p:sp>
      <p:sp>
        <p:nvSpPr>
          <p:cNvPr id="25606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14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1</a:t>
            </a:r>
          </a:p>
        </p:txBody>
      </p:sp>
      <p:sp>
        <p:nvSpPr>
          <p:cNvPr id="25607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14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altLang="en-US" sz="1400">
                <a:latin typeface="Times New Roman" pitchFamily="18" charset="0"/>
              </a:rPr>
              <a:t>23</a:t>
            </a:r>
          </a:p>
        </p:txBody>
      </p:sp>
      <p:sp>
        <p:nvSpPr>
          <p:cNvPr id="25608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2</a:t>
            </a:r>
          </a:p>
        </p:txBody>
      </p:sp>
      <p:sp>
        <p:nvSpPr>
          <p:cNvPr id="2560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10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3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29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12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86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4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  <a:r>
              <a:rPr lang="en-US" altLang="en-US" sz="1400">
                <a:latin typeface="Times New Roman" pitchFamily="18" charset="0"/>
              </a:rPr>
              <a:t>78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5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34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5</a:t>
            </a:r>
            <a:r>
              <a:rPr lang="en-US" altLang="en-US" sz="1400">
                <a:latin typeface="Times New Roman" pitchFamily="18" charset="0"/>
              </a:rPr>
              <a:t>37</a:t>
            </a:r>
          </a:p>
        </p:txBody>
      </p:sp>
      <p:sp>
        <p:nvSpPr>
          <p:cNvPr id="25616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006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6</a:t>
            </a:r>
          </a:p>
        </p:txBody>
      </p:sp>
      <p:sp>
        <p:nvSpPr>
          <p:cNvPr id="25617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006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18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7</a:t>
            </a:r>
          </a:p>
        </p:txBody>
      </p:sp>
      <p:sp>
        <p:nvSpPr>
          <p:cNvPr id="25619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u="sng">
                <a:solidFill>
                  <a:schemeClr val="accent2"/>
                </a:solidFill>
                <a:latin typeface="Times New Roman" pitchFamily="18" charset="0"/>
              </a:rPr>
              <a:t>7</a:t>
            </a:r>
            <a:r>
              <a:rPr lang="en-US" altLang="en-US" sz="1400">
                <a:latin typeface="Times New Roman" pitchFamily="18" charset="0"/>
              </a:rPr>
              <a:t>21</a:t>
            </a:r>
          </a:p>
        </p:txBody>
      </p:sp>
      <p:sp>
        <p:nvSpPr>
          <p:cNvPr id="25620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150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8</a:t>
            </a:r>
          </a:p>
        </p:txBody>
      </p:sp>
      <p:sp>
        <p:nvSpPr>
          <p:cNvPr id="25621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50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22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72200" y="28956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9</a:t>
            </a:r>
          </a:p>
        </p:txBody>
      </p:sp>
      <p:sp>
        <p:nvSpPr>
          <p:cNvPr id="25623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3200400"/>
            <a:ext cx="45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5625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2425" y="2057400"/>
            <a:ext cx="172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2</a:t>
            </a:r>
            <a:r>
              <a:rPr lang="en-US" altLang="en-US" sz="2000" baseline="30000"/>
              <a:t>nd</a:t>
            </a:r>
            <a:r>
              <a:rPr lang="en-US" altLang="en-US" sz="2000"/>
              <a:t> pass</a:t>
            </a:r>
          </a:p>
        </p:txBody>
      </p:sp>
      <p:sp>
        <p:nvSpPr>
          <p:cNvPr id="25626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90600" y="2438400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</p:txBody>
      </p:sp>
      <p:sp>
        <p:nvSpPr>
          <p:cNvPr id="25627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2057400"/>
            <a:ext cx="1684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After 3</a:t>
            </a:r>
            <a:r>
              <a:rPr lang="en-US" altLang="en-US" sz="2000" baseline="30000"/>
              <a:t>rd</a:t>
            </a:r>
            <a:r>
              <a:rPr lang="en-US" altLang="en-US" sz="2000"/>
              <a:t> pass</a:t>
            </a:r>
          </a:p>
        </p:txBody>
      </p:sp>
      <p:sp>
        <p:nvSpPr>
          <p:cNvPr id="2562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2438400"/>
            <a:ext cx="5222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9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38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67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123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478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537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/>
              <a:t>721</a:t>
            </a:r>
          </a:p>
        </p:txBody>
      </p:sp>
      <p:sp>
        <p:nvSpPr>
          <p:cNvPr id="25629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447800" y="4953000"/>
            <a:ext cx="663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Invariant</a:t>
            </a:r>
            <a:r>
              <a:rPr lang="en-US" altLang="en-US" sz="2000"/>
              <a:t>: after k passes the low order k digits are sorted.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98FD63-D107-4D3D-B3F0-7BE45EEA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5D4C97-2825-4E0B-8ED8-8AC401A1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26466030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Complexity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685800" y="1981200"/>
            <a:ext cx="7772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en-US" altLang="en-US" sz="2400" dirty="0" smtClean="0"/>
              <a:t>In our examples, we had: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400" dirty="0" smtClean="0"/>
              <a:t>Input size, 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400" dirty="0" smtClean="0"/>
              <a:t>Number of buckets, B = 10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400" dirty="0" smtClean="0"/>
              <a:t>Maximum value, M </a:t>
            </a:r>
            <a:r>
              <a:rPr lang="en-US" altLang="en-US" sz="2400" dirty="0" smtClean="0">
                <a:cs typeface="Arial" charset="0"/>
              </a:rPr>
              <a:t>&lt;</a:t>
            </a:r>
            <a:r>
              <a:rPr lang="en-US" altLang="en-US" sz="2400" dirty="0" smtClean="0"/>
              <a:t> 10</a:t>
            </a:r>
            <a:r>
              <a:rPr lang="en-US" altLang="en-US" sz="2400" baseline="30000" dirty="0" smtClean="0"/>
              <a:t>3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400" dirty="0" smtClean="0"/>
              <a:t>Number of passes, P =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endParaRPr lang="en-US" altLang="en-US" sz="2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en-US" altLang="en-US" sz="2400" dirty="0" smtClean="0"/>
              <a:t>How much work per pass?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endParaRPr lang="en-US" altLang="en-US" sz="2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endParaRPr lang="en-US" altLang="en-US" sz="2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r>
              <a:rPr lang="en-US" altLang="en-US" sz="2400" dirty="0" smtClean="0"/>
              <a:t>Total time?</a:t>
            </a:r>
            <a:br>
              <a:rPr lang="en-US" altLang="en-US" sz="2400" dirty="0" smtClean="0"/>
            </a:b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13747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-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/>
              <a:t>Sorting Summary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762000"/>
            <a:ext cx="89916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solidFill>
                  <a:srgbClr val="0000FF"/>
                </a:solidFill>
              </a:rPr>
              <a:t>  O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i="1" dirty="0">
                <a:solidFill>
                  <a:srgbClr val="0000FF"/>
                </a:solidFill>
              </a:rPr>
              <a:t>N</a:t>
            </a:r>
            <a:r>
              <a:rPr lang="en-US" altLang="en-US" sz="2400" i="1" baseline="30000" dirty="0">
                <a:solidFill>
                  <a:srgbClr val="0000FF"/>
                </a:solidFill>
              </a:rPr>
              <a:t>2</a:t>
            </a:r>
            <a:r>
              <a:rPr lang="en-US" altLang="en-US" sz="2400" dirty="0">
                <a:solidFill>
                  <a:srgbClr val="0000FF"/>
                </a:solidFill>
              </a:rPr>
              <a:t>)</a:t>
            </a:r>
            <a:r>
              <a:rPr lang="en-US" altLang="en-US" sz="2400" dirty="0"/>
              <a:t> average, worst case: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Selection Sort</a:t>
            </a:r>
            <a:r>
              <a:rPr lang="en-US" altLang="en-US" sz="2400" dirty="0"/>
              <a:t>, </a:t>
            </a:r>
            <a:r>
              <a:rPr lang="en-US" altLang="en-US" sz="2400" b="1" dirty="0" err="1"/>
              <a:t>Bubblesort</a:t>
            </a:r>
            <a:r>
              <a:rPr lang="en-US" altLang="en-US" sz="2400" dirty="0"/>
              <a:t>, </a:t>
            </a:r>
            <a:r>
              <a:rPr lang="en-US" altLang="en-US" sz="2400" b="1" dirty="0"/>
              <a:t>Insertion Sort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solidFill>
                  <a:srgbClr val="0000FF"/>
                </a:solidFill>
              </a:rPr>
              <a:t>O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i="1" dirty="0">
                <a:solidFill>
                  <a:srgbClr val="0000FF"/>
                </a:solidFill>
              </a:rPr>
              <a:t>N log N</a:t>
            </a:r>
            <a:r>
              <a:rPr lang="en-US" altLang="en-US" sz="2400" dirty="0">
                <a:solidFill>
                  <a:srgbClr val="0000FF"/>
                </a:solidFill>
              </a:rPr>
              <a:t>)</a:t>
            </a:r>
            <a:r>
              <a:rPr lang="en-US" altLang="en-US" sz="2400" dirty="0"/>
              <a:t> average case: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Heapsort</a:t>
            </a:r>
            <a:r>
              <a:rPr lang="en-US" altLang="en-US" sz="2400" dirty="0"/>
              <a:t>: In-place, not stable.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BST Sort</a:t>
            </a:r>
            <a:r>
              <a:rPr lang="en-US" altLang="en-US" sz="2400" dirty="0"/>
              <a:t>: </a:t>
            </a:r>
            <a:r>
              <a:rPr lang="en-US" altLang="en-US" sz="2400" i="1" dirty="0"/>
              <a:t>O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extra space (including tree pointers, possibly poor memory locality), stable.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err="1"/>
              <a:t>Mergesort</a:t>
            </a:r>
            <a:r>
              <a:rPr lang="en-US" altLang="en-US" sz="2400" dirty="0"/>
              <a:t>: </a:t>
            </a:r>
            <a:r>
              <a:rPr lang="en-US" altLang="en-US" sz="2400" i="1" dirty="0"/>
              <a:t>O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extra space, stable.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Quicksort</a:t>
            </a:r>
            <a:r>
              <a:rPr lang="en-US" altLang="en-US" sz="2400" dirty="0"/>
              <a:t>: claimed fastest in practice, but </a:t>
            </a:r>
            <a:r>
              <a:rPr lang="en-US" altLang="en-US" sz="2400" i="1" dirty="0"/>
              <a:t>O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i="1" baseline="30000" dirty="0"/>
              <a:t>2</a:t>
            </a:r>
            <a:r>
              <a:rPr lang="en-US" altLang="en-US" sz="2400" dirty="0"/>
              <a:t>) worst case. Recursion/stack requirement. Not stable.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itchFamily="18" charset="2"/>
              </a:rPr>
              <a:t>  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i="1" dirty="0">
                <a:solidFill>
                  <a:srgbClr val="0000FF"/>
                </a:solidFill>
              </a:rPr>
              <a:t>N log N</a:t>
            </a:r>
            <a:r>
              <a:rPr lang="en-US" altLang="en-US" sz="2400" dirty="0">
                <a:solidFill>
                  <a:srgbClr val="0000FF"/>
                </a:solidFill>
              </a:rPr>
              <a:t>)</a:t>
            </a:r>
            <a:r>
              <a:rPr lang="en-US" altLang="en-US" sz="2400" dirty="0"/>
              <a:t> worst and average case:</a:t>
            </a:r>
            <a:endParaRPr lang="en-US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Any comparison-based sorting algorithm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0000FF"/>
                </a:solidFill>
              </a:rPr>
              <a:t>  O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i="1" dirty="0">
                <a:solidFill>
                  <a:srgbClr val="0000FF"/>
                </a:solidFill>
              </a:rPr>
              <a:t>N</a:t>
            </a:r>
            <a:r>
              <a:rPr lang="en-US" altLang="en-US" sz="2400" dirty="0">
                <a:solidFill>
                  <a:srgbClr val="0000FF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Radix Sort</a:t>
            </a:r>
            <a:r>
              <a:rPr lang="en-US" altLang="en-US" sz="2400" dirty="0"/>
              <a:t>: fast and stable. Not comparison based. </a:t>
            </a:r>
            <a:r>
              <a:rPr lang="en-US" altLang="en-US" sz="2400"/>
              <a:t>Not in-place.  </a:t>
            </a:r>
            <a:r>
              <a:rPr lang="en-US" altLang="en-US" sz="2400" smtClean="0"/>
              <a:t> </a:t>
            </a:r>
            <a:endParaRPr lang="en-US" altLang="en-US" sz="240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269D3F-88F5-484A-B0B6-E10CE974709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00ACE2-5D38-47D3-AD46-FA62EA0D9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2D162-E592-4186-AE21-60FB8EC3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8683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Sorting: </a:t>
            </a:r>
            <a:r>
              <a:rPr lang="en-US" altLang="en-US" i="1" dirty="0">
                <a:latin typeface="+mn-lt"/>
              </a:rPr>
              <a:t>The Big Picture</a:t>
            </a:r>
          </a:p>
        </p:txBody>
      </p:sp>
      <p:sp>
        <p:nvSpPr>
          <p:cNvPr id="542724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85629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Simple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baseline="30000" dirty="0">
                <a:solidFill>
                  <a:schemeClr val="tx1"/>
                </a:solidFill>
                <a:latin typeface="+mn-lt"/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17592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Fancier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 log 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70749" y="2514600"/>
            <a:ext cx="1299330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</a:rPr>
              <a:t>Comparison</a:t>
            </a: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</a:rPr>
              <a:t>lower bound:</a:t>
            </a:r>
            <a:endParaRPr lang="en-US" altLang="en-US">
              <a:solidFill>
                <a:schemeClr val="tx1"/>
              </a:solidFill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(</a:t>
            </a:r>
            <a:r>
              <a:rPr lang="en-US" altLang="en-US" i="1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 log </a:t>
            </a:r>
            <a:r>
              <a:rPr lang="en-US" altLang="en-US" i="1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27579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Specialized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algorithms:</a:t>
            </a:r>
            <a:endParaRPr lang="en-US" altLang="en-US" dirty="0">
              <a:solidFill>
                <a:schemeClr val="tx1"/>
              </a:solidFill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4277" y="4102100"/>
            <a:ext cx="1326004" cy="100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Insertion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Selection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542730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34402" y="4102100"/>
            <a:ext cx="1484894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Heap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Merge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Quick sort (</a:t>
            </a:r>
            <a:r>
              <a:rPr lang="en-US" altLang="en-US" dirty="0" err="1">
                <a:solidFill>
                  <a:schemeClr val="tx1"/>
                </a:solidFill>
                <a:latin typeface="+mn-lt"/>
              </a:rPr>
              <a:t>avg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542731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22140" y="4102100"/>
            <a:ext cx="1124347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Bucket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Radix sort</a:t>
            </a:r>
          </a:p>
        </p:txBody>
      </p:sp>
      <p:cxnSp>
        <p:nvCxnSpPr>
          <p:cNvPr id="14349" name="AutoShape 13"/>
          <p:cNvCxnSpPr>
            <a:cxnSpLocks noChangeShapeType="1"/>
            <a:stCxn id="542724" idx="2"/>
            <a:endCxn id="542729" idx="0"/>
          </p:cNvCxnSpPr>
          <p:nvPr>
            <p:custDataLst>
              <p:tags r:id="rId9"/>
            </p:custDataLst>
          </p:nvPr>
        </p:nvCxnSpPr>
        <p:spPr bwMode="auto">
          <a:xfrm flipH="1">
            <a:off x="1727279" y="3517952"/>
            <a:ext cx="421261" cy="5841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AutoShape 15"/>
          <p:cNvCxnSpPr>
            <a:cxnSpLocks noChangeShapeType="1"/>
            <a:stCxn id="542727" idx="2"/>
            <a:endCxn id="542731" idx="0"/>
          </p:cNvCxnSpPr>
          <p:nvPr>
            <p:custDataLst>
              <p:tags r:id="rId10"/>
            </p:custDataLst>
          </p:nvPr>
        </p:nvCxnSpPr>
        <p:spPr bwMode="auto">
          <a:xfrm flipH="1">
            <a:off x="7384314" y="3517952"/>
            <a:ext cx="206176" cy="5841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2" name="AutoShape 20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>
            <a:off x="3867802" y="3532188"/>
            <a:ext cx="61913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19EAF-0F4F-4B06-BAC1-D35A43AF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E253EC-A87E-45DF-B6AD-6E404743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6520B-855A-4FA8-A53C-BA0E7A6F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fast can we sort?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/>
              <a:t>Heapsort and </a:t>
            </a:r>
            <a:r>
              <a:rPr lang="en-US" altLang="en-US" sz="2800" dirty="0" err="1"/>
              <a:t>Mergesort</a:t>
            </a:r>
            <a:r>
              <a:rPr lang="en-US" altLang="en-US" sz="2800" dirty="0"/>
              <a:t> have O(</a:t>
            </a:r>
            <a:r>
              <a:rPr lang="en-US" altLang="en-US" sz="2800" i="1" dirty="0"/>
              <a:t>N</a:t>
            </a:r>
            <a:r>
              <a:rPr lang="en-US" altLang="en-US" sz="2800" dirty="0"/>
              <a:t> log </a:t>
            </a:r>
            <a:r>
              <a:rPr lang="en-US" altLang="en-US" sz="2800" i="1" dirty="0"/>
              <a:t>N</a:t>
            </a:r>
            <a:r>
              <a:rPr lang="en-US" altLang="en-US" sz="2800" dirty="0"/>
              <a:t>) </a:t>
            </a:r>
            <a:r>
              <a:rPr lang="en-US" altLang="en-US" sz="2800" b="1" dirty="0"/>
              <a:t>worst</a:t>
            </a:r>
            <a:r>
              <a:rPr lang="en-US" altLang="en-US" sz="2800" dirty="0"/>
              <a:t> case running time.</a:t>
            </a:r>
          </a:p>
          <a:p>
            <a:pPr marL="0" indent="0" eaLnBrk="1" hangingPunct="1">
              <a:buFontTx/>
              <a:buNone/>
            </a:pPr>
            <a:endParaRPr lang="en-US" altLang="en-US" sz="2800" dirty="0"/>
          </a:p>
          <a:p>
            <a:pPr marL="0" indent="0" eaLnBrk="1" hangingPunct="1">
              <a:buFontTx/>
              <a:buNone/>
            </a:pPr>
            <a:r>
              <a:rPr lang="en-US" altLang="en-US" sz="2800" dirty="0"/>
              <a:t>These algorithms, along with Quicksort, also have </a:t>
            </a:r>
            <a:r>
              <a:rPr lang="en-US" altLang="en-US" sz="2800" dirty="0" smtClean="0"/>
              <a:t>     O(</a:t>
            </a:r>
            <a:r>
              <a:rPr lang="en-US" altLang="en-US" sz="2800" i="1" dirty="0" smtClean="0"/>
              <a:t>N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log </a:t>
            </a:r>
            <a:r>
              <a:rPr lang="en-US" altLang="en-US" sz="2800" i="1" dirty="0"/>
              <a:t>N</a:t>
            </a:r>
            <a:r>
              <a:rPr lang="en-US" altLang="en-US" sz="2800" dirty="0"/>
              <a:t>) </a:t>
            </a:r>
            <a:r>
              <a:rPr lang="en-US" altLang="en-US" sz="2800" b="1" dirty="0"/>
              <a:t>average</a:t>
            </a:r>
            <a:r>
              <a:rPr lang="en-US" altLang="en-US" sz="2800" dirty="0"/>
              <a:t> case running time.</a:t>
            </a:r>
          </a:p>
          <a:p>
            <a:pPr marL="0" indent="0" eaLnBrk="1" hangingPunct="1">
              <a:buFontTx/>
              <a:buNone/>
            </a:pPr>
            <a:endParaRPr lang="en-US" altLang="en-US" sz="2800" dirty="0"/>
          </a:p>
          <a:p>
            <a:pPr marL="0" indent="0" eaLnBrk="1" hangingPunct="1">
              <a:buFontTx/>
              <a:buNone/>
            </a:pPr>
            <a:r>
              <a:rPr lang="en-US" altLang="en-US" sz="2800" dirty="0"/>
              <a:t>Can we do any better?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D374CF-3362-4950-8B15-B064C703C0C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B0290-C1CD-475E-B6EC-E2292757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1E9B4-5CC1-40E5-AB30-F7069713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06014534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65163" y="646113"/>
            <a:ext cx="7958137" cy="801687"/>
          </a:xfrm>
        </p:spPr>
        <p:txBody>
          <a:bodyPr/>
          <a:lstStyle/>
          <a:p>
            <a:pPr eaLnBrk="1" hangingPunct="1"/>
            <a:r>
              <a:rPr lang="en-US" altLang="en-US"/>
              <a:t>Permutations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800"/>
              <a:t>How many possible orderings can you get?</a:t>
            </a:r>
          </a:p>
          <a:p>
            <a:pPr lvl="1" eaLnBrk="1" hangingPunct="1"/>
            <a:r>
              <a:rPr lang="en-US" altLang="en-US" sz="2400"/>
              <a:t>Example: a, b, c  (</a:t>
            </a:r>
            <a:r>
              <a:rPr lang="en-US" altLang="en-US" sz="2400" i="1"/>
              <a:t>N</a:t>
            </a:r>
            <a:r>
              <a:rPr lang="en-US" altLang="en-US" sz="2400"/>
              <a:t> = 3)</a:t>
            </a:r>
          </a:p>
          <a:p>
            <a:pPr lvl="1" eaLnBrk="1" hangingPunct="1"/>
            <a:r>
              <a:rPr lang="en-US" altLang="en-US" sz="2400"/>
              <a:t>(a b c), (a c b), (b a c), (b c a), (c a b), (c b a)   </a:t>
            </a:r>
          </a:p>
          <a:p>
            <a:pPr lvl="1" eaLnBrk="1" hangingPunct="1"/>
            <a:r>
              <a:rPr lang="en-US" altLang="en-US" sz="2400"/>
              <a:t>6 orderings = 3</a:t>
            </a:r>
            <a:r>
              <a:rPr lang="en-US" altLang="en-US" sz="1600">
                <a:cs typeface="Times New Roman" pitchFamily="18" charset="0"/>
              </a:rPr>
              <a:t>•</a:t>
            </a:r>
            <a:r>
              <a:rPr lang="en-US" altLang="en-US" sz="2400">
                <a:cs typeface="Times New Roman" pitchFamily="18" charset="0"/>
              </a:rPr>
              <a:t>2</a:t>
            </a:r>
            <a:r>
              <a:rPr lang="en-US" altLang="en-US" sz="1600">
                <a:cs typeface="Times New Roman" pitchFamily="18" charset="0"/>
              </a:rPr>
              <a:t>•</a:t>
            </a:r>
            <a:r>
              <a:rPr lang="en-US" altLang="en-US" sz="2400">
                <a:cs typeface="Times New Roman" pitchFamily="18" charset="0"/>
              </a:rPr>
              <a:t>1 = 3!   (i.e., “3 factorial”)</a:t>
            </a:r>
          </a:p>
          <a:p>
            <a:pPr lvl="1" eaLnBrk="1" hangingPunct="1"/>
            <a:endParaRPr lang="en-US" altLang="en-US" sz="2400">
              <a:cs typeface="Times New Roman" pitchFamily="18" charset="0"/>
            </a:endParaRPr>
          </a:p>
          <a:p>
            <a:pPr eaLnBrk="1" hangingPunct="1"/>
            <a:r>
              <a:rPr lang="en-US" altLang="en-US" sz="2800">
                <a:cs typeface="Times New Roman" pitchFamily="18" charset="0"/>
              </a:rPr>
              <a:t>For </a:t>
            </a:r>
            <a:r>
              <a:rPr lang="en-US" altLang="en-US" sz="2800" i="1">
                <a:cs typeface="Times New Roman" pitchFamily="18" charset="0"/>
              </a:rPr>
              <a:t>N</a:t>
            </a:r>
            <a:r>
              <a:rPr lang="en-US" altLang="en-US" sz="2800">
                <a:cs typeface="Times New Roman" pitchFamily="18" charset="0"/>
              </a:rPr>
              <a:t> elements</a:t>
            </a:r>
          </a:p>
          <a:p>
            <a:pPr lvl="1" eaLnBrk="1" hangingPunct="1"/>
            <a:r>
              <a:rPr lang="en-US" altLang="en-US" sz="2400" i="1">
                <a:cs typeface="Times New Roman" pitchFamily="18" charset="0"/>
              </a:rPr>
              <a:t>N</a:t>
            </a:r>
            <a:r>
              <a:rPr lang="en-US" altLang="en-US" sz="2400">
                <a:cs typeface="Times New Roman" pitchFamily="18" charset="0"/>
              </a:rPr>
              <a:t> choices for the first position, (</a:t>
            </a:r>
            <a:r>
              <a:rPr lang="en-US" altLang="en-US" sz="2400" i="1">
                <a:cs typeface="Times New Roman" pitchFamily="18" charset="0"/>
              </a:rPr>
              <a:t>N</a:t>
            </a:r>
            <a:r>
              <a:rPr lang="en-US" altLang="en-US" sz="2400">
                <a:cs typeface="Times New Roman" pitchFamily="18" charset="0"/>
              </a:rPr>
              <a:t>-1) choices for the second position, …, (2) choices, 1 choice</a:t>
            </a:r>
          </a:p>
          <a:p>
            <a:pPr lvl="1" eaLnBrk="1" hangingPunct="1"/>
            <a:r>
              <a:rPr lang="en-US" altLang="en-US" sz="2400" i="1">
                <a:cs typeface="Times New Roman" pitchFamily="18" charset="0"/>
              </a:rPr>
              <a:t>N</a:t>
            </a:r>
            <a:r>
              <a:rPr lang="en-US" altLang="en-US" sz="2400">
                <a:cs typeface="Times New Roman" pitchFamily="18" charset="0"/>
              </a:rPr>
              <a:t>(</a:t>
            </a:r>
            <a:r>
              <a:rPr lang="en-US" altLang="en-US" sz="2400" i="1">
                <a:cs typeface="Times New Roman" pitchFamily="18" charset="0"/>
              </a:rPr>
              <a:t>N</a:t>
            </a:r>
            <a:r>
              <a:rPr lang="en-US" altLang="en-US" sz="2400">
                <a:cs typeface="Times New Roman" pitchFamily="18" charset="0"/>
              </a:rPr>
              <a:t>-1)(</a:t>
            </a:r>
            <a:r>
              <a:rPr lang="en-US" altLang="en-US" sz="2400" i="1">
                <a:cs typeface="Times New Roman" pitchFamily="18" charset="0"/>
              </a:rPr>
              <a:t>N</a:t>
            </a:r>
            <a:r>
              <a:rPr lang="en-US" altLang="en-US" sz="2400">
                <a:cs typeface="Times New Roman" pitchFamily="18" charset="0"/>
              </a:rPr>
              <a:t>-2)</a:t>
            </a:r>
            <a:r>
              <a:rPr lang="en-US" altLang="en-US" sz="2400">
                <a:cs typeface="Times New Roman" pitchFamily="18" charset="0"/>
                <a:sym typeface="MT Extra" pitchFamily="18" charset="2"/>
              </a:rPr>
              <a:t>(2)(1)</a:t>
            </a:r>
            <a:r>
              <a:rPr lang="en-US" altLang="en-US" sz="2400">
                <a:cs typeface="Times New Roman" pitchFamily="18" charset="0"/>
              </a:rPr>
              <a:t>= </a:t>
            </a:r>
            <a:r>
              <a:rPr lang="en-US" altLang="en-US" sz="2400" i="1" u="sng">
                <a:cs typeface="Times New Roman" pitchFamily="18" charset="0"/>
              </a:rPr>
              <a:t>N</a:t>
            </a:r>
            <a:r>
              <a:rPr lang="en-US" altLang="en-US" sz="2400" u="sng">
                <a:cs typeface="Times New Roman" pitchFamily="18" charset="0"/>
              </a:rPr>
              <a:t>! possible orderings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550537-FCB3-4C48-B456-F52CFC6A1D6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3781D-FFF2-4B58-BE01-E4C614FF4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A866B-892F-42F8-89DA-AA796E1F8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3519388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65163" y="646113"/>
            <a:ext cx="7958137" cy="801687"/>
          </a:xfrm>
        </p:spPr>
        <p:txBody>
          <a:bodyPr/>
          <a:lstStyle/>
          <a:p>
            <a:pPr eaLnBrk="1" hangingPunct="1"/>
            <a:r>
              <a:rPr lang="en-US" altLang="en-US"/>
              <a:t>Sorting Model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Recall our basic sorting assumption: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We can only compare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two elements at a time.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These comparisons prune the space of possible orderings.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We can represent these concepts in a…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5812A3-C793-41C3-8461-46B42805577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3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1219200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AED43-1D26-4810-BA40-E0657C47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45AD6-101D-4829-AB79-AE592DFCE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22551891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48088" y="1466850"/>
            <a:ext cx="2032000" cy="928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c,  b &lt; c &lt; a,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b,  a &lt; c &lt; b,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c,  c &lt; b &lt; a 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4188" y="2571750"/>
            <a:ext cx="1000125" cy="928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18300" y="2582863"/>
            <a:ext cx="1114425" cy="928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62063" y="4010025"/>
            <a:ext cx="1000125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41588" y="4021138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6888" y="5178425"/>
            <a:ext cx="100012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55800" y="5148263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40463" y="4052888"/>
            <a:ext cx="1114425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15238" y="3994150"/>
            <a:ext cx="100012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11813" y="5251450"/>
            <a:ext cx="105727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 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23113" y="5254625"/>
            <a:ext cx="105727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 </a:t>
            </a:r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408238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86013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27425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38538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78363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78363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760913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760913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35363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46475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511425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78088"/>
            <a:ext cx="669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3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17900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3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17900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54550"/>
            <a:ext cx="657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64075"/>
            <a:ext cx="657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7980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9885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70376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7228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38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85800" y="6019800"/>
            <a:ext cx="754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The leaves contain all the possible orderings of a, b, c.</a:t>
            </a:r>
          </a:p>
        </p:txBody>
      </p:sp>
    </p:spTree>
    <p:extLst>
      <p:ext uri="{BB962C8B-B14F-4D97-AF65-F5344CB8AC3E}">
        <p14:creationId xmlns:p14="http://schemas.microsoft.com/office/powerpoint/2010/main" val="336262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 Decision Tree is a Binary Tree such that: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Each node = a set of orderings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i.e., the remaining solution space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Each edge = 1 comparison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Each leaf = 1 unique ordering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How many leaves for </a:t>
            </a:r>
            <a:r>
              <a:rPr lang="en-US" altLang="en-US" sz="2400" i="1" dirty="0"/>
              <a:t>N</a:t>
            </a:r>
            <a:r>
              <a:rPr lang="en-US" altLang="en-US" sz="2400" dirty="0"/>
              <a:t> distinct elements</a:t>
            </a:r>
            <a:r>
              <a:rPr lang="en-US" altLang="en-US" sz="24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Conceptual Tool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Only </a:t>
            </a:r>
            <a:r>
              <a:rPr lang="en-US" altLang="en-US" sz="2800" dirty="0"/>
              <a:t>1 leaf has the ordering that is the desired correctly sorted </a:t>
            </a:r>
            <a:r>
              <a:rPr lang="en-US" altLang="en-US" sz="2800" dirty="0" smtClean="0"/>
              <a:t>arrangement</a:t>
            </a:r>
            <a:endParaRPr lang="en-US" alt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Decision Tree Example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690A0B-5ED6-4F7A-84E7-96AA2D485E9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4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41738" y="1941513"/>
            <a:ext cx="2044700" cy="941387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c,  b &lt; c &lt; a,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b,  a &lt; c &lt; b,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c,  c &lt; b &lt; a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47838" y="3046413"/>
            <a:ext cx="1012825" cy="941387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10246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18300" y="3057525"/>
            <a:ext cx="1114425" cy="928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10247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55713" y="4484688"/>
            <a:ext cx="1012825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10248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41588" y="4495800"/>
            <a:ext cx="1000125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a &lt; b</a:t>
            </a:r>
          </a:p>
        </p:txBody>
      </p:sp>
      <p:sp>
        <p:nvSpPr>
          <p:cNvPr id="10249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8" y="5653088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b &lt; c</a:t>
            </a:r>
          </a:p>
        </p:txBody>
      </p:sp>
      <p:sp>
        <p:nvSpPr>
          <p:cNvPr id="10250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49450" y="5622925"/>
            <a:ext cx="1012825" cy="392113"/>
          </a:xfrm>
          <a:prstGeom prst="rect">
            <a:avLst/>
          </a:prstGeom>
          <a:solidFill>
            <a:srgbClr val="CCECF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a &lt; c &lt; b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0463" y="4527550"/>
            <a:ext cx="1114425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 b &lt; a &lt; c </a:t>
            </a:r>
          </a:p>
        </p:txBody>
      </p:sp>
      <p:sp>
        <p:nvSpPr>
          <p:cNvPr id="10252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15238" y="4468813"/>
            <a:ext cx="100012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 &lt; b &lt; a</a:t>
            </a:r>
          </a:p>
        </p:txBody>
      </p:sp>
      <p:sp>
        <p:nvSpPr>
          <p:cNvPr id="10253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11813" y="5729288"/>
            <a:ext cx="105727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c &lt; a </a:t>
            </a:r>
          </a:p>
        </p:txBody>
      </p:sp>
      <p:sp>
        <p:nvSpPr>
          <p:cNvPr id="10254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3113" y="5732463"/>
            <a:ext cx="1057275" cy="3794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 &lt; a &lt; c </a:t>
            </a:r>
          </a:p>
        </p:txBody>
      </p:sp>
      <p:sp>
        <p:nvSpPr>
          <p:cNvPr id="10255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14638" y="2882900"/>
            <a:ext cx="852487" cy="298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rot="13048408" flipH="1">
            <a:off x="5811838" y="2860675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797050" y="4002088"/>
            <a:ext cx="452438" cy="4524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60600" y="401320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089025" y="5153025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736725" y="5153025"/>
            <a:ext cx="615950" cy="482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172200" y="5238750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819900" y="5238750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819900" y="4010025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83450" y="4021138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3725" y="2986088"/>
            <a:ext cx="669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10266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18163" y="295275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10267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46350" y="3992563"/>
            <a:ext cx="64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1026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309688" y="3992563"/>
            <a:ext cx="64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10269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61988" y="5129213"/>
            <a:ext cx="65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10270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55813" y="5138738"/>
            <a:ext cx="65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10271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356350" y="395446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10272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524750" y="39735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10273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89613" y="518160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10274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143750" y="5200650"/>
            <a:ext cx="72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10275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400800" y="2057400"/>
            <a:ext cx="1412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10276" name="AutoShape 35"/>
          <p:cNvCxnSpPr>
            <a:cxnSpLocks noChangeShapeType="1"/>
            <a:stCxn id="10275" idx="1"/>
            <a:endCxn id="10244" idx="3"/>
          </p:cNvCxnSpPr>
          <p:nvPr>
            <p:custDataLst>
              <p:tags r:id="rId34"/>
            </p:custDataLst>
          </p:nvPr>
        </p:nvCxnSpPr>
        <p:spPr bwMode="auto">
          <a:xfrm rot="10800000" flipV="1">
            <a:off x="5799138" y="2225675"/>
            <a:ext cx="601662" cy="187325"/>
          </a:xfrm>
          <a:prstGeom prst="curvedConnector3">
            <a:avLst>
              <a:gd name="adj1" fmla="val 5092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7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5486400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actual order</a:t>
            </a:r>
          </a:p>
        </p:txBody>
      </p:sp>
      <p:cxnSp>
        <p:nvCxnSpPr>
          <p:cNvPr id="10278" name="AutoShape 37"/>
          <p:cNvCxnSpPr>
            <a:cxnSpLocks noChangeShapeType="1"/>
            <a:stCxn id="10277" idx="1"/>
            <a:endCxn id="10250" idx="3"/>
          </p:cNvCxnSpPr>
          <p:nvPr>
            <p:custDataLst>
              <p:tags r:id="rId36"/>
            </p:custDataLst>
          </p:nvPr>
        </p:nvCxnSpPr>
        <p:spPr bwMode="auto">
          <a:xfrm rot="10800000" flipV="1">
            <a:off x="2974975" y="5654675"/>
            <a:ext cx="606425" cy="165100"/>
          </a:xfrm>
          <a:prstGeom prst="curvedConnector3">
            <a:avLst>
              <a:gd name="adj1" fmla="val 510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18E2A0-F591-43AF-9F5B-9092E122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35A0F6-BCA1-4439-B8EE-4B4D9B70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2734" y="1473593"/>
            <a:ext cx="333586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Suppose the order is: a &lt; c &lt; b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1389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37908</TotalTime>
  <Words>1576</Words>
  <Application>Microsoft Office PowerPoint</Application>
  <PresentationFormat>On-screen Show (4:3)</PresentationFormat>
  <Paragraphs>464</Paragraphs>
  <Slides>26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MT Extra</vt:lpstr>
      <vt:lpstr>Symbol</vt:lpstr>
      <vt:lpstr>Times New Roman</vt:lpstr>
      <vt:lpstr>Office Theme</vt:lpstr>
      <vt:lpstr>CSE 332: Data Structures and Parallelism</vt:lpstr>
      <vt:lpstr>Announcements</vt:lpstr>
      <vt:lpstr>Sorting: The Big Picture</vt:lpstr>
      <vt:lpstr>How fast can we sort?</vt:lpstr>
      <vt:lpstr>Permutations</vt:lpstr>
      <vt:lpstr>Sorting Model</vt:lpstr>
      <vt:lpstr>Decision Tree</vt:lpstr>
      <vt:lpstr>Decision Trees</vt:lpstr>
      <vt:lpstr>Decision Tree Example</vt:lpstr>
      <vt:lpstr>Decision Trees and Sorting</vt:lpstr>
      <vt:lpstr>How many leaves on a tree?</vt:lpstr>
      <vt:lpstr>Lower bound on Height</vt:lpstr>
      <vt:lpstr>Lower bound on log(n!)</vt:lpstr>
      <vt:lpstr>(N log N)</vt:lpstr>
      <vt:lpstr>Can we sort in O(n)?</vt:lpstr>
      <vt:lpstr>BucketSort (aka BinSort)</vt:lpstr>
      <vt:lpstr>What about our (n log n) bound?</vt:lpstr>
      <vt:lpstr>Dependence on B</vt:lpstr>
      <vt:lpstr>Definition</vt:lpstr>
      <vt:lpstr>Fixing impracticality: RadixSort</vt:lpstr>
      <vt:lpstr>Radix Sort Example</vt:lpstr>
      <vt:lpstr>Radix Sort Example (1st pass)</vt:lpstr>
      <vt:lpstr>Radix Sort Example (2nd pass)</vt:lpstr>
      <vt:lpstr>Radix Sort Example (3rd pass)</vt:lpstr>
      <vt:lpstr>Radix Sort Complexity</vt:lpstr>
      <vt:lpstr>Sorting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439</cp:revision>
  <cp:lastPrinted>2014-01-05T21:20:15Z</cp:lastPrinted>
  <dcterms:created xsi:type="dcterms:W3CDTF">2002-03-26T00:11:56Z</dcterms:created>
  <dcterms:modified xsi:type="dcterms:W3CDTF">2022-11-01T18:07:05Z</dcterms:modified>
</cp:coreProperties>
</file>