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7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0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1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2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3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4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5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6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7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8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9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20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21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22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23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24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25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6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27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notesSlides/notesSlide28.xml" ContentType="application/vnd.openxmlformats-officedocument.presentationml.notesSlide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notesSlides/notesSlide29.xml" ContentType="application/vnd.openxmlformats-officedocument.presentationml.notesSlide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30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notesSlides/notesSlide31.xml" ContentType="application/vnd.openxmlformats-officedocument.presentationml.notesSlide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5"/>
  </p:notesMasterIdLst>
  <p:handoutMasterIdLst>
    <p:handoutMasterId r:id="rId46"/>
  </p:handoutMasterIdLst>
  <p:sldIdLst>
    <p:sldId id="256" r:id="rId2"/>
    <p:sldId id="536" r:id="rId3"/>
    <p:sldId id="401" r:id="rId4"/>
    <p:sldId id="540" r:id="rId5"/>
    <p:sldId id="576" r:id="rId6"/>
    <p:sldId id="577" r:id="rId7"/>
    <p:sldId id="579" r:id="rId8"/>
    <p:sldId id="519" r:id="rId9"/>
    <p:sldId id="520" r:id="rId10"/>
    <p:sldId id="521" r:id="rId11"/>
    <p:sldId id="522" r:id="rId12"/>
    <p:sldId id="558" r:id="rId13"/>
    <p:sldId id="525" r:id="rId14"/>
    <p:sldId id="529" r:id="rId15"/>
    <p:sldId id="538" r:id="rId16"/>
    <p:sldId id="559" r:id="rId17"/>
    <p:sldId id="561" r:id="rId18"/>
    <p:sldId id="562" r:id="rId19"/>
    <p:sldId id="539" r:id="rId20"/>
    <p:sldId id="580" r:id="rId21"/>
    <p:sldId id="581" r:id="rId22"/>
    <p:sldId id="582" r:id="rId23"/>
    <p:sldId id="583" r:id="rId24"/>
    <p:sldId id="584" r:id="rId25"/>
    <p:sldId id="585" r:id="rId26"/>
    <p:sldId id="586" r:id="rId27"/>
    <p:sldId id="587" r:id="rId28"/>
    <p:sldId id="588" r:id="rId29"/>
    <p:sldId id="589" r:id="rId30"/>
    <p:sldId id="590" r:id="rId31"/>
    <p:sldId id="591" r:id="rId32"/>
    <p:sldId id="592" r:id="rId33"/>
    <p:sldId id="593" r:id="rId34"/>
    <p:sldId id="594" r:id="rId35"/>
    <p:sldId id="595" r:id="rId36"/>
    <p:sldId id="596" r:id="rId37"/>
    <p:sldId id="597" r:id="rId38"/>
    <p:sldId id="598" r:id="rId39"/>
    <p:sldId id="599" r:id="rId40"/>
    <p:sldId id="600" r:id="rId41"/>
    <p:sldId id="601" r:id="rId42"/>
    <p:sldId id="602" r:id="rId43"/>
    <p:sldId id="603" r:id="rId44"/>
  </p:sldIdLst>
  <p:sldSz cx="9144000" cy="6858000" type="screen4x3"/>
  <p:notesSz cx="6985000" cy="9283700"/>
  <p:custDataLst>
    <p:tags r:id="rId47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8461B-FBD5-4A19-86A8-F42720235FC7}" v="9" dt="2022-04-24T02:23:44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0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BCB046A-95F0-4EEA-97A3-C31E584DB95A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E4F72C-10E2-46C0-ACBD-8E24A6B8E020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50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A8307D5-C2BF-4D82-9CE9-D5625DB4A193}" type="slidenum">
              <a:rPr lang="en-US" altLang="en-US" sz="1200" smtClean="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8ADE72-0FF1-4210-9060-E856F2649F5C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415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3320FDB-894B-48B1-8541-2EB2D9A9850F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470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1B6412-C0F2-48CC-B436-365BD969CA95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492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6022CC-CCD8-45B1-899A-9FBE47C773B0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200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A45B46-6400-4C7B-8213-79298B77BF75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601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E42668A-8985-42CA-8F8B-0E084FDA83D8}" type="slidenum">
              <a:rPr lang="en-US" altLang="en-US" sz="1200" smtClean="0">
                <a:latin typeface="Times New Roman" pitchFamily="18" charset="0"/>
              </a:rPr>
              <a:pPr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865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75D4FAA-0F9E-4713-B299-E381DBE495FF}" type="slidenum">
              <a:rPr lang="en-US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39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10/29/2022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B2DD9E-DC7A-410B-ADD6-2419CD71B3A5}" type="slidenum">
              <a:rPr lang="en-US" altLang="en-US" sz="1200" smtClean="0">
                <a:latin typeface="Times New Roman" pitchFamily="18" charset="0"/>
              </a:rPr>
              <a:pPr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379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75BF2B-D3DF-430A-8C49-145579526F27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139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184E3-3A4C-4B6A-9311-B3F6E8A59B18}" type="slidenum">
              <a:rPr lang="en-US" altLang="en-US" sz="1200" smtClean="0">
                <a:latin typeface="Times New Roman" pitchFamily="18" charset="0"/>
              </a:rPr>
              <a:pPr/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6013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5A362A6-DD14-4F89-BA61-2F4933C62F4E}" type="slidenum">
              <a:rPr lang="en-US" altLang="en-US" sz="1200" smtClean="0">
                <a:latin typeface="Times New Roman" pitchFamily="18" charset="0"/>
              </a:rPr>
              <a:pPr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81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5C1634-BD88-4F8B-A7BC-2AB0C1CEEDFA}" type="slidenum">
              <a:rPr lang="en-US" altLang="en-US" sz="1200" smtClean="0">
                <a:latin typeface="Times New Roman" pitchFamily="18" charset="0"/>
              </a:rPr>
              <a:pPr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8105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FD119E3-5E17-4F83-97D5-8F249E18257F}" type="slidenum">
              <a:rPr lang="en-US" altLang="en-US" sz="1200" smtClean="0">
                <a:latin typeface="Times New Roman" pitchFamily="18" charset="0"/>
              </a:rPr>
              <a:pPr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053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FE298B7-19DE-442C-9EE9-3F88316ED0C2}" type="slidenum">
              <a:rPr lang="en-US" altLang="en-US" sz="1200" smtClean="0">
                <a:latin typeface="Times New Roman" pitchFamily="18" charset="0"/>
              </a:rPr>
              <a:pPr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3984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EB2329-BF25-43BA-BCB3-6AF206857175}" type="slidenum">
              <a:rPr lang="en-US" altLang="en-US" sz="1200" smtClean="0">
                <a:latin typeface="Times New Roman" pitchFamily="18" charset="0"/>
              </a:rPr>
              <a:pPr/>
              <a:t>38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934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9CA8EE-03C2-44B3-847F-EA768163D982}" type="slidenum">
              <a:rPr lang="en-US" altLang="en-US" sz="1200" smtClean="0">
                <a:latin typeface="Times New Roman" pitchFamily="18" charset="0"/>
              </a:rPr>
              <a:pPr/>
              <a:t>39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9013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1736B1-4DDA-4C00-903B-1356CDF5E374}" type="slidenum">
              <a:rPr lang="en-US" altLang="en-US" sz="1200" smtClean="0">
                <a:latin typeface="Times New Roman" pitchFamily="18" charset="0"/>
              </a:rPr>
              <a:pPr/>
              <a:t>40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67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D58334F-62B5-45D7-BFBC-55AA8B9D8208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D4BE01-6EFA-496C-BAFD-949AA0E15F3D}" type="slidenum">
              <a:rPr lang="en-US" altLang="en-US" sz="1200" smtClean="0">
                <a:latin typeface="Times New Roman" pitchFamily="18" charset="0"/>
              </a:rPr>
              <a:pPr/>
              <a:t>41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63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90C317-15EE-46E8-A298-8AE40AF42140}" type="slidenum">
              <a:rPr lang="en-US" altLang="en-US" sz="1200" smtClean="0">
                <a:latin typeface="Times New Roman" pitchFamily="18" charset="0"/>
              </a:rPr>
              <a:pPr/>
              <a:t>42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8832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44B8F7-B5C4-4E5A-A440-E2716D3AB498}" type="slidenum">
              <a:rPr lang="en-US" altLang="en-US" sz="1200" smtClean="0">
                <a:latin typeface="Times New Roman" pitchFamily="18" charset="0"/>
              </a:rPr>
              <a:pPr/>
              <a:t>43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449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230C49-F301-4431-B63A-9379E9778E39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F802F3-FD48-4CE9-991D-0720877AA8E0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8C4640-6656-4618-B8AA-9586B854CDFD}" type="slidenum">
              <a:rPr lang="en-US" altLang="en-US" sz="1200" smtClean="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84D86E8-7B0B-4425-B63C-10DBFB8BCFC1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CACE7E5-1404-46D0-B79C-CF9F805FA434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10/31/2022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332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7812-13DB-418A-AAAD-05FE212FE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88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47" Type="http://schemas.openxmlformats.org/officeDocument/2006/relationships/tags" Target="../tags/tag131.xml"/><Relationship Id="rId50" Type="http://schemas.openxmlformats.org/officeDocument/2006/relationships/notesSlide" Target="../notesSlides/notesSlide7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9" Type="http://schemas.openxmlformats.org/officeDocument/2006/relationships/tags" Target="../tags/tag113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Relationship Id="rId48" Type="http://schemas.openxmlformats.org/officeDocument/2006/relationships/tags" Target="../tags/tag132.xml"/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tags" Target="../tags/tag130.xml"/><Relationship Id="rId20" Type="http://schemas.openxmlformats.org/officeDocument/2006/relationships/tags" Target="../tags/tag104.xml"/><Relationship Id="rId41" Type="http://schemas.openxmlformats.org/officeDocument/2006/relationships/tags" Target="../tags/tag125.xml"/><Relationship Id="rId1" Type="http://schemas.openxmlformats.org/officeDocument/2006/relationships/tags" Target="../tags/tag85.xml"/><Relationship Id="rId6" Type="http://schemas.openxmlformats.org/officeDocument/2006/relationships/tags" Target="../tags/tag9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4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21" Type="http://schemas.openxmlformats.org/officeDocument/2006/relationships/tags" Target="../tags/tag175.xml"/><Relationship Id="rId34" Type="http://schemas.openxmlformats.org/officeDocument/2006/relationships/tags" Target="../tags/tag188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notesSlide" Target="../notesSlides/notesSlide17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tags" Target="../tags/tag183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tags" Target="../tags/tag185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Relationship Id="rId8" Type="http://schemas.openxmlformats.org/officeDocument/2006/relationships/tags" Target="../tags/tag162.xml"/><Relationship Id="rId3" Type="http://schemas.openxmlformats.org/officeDocument/2006/relationships/tags" Target="../tags/tag15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tags" Target="../tags/tag19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91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3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06.xml"/><Relationship Id="rId18" Type="http://schemas.openxmlformats.org/officeDocument/2006/relationships/tags" Target="../tags/tag211.xml"/><Relationship Id="rId26" Type="http://schemas.openxmlformats.org/officeDocument/2006/relationships/tags" Target="../tags/tag219.xml"/><Relationship Id="rId21" Type="http://schemas.openxmlformats.org/officeDocument/2006/relationships/tags" Target="../tags/tag214.xml"/><Relationship Id="rId34" Type="http://schemas.openxmlformats.org/officeDocument/2006/relationships/tags" Target="../tags/tag227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5" Type="http://schemas.openxmlformats.org/officeDocument/2006/relationships/tags" Target="../tags/tag218.xml"/><Relationship Id="rId33" Type="http://schemas.openxmlformats.org/officeDocument/2006/relationships/tags" Target="../tags/tag226.xml"/><Relationship Id="rId38" Type="http://schemas.openxmlformats.org/officeDocument/2006/relationships/notesSlide" Target="../notesSlides/notesSlide19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tags" Target="../tags/tag213.xml"/><Relationship Id="rId29" Type="http://schemas.openxmlformats.org/officeDocument/2006/relationships/tags" Target="../tags/tag222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24" Type="http://schemas.openxmlformats.org/officeDocument/2006/relationships/tags" Target="../tags/tag217.xml"/><Relationship Id="rId32" Type="http://schemas.openxmlformats.org/officeDocument/2006/relationships/tags" Target="../tags/tag225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23" Type="http://schemas.openxmlformats.org/officeDocument/2006/relationships/tags" Target="../tags/tag216.xml"/><Relationship Id="rId28" Type="http://schemas.openxmlformats.org/officeDocument/2006/relationships/tags" Target="../tags/tag221.xml"/><Relationship Id="rId36" Type="http://schemas.openxmlformats.org/officeDocument/2006/relationships/tags" Target="../tags/tag229.xml"/><Relationship Id="rId10" Type="http://schemas.openxmlformats.org/officeDocument/2006/relationships/tags" Target="../tags/tag203.xml"/><Relationship Id="rId19" Type="http://schemas.openxmlformats.org/officeDocument/2006/relationships/tags" Target="../tags/tag212.xml"/><Relationship Id="rId31" Type="http://schemas.openxmlformats.org/officeDocument/2006/relationships/tags" Target="../tags/tag224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Relationship Id="rId22" Type="http://schemas.openxmlformats.org/officeDocument/2006/relationships/tags" Target="../tags/tag215.xml"/><Relationship Id="rId27" Type="http://schemas.openxmlformats.org/officeDocument/2006/relationships/tags" Target="../tags/tag220.xml"/><Relationship Id="rId30" Type="http://schemas.openxmlformats.org/officeDocument/2006/relationships/tags" Target="../tags/tag223.xml"/><Relationship Id="rId35" Type="http://schemas.openxmlformats.org/officeDocument/2006/relationships/tags" Target="../tags/tag228.xml"/><Relationship Id="rId8" Type="http://schemas.openxmlformats.org/officeDocument/2006/relationships/tags" Target="../tags/tag201.xml"/><Relationship Id="rId3" Type="http://schemas.openxmlformats.org/officeDocument/2006/relationships/tags" Target="../tags/tag19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tags" Target="../tags/tag273.xml"/><Relationship Id="rId47" Type="http://schemas.openxmlformats.org/officeDocument/2006/relationships/tags" Target="../tags/tag278.xml"/><Relationship Id="rId50" Type="http://schemas.openxmlformats.org/officeDocument/2006/relationships/tags" Target="../tags/tag281.xml"/><Relationship Id="rId55" Type="http://schemas.openxmlformats.org/officeDocument/2006/relationships/notesSlide" Target="../notesSlides/notesSlide21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9" Type="http://schemas.openxmlformats.org/officeDocument/2006/relationships/tags" Target="../tags/tag260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45" Type="http://schemas.openxmlformats.org/officeDocument/2006/relationships/tags" Target="../tags/tag276.xml"/><Relationship Id="rId53" Type="http://schemas.openxmlformats.org/officeDocument/2006/relationships/tags" Target="../tags/tag284.xml"/><Relationship Id="rId5" Type="http://schemas.openxmlformats.org/officeDocument/2006/relationships/tags" Target="../tags/tag236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4" Type="http://schemas.openxmlformats.org/officeDocument/2006/relationships/tags" Target="../tags/tag275.xml"/><Relationship Id="rId52" Type="http://schemas.openxmlformats.org/officeDocument/2006/relationships/tags" Target="../tags/tag283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tags" Target="../tags/tag274.xml"/><Relationship Id="rId48" Type="http://schemas.openxmlformats.org/officeDocument/2006/relationships/tags" Target="../tags/tag279.xml"/><Relationship Id="rId8" Type="http://schemas.openxmlformats.org/officeDocument/2006/relationships/tags" Target="../tags/tag239.xml"/><Relationship Id="rId51" Type="http://schemas.openxmlformats.org/officeDocument/2006/relationships/tags" Target="../tags/tag282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46" Type="http://schemas.openxmlformats.org/officeDocument/2006/relationships/tags" Target="../tags/tag277.xml"/><Relationship Id="rId20" Type="http://schemas.openxmlformats.org/officeDocument/2006/relationships/tags" Target="../tags/tag251.xml"/><Relationship Id="rId41" Type="http://schemas.openxmlformats.org/officeDocument/2006/relationships/tags" Target="../tags/tag272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49" Type="http://schemas.openxmlformats.org/officeDocument/2006/relationships/tags" Target="../tags/tag28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4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8.xml"/><Relationship Id="rId1" Type="http://schemas.openxmlformats.org/officeDocument/2006/relationships/tags" Target="../tags/tag28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3" Type="http://schemas.openxmlformats.org/officeDocument/2006/relationships/tags" Target="../tags/tag291.xml"/><Relationship Id="rId7" Type="http://schemas.openxmlformats.org/officeDocument/2006/relationships/tags" Target="../tags/tag295.xml"/><Relationship Id="rId12" Type="http://schemas.openxmlformats.org/officeDocument/2006/relationships/image" Target="../media/image6.wmf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notesSlide" Target="../notesSlides/notesSlide23.xml"/><Relationship Id="rId5" Type="http://schemas.openxmlformats.org/officeDocument/2006/relationships/tags" Target="../tags/tag293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292.xml"/><Relationship Id="rId9" Type="http://schemas.openxmlformats.org/officeDocument/2006/relationships/tags" Target="../tags/tag29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9.xml"/><Relationship Id="rId1" Type="http://schemas.openxmlformats.org/officeDocument/2006/relationships/tags" Target="../tags/tag29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4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26" Type="http://schemas.openxmlformats.org/officeDocument/2006/relationships/tags" Target="../tags/tag331.xml"/><Relationship Id="rId21" Type="http://schemas.openxmlformats.org/officeDocument/2006/relationships/tags" Target="../tags/tag326.xml"/><Relationship Id="rId42" Type="http://schemas.openxmlformats.org/officeDocument/2006/relationships/tags" Target="../tags/tag347.xml"/><Relationship Id="rId47" Type="http://schemas.openxmlformats.org/officeDocument/2006/relationships/tags" Target="../tags/tag352.xml"/><Relationship Id="rId63" Type="http://schemas.openxmlformats.org/officeDocument/2006/relationships/tags" Target="../tags/tag368.xml"/><Relationship Id="rId68" Type="http://schemas.openxmlformats.org/officeDocument/2006/relationships/tags" Target="../tags/tag373.xml"/><Relationship Id="rId7" Type="http://schemas.openxmlformats.org/officeDocument/2006/relationships/tags" Target="../tags/tag312.xml"/><Relationship Id="rId71" Type="http://schemas.openxmlformats.org/officeDocument/2006/relationships/notesSlide" Target="../notesSlides/notesSlide26.xml"/><Relationship Id="rId2" Type="http://schemas.openxmlformats.org/officeDocument/2006/relationships/tags" Target="../tags/tag307.xml"/><Relationship Id="rId16" Type="http://schemas.openxmlformats.org/officeDocument/2006/relationships/tags" Target="../tags/tag321.xml"/><Relationship Id="rId29" Type="http://schemas.openxmlformats.org/officeDocument/2006/relationships/tags" Target="../tags/tag334.xml"/><Relationship Id="rId11" Type="http://schemas.openxmlformats.org/officeDocument/2006/relationships/tags" Target="../tags/tag316.xml"/><Relationship Id="rId24" Type="http://schemas.openxmlformats.org/officeDocument/2006/relationships/tags" Target="../tags/tag329.xml"/><Relationship Id="rId32" Type="http://schemas.openxmlformats.org/officeDocument/2006/relationships/tags" Target="../tags/tag337.xml"/><Relationship Id="rId37" Type="http://schemas.openxmlformats.org/officeDocument/2006/relationships/tags" Target="../tags/tag342.xml"/><Relationship Id="rId40" Type="http://schemas.openxmlformats.org/officeDocument/2006/relationships/tags" Target="../tags/tag345.xml"/><Relationship Id="rId45" Type="http://schemas.openxmlformats.org/officeDocument/2006/relationships/tags" Target="../tags/tag350.xml"/><Relationship Id="rId53" Type="http://schemas.openxmlformats.org/officeDocument/2006/relationships/tags" Target="../tags/tag358.xml"/><Relationship Id="rId58" Type="http://schemas.openxmlformats.org/officeDocument/2006/relationships/tags" Target="../tags/tag363.xml"/><Relationship Id="rId66" Type="http://schemas.openxmlformats.org/officeDocument/2006/relationships/tags" Target="../tags/tag371.xml"/><Relationship Id="rId5" Type="http://schemas.openxmlformats.org/officeDocument/2006/relationships/tags" Target="../tags/tag310.xml"/><Relationship Id="rId61" Type="http://schemas.openxmlformats.org/officeDocument/2006/relationships/tags" Target="../tags/tag366.xml"/><Relationship Id="rId19" Type="http://schemas.openxmlformats.org/officeDocument/2006/relationships/tags" Target="../tags/tag324.xml"/><Relationship Id="rId14" Type="http://schemas.openxmlformats.org/officeDocument/2006/relationships/tags" Target="../tags/tag319.xml"/><Relationship Id="rId22" Type="http://schemas.openxmlformats.org/officeDocument/2006/relationships/tags" Target="../tags/tag327.xml"/><Relationship Id="rId27" Type="http://schemas.openxmlformats.org/officeDocument/2006/relationships/tags" Target="../tags/tag332.xml"/><Relationship Id="rId30" Type="http://schemas.openxmlformats.org/officeDocument/2006/relationships/tags" Target="../tags/tag335.xml"/><Relationship Id="rId35" Type="http://schemas.openxmlformats.org/officeDocument/2006/relationships/tags" Target="../tags/tag340.xml"/><Relationship Id="rId43" Type="http://schemas.openxmlformats.org/officeDocument/2006/relationships/tags" Target="../tags/tag348.xml"/><Relationship Id="rId48" Type="http://schemas.openxmlformats.org/officeDocument/2006/relationships/tags" Target="../tags/tag353.xml"/><Relationship Id="rId56" Type="http://schemas.openxmlformats.org/officeDocument/2006/relationships/tags" Target="../tags/tag361.xml"/><Relationship Id="rId64" Type="http://schemas.openxmlformats.org/officeDocument/2006/relationships/tags" Target="../tags/tag369.xml"/><Relationship Id="rId69" Type="http://schemas.openxmlformats.org/officeDocument/2006/relationships/tags" Target="../tags/tag374.xml"/><Relationship Id="rId8" Type="http://schemas.openxmlformats.org/officeDocument/2006/relationships/tags" Target="../tags/tag313.xml"/><Relationship Id="rId51" Type="http://schemas.openxmlformats.org/officeDocument/2006/relationships/tags" Target="../tags/tag356.xml"/><Relationship Id="rId3" Type="http://schemas.openxmlformats.org/officeDocument/2006/relationships/tags" Target="../tags/tag308.xml"/><Relationship Id="rId12" Type="http://schemas.openxmlformats.org/officeDocument/2006/relationships/tags" Target="../tags/tag317.xml"/><Relationship Id="rId17" Type="http://schemas.openxmlformats.org/officeDocument/2006/relationships/tags" Target="../tags/tag322.xml"/><Relationship Id="rId25" Type="http://schemas.openxmlformats.org/officeDocument/2006/relationships/tags" Target="../tags/tag330.xml"/><Relationship Id="rId33" Type="http://schemas.openxmlformats.org/officeDocument/2006/relationships/tags" Target="../tags/tag338.xml"/><Relationship Id="rId38" Type="http://schemas.openxmlformats.org/officeDocument/2006/relationships/tags" Target="../tags/tag343.xml"/><Relationship Id="rId46" Type="http://schemas.openxmlformats.org/officeDocument/2006/relationships/tags" Target="../tags/tag351.xml"/><Relationship Id="rId59" Type="http://schemas.openxmlformats.org/officeDocument/2006/relationships/tags" Target="../tags/tag364.xml"/><Relationship Id="rId67" Type="http://schemas.openxmlformats.org/officeDocument/2006/relationships/tags" Target="../tags/tag372.xml"/><Relationship Id="rId20" Type="http://schemas.openxmlformats.org/officeDocument/2006/relationships/tags" Target="../tags/tag325.xml"/><Relationship Id="rId41" Type="http://schemas.openxmlformats.org/officeDocument/2006/relationships/tags" Target="../tags/tag346.xml"/><Relationship Id="rId54" Type="http://schemas.openxmlformats.org/officeDocument/2006/relationships/tags" Target="../tags/tag359.xml"/><Relationship Id="rId62" Type="http://schemas.openxmlformats.org/officeDocument/2006/relationships/tags" Target="../tags/tag367.xml"/><Relationship Id="rId70" Type="http://schemas.openxmlformats.org/officeDocument/2006/relationships/slideLayout" Target="../slideLayouts/slideLayout2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15" Type="http://schemas.openxmlformats.org/officeDocument/2006/relationships/tags" Target="../tags/tag320.xml"/><Relationship Id="rId23" Type="http://schemas.openxmlformats.org/officeDocument/2006/relationships/tags" Target="../tags/tag328.xml"/><Relationship Id="rId28" Type="http://schemas.openxmlformats.org/officeDocument/2006/relationships/tags" Target="../tags/tag333.xml"/><Relationship Id="rId36" Type="http://schemas.openxmlformats.org/officeDocument/2006/relationships/tags" Target="../tags/tag341.xml"/><Relationship Id="rId49" Type="http://schemas.openxmlformats.org/officeDocument/2006/relationships/tags" Target="../tags/tag354.xml"/><Relationship Id="rId57" Type="http://schemas.openxmlformats.org/officeDocument/2006/relationships/tags" Target="../tags/tag362.xml"/><Relationship Id="rId10" Type="http://schemas.openxmlformats.org/officeDocument/2006/relationships/tags" Target="../tags/tag315.xml"/><Relationship Id="rId31" Type="http://schemas.openxmlformats.org/officeDocument/2006/relationships/tags" Target="../tags/tag336.xml"/><Relationship Id="rId44" Type="http://schemas.openxmlformats.org/officeDocument/2006/relationships/tags" Target="../tags/tag349.xml"/><Relationship Id="rId52" Type="http://schemas.openxmlformats.org/officeDocument/2006/relationships/tags" Target="../tags/tag357.xml"/><Relationship Id="rId60" Type="http://schemas.openxmlformats.org/officeDocument/2006/relationships/tags" Target="../tags/tag365.xml"/><Relationship Id="rId65" Type="http://schemas.openxmlformats.org/officeDocument/2006/relationships/tags" Target="../tags/tag370.xml"/><Relationship Id="rId4" Type="http://schemas.openxmlformats.org/officeDocument/2006/relationships/tags" Target="../tags/tag309.xml"/><Relationship Id="rId9" Type="http://schemas.openxmlformats.org/officeDocument/2006/relationships/tags" Target="../tags/tag314.xml"/><Relationship Id="rId13" Type="http://schemas.openxmlformats.org/officeDocument/2006/relationships/tags" Target="../tags/tag318.xml"/><Relationship Id="rId18" Type="http://schemas.openxmlformats.org/officeDocument/2006/relationships/tags" Target="../tags/tag323.xml"/><Relationship Id="rId39" Type="http://schemas.openxmlformats.org/officeDocument/2006/relationships/tags" Target="../tags/tag344.xml"/><Relationship Id="rId34" Type="http://schemas.openxmlformats.org/officeDocument/2006/relationships/tags" Target="../tags/tag339.xml"/><Relationship Id="rId50" Type="http://schemas.openxmlformats.org/officeDocument/2006/relationships/tags" Target="../tags/tag355.xml"/><Relationship Id="rId55" Type="http://schemas.openxmlformats.org/officeDocument/2006/relationships/tags" Target="../tags/tag360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26" Type="http://schemas.openxmlformats.org/officeDocument/2006/relationships/tags" Target="../tags/tag400.xml"/><Relationship Id="rId3" Type="http://schemas.openxmlformats.org/officeDocument/2006/relationships/tags" Target="../tags/tag377.xml"/><Relationship Id="rId21" Type="http://schemas.openxmlformats.org/officeDocument/2006/relationships/tags" Target="../tags/tag395.xml"/><Relationship Id="rId34" Type="http://schemas.openxmlformats.org/officeDocument/2006/relationships/tags" Target="../tags/tag408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20" Type="http://schemas.openxmlformats.org/officeDocument/2006/relationships/tags" Target="../tags/tag394.xml"/><Relationship Id="rId29" Type="http://schemas.openxmlformats.org/officeDocument/2006/relationships/tags" Target="../tags/tag403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notesSlide" Target="../notesSlides/notesSlide27.xml"/><Relationship Id="rId10" Type="http://schemas.openxmlformats.org/officeDocument/2006/relationships/tags" Target="../tags/tag384.xml"/><Relationship Id="rId19" Type="http://schemas.openxmlformats.org/officeDocument/2006/relationships/tags" Target="../tags/tag393.xml"/><Relationship Id="rId31" Type="http://schemas.openxmlformats.org/officeDocument/2006/relationships/tags" Target="../tags/tag405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38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416.xml"/><Relationship Id="rId13" Type="http://schemas.openxmlformats.org/officeDocument/2006/relationships/tags" Target="../tags/tag421.xml"/><Relationship Id="rId18" Type="http://schemas.openxmlformats.org/officeDocument/2006/relationships/tags" Target="../tags/tag426.xml"/><Relationship Id="rId26" Type="http://schemas.openxmlformats.org/officeDocument/2006/relationships/tags" Target="../tags/tag434.xml"/><Relationship Id="rId3" Type="http://schemas.openxmlformats.org/officeDocument/2006/relationships/tags" Target="../tags/tag411.xml"/><Relationship Id="rId21" Type="http://schemas.openxmlformats.org/officeDocument/2006/relationships/tags" Target="../tags/tag429.xml"/><Relationship Id="rId7" Type="http://schemas.openxmlformats.org/officeDocument/2006/relationships/tags" Target="../tags/tag415.xml"/><Relationship Id="rId12" Type="http://schemas.openxmlformats.org/officeDocument/2006/relationships/tags" Target="../tags/tag420.xml"/><Relationship Id="rId17" Type="http://schemas.openxmlformats.org/officeDocument/2006/relationships/tags" Target="../tags/tag425.xml"/><Relationship Id="rId25" Type="http://schemas.openxmlformats.org/officeDocument/2006/relationships/tags" Target="../tags/tag433.xml"/><Relationship Id="rId2" Type="http://schemas.openxmlformats.org/officeDocument/2006/relationships/tags" Target="../tags/tag410.xml"/><Relationship Id="rId16" Type="http://schemas.openxmlformats.org/officeDocument/2006/relationships/tags" Target="../tags/tag424.xml"/><Relationship Id="rId20" Type="http://schemas.openxmlformats.org/officeDocument/2006/relationships/tags" Target="../tags/tag428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tags" Target="../tags/tag419.xml"/><Relationship Id="rId24" Type="http://schemas.openxmlformats.org/officeDocument/2006/relationships/tags" Target="../tags/tag432.xml"/><Relationship Id="rId5" Type="http://schemas.openxmlformats.org/officeDocument/2006/relationships/tags" Target="../tags/tag413.xml"/><Relationship Id="rId15" Type="http://schemas.openxmlformats.org/officeDocument/2006/relationships/tags" Target="../tags/tag423.xml"/><Relationship Id="rId23" Type="http://schemas.openxmlformats.org/officeDocument/2006/relationships/tags" Target="../tags/tag431.xml"/><Relationship Id="rId28" Type="http://schemas.openxmlformats.org/officeDocument/2006/relationships/notesSlide" Target="../notesSlides/notesSlide28.xml"/><Relationship Id="rId10" Type="http://schemas.openxmlformats.org/officeDocument/2006/relationships/tags" Target="../tags/tag418.xml"/><Relationship Id="rId19" Type="http://schemas.openxmlformats.org/officeDocument/2006/relationships/tags" Target="../tags/tag427.xml"/><Relationship Id="rId4" Type="http://schemas.openxmlformats.org/officeDocument/2006/relationships/tags" Target="../tags/tag412.xml"/><Relationship Id="rId9" Type="http://schemas.openxmlformats.org/officeDocument/2006/relationships/tags" Target="../tags/tag417.xml"/><Relationship Id="rId14" Type="http://schemas.openxmlformats.org/officeDocument/2006/relationships/tags" Target="../tags/tag422.xml"/><Relationship Id="rId22" Type="http://schemas.openxmlformats.org/officeDocument/2006/relationships/tags" Target="../tags/tag430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442.xml"/><Relationship Id="rId13" Type="http://schemas.openxmlformats.org/officeDocument/2006/relationships/tags" Target="../tags/tag447.xml"/><Relationship Id="rId18" Type="http://schemas.openxmlformats.org/officeDocument/2006/relationships/tags" Target="../tags/tag452.xml"/><Relationship Id="rId26" Type="http://schemas.openxmlformats.org/officeDocument/2006/relationships/tags" Target="../tags/tag460.xml"/><Relationship Id="rId3" Type="http://schemas.openxmlformats.org/officeDocument/2006/relationships/tags" Target="../tags/tag437.xml"/><Relationship Id="rId21" Type="http://schemas.openxmlformats.org/officeDocument/2006/relationships/tags" Target="../tags/tag455.xml"/><Relationship Id="rId7" Type="http://schemas.openxmlformats.org/officeDocument/2006/relationships/tags" Target="../tags/tag441.xml"/><Relationship Id="rId12" Type="http://schemas.openxmlformats.org/officeDocument/2006/relationships/tags" Target="../tags/tag446.xml"/><Relationship Id="rId17" Type="http://schemas.openxmlformats.org/officeDocument/2006/relationships/tags" Target="../tags/tag451.xml"/><Relationship Id="rId25" Type="http://schemas.openxmlformats.org/officeDocument/2006/relationships/tags" Target="../tags/tag459.xml"/><Relationship Id="rId2" Type="http://schemas.openxmlformats.org/officeDocument/2006/relationships/tags" Target="../tags/tag436.xml"/><Relationship Id="rId16" Type="http://schemas.openxmlformats.org/officeDocument/2006/relationships/tags" Target="../tags/tag450.xml"/><Relationship Id="rId20" Type="http://schemas.openxmlformats.org/officeDocument/2006/relationships/tags" Target="../tags/tag454.xml"/><Relationship Id="rId29" Type="http://schemas.openxmlformats.org/officeDocument/2006/relationships/notesSlide" Target="../notesSlides/notesSlide29.xml"/><Relationship Id="rId1" Type="http://schemas.openxmlformats.org/officeDocument/2006/relationships/tags" Target="../tags/tag435.xml"/><Relationship Id="rId6" Type="http://schemas.openxmlformats.org/officeDocument/2006/relationships/tags" Target="../tags/tag440.xml"/><Relationship Id="rId11" Type="http://schemas.openxmlformats.org/officeDocument/2006/relationships/tags" Target="../tags/tag445.xml"/><Relationship Id="rId24" Type="http://schemas.openxmlformats.org/officeDocument/2006/relationships/tags" Target="../tags/tag458.xml"/><Relationship Id="rId5" Type="http://schemas.openxmlformats.org/officeDocument/2006/relationships/tags" Target="../tags/tag439.xml"/><Relationship Id="rId15" Type="http://schemas.openxmlformats.org/officeDocument/2006/relationships/tags" Target="../tags/tag449.xml"/><Relationship Id="rId23" Type="http://schemas.openxmlformats.org/officeDocument/2006/relationships/tags" Target="../tags/tag45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444.xml"/><Relationship Id="rId19" Type="http://schemas.openxmlformats.org/officeDocument/2006/relationships/tags" Target="../tags/tag453.xml"/><Relationship Id="rId4" Type="http://schemas.openxmlformats.org/officeDocument/2006/relationships/tags" Target="../tags/tag438.xml"/><Relationship Id="rId9" Type="http://schemas.openxmlformats.org/officeDocument/2006/relationships/tags" Target="../tags/tag443.xml"/><Relationship Id="rId14" Type="http://schemas.openxmlformats.org/officeDocument/2006/relationships/tags" Target="../tags/tag448.xml"/><Relationship Id="rId22" Type="http://schemas.openxmlformats.org/officeDocument/2006/relationships/tags" Target="../tags/tag456.xml"/><Relationship Id="rId27" Type="http://schemas.openxmlformats.org/officeDocument/2006/relationships/tags" Target="../tags/tag46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64.xml"/><Relationship Id="rId7" Type="http://schemas.openxmlformats.org/officeDocument/2006/relationships/notesSlide" Target="../notesSlides/notesSlide30.xml"/><Relationship Id="rId2" Type="http://schemas.openxmlformats.org/officeDocument/2006/relationships/tags" Target="../tags/tag463.xml"/><Relationship Id="rId1" Type="http://schemas.openxmlformats.org/officeDocument/2006/relationships/tags" Target="../tags/tag4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6.xml"/><Relationship Id="rId4" Type="http://schemas.openxmlformats.org/officeDocument/2006/relationships/tags" Target="../tags/tag46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8.xml"/><Relationship Id="rId1" Type="http://schemas.openxmlformats.org/officeDocument/2006/relationships/tags" Target="../tags/tag467.xml"/><Relationship Id="rId4" Type="http://schemas.openxmlformats.org/officeDocument/2006/relationships/notesSlide" Target="../notesSlides/notesSlide3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0.xml"/><Relationship Id="rId1" Type="http://schemas.openxmlformats.org/officeDocument/2006/relationships/tags" Target="../tags/tag469.xml"/><Relationship Id="rId4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46.xml"/><Relationship Id="rId21" Type="http://schemas.openxmlformats.org/officeDocument/2006/relationships/tags" Target="../tags/tag41.xml"/><Relationship Id="rId34" Type="http://schemas.openxmlformats.org/officeDocument/2006/relationships/tags" Target="../tags/tag54.xml"/><Relationship Id="rId42" Type="http://schemas.openxmlformats.org/officeDocument/2006/relationships/tags" Target="../tags/tag62.xml"/><Relationship Id="rId47" Type="http://schemas.openxmlformats.org/officeDocument/2006/relationships/tags" Target="../tags/tag67.xml"/><Relationship Id="rId50" Type="http://schemas.openxmlformats.org/officeDocument/2006/relationships/tags" Target="../tags/tag70.xml"/><Relationship Id="rId55" Type="http://schemas.openxmlformats.org/officeDocument/2006/relationships/tags" Target="../tags/tag75.xml"/><Relationship Id="rId63" Type="http://schemas.openxmlformats.org/officeDocument/2006/relationships/tags" Target="../tags/tag8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9" Type="http://schemas.openxmlformats.org/officeDocument/2006/relationships/tags" Target="../tags/tag49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32" Type="http://schemas.openxmlformats.org/officeDocument/2006/relationships/tags" Target="../tags/tag52.xml"/><Relationship Id="rId37" Type="http://schemas.openxmlformats.org/officeDocument/2006/relationships/tags" Target="../tags/tag57.xml"/><Relationship Id="rId40" Type="http://schemas.openxmlformats.org/officeDocument/2006/relationships/tags" Target="../tags/tag60.xml"/><Relationship Id="rId45" Type="http://schemas.openxmlformats.org/officeDocument/2006/relationships/tags" Target="../tags/tag65.xml"/><Relationship Id="rId53" Type="http://schemas.openxmlformats.org/officeDocument/2006/relationships/tags" Target="../tags/tag73.xml"/><Relationship Id="rId58" Type="http://schemas.openxmlformats.org/officeDocument/2006/relationships/tags" Target="../tags/tag78.xml"/><Relationship Id="rId66" Type="http://schemas.openxmlformats.org/officeDocument/2006/relationships/notesSlide" Target="../notesSlides/notesSlide6.xml"/><Relationship Id="rId5" Type="http://schemas.openxmlformats.org/officeDocument/2006/relationships/tags" Target="../tags/tag25.xml"/><Relationship Id="rId61" Type="http://schemas.openxmlformats.org/officeDocument/2006/relationships/tags" Target="../tags/tag81.xml"/><Relationship Id="rId19" Type="http://schemas.openxmlformats.org/officeDocument/2006/relationships/tags" Target="../tags/tag3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tags" Target="../tags/tag50.xml"/><Relationship Id="rId35" Type="http://schemas.openxmlformats.org/officeDocument/2006/relationships/tags" Target="../tags/tag55.xml"/><Relationship Id="rId43" Type="http://schemas.openxmlformats.org/officeDocument/2006/relationships/tags" Target="../tags/tag63.xml"/><Relationship Id="rId48" Type="http://schemas.openxmlformats.org/officeDocument/2006/relationships/tags" Target="../tags/tag68.xml"/><Relationship Id="rId56" Type="http://schemas.openxmlformats.org/officeDocument/2006/relationships/tags" Target="../tags/tag76.xml"/><Relationship Id="rId64" Type="http://schemas.openxmlformats.org/officeDocument/2006/relationships/tags" Target="../tags/tag84.xml"/><Relationship Id="rId8" Type="http://schemas.openxmlformats.org/officeDocument/2006/relationships/tags" Target="../tags/tag28.xml"/><Relationship Id="rId51" Type="http://schemas.openxmlformats.org/officeDocument/2006/relationships/tags" Target="../tags/tag71.xml"/><Relationship Id="rId3" Type="http://schemas.openxmlformats.org/officeDocument/2006/relationships/tags" Target="../tags/tag23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33" Type="http://schemas.openxmlformats.org/officeDocument/2006/relationships/tags" Target="../tags/tag53.xml"/><Relationship Id="rId38" Type="http://schemas.openxmlformats.org/officeDocument/2006/relationships/tags" Target="../tags/tag58.xml"/><Relationship Id="rId46" Type="http://schemas.openxmlformats.org/officeDocument/2006/relationships/tags" Target="../tags/tag66.xml"/><Relationship Id="rId59" Type="http://schemas.openxmlformats.org/officeDocument/2006/relationships/tags" Target="../tags/tag79.xml"/><Relationship Id="rId20" Type="http://schemas.openxmlformats.org/officeDocument/2006/relationships/tags" Target="../tags/tag40.xml"/><Relationship Id="rId41" Type="http://schemas.openxmlformats.org/officeDocument/2006/relationships/tags" Target="../tags/tag61.xml"/><Relationship Id="rId54" Type="http://schemas.openxmlformats.org/officeDocument/2006/relationships/tags" Target="../tags/tag74.xml"/><Relationship Id="rId62" Type="http://schemas.openxmlformats.org/officeDocument/2006/relationships/tags" Target="../tags/tag8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36" Type="http://schemas.openxmlformats.org/officeDocument/2006/relationships/tags" Target="../tags/tag56.xml"/><Relationship Id="rId49" Type="http://schemas.openxmlformats.org/officeDocument/2006/relationships/tags" Target="../tags/tag69.xml"/><Relationship Id="rId57" Type="http://schemas.openxmlformats.org/officeDocument/2006/relationships/tags" Target="../tags/tag77.xml"/><Relationship Id="rId10" Type="http://schemas.openxmlformats.org/officeDocument/2006/relationships/tags" Target="../tags/tag30.xml"/><Relationship Id="rId31" Type="http://schemas.openxmlformats.org/officeDocument/2006/relationships/tags" Target="../tags/tag51.xml"/><Relationship Id="rId44" Type="http://schemas.openxmlformats.org/officeDocument/2006/relationships/tags" Target="../tags/tag64.xml"/><Relationship Id="rId52" Type="http://schemas.openxmlformats.org/officeDocument/2006/relationships/tags" Target="../tags/tag72.xml"/><Relationship Id="rId60" Type="http://schemas.openxmlformats.org/officeDocument/2006/relationships/tags" Target="../tags/tag8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39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15: </a:t>
            </a:r>
            <a:r>
              <a:rPr lang="en-US" dirty="0"/>
              <a:t>Sorting </a:t>
            </a:r>
            <a:r>
              <a:rPr lang="en-US" dirty="0" smtClean="0"/>
              <a:t>III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 descr="Halloween Pumpkin Soup (Using Carving Leftovers) - The Pesky Veg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534" y="-16933"/>
            <a:ext cx="3293533" cy="219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Example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4  2   3   1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45250" y="26479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6   9   8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97050" y="3252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02050" y="32416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3  4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11850" y="3260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74800" y="5232400"/>
            <a:ext cx="582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400" u="sng">
                <a:latin typeface="Times New Roman" pitchFamily="18" charset="0"/>
              </a:rPr>
              <a:t>   3   4</a:t>
            </a:r>
            <a:r>
              <a:rPr lang="en-US" altLang="en-US" sz="2400">
                <a:latin typeface="Times New Roman" pitchFamily="18" charset="0"/>
              </a:rPr>
              <a:t>		              </a:t>
            </a:r>
            <a:r>
              <a:rPr lang="en-US" altLang="en-US" sz="2400" u="sng">
                <a:latin typeface="Times New Roman" pitchFamily="18" charset="0"/>
              </a:rPr>
              <a:t>6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altLang="en-US" sz="2400" u="sng">
                <a:latin typeface="Times New Roman" pitchFamily="18" charset="0"/>
              </a:rPr>
              <a:t>   9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altLang="en-US" sz="24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245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102350" y="37401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9000" y="3733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38100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429000" y="50292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979738" y="56721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5943600" y="56832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8600" y="4376738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04888" y="5041900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14550" y="5783263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1 element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460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2461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2461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2461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24613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24614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24615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97450" y="243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616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17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971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618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743200" y="3581400"/>
            <a:ext cx="38100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1600" y="29718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858000" y="36576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862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4622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60763" y="3883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4623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962400" y="37338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29000" y="4572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sz="2400" u="sng">
                <a:latin typeface="Times New Roman" pitchFamily="18" charset="0"/>
              </a:rPr>
              <a:t>  4</a:t>
            </a:r>
          </a:p>
        </p:txBody>
      </p:sp>
      <p:sp>
        <p:nvSpPr>
          <p:cNvPr id="2462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3657600" y="4343400"/>
            <a:ext cx="28575" cy="185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962400" y="43434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34C3E-6E11-4E4B-8AF7-1121994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CDB6F-15F7-483F-B22E-D5A17DA9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EC7CA-EB8B-4A3B-8486-44A64246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Pivot Picking and Partitioning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The tricky parts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Picking the pivot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Goal: pick a pivot value so that |S</a:t>
            </a:r>
            <a:r>
              <a:rPr lang="en-US" altLang="en-US" sz="2400" baseline="-25000"/>
              <a:t>1</a:t>
            </a:r>
            <a:r>
              <a:rPr lang="en-US" altLang="en-US" sz="2400"/>
              <a:t>| and |S</a:t>
            </a:r>
            <a:r>
              <a:rPr lang="en-US" altLang="en-US" sz="2400" baseline="-25000"/>
              <a:t>2</a:t>
            </a:r>
            <a:r>
              <a:rPr lang="en-US" altLang="en-US" sz="2400"/>
              <a:t>| are roughly equal in size.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Partitioning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Preferably in-place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Dealing with duplicates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0BB8F-7BFA-4952-96A8-795F2887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9AF02-6910-44FE-B33B-49A48CC2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A6723-AFA4-48DA-97C3-94F00818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B289-9DF8-49B5-9280-E75268A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pivot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4F83-392A-43E7-A5A4-4D0B0CA0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first element in the subarray</a:t>
            </a:r>
          </a:p>
          <a:p>
            <a:r>
              <a:rPr lang="en-US" dirty="0"/>
              <a:t>Choose a value that might be close to the middle</a:t>
            </a:r>
          </a:p>
          <a:p>
            <a:pPr lvl="1"/>
            <a:r>
              <a:rPr lang="en-US" dirty="0"/>
              <a:t>Median of three</a:t>
            </a:r>
          </a:p>
          <a:p>
            <a:r>
              <a:rPr lang="en-US" dirty="0"/>
              <a:t>Choose a random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8722-25A7-422B-A422-76CBA0B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7761-F5C9-4682-A1A8-D95B888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A05B-A637-4C7E-9298-73FB76BE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Partitioning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828800"/>
            <a:ext cx="8610600" cy="4648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/>
              <a:t>Partition the array into left and right sub-arrays such that: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elements in left sub-array are </a:t>
            </a:r>
            <a:r>
              <a:rPr lang="en-US" altLang="en-US" sz="2400" dirty="0">
                <a:sym typeface="Symbol" pitchFamily="18" charset="2"/>
              </a:rPr>
              <a:t></a:t>
            </a:r>
            <a:r>
              <a:rPr lang="en-US" altLang="en-US" sz="2400" dirty="0"/>
              <a:t> pivot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elements in right sub-array are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pivot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/>
              <a:t>Can be done in-place with another “two pointer method”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Sounds like </a:t>
            </a:r>
            <a:r>
              <a:rPr lang="en-US" altLang="en-US" sz="2400" dirty="0" err="1"/>
              <a:t>mergesort</a:t>
            </a:r>
            <a:r>
              <a:rPr lang="en-US" altLang="en-US" sz="2400" dirty="0"/>
              <a:t>, but here we are </a:t>
            </a:r>
            <a:r>
              <a:rPr lang="en-US" altLang="en-US" sz="2400" i="1" dirty="0"/>
              <a:t>partitioning</a:t>
            </a:r>
            <a:r>
              <a:rPr lang="en-US" altLang="en-US" sz="2400" dirty="0"/>
              <a:t>, not sorting…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…and we can do it in-place.</a:t>
            </a:r>
          </a:p>
          <a:p>
            <a:pPr marL="438150" indent="-381000">
              <a:lnSpc>
                <a:spcPct val="90000"/>
              </a:lnSpc>
            </a:pPr>
            <a:r>
              <a:rPr lang="en-US" altLang="en-US" sz="2800" dirty="0"/>
              <a:t>Lots of work has been invested in engineering quicksort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63C72-13B2-4E1B-888A-892D5CA1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66197-0745-426F-9EFD-226F19CB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7708C-51C7-483E-8353-8B0F8CDF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Pseudocode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2339975"/>
            <a:ext cx="734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(left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&lt;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447800"/>
            <a:ext cx="4519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Putting the pieces together:</a:t>
            </a:r>
            <a:endParaRPr lang="en-US" altLang="en-US" sz="2800" i="1">
              <a:sym typeface="Symbol" pitchFamily="18" charset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23868-D5BE-454B-A1E5-D1E112E8F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A0D3F-9916-402C-B5C5-4B81FB0C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090FF-21B1-44F7-86DE-4C2FE379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Important Tweak</a:t>
            </a:r>
          </a:p>
        </p:txBody>
      </p:sp>
      <p:sp>
        <p:nvSpPr>
          <p:cNvPr id="4198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47775" y="2632075"/>
            <a:ext cx="66008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right – left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≥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 CUTOFF</a:t>
            </a: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else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  InsertionSort(A,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9663" y="6019800"/>
            <a:ext cx="3436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CUTOFF = 16 is reasonable.</a:t>
            </a:r>
          </a:p>
        </p:txBody>
      </p:sp>
      <p:sp>
        <p:nvSpPr>
          <p:cNvPr id="4199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1173163"/>
            <a:ext cx="681513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Insertion sort is actually better than quicksort 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small arrays.  Thus, a better version of quicksort: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5DE2D-7E55-401E-8308-6F81AC48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4D1D3-138A-461F-97AC-9C6B33F0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44A51-0222-4C6A-9E18-4E6577AD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8C72CB-0FA4-4F66-8ED0-5A0D028EA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run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201831-D17C-48E5-802A-E13B31AA8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case behavior?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451FE-D378-4009-AC6F-2C841DBA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392B8-CAC2-4300-83B3-3E0A84CC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AB621-CA0F-4D42-8DDA-A6DE0ABD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6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C6B1-6286-4FFF-B1D0-89F32506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299C3-4802-4FAD-B97D-DAAB01D6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bad case for partitioning?</a:t>
            </a:r>
          </a:p>
          <a:p>
            <a:r>
              <a:rPr lang="en-US" dirty="0"/>
              <a:t>Design a bad case input (assume first element is chosen as pivot)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73B8-BA1C-40FE-8F89-C4C5EA2A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F187-2915-4E76-9CAA-C119372E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279BD-AB08-40D2-9673-56D0E347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C7F3-52DB-4514-8CA5-674BA6E7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case performance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1A395-5499-48FC-95C4-DF59DFE862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all permutations of the data are equally likely</a:t>
                </a:r>
              </a:p>
              <a:p>
                <a:pPr lvl="1"/>
                <a:r>
                  <a:rPr lang="en-US" dirty="0"/>
                  <a:t>Or equivalently,  a random pivot is chosen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The math gets messy,  but </a:t>
                </a:r>
                <a:r>
                  <a:rPr lang="en-US" dirty="0" smtClean="0"/>
                  <a:t>doable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1A395-5499-48FC-95C4-DF59DFE862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5E5D-4CA1-41D6-AFD8-AA532C16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1385D-E8A9-407D-B52B-7E9E16E6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EE0F7-5574-4680-9414-CB2E8D01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09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Properties of Quicksort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O(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 worst case performance, but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 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average case performance.</a:t>
            </a:r>
          </a:p>
          <a:p>
            <a:pPr eaLnBrk="1" hangingPunct="1"/>
            <a:r>
              <a:rPr lang="en-US" altLang="en-US" sz="2800" dirty="0"/>
              <a:t>Pure quicksort not good for small arrays.</a:t>
            </a:r>
          </a:p>
          <a:p>
            <a:pPr eaLnBrk="1" hangingPunct="1"/>
            <a:r>
              <a:rPr lang="en-US" altLang="en-US" sz="2800" dirty="0" smtClean="0"/>
              <a:t>Iterative version uses a stack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“In-place,” but uses auxiliary storage because of recursive calls.</a:t>
            </a:r>
          </a:p>
          <a:p>
            <a:pPr eaLnBrk="1" hangingPunct="1"/>
            <a:r>
              <a:rPr lang="en-US" altLang="en-US" sz="2800" dirty="0"/>
              <a:t>Used by Java for sorting arrays of primitive types.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56157-E8E2-4694-94CA-07AEA4A4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57322-FC81-4233-9A56-90DCACFB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FA989-939F-4902-BA37-C8DA7074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Midterm,  Friday,  November 4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In class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Coverage</a:t>
            </a:r>
            <a:r>
              <a:rPr lang="en-US" altLang="en-US" dirty="0" smtClean="0">
                <a:latin typeface="Arial" charset="0"/>
                <a:cs typeface="Arial" charset="0"/>
              </a:rPr>
              <a:t>:  up to, and including </a:t>
            </a:r>
            <a:r>
              <a:rPr lang="en-US" altLang="en-US" dirty="0" err="1" smtClean="0">
                <a:latin typeface="Arial" charset="0"/>
                <a:cs typeface="Arial" charset="0"/>
              </a:rPr>
              <a:t>QuickSort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Review session,  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Tuesday</a:t>
            </a:r>
            <a:r>
              <a:rPr lang="en-US" altLang="en-US" dirty="0" smtClean="0">
                <a:latin typeface="Arial" charset="0"/>
                <a:cs typeface="Arial" charset="0"/>
              </a:rPr>
              <a:t>,  Nov 1, CSE2 </a:t>
            </a:r>
            <a:r>
              <a:rPr lang="en-US" altLang="en-US" dirty="0" smtClean="0">
                <a:latin typeface="Arial" charset="0"/>
                <a:cs typeface="Arial" charset="0"/>
              </a:rPr>
              <a:t>G01, 3 pm – 5 pm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fast can we sort?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/>
              <a:t>Heapsort and 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 have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 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</a:t>
            </a:r>
            <a:r>
              <a:rPr lang="en-US" altLang="en-US" sz="2800" b="1" dirty="0"/>
              <a:t>worst</a:t>
            </a:r>
            <a:r>
              <a:rPr lang="en-US" altLang="en-US" sz="2800" dirty="0"/>
              <a:t> case running time.</a:t>
            </a:r>
          </a:p>
          <a:p>
            <a:pPr marL="0" indent="0" eaLnBrk="1" hangingPunct="1">
              <a:buFontTx/>
              <a:buNone/>
            </a:pPr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These algorithms, along with Quicksort, also have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 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</a:t>
            </a:r>
            <a:r>
              <a:rPr lang="en-US" altLang="en-US" sz="2800" b="1" dirty="0"/>
              <a:t>average</a:t>
            </a:r>
            <a:r>
              <a:rPr lang="en-US" altLang="en-US" sz="2800" dirty="0"/>
              <a:t> case running time.</a:t>
            </a:r>
          </a:p>
          <a:p>
            <a:pPr marL="0" indent="0" eaLnBrk="1" hangingPunct="1">
              <a:buFontTx/>
              <a:buNone/>
            </a:pPr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Can we do any better?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D374CF-3362-4950-8B15-B064C703C0C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B0290-C1CD-475E-B6EC-E2292757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1E9B4-5CC1-40E5-AB30-F7069713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06014534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/>
              <a:t>Permutations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Suppose you are given </a:t>
            </a:r>
            <a:r>
              <a:rPr lang="en-US" altLang="en-US" i="1"/>
              <a:t>N</a:t>
            </a:r>
            <a:r>
              <a:rPr lang="en-US" altLang="en-US"/>
              <a:t> elements</a:t>
            </a:r>
          </a:p>
          <a:p>
            <a:pPr lvl="1" eaLnBrk="1" hangingPunct="1"/>
            <a:r>
              <a:rPr lang="en-US" altLang="en-US"/>
              <a:t>Assume no duplicates</a:t>
            </a:r>
          </a:p>
          <a:p>
            <a:pPr eaLnBrk="1" hangingPunct="1"/>
            <a:r>
              <a:rPr lang="en-US" altLang="en-US"/>
              <a:t>How many possible orderings can you get?</a:t>
            </a:r>
          </a:p>
          <a:p>
            <a:pPr lvl="1" eaLnBrk="1" hangingPunct="1"/>
            <a:r>
              <a:rPr lang="en-US" altLang="en-US"/>
              <a:t>Example: a, b, c  (</a:t>
            </a:r>
            <a:r>
              <a:rPr lang="en-US" altLang="en-US" i="1"/>
              <a:t>N</a:t>
            </a:r>
            <a:r>
              <a:rPr lang="en-US" altLang="en-US"/>
              <a:t> = 3)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42A774-37EE-4392-8BE1-87D1627583D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EFC5C-27BE-4A4E-9974-F061D5C9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EC9E-18FE-4414-A398-BF0BFC27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31080487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/>
              <a:t>Permutations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possible orderings can you get?</a:t>
            </a:r>
          </a:p>
          <a:p>
            <a:pPr lvl="1" eaLnBrk="1" hangingPunct="1"/>
            <a:r>
              <a:rPr lang="en-US" altLang="en-US" sz="2400"/>
              <a:t>Example: a, b, c  (</a:t>
            </a:r>
            <a:r>
              <a:rPr lang="en-US" altLang="en-US" sz="2400" i="1"/>
              <a:t>N</a:t>
            </a:r>
            <a:r>
              <a:rPr lang="en-US" altLang="en-US" sz="2400"/>
              <a:t> = 3)</a:t>
            </a:r>
          </a:p>
          <a:p>
            <a:pPr lvl="1" eaLnBrk="1" hangingPunct="1"/>
            <a:r>
              <a:rPr lang="en-US" altLang="en-US" sz="2400"/>
              <a:t>(a b c), (a c b), (b a c), (b c a), (c a b), (c b a)   </a:t>
            </a:r>
          </a:p>
          <a:p>
            <a:pPr lvl="1" eaLnBrk="1" hangingPunct="1"/>
            <a:r>
              <a:rPr lang="en-US" altLang="en-US" sz="2400"/>
              <a:t>6 orderings = 3</a:t>
            </a:r>
            <a:r>
              <a:rPr lang="en-US" altLang="en-US" sz="1600">
                <a:cs typeface="Times New Roman" pitchFamily="18" charset="0"/>
              </a:rPr>
              <a:t>•</a:t>
            </a:r>
            <a:r>
              <a:rPr lang="en-US" altLang="en-US" sz="2400">
                <a:cs typeface="Times New Roman" pitchFamily="18" charset="0"/>
              </a:rPr>
              <a:t>2</a:t>
            </a:r>
            <a:r>
              <a:rPr lang="en-US" altLang="en-US" sz="1600">
                <a:cs typeface="Times New Roman" pitchFamily="18" charset="0"/>
              </a:rPr>
              <a:t>•</a:t>
            </a:r>
            <a:r>
              <a:rPr lang="en-US" altLang="en-US" sz="2400">
                <a:cs typeface="Times New Roman" pitchFamily="18" charset="0"/>
              </a:rPr>
              <a:t>1 = 3!   (i.e., “3 factorial”)</a:t>
            </a:r>
          </a:p>
          <a:p>
            <a:pPr lvl="1" eaLnBrk="1" hangingPunct="1"/>
            <a:endParaRPr lang="en-US" altLang="en-US" sz="2400">
              <a:cs typeface="Times New Roman" pitchFamily="18" charset="0"/>
            </a:endParaRPr>
          </a:p>
          <a:p>
            <a:pPr eaLnBrk="1" hangingPunct="1"/>
            <a:r>
              <a:rPr lang="en-US" altLang="en-US" sz="2800">
                <a:cs typeface="Times New Roman" pitchFamily="18" charset="0"/>
              </a:rPr>
              <a:t>For </a:t>
            </a:r>
            <a:r>
              <a:rPr lang="en-US" altLang="en-US" sz="2800" i="1">
                <a:cs typeface="Times New Roman" pitchFamily="18" charset="0"/>
              </a:rPr>
              <a:t>N</a:t>
            </a:r>
            <a:r>
              <a:rPr lang="en-US" altLang="en-US" sz="2800">
                <a:cs typeface="Times New Roman" pitchFamily="18" charset="0"/>
              </a:rPr>
              <a:t> elements</a:t>
            </a:r>
          </a:p>
          <a:p>
            <a:pPr lvl="1" eaLnBrk="1" hangingPunct="1"/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 choices for the first position, (</a:t>
            </a:r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-1) choices for the second position, …, (2) choices, 1 choice</a:t>
            </a:r>
          </a:p>
          <a:p>
            <a:pPr lvl="1" eaLnBrk="1" hangingPunct="1"/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(</a:t>
            </a:r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-1)(</a:t>
            </a:r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-2)</a:t>
            </a:r>
            <a:r>
              <a:rPr lang="en-US" altLang="en-US" sz="2400">
                <a:cs typeface="Times New Roman" pitchFamily="18" charset="0"/>
                <a:sym typeface="MT Extra" pitchFamily="18" charset="2"/>
              </a:rPr>
              <a:t>(2)(1)</a:t>
            </a:r>
            <a:r>
              <a:rPr lang="en-US" altLang="en-US" sz="2400">
                <a:cs typeface="Times New Roman" pitchFamily="18" charset="0"/>
              </a:rPr>
              <a:t>= </a:t>
            </a:r>
            <a:r>
              <a:rPr lang="en-US" altLang="en-US" sz="2400" i="1" u="sng">
                <a:cs typeface="Times New Roman" pitchFamily="18" charset="0"/>
              </a:rPr>
              <a:t>N</a:t>
            </a:r>
            <a:r>
              <a:rPr lang="en-US" altLang="en-US" sz="2400" u="sng">
                <a:cs typeface="Times New Roman" pitchFamily="18" charset="0"/>
              </a:rPr>
              <a:t>! possible orderings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50537-FCB3-4C48-B456-F52CFC6A1D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3781D-FFF2-4B58-BE01-E4C614FF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A866B-892F-42F8-89DA-AA796E1F8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35193884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/>
              <a:t>Sorting Model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Recall our basic sorting assumption: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We can only compare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two elements at a time.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These comparisons prune the space of possible orderings.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can represent these concepts in a…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5812A3-C793-41C3-8461-46B42805577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717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12192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AED43-1D26-4810-BA40-E0657C47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5AD6-101D-4829-AB79-AE592DFC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22551891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4A7CC9-0885-42C3-B234-C0431C2D1F4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819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8088" y="1466850"/>
            <a:ext cx="2032000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c,  b &lt; c &lt; 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b,  a &lt; c &lt; b,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c,  c &lt; b &lt; a </a:t>
            </a:r>
          </a:p>
        </p:txBody>
      </p:sp>
      <p:sp>
        <p:nvSpPr>
          <p:cNvPr id="81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4188" y="2571750"/>
            <a:ext cx="1000125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819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18300" y="2582863"/>
            <a:ext cx="1114425" cy="928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819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62063" y="4010025"/>
            <a:ext cx="10001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820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41588" y="4021138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</p:txBody>
      </p:sp>
      <p:sp>
        <p:nvSpPr>
          <p:cNvPr id="820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8" y="5178425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</p:txBody>
      </p:sp>
      <p:sp>
        <p:nvSpPr>
          <p:cNvPr id="820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55800" y="5148263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820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0463" y="4052888"/>
            <a:ext cx="11144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</p:txBody>
      </p:sp>
      <p:sp>
        <p:nvSpPr>
          <p:cNvPr id="820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15238" y="3994150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820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11813" y="5251450"/>
            <a:ext cx="105727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 </a:t>
            </a:r>
          </a:p>
        </p:txBody>
      </p:sp>
      <p:sp>
        <p:nvSpPr>
          <p:cNvPr id="820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3113" y="5254625"/>
            <a:ext cx="105727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 </a:t>
            </a:r>
          </a:p>
        </p:txBody>
      </p:sp>
      <p:sp>
        <p:nvSpPr>
          <p:cNvPr id="820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14638" y="2408238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3048408" flipH="1">
            <a:off x="5811838" y="2386013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797050" y="3527425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60600" y="3538538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89025" y="4678363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736725" y="4678363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172200" y="4760913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819900" y="4760913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819900" y="3535363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83450" y="3546475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3725" y="2511425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8218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18163" y="24780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8219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46350" y="35179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8220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09688" y="35179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8221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8" y="4654550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8222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5813" y="46640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8223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356350" y="347980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8224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24750" y="34988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8225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89613" y="47037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8226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143750" y="4722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8227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85800" y="60198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The leaves contain all the possible orderings of a, b, c.</a:t>
            </a:r>
          </a:p>
        </p:txBody>
      </p:sp>
      <p:sp>
        <p:nvSpPr>
          <p:cNvPr id="8228" name="Text Box 35" hidden="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3733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-Binary tree,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-node = </a:t>
            </a:r>
            <a:r>
              <a:rPr lang="en-US" altLang="en-US" sz="2000" u="sng">
                <a:solidFill>
                  <a:schemeClr val="hlink"/>
                </a:solidFill>
                <a:latin typeface="Times New Roman" pitchFamily="18" charset="0"/>
              </a:rPr>
              <a:t>set</a:t>
            </a: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 of possible orderings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-leaf = 1ordering,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-each edge = 1 comparison. 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-How many leaves? = n! 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-Only one leaf has the desired (sorted) ordering</a:t>
            </a:r>
          </a:p>
        </p:txBody>
      </p:sp>
      <p:sp>
        <p:nvSpPr>
          <p:cNvPr id="8229" name="Text Box 36" hidden="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72200" y="0"/>
            <a:ext cx="2971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-Every sorting alg corresps to a decision tree: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-finds correct leaf by choosing edges to follow (making comparisons)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 each decision reduces the space by half</a:t>
            </a:r>
          </a:p>
        </p:txBody>
      </p:sp>
      <p:sp>
        <p:nvSpPr>
          <p:cNvPr id="8230" name="Text Box 37" hidden="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810000" y="3810000"/>
            <a:ext cx="198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Max # of comparisons?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= longest path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= height of tree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32A96-676A-4C40-BEFD-E3A4C579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AD75D1-79C0-40BB-AFE1-A4BBD646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47341807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554038" y="1752600"/>
            <a:ext cx="779938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 Decision Tree is a Binary Tree such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Each node = a set of orderings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i.e., the remaining solution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Each edge = 1 comparison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Each leaf = 1 unique ordering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many leaves for </a:t>
            </a:r>
            <a:r>
              <a:rPr lang="en-US" altLang="en-US" sz="2400" i="1"/>
              <a:t>N</a:t>
            </a:r>
            <a:r>
              <a:rPr lang="en-US" altLang="en-US" sz="2400"/>
              <a:t> distinct elements?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Only 1 leaf has the ordering that is the desired correctly sorted arrangement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AA7876-F8B2-4AD5-B959-4FB898B29C1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graphicFrame>
        <p:nvGraphicFramePr>
          <p:cNvPr id="594948" name="Object 4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7696200" y="4343400"/>
          <a:ext cx="10556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594948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343400"/>
                        <a:ext cx="105568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A7623-094D-4E21-9649-E7C233E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C1922-5C1E-416A-8352-1A454193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142970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 Example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690A0B-5ED6-4F7A-84E7-96AA2D485E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024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1738" y="1941513"/>
            <a:ext cx="2044700" cy="9413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c,  b &lt; c &lt; 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b,  a &lt; c &lt; b,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c,  c &lt; b &lt; a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47838" y="3046413"/>
            <a:ext cx="1012825" cy="9413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46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18300" y="3057525"/>
            <a:ext cx="1114425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24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5713" y="4484688"/>
            <a:ext cx="1012825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48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41588" y="4495800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</p:txBody>
      </p:sp>
      <p:sp>
        <p:nvSpPr>
          <p:cNvPr id="10249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8" y="5653088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</p:txBody>
      </p:sp>
      <p:sp>
        <p:nvSpPr>
          <p:cNvPr id="10250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49450" y="5622925"/>
            <a:ext cx="1012825" cy="392113"/>
          </a:xfrm>
          <a:prstGeom prst="rect">
            <a:avLst/>
          </a:prstGeom>
          <a:solidFill>
            <a:srgbClr val="CCEC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0463" y="4527550"/>
            <a:ext cx="11144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15238" y="4468813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11813" y="5729288"/>
            <a:ext cx="105727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 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3113" y="5732463"/>
            <a:ext cx="105727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 </a:t>
            </a:r>
          </a:p>
        </p:txBody>
      </p:sp>
      <p:sp>
        <p:nvSpPr>
          <p:cNvPr id="1025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14638" y="2882900"/>
            <a:ext cx="852487" cy="298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3048408" flipH="1">
            <a:off x="5811838" y="2860675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797050" y="4002088"/>
            <a:ext cx="452438" cy="4524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60600" y="401320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89025" y="5153025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736725" y="5153025"/>
            <a:ext cx="615950" cy="48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172200" y="5238750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819900" y="5238750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819900" y="4010025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83450" y="4021138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3725" y="29860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1026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18163" y="295275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1026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46350" y="399256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1026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09688" y="399256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1026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8" y="5129213"/>
            <a:ext cx="65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1027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5813" y="5138738"/>
            <a:ext cx="65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10271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356350" y="39544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10272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24750" y="3973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1027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89613" y="518160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10274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143750" y="52006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400800" y="2057400"/>
            <a:ext cx="1412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10276" name="AutoShape 35"/>
          <p:cNvCxnSpPr>
            <a:cxnSpLocks noChangeShapeType="1"/>
            <a:stCxn id="10275" idx="1"/>
            <a:endCxn id="10244" idx="3"/>
          </p:cNvCxnSpPr>
          <p:nvPr>
            <p:custDataLst>
              <p:tags r:id="rId34"/>
            </p:custDataLst>
          </p:nvPr>
        </p:nvCxnSpPr>
        <p:spPr bwMode="auto">
          <a:xfrm rot="10800000" flipV="1">
            <a:off x="5799138" y="2225675"/>
            <a:ext cx="601662" cy="187325"/>
          </a:xfrm>
          <a:prstGeom prst="curvedConnector3">
            <a:avLst>
              <a:gd name="adj1" fmla="val 5092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7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48640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actual order</a:t>
            </a:r>
          </a:p>
        </p:txBody>
      </p:sp>
      <p:cxnSp>
        <p:nvCxnSpPr>
          <p:cNvPr id="10278" name="AutoShape 37"/>
          <p:cNvCxnSpPr>
            <a:cxnSpLocks noChangeShapeType="1"/>
            <a:stCxn id="10277" idx="1"/>
            <a:endCxn id="10250" idx="3"/>
          </p:cNvCxnSpPr>
          <p:nvPr>
            <p:custDataLst>
              <p:tags r:id="rId36"/>
            </p:custDataLst>
          </p:nvPr>
        </p:nvCxnSpPr>
        <p:spPr bwMode="auto">
          <a:xfrm rot="10800000" flipV="1">
            <a:off x="2974975" y="5654675"/>
            <a:ext cx="606425" cy="165100"/>
          </a:xfrm>
          <a:prstGeom prst="curvedConnector3">
            <a:avLst>
              <a:gd name="adj1" fmla="val 510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8E2A0-F591-43AF-9F5B-9092E122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5A0F6-BCA1-4439-B8EE-4B4D9B70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28138968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Trees and Sorting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54038" y="1787525"/>
            <a:ext cx="7904162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Every comparison based sorting algorithm corresponds to a decision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Finds correct leaf by choosing edges to follow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i.e., by making comparisons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We will focus on worst case run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Observations: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Worst case run time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max number of comparisons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Max number of comparisons </a:t>
            </a:r>
            <a:br>
              <a:rPr lang="en-US" altLang="en-US" sz="2400" dirty="0"/>
            </a:br>
            <a:r>
              <a:rPr lang="en-US" altLang="en-US" sz="2400" dirty="0"/>
              <a:t>	= length of the longest path in the decision tree </a:t>
            </a:r>
            <a:br>
              <a:rPr lang="en-US" altLang="en-US" sz="2400" dirty="0"/>
            </a:br>
            <a:r>
              <a:rPr lang="en-US" altLang="en-US" sz="2400" dirty="0"/>
              <a:t>	= tree height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961B44-7AA3-4E33-A75B-5906473F2D1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D18EA-6DB7-4CB7-9EEE-8B72883B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15B66-DBF3-4CCE-BC31-9AFDAEE3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47656713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leaves on a tree?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181975" cy="5105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/>
              <a:t>Suppose you have a binary tree of </a:t>
            </a:r>
            <a:r>
              <a:rPr lang="en-US" altLang="en-US" sz="2800" dirty="0">
                <a:solidFill>
                  <a:srgbClr val="0000FF"/>
                </a:solidFill>
              </a:rPr>
              <a:t>height </a:t>
            </a:r>
            <a:r>
              <a:rPr lang="en-US" altLang="en-US" sz="2800" i="1" dirty="0">
                <a:solidFill>
                  <a:srgbClr val="0000FF"/>
                </a:solidFill>
              </a:rPr>
              <a:t>h</a:t>
            </a:r>
            <a:r>
              <a:rPr lang="en-US" altLang="en-US" sz="2800" dirty="0"/>
              <a:t>. How many leaves in a perfect tree?</a:t>
            </a:r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We can prune a perfect tree to make any binary tree of same height.  Can # of leaves increase?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3F5777-241D-4233-B201-739D69435D8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grpSp>
        <p:nvGrpSpPr>
          <p:cNvPr id="12293" name="Group 5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71800" y="3276600"/>
            <a:ext cx="1806575" cy="1265238"/>
            <a:chOff x="1440" y="2448"/>
            <a:chExt cx="1440" cy="1008"/>
          </a:xfrm>
        </p:grpSpPr>
        <p:sp>
          <p:nvSpPr>
            <p:cNvPr id="12331" name="Oval 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016" y="24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2" name="Oval 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32" y="278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3" name="Oval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400" y="278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4" name="Oval 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0" y="3168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5" name="Oval 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824" y="3168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36" name="AutoShape 9"/>
            <p:cNvCxnSpPr>
              <a:cxnSpLocks noChangeShapeType="1"/>
              <a:stCxn id="12331" idx="3"/>
              <a:endCxn id="12332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1776" y="2694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7" name="AutoShape 10"/>
            <p:cNvCxnSpPr>
              <a:cxnSpLocks noChangeShapeType="1"/>
              <a:stCxn id="12331" idx="5"/>
              <a:endCxn id="12333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2262" y="2694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8" name="AutoShape 11"/>
            <p:cNvCxnSpPr>
              <a:cxnSpLocks noChangeShapeType="1"/>
              <a:stCxn id="12332" idx="5"/>
              <a:endCxn id="12335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1878" y="3030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9" name="AutoShape 12"/>
            <p:cNvCxnSpPr>
              <a:cxnSpLocks noChangeShapeType="1"/>
              <a:stCxn id="12332" idx="3"/>
              <a:endCxn id="12334" idx="0"/>
            </p:cNvCxnSpPr>
            <p:nvPr>
              <p:custDataLst>
                <p:tags r:id="rId49"/>
              </p:custDataLst>
            </p:nvPr>
          </p:nvCxnSpPr>
          <p:spPr bwMode="auto">
            <a:xfrm flipH="1">
              <a:off x="1584" y="3030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40" name="Oval 1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08" y="3162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41" name="Oval 1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592" y="3162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42" name="AutoShape 15"/>
            <p:cNvCxnSpPr>
              <a:cxnSpLocks noChangeShapeType="1"/>
              <a:stCxn id="12333" idx="5"/>
              <a:endCxn id="12341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2646" y="3030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43" name="AutoShape 16"/>
            <p:cNvCxnSpPr>
              <a:cxnSpLocks noChangeShapeType="1"/>
              <a:stCxn id="12333" idx="3"/>
              <a:endCxn id="12340" idx="0"/>
            </p:cNvCxnSpPr>
            <p:nvPr>
              <p:custDataLst>
                <p:tags r:id="rId53"/>
              </p:custDataLst>
            </p:nvPr>
          </p:nvCxnSpPr>
          <p:spPr bwMode="auto">
            <a:xfrm flipH="1">
              <a:off x="2352" y="3030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94" name="Group 5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95400" y="3276600"/>
            <a:ext cx="1325563" cy="782638"/>
            <a:chOff x="192" y="2400"/>
            <a:chExt cx="1056" cy="624"/>
          </a:xfrm>
        </p:grpSpPr>
        <p:sp>
          <p:nvSpPr>
            <p:cNvPr id="12326" name="Oval 1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76" y="240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27" name="Oval 1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2" y="2736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28" name="Oval 19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60" y="2736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29" name="AutoShape 20"/>
            <p:cNvCxnSpPr>
              <a:cxnSpLocks noChangeShapeType="1"/>
              <a:stCxn id="12326" idx="3"/>
              <a:endCxn id="12327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36" y="264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0" name="AutoShape 21"/>
            <p:cNvCxnSpPr>
              <a:cxnSpLocks noChangeShapeType="1"/>
              <a:stCxn id="12326" idx="5"/>
              <a:endCxn id="12328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822" y="264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95" name="Group 5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29200" y="3352800"/>
            <a:ext cx="3733800" cy="1685925"/>
            <a:chOff x="2880" y="2544"/>
            <a:chExt cx="2976" cy="1344"/>
          </a:xfrm>
        </p:grpSpPr>
        <p:sp>
          <p:nvSpPr>
            <p:cNvPr id="12297" name="Oval 2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298" name="Oval 2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299" name="Oval 2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00" name="Oval 2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01" name="Oval 2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02" name="AutoShape 27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3" name="AutoShape 28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4" name="AutoShape 29"/>
            <p:cNvCxnSpPr>
              <a:cxnSpLocks noChangeShapeType="1"/>
              <a:stCxn id="12298" idx="5"/>
              <a:endCxn id="1230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5" name="AutoShape 30"/>
            <p:cNvCxnSpPr>
              <a:cxnSpLocks noChangeShapeType="1"/>
              <a:stCxn id="12298" idx="3"/>
              <a:endCxn id="12300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6" name="Oval 3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07" name="Oval 3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08" name="AutoShape 33"/>
            <p:cNvCxnSpPr>
              <a:cxnSpLocks noChangeShapeType="1"/>
              <a:stCxn id="12299" idx="5"/>
              <a:endCxn id="12307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9" name="AutoShape 34"/>
            <p:cNvCxnSpPr>
              <a:cxnSpLocks noChangeShapeType="1"/>
              <a:stCxn id="12299" idx="3"/>
              <a:endCxn id="12306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0" name="Oval 3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1" name="Oval 3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2" name="Oval 3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3" name="Oval 3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4" name="Oval 3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15" name="AutoShape 40"/>
            <p:cNvCxnSpPr>
              <a:cxnSpLocks noChangeShapeType="1"/>
              <a:stCxn id="12310" idx="3"/>
              <a:endCxn id="12311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6" name="AutoShape 41"/>
            <p:cNvCxnSpPr>
              <a:cxnSpLocks noChangeShapeType="1"/>
              <a:stCxn id="12310" idx="5"/>
              <a:endCxn id="12312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7" name="AutoShape 42"/>
            <p:cNvCxnSpPr>
              <a:cxnSpLocks noChangeShapeType="1"/>
              <a:stCxn id="12311" idx="5"/>
              <a:endCxn id="123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8" name="AutoShape 43"/>
            <p:cNvCxnSpPr>
              <a:cxnSpLocks noChangeShapeType="1"/>
              <a:stCxn id="12311" idx="3"/>
              <a:endCxn id="12313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9" name="Oval 4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20" name="Oval 4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21" name="AutoShape 46"/>
            <p:cNvCxnSpPr>
              <a:cxnSpLocks noChangeShapeType="1"/>
              <a:stCxn id="12312" idx="5"/>
              <a:endCxn id="123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22" name="AutoShape 47"/>
            <p:cNvCxnSpPr>
              <a:cxnSpLocks noChangeShapeType="1"/>
              <a:stCxn id="12312" idx="3"/>
              <a:endCxn id="12319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23" name="Oval 4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24" name="AutoShape 49"/>
            <p:cNvCxnSpPr>
              <a:cxnSpLocks noChangeShapeType="1"/>
              <a:stCxn id="12323" idx="5"/>
              <a:endCxn id="12310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25" name="AutoShape 50"/>
            <p:cNvCxnSpPr>
              <a:cxnSpLocks noChangeShapeType="1"/>
              <a:stCxn id="12323" idx="3"/>
              <a:endCxn id="1229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96" name="Oval 6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3276600"/>
            <a:ext cx="361950" cy="3619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C1BCE-DBD0-43E1-ACD5-1AF42619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6E38C-19F1-49DB-B467-04867033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45573302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Lower bound on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 binary tree of height h has at most 2</a:t>
            </a:r>
            <a:r>
              <a:rPr lang="en-US" altLang="en-US" sz="2800" i="1" baseline="30000" dirty="0"/>
              <a:t>h</a:t>
            </a:r>
            <a:r>
              <a:rPr lang="en-US" altLang="en-US" sz="2800" dirty="0"/>
              <a:t> leaves</a:t>
            </a:r>
            <a:endParaRPr lang="en-US" altLang="en-US" sz="2800" u="sng" dirty="0"/>
          </a:p>
          <a:p>
            <a:pPr lvl="1"/>
            <a:r>
              <a:rPr lang="en-US" altLang="en-US" sz="2400" dirty="0"/>
              <a:t>Can prove by induction</a:t>
            </a:r>
          </a:p>
          <a:p>
            <a:r>
              <a:rPr lang="en-US" altLang="en-US" sz="2800" dirty="0"/>
              <a:t>A decision tree has </a:t>
            </a:r>
            <a:r>
              <a:rPr lang="en-US" altLang="en-US" sz="2800" i="1" dirty="0"/>
              <a:t>N</a:t>
            </a:r>
            <a:r>
              <a:rPr lang="en-US" altLang="en-US" sz="2800" dirty="0"/>
              <a:t>! leaves.  What is its minimum height?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03423-9F7C-4D0F-B6CA-C08086C564DD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F6BDF-F738-4447-B6A9-8D2CC09A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33708-9571-4626-B066-060004F2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16046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Sorting: </a:t>
            </a:r>
            <a:r>
              <a:rPr lang="en-US" altLang="en-US" i="1" dirty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85629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solidFill>
                  <a:schemeClr val="tx1"/>
                </a:solidFill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17592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70749" y="2514600"/>
            <a:ext cx="1299330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lower bound:</a:t>
            </a:r>
            <a:endParaRPr lang="en-US" altLang="en-US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27579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algorithms:</a:t>
            </a:r>
            <a:endParaRPr lang="en-US" altLang="en-US" dirty="0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4277" y="4102100"/>
            <a:ext cx="1326004" cy="100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34402" y="4102100"/>
            <a:ext cx="1484894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Quick sort (</a:t>
            </a:r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22140" y="4102100"/>
            <a:ext cx="1124347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Radix sort</a:t>
            </a:r>
          </a:p>
        </p:txBody>
      </p:sp>
      <p:cxnSp>
        <p:nvCxnSpPr>
          <p:cNvPr id="14349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9"/>
            </p:custDataLst>
          </p:nvPr>
        </p:nvCxnSpPr>
        <p:spPr bwMode="auto">
          <a:xfrm flipH="1">
            <a:off x="1727279" y="3517952"/>
            <a:ext cx="421261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0"/>
            </p:custDataLst>
          </p:nvPr>
        </p:nvCxnSpPr>
        <p:spPr bwMode="auto">
          <a:xfrm flipH="1">
            <a:off x="7384314" y="3517952"/>
            <a:ext cx="206176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20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3867802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19EAF-0F4F-4B06-BAC1-D35A43AF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253EC-A87E-45DF-B6AD-6E404743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520B-855A-4FA8-A53C-BA0E7A6F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B5A0-3C75-43FC-81A5-655D50F7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on log(n!)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A45A0-B9E9-4734-9145-9C82C04C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5172-EC68-4FB9-B674-895F82EF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D5957-0E22-40F6-AE56-28131E3D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AB2D6C-E5AA-473D-A635-ED04F3691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43000"/>
            <a:ext cx="6386512" cy="34234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BE8412-D487-4AF3-B961-4F6F36359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5010953"/>
            <a:ext cx="5753100" cy="12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18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sym typeface="Symbol" pitchFamily="18" charset="2"/>
              </a:rPr>
              <a:t>(</a:t>
            </a:r>
            <a:r>
              <a:rPr lang="en-US" altLang="en-US" sz="4800" i="1" dirty="0">
                <a:sym typeface="Symbol" pitchFamily="18" charset="2"/>
              </a:rPr>
              <a:t>N</a:t>
            </a:r>
            <a:r>
              <a:rPr lang="en-US" altLang="en-US" sz="4800" dirty="0">
                <a:sym typeface="Symbol" pitchFamily="18" charset="2"/>
              </a:rPr>
              <a:t> log </a:t>
            </a:r>
            <a:r>
              <a:rPr lang="en-US" altLang="en-US" sz="4800" i="1" dirty="0">
                <a:sym typeface="Symbol" pitchFamily="18" charset="2"/>
              </a:rPr>
              <a:t>N</a:t>
            </a:r>
            <a:r>
              <a:rPr lang="en-US" altLang="en-US" sz="4800" dirty="0">
                <a:sym typeface="Symbol" pitchFamily="18" charset="2"/>
              </a:rPr>
              <a:t>)</a:t>
            </a:r>
            <a:endParaRPr lang="en-US" altLang="en-US" sz="4800" b="1" dirty="0">
              <a:sym typeface="Symbol" pitchFamily="18" charset="2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305800" cy="4384675"/>
          </a:xfrm>
        </p:spPr>
        <p:txBody>
          <a:bodyPr/>
          <a:lstStyle/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Worst</a:t>
            </a:r>
            <a:r>
              <a:rPr lang="en-US" alt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case</a:t>
            </a:r>
            <a:r>
              <a:rPr lang="en-US" altLang="en-US" sz="2800" dirty="0">
                <a:solidFill>
                  <a:srgbClr val="0000FF"/>
                </a:solidFill>
                <a:sym typeface="Symbol" pitchFamily="18" charset="2"/>
              </a:rPr>
              <a:t> run time of any comparison-based sorting algorithm is 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(</a:t>
            </a:r>
            <a:r>
              <a:rPr lang="en-US" altLang="en-US" sz="2800" b="1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 log </a:t>
            </a:r>
            <a:r>
              <a:rPr lang="en-US" altLang="en-US" sz="2800" b="1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) </a:t>
            </a:r>
            <a:r>
              <a:rPr lang="en-US" altLang="en-US" sz="2800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endParaRPr lang="en-US" altLang="en-US" sz="2800" dirty="0">
              <a:solidFill>
                <a:srgbClr val="0000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Can also show that </a:t>
            </a:r>
            <a:r>
              <a:rPr lang="en-US" altLang="en-US" sz="2800" b="1" dirty="0">
                <a:sym typeface="Symbol" pitchFamily="18" charset="2"/>
              </a:rPr>
              <a:t>average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b="1" dirty="0">
                <a:sym typeface="Symbol" pitchFamily="18" charset="2"/>
              </a:rPr>
              <a:t>case</a:t>
            </a:r>
            <a:r>
              <a:rPr lang="en-US" altLang="en-US" sz="2800" dirty="0">
                <a:sym typeface="Symbol" pitchFamily="18" charset="2"/>
              </a:rPr>
              <a:t> run time is also </a:t>
            </a:r>
            <a:r>
              <a:rPr lang="en-US" altLang="en-US" sz="2800" dirty="0" smtClean="0">
                <a:sym typeface="Symbol" pitchFamily="18" charset="2"/>
              </a:rPr>
              <a:t>      </a:t>
            </a:r>
            <a:r>
              <a:rPr lang="en-US" altLang="en-US" sz="2800" b="1" dirty="0" smtClean="0">
                <a:sym typeface="Symbol" pitchFamily="18" charset="2"/>
              </a:rPr>
              <a:t></a:t>
            </a:r>
            <a:r>
              <a:rPr lang="en-US" altLang="en-US" sz="2800" b="1" dirty="0">
                <a:sym typeface="Symbol" pitchFamily="18" charset="2"/>
              </a:rPr>
              <a:t>(</a:t>
            </a:r>
            <a:r>
              <a:rPr lang="en-US" altLang="en-US" sz="2800" b="1" i="1" dirty="0">
                <a:sym typeface="Symbol" pitchFamily="18" charset="2"/>
              </a:rPr>
              <a:t>N</a:t>
            </a:r>
            <a:r>
              <a:rPr lang="en-US" altLang="en-US" sz="2800" b="1" dirty="0">
                <a:sym typeface="Symbol" pitchFamily="18" charset="2"/>
              </a:rPr>
              <a:t> log </a:t>
            </a:r>
            <a:r>
              <a:rPr lang="en-US" altLang="en-US" sz="2800" b="1" i="1" dirty="0">
                <a:sym typeface="Symbol" pitchFamily="18" charset="2"/>
              </a:rPr>
              <a:t>N</a:t>
            </a:r>
            <a:r>
              <a:rPr lang="en-US" altLang="en-US" sz="2800" b="1" dirty="0">
                <a:sym typeface="Symbol" pitchFamily="18" charset="2"/>
              </a:rPr>
              <a:t>) </a:t>
            </a:r>
            <a:r>
              <a:rPr lang="en-US" altLang="en-US" sz="2800" dirty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15000"/>
              </a:spcBef>
            </a:pPr>
            <a:endParaRPr lang="en-US" altLang="en-US" sz="2800" dirty="0">
              <a:sym typeface="Symbol" pitchFamily="18" charset="2"/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Can we do better if we don’t use comparisons?  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155A88-DF4C-4EBD-8A31-B59BA88B5AF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7419F-CE43-4197-945C-B62C3C37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23210-B828-4DFA-89EF-D472A88E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08345316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sort in O(n)?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keys are integers between 0 and 1000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8AEF49-FFD0-4918-982B-F83104E156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33093-8E6F-48B5-BCD3-64A28428A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FF8C1-10FF-46B1-9E08-D8B0AA99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782251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BucketSort (aka BinSort)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295400"/>
            <a:ext cx="7135813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	If all values to be sorted are integers between </a:t>
            </a:r>
            <a:r>
              <a:rPr lang="en-US" altLang="en-US" sz="2400">
                <a:solidFill>
                  <a:schemeClr val="accent2"/>
                </a:solidFill>
              </a:rPr>
              <a:t>1 </a:t>
            </a:r>
            <a:r>
              <a:rPr lang="en-US" altLang="en-US" sz="2400"/>
              <a:t>and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 i="1">
                <a:solidFill>
                  <a:schemeClr val="accent2"/>
                </a:solidFill>
              </a:rPr>
              <a:t>B</a:t>
            </a:r>
            <a:r>
              <a:rPr lang="en-US" altLang="en-US" sz="2400">
                <a:solidFill>
                  <a:schemeClr val="accent2"/>
                </a:solidFill>
              </a:rPr>
              <a:t>,</a:t>
            </a:r>
            <a:r>
              <a:rPr lang="en-US" altLang="en-US" sz="2400"/>
              <a:t> create an array </a:t>
            </a:r>
            <a:r>
              <a:rPr lang="en-US" altLang="en-US" sz="2400" b="1">
                <a:latin typeface="Courier New" pitchFamily="49" charset="0"/>
              </a:rPr>
              <a:t>count</a:t>
            </a:r>
            <a:r>
              <a:rPr lang="en-US" altLang="en-US" sz="2400"/>
              <a:t> of size </a:t>
            </a:r>
            <a:r>
              <a:rPr lang="en-US" altLang="en-US" sz="2400" i="1">
                <a:solidFill>
                  <a:schemeClr val="accent2"/>
                </a:solidFill>
              </a:rPr>
              <a:t>B</a:t>
            </a:r>
            <a:r>
              <a:rPr lang="en-US" altLang="en-US" sz="2400"/>
              <a:t>, </a:t>
            </a:r>
            <a:r>
              <a:rPr lang="en-US" altLang="en-US" sz="2400" b="1"/>
              <a:t>increment</a:t>
            </a:r>
            <a:r>
              <a:rPr lang="en-US" altLang="en-US" sz="2400"/>
              <a:t> counts while traversing the input, and finally output the result.</a:t>
            </a:r>
          </a:p>
          <a:p>
            <a:pPr eaLnBrk="1" hangingPunct="1">
              <a:buFontTx/>
              <a:buNone/>
            </a:pPr>
            <a:endParaRPr lang="en-US" altLang="en-US" sz="1600" b="1"/>
          </a:p>
          <a:p>
            <a:pPr eaLnBrk="1" hangingPunct="1">
              <a:buFontTx/>
              <a:buNone/>
            </a:pPr>
            <a:r>
              <a:rPr lang="en-US" altLang="en-US" sz="2400" b="1"/>
              <a:t>Example</a:t>
            </a:r>
            <a:r>
              <a:rPr lang="en-US" altLang="en-US" sz="2400"/>
              <a:t>   </a:t>
            </a:r>
            <a:r>
              <a:rPr lang="en-US" altLang="en-US" sz="2400" i="1">
                <a:solidFill>
                  <a:schemeClr val="accent2"/>
                </a:solidFill>
              </a:rPr>
              <a:t>B</a:t>
            </a:r>
            <a:r>
              <a:rPr lang="en-US" altLang="en-US" sz="2400"/>
              <a:t>=5.   Input = (5,1,3,4,3,2,1,1,5,4,5)</a:t>
            </a:r>
          </a:p>
        </p:txBody>
      </p:sp>
      <p:pic>
        <p:nvPicPr>
          <p:cNvPr id="18463" name="Picture 30" descr="dufxtki3[1]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89825" y="2732088"/>
            <a:ext cx="1196975" cy="1465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CD8E29-8726-440C-A83B-2D06FEF9042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graphicFrame>
        <p:nvGraphicFramePr>
          <p:cNvPr id="601092" name="Group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81000" y="3581400"/>
          <a:ext cx="2286000" cy="3108756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59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352800" y="4572000"/>
            <a:ext cx="1295400" cy="0"/>
          </a:xfrm>
          <a:prstGeom prst="line">
            <a:avLst/>
          </a:prstGeom>
          <a:noFill/>
          <a:ln w="1905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AutoShape 2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876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Sorted list: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1,1,1,2,3,3,4,4,5,5,5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24325" y="5486400"/>
            <a:ext cx="405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+mj-lt"/>
              </a:rPr>
              <a:t>Running time to sort n items?</a:t>
            </a:r>
          </a:p>
        </p:txBody>
      </p:sp>
      <p:sp>
        <p:nvSpPr>
          <p:cNvPr id="18462" name="AutoShape 29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63246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+</a:t>
            </a:r>
            <a:r>
              <a:rPr lang="en-US" altLang="en-US" sz="2400" i="1">
                <a:latin typeface="Times New Roman" pitchFamily="18" charset="0"/>
              </a:rPr>
              <a:t>K</a:t>
            </a:r>
            <a:r>
              <a:rPr lang="en-US" alt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18464" name="Text Box 3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0"/>
            <a:ext cx="1676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n items, </a:t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-constant(??) time to insert, </a:t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-traverse bins to print out list (n+K)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18657-50BB-4DDE-8356-426C6E0D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10/31/2022</a:t>
            </a: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98BDA-6CE7-433D-BC28-97BBCCFC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410453144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about our </a:t>
            </a:r>
            <a:r>
              <a:rPr lang="en-US" altLang="en-US" sz="4000">
                <a:sym typeface="Symbol" pitchFamily="18" charset="2"/>
              </a:rPr>
              <a:t>(</a:t>
            </a:r>
            <a:r>
              <a:rPr lang="en-US" altLang="en-US" sz="4000"/>
              <a:t>n log n) bound?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4D2E93-1AAF-4626-9DFF-72AEC7D9064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AC4CB-8C91-4866-AFDE-EB8F45CD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8B597-16BC-4E24-B199-923F9162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096044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153400" cy="838200"/>
          </a:xfrm>
        </p:spPr>
        <p:txBody>
          <a:bodyPr/>
          <a:lstStyle/>
          <a:p>
            <a:pPr eaLnBrk="1" hangingPunct="1"/>
            <a:r>
              <a:rPr lang="en-US" altLang="en-US"/>
              <a:t>Dependence on </a:t>
            </a:r>
            <a:r>
              <a:rPr lang="en-US" altLang="en-US" i="1"/>
              <a:t>B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What if </a:t>
            </a:r>
            <a:r>
              <a:rPr lang="en-US" altLang="en-US" i="1">
                <a:solidFill>
                  <a:srgbClr val="0000FF"/>
                </a:solidFill>
              </a:rPr>
              <a:t>B</a:t>
            </a:r>
            <a:r>
              <a:rPr lang="en-US" altLang="en-US"/>
              <a:t> is very large (e.g., 2</a:t>
            </a:r>
            <a:r>
              <a:rPr lang="en-US" altLang="en-US" baseline="30000"/>
              <a:t>64</a:t>
            </a:r>
            <a:r>
              <a:rPr lang="en-US" altLang="en-US"/>
              <a:t>)?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06D5A3-54A2-4F03-9627-9CE9137D564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2048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5334000"/>
            <a:ext cx="20574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Impractical!</a:t>
            </a:r>
          </a:p>
        </p:txBody>
      </p:sp>
      <p:sp>
        <p:nvSpPr>
          <p:cNvPr id="20486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00800" y="2057400"/>
            <a:ext cx="251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We can’t always use BucketSort – don't always know K ahead of time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C99A5-3C68-4E40-AE5D-B7A01DB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967D1-370C-45E3-9C48-5210612E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76667012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Fixing impracticality: RadixSort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RadixSort: generalization of BucketSort for large integer keys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Origins go back to the 1890 census.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Radix = “The base of a number system”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We’ll use 10 for convenience, but could be anything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800" u="sng"/>
              <a:t>Idea</a:t>
            </a:r>
            <a:r>
              <a:rPr lang="en-US" altLang="en-US" sz="28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BucketSort on one digit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After k</a:t>
            </a:r>
            <a:r>
              <a:rPr lang="en-US" altLang="en-US" sz="2400" baseline="30000"/>
              <a:t>th</a:t>
            </a:r>
            <a:r>
              <a:rPr lang="en-US" altLang="en-US" sz="2400"/>
              <a:t> sort, the last k digits are sorted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Set number of buckets: </a:t>
            </a:r>
            <a:r>
              <a:rPr lang="en-US" altLang="en-US" sz="2400" i="1">
                <a:solidFill>
                  <a:srgbClr val="0000FF"/>
                </a:solidFill>
              </a:rPr>
              <a:t>B</a:t>
            </a:r>
            <a:r>
              <a:rPr lang="en-US" altLang="en-US" sz="2400"/>
              <a:t> = radix.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2694C2-BAE1-4822-9E21-A1F51CE723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7798D-5928-497D-8C68-B1CEA0C3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80091-5A0D-4B6C-B913-F657FC4A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20361575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962AFE-DC6A-4EB6-B9C1-80ABA31DF55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grpSp>
        <p:nvGrpSpPr>
          <p:cNvPr id="22531" name="Group 3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05000" y="1676400"/>
            <a:ext cx="6934200" cy="1066800"/>
            <a:chOff x="1440" y="1776"/>
            <a:chExt cx="2880" cy="768"/>
          </a:xfrm>
        </p:grpSpPr>
        <p:sp>
          <p:nvSpPr>
            <p:cNvPr id="22580" name="Text Box 1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81" name="Text Box 1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2" name="Text Box 1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83" name="Text Box 1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4" name="Text Box 1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85" name="Text Box 1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6" name="Text Box 1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87" name="Text Box 1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8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89" name="Text Box 2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0" name="Text Box 2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91" name="Text Box 2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2" name="Text Box 2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93" name="Text Box 2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4" name="Text Box 2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95" name="Text Box 2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96" name="Text Box 2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97" name="Text Box 2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8" name="Text Box 2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99" name="Text Box 3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grpSp>
        <p:nvGrpSpPr>
          <p:cNvPr id="22533" name="Group 3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05000" y="3048000"/>
            <a:ext cx="6934200" cy="1066800"/>
            <a:chOff x="1440" y="1776"/>
            <a:chExt cx="2880" cy="768"/>
          </a:xfrm>
        </p:grpSpPr>
        <p:sp>
          <p:nvSpPr>
            <p:cNvPr id="22560" name="Text Box 3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61" name="Text Box 4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2" name="Text Box 4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63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4" name="Text Box 4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65" name="Text Box 4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6" name="Text Box 4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67" name="Text Box 4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8" name="Text Box 4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69" name="Text Box 4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0" name="Text Box 4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71" name="Text Box 50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2" name="Text Box 51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73" name="Text Box 52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4" name="Text Box 53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75" name="Text Box 54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76" name="Text Box 55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77" name="Text Box 56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8" name="Text Box 5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79" name="Text Box 5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sp>
        <p:nvSpPr>
          <p:cNvPr id="22534" name="Text Box 5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1863" y="990600"/>
            <a:ext cx="526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Input: 478, 537, 9, 721, 3, 38, 123, 67</a:t>
            </a:r>
          </a:p>
        </p:txBody>
      </p:sp>
      <p:sp>
        <p:nvSpPr>
          <p:cNvPr id="22535" name="Text Box 6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18288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1’s</a:t>
            </a:r>
          </a:p>
        </p:txBody>
      </p:sp>
      <p:grpSp>
        <p:nvGrpSpPr>
          <p:cNvPr id="22536" name="Group 6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4419600"/>
            <a:ext cx="6934200" cy="1447800"/>
            <a:chOff x="1440" y="1776"/>
            <a:chExt cx="2880" cy="768"/>
          </a:xfrm>
        </p:grpSpPr>
        <p:sp>
          <p:nvSpPr>
            <p:cNvPr id="22540" name="Text Box 6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41" name="Text Box 6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2" name="Text Box 6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43" name="Text Box 6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4" name="Text Box 6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45" name="Text Box 6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6" name="Text Box 6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47" name="Text Box 6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8" name="Text Box 7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49" name="Text Box 7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0" name="Text Box 72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51" name="Text Box 7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2" name="Text Box 74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53" name="Text Box 75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4" name="Text Box 76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55" name="Text Box 7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56" name="Text Box 7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57" name="Text Box 7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8" name="Text Box 8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59" name="Text Box 81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sp>
        <p:nvSpPr>
          <p:cNvPr id="22537" name="Text Box 8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32004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10’s</a:t>
            </a:r>
          </a:p>
        </p:txBody>
      </p:sp>
      <p:sp>
        <p:nvSpPr>
          <p:cNvPr id="22538" name="Text Box 8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48768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100’s</a:t>
            </a:r>
          </a:p>
        </p:txBody>
      </p:sp>
      <p:sp>
        <p:nvSpPr>
          <p:cNvPr id="22539" name="Text Box 8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7800" y="61722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Output: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6DD00-519A-4BE8-B876-2803B488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E3D60-9344-4E23-B02A-957F16D2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92097405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Rectangle 3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 (1</a:t>
            </a:r>
            <a:r>
              <a:rPr lang="en-US" altLang="en-US" baseline="30000"/>
              <a:t>st</a:t>
            </a:r>
            <a:r>
              <a:rPr lang="en-US" altLang="en-US"/>
              <a:t> pass)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D5EA9A-8F23-413E-85BD-BC732D8D81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2355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82663" y="39322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67</a:t>
            </a:r>
          </a:p>
        </p:txBody>
      </p:sp>
      <p:sp>
        <p:nvSpPr>
          <p:cNvPr id="23556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82663" y="37036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123</a:t>
            </a:r>
          </a:p>
        </p:txBody>
      </p:sp>
      <p:sp>
        <p:nvSpPr>
          <p:cNvPr id="2355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82663" y="34750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38</a:t>
            </a:r>
          </a:p>
        </p:txBody>
      </p:sp>
      <p:sp>
        <p:nvSpPr>
          <p:cNvPr id="2355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82663" y="32464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2355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82663" y="30178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721</a:t>
            </a:r>
          </a:p>
        </p:txBody>
      </p:sp>
      <p:sp>
        <p:nvSpPr>
          <p:cNvPr id="2356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82663" y="27892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356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82663" y="25606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537</a:t>
            </a:r>
          </a:p>
        </p:txBody>
      </p:sp>
      <p:sp>
        <p:nvSpPr>
          <p:cNvPr id="2356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82663" y="23320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86200" y="1447800"/>
            <a:ext cx="1235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1’s digit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432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72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004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0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12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148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148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720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0292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64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53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6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9436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436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47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8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3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8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008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08013" y="1905000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Input data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95600" y="5410200"/>
            <a:ext cx="3657600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This example uses B=10 and base 10 digits for simplicity of demonstration.  Larger bucket counts should be used in an actual implementation.</a:t>
            </a:r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73938" y="2270125"/>
            <a:ext cx="5238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681788" y="1828800"/>
            <a:ext cx="166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1</a:t>
            </a:r>
            <a:r>
              <a:rPr lang="en-US" altLang="en-US" sz="2000" baseline="30000"/>
              <a:t>st</a:t>
            </a:r>
            <a:r>
              <a:rPr lang="en-US" altLang="en-US" sz="2000"/>
              <a:t> pass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B94B2-A1F9-4E07-83F7-CA60A96E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BF5A0-256B-45F9-838A-942E5D76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404106186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0" name="Rectangle 2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 (2</a:t>
            </a:r>
            <a:r>
              <a:rPr lang="en-US" altLang="en-US" baseline="30000"/>
              <a:t>nd</a:t>
            </a:r>
            <a:r>
              <a:rPr lang="en-US" altLang="en-US"/>
              <a:t> pass)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E41EC8-9EFE-49AA-9FAD-CD1867DA8C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24579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33800" y="1905000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10’s digit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9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7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 sz="1400">
                <a:latin typeface="Times New Roman" pitchFamily="18" charset="0"/>
              </a:rPr>
              <a:t>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1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 sz="1400">
                <a:latin typeface="Times New Roman" pitchFamily="18" charset="0"/>
              </a:rPr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05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5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altLang="en-US" sz="1400">
                <a:latin typeface="Times New Roman" pitchFamily="18" charset="0"/>
              </a:rPr>
              <a:t>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alt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62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0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19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19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4593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en-US" altLang="en-US" sz="1400">
                <a:latin typeface="Times New Roman" pitchFamily="18" charset="0"/>
              </a:rPr>
              <a:t>7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34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4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alt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91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8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48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248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6950" y="2498725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057400"/>
            <a:ext cx="166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1</a:t>
            </a:r>
            <a:r>
              <a:rPr lang="en-US" altLang="en-US" sz="2000" baseline="30000"/>
              <a:t>st</a:t>
            </a:r>
            <a:r>
              <a:rPr lang="en-US" altLang="en-US" sz="2000"/>
              <a:t> pass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05625" y="2057400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2</a:t>
            </a:r>
            <a:r>
              <a:rPr lang="en-US" altLang="en-US" sz="2000" baseline="30000"/>
              <a:t>nd</a:t>
            </a:r>
            <a:r>
              <a:rPr lang="en-US" altLang="en-US" sz="2000"/>
              <a:t> pass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B0248-0CDC-490E-BDBC-CCC27EF3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48415-94D0-4B14-9F48-31E38D27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5225059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“Divide and Conquer”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400" b="1" dirty="0" smtClean="0"/>
              <a:t>Idea </a:t>
            </a:r>
            <a:r>
              <a:rPr lang="en-US" altLang="en-US" sz="2400" b="1" dirty="0"/>
              <a:t>1</a:t>
            </a:r>
            <a:r>
              <a:rPr lang="en-US" altLang="en-US" sz="2400" dirty="0"/>
              <a:t>: Divide array in half, </a:t>
            </a:r>
            <a:r>
              <a:rPr lang="en-US" altLang="en-US" sz="2400" i="1" dirty="0"/>
              <a:t>recursively </a:t>
            </a:r>
            <a:r>
              <a:rPr lang="en-US" altLang="en-US" sz="2400" dirty="0"/>
              <a:t>sort left and right halves, then </a:t>
            </a:r>
            <a:r>
              <a:rPr lang="en-US" altLang="en-US" sz="2400" i="1" dirty="0"/>
              <a:t>merge</a:t>
            </a:r>
            <a:r>
              <a:rPr lang="en-US" altLang="en-US" sz="2400" dirty="0"/>
              <a:t> two halves </a:t>
            </a:r>
            <a:br>
              <a:rPr lang="en-US" altLang="en-US" sz="2400" dirty="0"/>
            </a:br>
            <a:r>
              <a:rPr lang="en-US" altLang="en-US" sz="2400" dirty="0">
                <a:sym typeface="Wingdings" pitchFamily="2" charset="2"/>
              </a:rPr>
              <a:t> known as </a:t>
            </a:r>
            <a:r>
              <a:rPr lang="en-US" altLang="en-US" sz="2400" dirty="0" err="1">
                <a:solidFill>
                  <a:srgbClr val="FF0000"/>
                </a:solidFill>
                <a:sym typeface="Wingdings" pitchFamily="2" charset="2"/>
              </a:rPr>
              <a:t>Mergesort</a:t>
            </a:r>
            <a: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</a:br>
            <a:endParaRPr lang="en-US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dirty="0">
                <a:sym typeface="Wingdings" pitchFamily="2" charset="2"/>
              </a:rPr>
              <a:t>Idea 2 : </a:t>
            </a:r>
            <a:r>
              <a:rPr lang="en-US" altLang="en-US" sz="2400" dirty="0">
                <a:sym typeface="Wingdings" pitchFamily="2" charset="2"/>
              </a:rPr>
              <a:t>Partition array into small items and large items, then recursively sort the two sets </a:t>
            </a:r>
            <a:br>
              <a:rPr lang="en-US" altLang="en-US" sz="2400" dirty="0">
                <a:sym typeface="Wingdings" pitchFamily="2" charset="2"/>
              </a:rPr>
            </a:br>
            <a:r>
              <a:rPr lang="en-US" altLang="en-US" sz="2400" dirty="0">
                <a:sym typeface="Wingdings" pitchFamily="2" charset="2"/>
              </a:rPr>
              <a:t> known as </a:t>
            </a:r>
            <a: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  <a:t>Quicksort</a:t>
            </a:r>
            <a:r>
              <a:rPr lang="en-US" altLang="en-US" sz="2400" dirty="0">
                <a:sym typeface="Wingdings" pitchFamily="2" charset="2"/>
              </a:rPr>
              <a:t> </a:t>
            </a:r>
            <a:endParaRPr lang="en-US" altLang="en-US" sz="2400" dirty="0" smtClean="0"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endParaRPr lang="en-US" altLang="en-US" sz="2400" dirty="0"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Recurrences used to analyze runtime of recursive algorithms</a:t>
            </a:r>
            <a:endParaRPr lang="en-US" altLang="en-US" sz="2400" dirty="0">
              <a:sym typeface="Wingdings" pitchFamily="2" charset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58D0E-26AD-48B2-AFB3-6EF71F2B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3E032-4943-4C4E-AD06-E579DE81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309BD-14F6-4B38-97B7-DE7E6341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4" name="Rectangle 2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 (3</a:t>
            </a:r>
            <a:r>
              <a:rPr lang="en-US" altLang="en-US" baseline="30000"/>
              <a:t>rd</a:t>
            </a:r>
            <a:r>
              <a:rPr lang="en-US" altLang="en-US"/>
              <a:t> pass)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D2896F-5AB5-495E-94FD-66E9DE0B269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25603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1981200"/>
            <a:ext cx="129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100’s digit</a:t>
            </a:r>
          </a:p>
        </p:txBody>
      </p:sp>
      <p:sp>
        <p:nvSpPr>
          <p:cNvPr id="25604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560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03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09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67</a:t>
            </a:r>
          </a:p>
        </p:txBody>
      </p:sp>
      <p:sp>
        <p:nvSpPr>
          <p:cNvPr id="2560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4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14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altLang="en-US" sz="1400">
                <a:latin typeface="Times New Roman" pitchFamily="18" charset="0"/>
              </a:rPr>
              <a:t>23</a:t>
            </a:r>
          </a:p>
        </p:txBody>
      </p:sp>
      <p:sp>
        <p:nvSpPr>
          <p:cNvPr id="2560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56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86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  <a:r>
              <a:rPr lang="en-US" altLang="en-US" sz="1400">
                <a:latin typeface="Times New Roman" pitchFamily="18" charset="0"/>
              </a:rPr>
              <a:t>78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3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en-US" altLang="en-US" sz="1400">
                <a:latin typeface="Times New Roman" pitchFamily="18" charset="0"/>
              </a:rPr>
              <a:t>37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00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8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5619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altLang="en-US" sz="1400">
                <a:latin typeface="Times New Roman" pitchFamily="18" charset="0"/>
              </a:rPr>
              <a:t>21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15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5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22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72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2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2425" y="2057400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2</a:t>
            </a:r>
            <a:r>
              <a:rPr lang="en-US" altLang="en-US" sz="2000" baseline="30000"/>
              <a:t>nd</a:t>
            </a:r>
            <a:r>
              <a:rPr lang="en-US" altLang="en-US" sz="2000"/>
              <a:t> pass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2057400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3</a:t>
            </a:r>
            <a:r>
              <a:rPr lang="en-US" altLang="en-US" sz="2000" baseline="30000"/>
              <a:t>rd</a:t>
            </a:r>
            <a:r>
              <a:rPr lang="en-US" altLang="en-US" sz="2000"/>
              <a:t> pass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</p:txBody>
      </p:sp>
      <p:sp>
        <p:nvSpPr>
          <p:cNvPr id="2562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953000"/>
            <a:ext cx="663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Invariant</a:t>
            </a:r>
            <a:r>
              <a:rPr lang="en-US" altLang="en-US" sz="2000"/>
              <a:t>: after k passes the low order k digits are sorted.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8FD63-D107-4D3D-B3F0-7BE45EEA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D4C97-2825-4E0B-8ED8-8AC401A1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26466030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Radixsort: Complexity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In our examples, we had: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Input size, 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Number of buckets, B = 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Maximum value, M </a:t>
            </a:r>
            <a:r>
              <a:rPr lang="en-US" altLang="en-US" sz="2400">
                <a:cs typeface="Arial" charset="0"/>
              </a:rPr>
              <a:t>&lt;</a:t>
            </a:r>
            <a:r>
              <a:rPr lang="en-US" altLang="en-US" sz="2400"/>
              <a:t> 10</a:t>
            </a:r>
            <a:r>
              <a:rPr lang="en-US" altLang="en-US" sz="2400" baseline="30000"/>
              <a:t>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Number of passes, P =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How much work per pass? 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Total time?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11610-4B09-4926-AC50-9C48175525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26629" name="AutoShape 5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828800"/>
            <a:ext cx="2133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P</a:t>
            </a:r>
            <a:r>
              <a:rPr lang="en-US" altLang="en-US" sz="2000">
                <a:latin typeface="Times New Roman" pitchFamily="18" charset="0"/>
              </a:rPr>
              <a:t> = log</a:t>
            </a:r>
            <a:r>
              <a:rPr lang="en-US" altLang="en-US" sz="2000" i="1" baseline="-25000">
                <a:latin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</a:rPr>
              <a:t>(M)</a:t>
            </a:r>
          </a:p>
        </p:txBody>
      </p:sp>
      <p:sp>
        <p:nvSpPr>
          <p:cNvPr id="26630" name="AutoShape 6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81800" y="4114800"/>
            <a:ext cx="19812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2000">
                <a:latin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</a:rPr>
              <a:t>N+B</a:t>
            </a:r>
            <a:r>
              <a:rPr lang="en-US" altLang="en-US" sz="2000">
                <a:latin typeface="Times New Roman" pitchFamily="18" charset="0"/>
              </a:rPr>
              <a:t>) when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using BucketSort</a:t>
            </a:r>
          </a:p>
        </p:txBody>
      </p:sp>
      <p:sp>
        <p:nvSpPr>
          <p:cNvPr id="26631" name="AutoShape 7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5867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P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+</a:t>
            </a:r>
            <a:r>
              <a:rPr lang="en-US" altLang="en-US" sz="2400" i="1">
                <a:latin typeface="Times New Roman" pitchFamily="18" charset="0"/>
              </a:rPr>
              <a:t>B</a:t>
            </a:r>
            <a:r>
              <a:rPr lang="en-US" altLang="en-US" sz="2400">
                <a:latin typeface="Times New Roman" pitchFamily="18" charset="0"/>
              </a:rPr>
              <a:t>))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BFA79-CAF0-461A-9AB8-D4A30DC5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591A6-E0AB-4628-9E21-7A0EFEDE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50523082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152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/>
              <a:t>Choosing the Radix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762000"/>
            <a:ext cx="8305800" cy="5715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/>
              <a:t>Run time is roughly proportional to:</a:t>
            </a:r>
          </a:p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i="1"/>
              <a:t>P</a:t>
            </a:r>
            <a:r>
              <a:rPr lang="en-US" altLang="en-US" sz="2400"/>
              <a:t>(</a:t>
            </a:r>
            <a:r>
              <a:rPr lang="en-US" altLang="en-US" sz="2400" i="1"/>
              <a:t>B</a:t>
            </a:r>
            <a:r>
              <a:rPr lang="en-US" altLang="en-US" sz="2400"/>
              <a:t>+</a:t>
            </a:r>
            <a:r>
              <a:rPr lang="en-US" altLang="en-US" sz="2400" i="1"/>
              <a:t>N</a:t>
            </a:r>
            <a:r>
              <a:rPr lang="en-US" altLang="en-US" sz="2400"/>
              <a:t>) = log</a:t>
            </a:r>
            <a:r>
              <a:rPr lang="en-US" altLang="en-US" sz="2400" i="1" baseline="-25000"/>
              <a:t>B</a:t>
            </a:r>
            <a:r>
              <a:rPr lang="en-US" altLang="en-US" sz="2400" i="1"/>
              <a:t>M</a:t>
            </a:r>
            <a:r>
              <a:rPr lang="en-US" altLang="en-US" sz="2400"/>
              <a:t>(</a:t>
            </a:r>
            <a:r>
              <a:rPr lang="en-US" altLang="en-US" sz="2400" i="1"/>
              <a:t>B</a:t>
            </a:r>
            <a:r>
              <a:rPr lang="en-US" altLang="en-US" sz="2400"/>
              <a:t>+</a:t>
            </a:r>
            <a:r>
              <a:rPr lang="en-US" altLang="en-US" sz="2400" i="1"/>
              <a:t>N</a:t>
            </a:r>
            <a:r>
              <a:rPr lang="en-US" altLang="en-US" sz="2400"/>
              <a:t>)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/>
              <a:t>Can show that this is minimized when:</a:t>
            </a:r>
          </a:p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i="1"/>
              <a:t>B</a:t>
            </a:r>
            <a:r>
              <a:rPr lang="en-US" altLang="en-US" sz="2400"/>
              <a:t> log</a:t>
            </a:r>
            <a:r>
              <a:rPr lang="en-US" altLang="en-US" sz="2400" i="1" baseline="-25000"/>
              <a:t>e</a:t>
            </a:r>
            <a:r>
              <a:rPr lang="en-US" altLang="en-US" sz="2400" i="1"/>
              <a:t>B</a:t>
            </a:r>
            <a:r>
              <a:rPr lang="en-US" altLang="en-US" sz="2400"/>
              <a:t> </a:t>
            </a:r>
            <a:r>
              <a:rPr lang="en-US" altLang="en-US" sz="2400">
                <a:cs typeface="Arial" charset="0"/>
              </a:rPr>
              <a:t>≈</a:t>
            </a:r>
            <a:r>
              <a:rPr lang="en-US" altLang="en-US" sz="2400"/>
              <a:t> </a:t>
            </a:r>
            <a:r>
              <a:rPr lang="en-US" altLang="en-US" sz="2400" i="1"/>
              <a:t>N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/>
              <a:t>In theory, then, the best base (radix) depends only on </a:t>
            </a:r>
            <a:r>
              <a:rPr lang="en-US" altLang="en-US" sz="2400" i="1"/>
              <a:t>N</a:t>
            </a:r>
            <a:r>
              <a:rPr lang="en-US" altLang="en-US" sz="2400"/>
              <a:t>.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/>
              <a:t>For fast computation, prefer </a:t>
            </a:r>
            <a:r>
              <a:rPr lang="en-US" altLang="en-US" sz="2400" i="1"/>
              <a:t>B</a:t>
            </a:r>
            <a:r>
              <a:rPr lang="en-US" altLang="en-US" sz="2400"/>
              <a:t> = 2</a:t>
            </a:r>
            <a:r>
              <a:rPr lang="en-US" altLang="en-US" sz="2400" i="1" baseline="30000"/>
              <a:t>b</a:t>
            </a:r>
            <a:r>
              <a:rPr lang="en-US" altLang="en-US" sz="2400"/>
              <a:t>.  Then best </a:t>
            </a:r>
            <a:r>
              <a:rPr lang="en-US" altLang="en-US" sz="2400" i="1"/>
              <a:t>b</a:t>
            </a:r>
            <a:r>
              <a:rPr lang="en-US" altLang="en-US" sz="2400"/>
              <a:t> is:</a:t>
            </a:r>
          </a:p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i="1"/>
              <a:t>b</a:t>
            </a:r>
            <a:r>
              <a:rPr lang="en-US" altLang="en-US" sz="2400"/>
              <a:t> + log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b</a:t>
            </a:r>
            <a:r>
              <a:rPr lang="en-US" altLang="en-US" sz="2400"/>
              <a:t> </a:t>
            </a:r>
            <a:r>
              <a:rPr lang="en-US" altLang="en-US" sz="2400">
                <a:cs typeface="Arial" charset="0"/>
              </a:rPr>
              <a:t>≈</a:t>
            </a:r>
            <a:r>
              <a:rPr lang="en-US" altLang="en-US" sz="2400"/>
              <a:t> log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N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/>
              <a:t>Example: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i="1"/>
              <a:t>N</a:t>
            </a:r>
            <a:r>
              <a:rPr lang="en-US" altLang="en-US" sz="2400"/>
              <a:t> = 1 million (i.e., ~2</a:t>
            </a:r>
            <a:r>
              <a:rPr lang="en-US" altLang="en-US" sz="2400" baseline="30000"/>
              <a:t>20</a:t>
            </a:r>
            <a:r>
              <a:rPr lang="en-US" altLang="en-US" sz="2400"/>
              <a:t> ) 64 bit numbers,  </a:t>
            </a:r>
            <a:r>
              <a:rPr lang="en-US" altLang="en-US" sz="2400" i="1"/>
              <a:t>M </a:t>
            </a:r>
            <a:r>
              <a:rPr lang="en-US" altLang="en-US" sz="2400"/>
              <a:t>= 2</a:t>
            </a:r>
            <a:r>
              <a:rPr lang="en-US" altLang="en-US" sz="2400" baseline="30000"/>
              <a:t>64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/>
              <a:t>log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N</a:t>
            </a:r>
            <a:r>
              <a:rPr lang="en-US" altLang="en-US" sz="2400"/>
              <a:t> </a:t>
            </a:r>
            <a:r>
              <a:rPr lang="en-US" altLang="en-US" sz="2400">
                <a:cs typeface="Arial" charset="0"/>
              </a:rPr>
              <a:t>≈</a:t>
            </a:r>
            <a:r>
              <a:rPr lang="en-US" altLang="en-US" sz="2400"/>
              <a:t> 20 </a:t>
            </a:r>
            <a:r>
              <a:rPr lang="en-US" altLang="en-US" sz="2400">
                <a:cs typeface="Arial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400" i="1"/>
              <a:t>b</a:t>
            </a:r>
            <a:r>
              <a:rPr lang="en-US" altLang="en-US" sz="2400"/>
              <a:t> = 16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i="1"/>
              <a:t>B</a:t>
            </a:r>
            <a:r>
              <a:rPr lang="en-US" altLang="en-US" sz="2400"/>
              <a:t> = 2</a:t>
            </a:r>
            <a:r>
              <a:rPr lang="en-US" altLang="en-US" sz="2400" baseline="30000"/>
              <a:t>16</a:t>
            </a:r>
            <a:r>
              <a:rPr lang="en-US" altLang="en-US" sz="2400"/>
              <a:t> = 65,536 and </a:t>
            </a:r>
            <a:r>
              <a:rPr lang="en-US" altLang="en-US" sz="2400" i="1"/>
              <a:t>P</a:t>
            </a:r>
            <a:r>
              <a:rPr lang="en-US" altLang="en-US" sz="2400"/>
              <a:t> = log</a:t>
            </a:r>
            <a:r>
              <a:rPr lang="en-US" altLang="en-US" sz="2400" baseline="-25000"/>
              <a:t>(</a:t>
            </a:r>
            <a:r>
              <a:rPr lang="en-US" altLang="en-US" sz="2400" baseline="-30000"/>
              <a:t>2</a:t>
            </a:r>
            <a:r>
              <a:rPr lang="en-US" altLang="en-US" sz="2400" baseline="-8000"/>
              <a:t>16</a:t>
            </a:r>
            <a:r>
              <a:rPr lang="en-US" altLang="en-US" sz="2400" baseline="-20000"/>
              <a:t>)</a:t>
            </a:r>
            <a:r>
              <a:rPr lang="en-US" altLang="en-US" sz="2400"/>
              <a:t> 2</a:t>
            </a:r>
            <a:r>
              <a:rPr lang="en-US" altLang="en-US" sz="2400" baseline="30000"/>
              <a:t>64</a:t>
            </a:r>
            <a:r>
              <a:rPr lang="en-US" altLang="en-US" sz="2400"/>
              <a:t> = 4.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/>
              <a:t>In practice, memory word sizes, space, other architectural considerations, are important in choosing the radix.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68CD35-C798-4F5E-A09D-18E12C9ED2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71829-E2C7-44C9-9F12-62F5F86A3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D3445-6F61-4767-9114-0A7135A1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68706276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-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/>
              <a:t>Sorting Summary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762000"/>
            <a:ext cx="8991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</a:rPr>
              <a:t>  O</a:t>
            </a:r>
            <a:r>
              <a:rPr lang="en-US" altLang="en-US" sz="2400">
                <a:solidFill>
                  <a:srgbClr val="0000FF"/>
                </a:solidFill>
              </a:rPr>
              <a:t>(</a:t>
            </a:r>
            <a:r>
              <a:rPr lang="en-US" altLang="en-US" sz="2400" i="1">
                <a:solidFill>
                  <a:srgbClr val="0000FF"/>
                </a:solidFill>
              </a:rPr>
              <a:t>N</a:t>
            </a:r>
            <a:r>
              <a:rPr lang="en-US" altLang="en-US" sz="2400" i="1" baseline="30000">
                <a:solidFill>
                  <a:srgbClr val="0000FF"/>
                </a:solidFill>
              </a:rPr>
              <a:t>2</a:t>
            </a:r>
            <a:r>
              <a:rPr lang="en-US" altLang="en-US" sz="2400">
                <a:solidFill>
                  <a:srgbClr val="0000FF"/>
                </a:solidFill>
              </a:rPr>
              <a:t>)</a:t>
            </a:r>
            <a:r>
              <a:rPr lang="en-US" altLang="en-US" sz="2400"/>
              <a:t> average, worst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Selection Sort</a:t>
            </a:r>
            <a:r>
              <a:rPr lang="en-US" altLang="en-US" sz="2400"/>
              <a:t>, </a:t>
            </a:r>
            <a:r>
              <a:rPr lang="en-US" altLang="en-US" sz="2400" b="1"/>
              <a:t>Bubblesort</a:t>
            </a:r>
            <a:r>
              <a:rPr lang="en-US" altLang="en-US" sz="2400"/>
              <a:t>, </a:t>
            </a:r>
            <a:r>
              <a:rPr lang="en-US" altLang="en-US" sz="2400" b="1"/>
              <a:t>Insertion Sort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</a:rPr>
              <a:t>O</a:t>
            </a:r>
            <a:r>
              <a:rPr lang="en-US" altLang="en-US" sz="2400">
                <a:solidFill>
                  <a:srgbClr val="0000FF"/>
                </a:solidFill>
              </a:rPr>
              <a:t>(</a:t>
            </a:r>
            <a:r>
              <a:rPr lang="en-US" altLang="en-US" sz="2400" i="1">
                <a:solidFill>
                  <a:srgbClr val="0000FF"/>
                </a:solidFill>
              </a:rPr>
              <a:t>N log N</a:t>
            </a:r>
            <a:r>
              <a:rPr lang="en-US" altLang="en-US" sz="2400">
                <a:solidFill>
                  <a:srgbClr val="0000FF"/>
                </a:solidFill>
              </a:rPr>
              <a:t>)</a:t>
            </a:r>
            <a:r>
              <a:rPr lang="en-US" altLang="en-US" sz="2400"/>
              <a:t> average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Heapsort</a:t>
            </a:r>
            <a:r>
              <a:rPr lang="en-US" altLang="en-US" sz="2400"/>
              <a:t>: In-place, not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BST Sort</a:t>
            </a:r>
            <a:r>
              <a:rPr lang="en-US" altLang="en-US" sz="2400"/>
              <a:t>: </a:t>
            </a:r>
            <a:r>
              <a:rPr lang="en-US" altLang="en-US" sz="2400" i="1"/>
              <a:t>O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/>
              <a:t>) extra space (including tree pointers, possibly poor memory locality),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Mergesort</a:t>
            </a:r>
            <a:r>
              <a:rPr lang="en-US" altLang="en-US" sz="2400"/>
              <a:t>: </a:t>
            </a:r>
            <a:r>
              <a:rPr lang="en-US" altLang="en-US" sz="2400" i="1"/>
              <a:t>O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/>
              <a:t>) extra space,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Quicksort</a:t>
            </a:r>
            <a:r>
              <a:rPr lang="en-US" altLang="en-US" sz="2400"/>
              <a:t>: claimed fastest in practice, but </a:t>
            </a:r>
            <a:r>
              <a:rPr lang="en-US" altLang="en-US" sz="2400" i="1"/>
              <a:t>O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 i="1" baseline="30000"/>
              <a:t>2</a:t>
            </a:r>
            <a:r>
              <a:rPr lang="en-US" altLang="en-US" sz="2400"/>
              <a:t>) worst case. Recursion/stack requirement. Not stable.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sym typeface="Symbol" pitchFamily="18" charset="2"/>
              </a:rPr>
              <a:t>  </a:t>
            </a:r>
            <a:r>
              <a:rPr lang="en-US" altLang="en-US" sz="2400">
                <a:solidFill>
                  <a:srgbClr val="0000FF"/>
                </a:solidFill>
              </a:rPr>
              <a:t>(</a:t>
            </a:r>
            <a:r>
              <a:rPr lang="en-US" altLang="en-US" sz="2400" i="1">
                <a:solidFill>
                  <a:srgbClr val="0000FF"/>
                </a:solidFill>
              </a:rPr>
              <a:t>N log N</a:t>
            </a:r>
            <a:r>
              <a:rPr lang="en-US" altLang="en-US" sz="2400">
                <a:solidFill>
                  <a:srgbClr val="0000FF"/>
                </a:solidFill>
              </a:rPr>
              <a:t>)</a:t>
            </a:r>
            <a:r>
              <a:rPr lang="en-US" altLang="en-US" sz="2400"/>
              <a:t> worst and average case:</a:t>
            </a:r>
            <a:endParaRPr lang="en-US" altLang="en-US" sz="28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Any comparison-based sorting algorithm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</a:rPr>
              <a:t>  O</a:t>
            </a:r>
            <a:r>
              <a:rPr lang="en-US" altLang="en-US" sz="2400">
                <a:solidFill>
                  <a:srgbClr val="0000FF"/>
                </a:solidFill>
              </a:rPr>
              <a:t>(</a:t>
            </a:r>
            <a:r>
              <a:rPr lang="en-US" altLang="en-US" sz="2400" i="1">
                <a:solidFill>
                  <a:srgbClr val="0000FF"/>
                </a:solidFill>
              </a:rPr>
              <a:t>N</a:t>
            </a:r>
            <a:r>
              <a:rPr lang="en-US" altLang="en-US" sz="240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Radix Sort</a:t>
            </a:r>
            <a:r>
              <a:rPr lang="en-US" altLang="en-US" sz="2400"/>
              <a:t>: fast and stable. Not comparison based. Not in-place.  Poor memory locality can undercut performance.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269D3F-88F5-484A-B0B6-E10CE974709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0ACE2-5D38-47D3-AD46-FA62EA0D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2D162-E592-4186-AE21-60FB8EC3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86832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 smtClean="0"/>
              <a:t>T(N) = S(N) + </a:t>
            </a:r>
            <a:r>
              <a:rPr lang="en-US" sz="4800" dirty="0" smtClean="0">
                <a:sym typeface="Symbol" panose="05050102010706020507" pitchFamily="18" charset="2"/>
              </a:rPr>
              <a:t>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a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err="1" smtClean="0">
                <a:sym typeface="Symbol" panose="05050102010706020507" pitchFamily="18" charset="2"/>
              </a:rPr>
              <a:t>T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(N));   T(1) = c;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Important recurrences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T(N) = T(N-1) + f(N)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T(N) = T(</a:t>
            </a:r>
            <a:r>
              <a:rPr lang="en-US" dirty="0" err="1" smtClean="0">
                <a:sym typeface="Symbol" panose="05050102010706020507" pitchFamily="18" charset="2"/>
              </a:rPr>
              <a:t>aN</a:t>
            </a:r>
            <a:r>
              <a:rPr lang="en-US" dirty="0" smtClean="0">
                <a:sym typeface="Symbol" panose="05050102010706020507" pitchFamily="18" charset="2"/>
              </a:rPr>
              <a:t>) + </a:t>
            </a:r>
            <a:r>
              <a:rPr lang="en-US" dirty="0" err="1" smtClean="0">
                <a:sym typeface="Symbol" panose="05050102010706020507" pitchFamily="18" charset="2"/>
              </a:rPr>
              <a:t>cN</a:t>
            </a:r>
            <a:r>
              <a:rPr lang="en-US" dirty="0" smtClean="0">
                <a:sym typeface="Symbol" panose="05050102010706020507" pitchFamily="18" charset="2"/>
              </a:rPr>
              <a:t>,   a &lt;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T(N) = </a:t>
            </a:r>
            <a:r>
              <a:rPr lang="en-US" dirty="0" err="1" smtClean="0">
                <a:sym typeface="Symbol" panose="05050102010706020507" pitchFamily="18" charset="2"/>
              </a:rPr>
              <a:t>aT</a:t>
            </a:r>
            <a:r>
              <a:rPr lang="en-US" dirty="0" smtClean="0">
                <a:sym typeface="Symbol" panose="05050102010706020507" pitchFamily="18" charset="2"/>
              </a:rPr>
              <a:t>(N/b) + </a:t>
            </a:r>
            <a:r>
              <a:rPr lang="en-US" dirty="0" err="1" smtClean="0">
                <a:sym typeface="Symbol" panose="05050102010706020507" pitchFamily="18" charset="2"/>
              </a:rPr>
              <a:t>N</a:t>
            </a:r>
            <a:r>
              <a:rPr lang="en-US" baseline="30000" dirty="0" err="1" smtClean="0">
                <a:sym typeface="Symbol" panose="05050102010706020507" pitchFamily="18" charset="2"/>
              </a:rPr>
              <a:t>c</a:t>
            </a:r>
            <a:endParaRPr lang="en-US" baseline="30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aseline="30000" dirty="0">
                <a:sym typeface="Symbol" panose="05050102010706020507" pitchFamily="18" charset="2"/>
              </a:rPr>
              <a:t>	</a:t>
            </a:r>
            <a:r>
              <a:rPr lang="en-US" baseline="30000" dirty="0" smtClean="0">
                <a:sym typeface="Symbol" panose="05050102010706020507" pitchFamily="18" charset="2"/>
              </a:rPr>
              <a:t>	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aseline="30000" dirty="0">
                <a:sym typeface="Symbol" panose="05050102010706020507" pitchFamily="18" charset="2"/>
              </a:rPr>
              <a:t>	</a:t>
            </a:r>
            <a:r>
              <a:rPr lang="en-US" baseline="30000" dirty="0" smtClean="0">
                <a:sym typeface="Symbol" panose="05050102010706020507" pitchFamily="18" charset="2"/>
              </a:rPr>
              <a:t>	(for midterm,  understand </a:t>
            </a:r>
            <a:r>
              <a:rPr lang="en-US" baseline="30000" dirty="0" err="1" smtClean="0">
                <a:sym typeface="Symbol" panose="05050102010706020507" pitchFamily="18" charset="2"/>
              </a:rPr>
              <a:t>aT</a:t>
            </a:r>
            <a:r>
              <a:rPr lang="en-US" baseline="30000" dirty="0" smtClean="0">
                <a:sym typeface="Symbol" panose="05050102010706020507" pitchFamily="18" charset="2"/>
              </a:rPr>
              <a:t>(N/a) + N)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T(N) = T(N-1) + N</a:t>
            </a:r>
            <a:r>
              <a:rPr lang="en-US" baseline="30000" dirty="0"/>
              <a:t>2</a:t>
            </a:r>
            <a:r>
              <a:rPr lang="en-US" dirty="0"/>
              <a:t>;   T(0) =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Unroll to get a summation</a:t>
            </a:r>
          </a:p>
          <a:p>
            <a:pPr lvl="1"/>
            <a:endParaRPr lang="en-US" dirty="0"/>
          </a:p>
          <a:p>
            <a:r>
              <a:rPr lang="en-US" dirty="0" smtClean="0"/>
              <a:t>T(N) = T(N/2) + N;   T(1) = 1</a:t>
            </a:r>
          </a:p>
          <a:p>
            <a:pPr lvl="1"/>
            <a:r>
              <a:rPr lang="en-US" dirty="0" smtClean="0"/>
              <a:t>Unroll to get geometric sum</a:t>
            </a:r>
          </a:p>
          <a:p>
            <a:pPr lvl="1"/>
            <a:r>
              <a:rPr lang="en-US" dirty="0" smtClean="0"/>
              <a:t>T(N) = N + N/2 + N/4 + N/8 + . . . + 4 + 2 + 1 = 2N-1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4 T(N/4) + N;  T(1)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Quicksort uses a divide and conquer strategy, but does not require the O(N) extra space that </a:t>
            </a:r>
            <a:r>
              <a:rPr lang="en-US" altLang="en-US" sz="2800" dirty="0" err="1">
                <a:sym typeface="Wingdings" pitchFamily="2" charset="2"/>
              </a:rPr>
              <a:t>MergeSort</a:t>
            </a:r>
            <a:r>
              <a:rPr lang="en-US" altLang="en-US" sz="2800" dirty="0">
                <a:sym typeface="Wingdings" pitchFamily="2" charset="2"/>
              </a:rPr>
              <a:t> does.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Here’s the idea for sorting array </a:t>
            </a:r>
            <a:r>
              <a:rPr lang="en-US" altLang="en-US" sz="2800" b="1" dirty="0">
                <a:sym typeface="Wingdings" pitchFamily="2" charset="2"/>
              </a:rPr>
              <a:t>S</a:t>
            </a:r>
            <a:r>
              <a:rPr lang="en-US" altLang="en-US" sz="2800" dirty="0">
                <a:sym typeface="Wingdings" pitchFamily="2" charset="2"/>
              </a:rPr>
              <a:t>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Pick an element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b="1" dirty="0"/>
              <a:t>S</a:t>
            </a:r>
            <a:r>
              <a:rPr lang="en-US" altLang="en-US" sz="2400" dirty="0"/>
              <a:t>.  This is the </a:t>
            </a:r>
            <a:r>
              <a:rPr lang="en-US" altLang="en-US" sz="2400" b="1" i="1" dirty="0">
                <a:solidFill>
                  <a:srgbClr val="FF0000"/>
                </a:solidFill>
              </a:rPr>
              <a:t>pivot</a:t>
            </a:r>
            <a:r>
              <a:rPr lang="en-US" altLang="en-US" sz="2400" dirty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Partition </a:t>
            </a:r>
            <a:r>
              <a:rPr lang="en-US" altLang="en-US" sz="2400" b="1" dirty="0"/>
              <a:t>S</a:t>
            </a:r>
            <a:r>
              <a:rPr lang="en-US" altLang="en-US" sz="2400" dirty="0"/>
              <a:t>-{</a:t>
            </a:r>
            <a:r>
              <a:rPr lang="en-US" altLang="en-US" sz="2400" i="1" dirty="0"/>
              <a:t>v</a:t>
            </a:r>
            <a:r>
              <a:rPr lang="en-US" altLang="en-US" sz="2400" dirty="0"/>
              <a:t>} into two disjoint subsets, </a:t>
            </a:r>
            <a:r>
              <a:rPr lang="en-US" altLang="en-US" sz="2400" b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are all </a:t>
            </a:r>
            <a:r>
              <a:rPr lang="en-US" altLang="en-US" dirty="0">
                <a:sym typeface="Symbol" pitchFamily="18" charset="2"/>
              </a:rPr>
              <a:t>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>
                <a:sym typeface="Symbol" pitchFamily="18" charset="2"/>
              </a:rPr>
              <a:t>S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are all 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Return concatenation of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),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Recursion ends if Quicksort( ) receives an array of length 0 or 1.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5CB88-42EC-4F2C-A03D-80E41071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85160-0E2B-433C-81E3-5C79C680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A7A17-780F-4CB2-8971-AF344AD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1" name="Oval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34290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9" name="Oval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47244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3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3276600"/>
            <a:ext cx="1981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7" name="Oval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648200"/>
            <a:ext cx="1600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steps of Quicksort</a:t>
            </a:r>
          </a:p>
        </p:txBody>
      </p:sp>
      <p:sp>
        <p:nvSpPr>
          <p:cNvPr id="23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19050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362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133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25447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56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514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292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3622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67" name="Oval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0438" y="25130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6800" y="190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832" y="1960759"/>
            <a:ext cx="163205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 pivot value</a:t>
            </a:r>
          </a:p>
        </p:txBody>
      </p:sp>
      <p:sp>
        <p:nvSpPr>
          <p:cNvPr id="23570" name="Oval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32004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3505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3581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3657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62200" y="34290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906216" y="3444081"/>
            <a:ext cx="3683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8956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670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74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102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276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434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54347" y="3103759"/>
            <a:ext cx="105349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partition </a:t>
            </a:r>
            <a:r>
              <a:rPr lang="en-US" altLang="en-US" sz="16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23586" name="Oval 3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19200" y="46958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383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27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352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575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91" name="Text Box 3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304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425575" y="47545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93" name="Text Box 4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430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94" name="Text Box 4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30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95" name="Text Box 4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11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96" name="Text Box 4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49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98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5624" y="4749006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434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601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52265" y="4167710"/>
            <a:ext cx="164820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23602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8800" y="56721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603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2479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604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1623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448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606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467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607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5400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60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035175" y="57451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60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8354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610" name="Text Box 5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610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611" name="Text Box 5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91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612" name="Text Box 5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229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613" name="Text Box 6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398588" y="55626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614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948463" y="5726309"/>
            <a:ext cx="173201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Presto!  </a:t>
            </a: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is sorted</a:t>
            </a:r>
          </a:p>
        </p:txBody>
      </p:sp>
      <p:sp>
        <p:nvSpPr>
          <p:cNvPr id="23616" name="Freeform 63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2133600"/>
            <a:ext cx="2979737" cy="396875"/>
          </a:xfrm>
          <a:custGeom>
            <a:avLst/>
            <a:gdLst>
              <a:gd name="T0" fmla="*/ 2147483647 w 1877"/>
              <a:gd name="T1" fmla="*/ 0 h 250"/>
              <a:gd name="T2" fmla="*/ 2147483647 w 1877"/>
              <a:gd name="T3" fmla="*/ 2147483647 h 250"/>
              <a:gd name="T4" fmla="*/ 0 w 1877"/>
              <a:gd name="T5" fmla="*/ 2147483647 h 2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AutoShape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438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8" name="AutoShap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581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9" name="AutoShap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5105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976EA-59D8-4942-BFF0-0D2E9E67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C46FE-35CF-4BC8-8D1A-45F7CA4B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F7E4C-9D04-4262-B4A8-07D2868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37842</TotalTime>
  <Words>2805</Words>
  <Application>Microsoft Office PowerPoint</Application>
  <PresentationFormat>On-screen Show (4:3)</PresentationFormat>
  <Paragraphs>743</Paragraphs>
  <Slides>43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Calibri</vt:lpstr>
      <vt:lpstr>Cambria Math</vt:lpstr>
      <vt:lpstr>Courier New</vt:lpstr>
      <vt:lpstr>MT Extra</vt:lpstr>
      <vt:lpstr>Symbol</vt:lpstr>
      <vt:lpstr>Times New Roman</vt:lpstr>
      <vt:lpstr>Wingdings</vt:lpstr>
      <vt:lpstr>Office Theme</vt:lpstr>
      <vt:lpstr>Equation</vt:lpstr>
      <vt:lpstr>CSE 332: Data Structures and Parallelism</vt:lpstr>
      <vt:lpstr>Announcements</vt:lpstr>
      <vt:lpstr>Sorting: The Big Picture</vt:lpstr>
      <vt:lpstr>“Divide and Conquer”</vt:lpstr>
      <vt:lpstr>Recurrences</vt:lpstr>
      <vt:lpstr>Review</vt:lpstr>
      <vt:lpstr>T(N) = 4 T(N/4) + N;  T(1) = 1</vt:lpstr>
      <vt:lpstr>Quicksort</vt:lpstr>
      <vt:lpstr>The steps of Quicksort</vt:lpstr>
      <vt:lpstr>Quicksort Example</vt:lpstr>
      <vt:lpstr>Pivot Picking and Partitioning</vt:lpstr>
      <vt:lpstr>Picking the pivot</vt:lpstr>
      <vt:lpstr>Quicksort Partitioning</vt:lpstr>
      <vt:lpstr>Quicksort Pseudocode</vt:lpstr>
      <vt:lpstr>Important Tweak</vt:lpstr>
      <vt:lpstr>Quicksort run time</vt:lpstr>
      <vt:lpstr>Worst case run time</vt:lpstr>
      <vt:lpstr>Average case performance</vt:lpstr>
      <vt:lpstr>Properties of Quicksort</vt:lpstr>
      <vt:lpstr>How fast can we sort?</vt:lpstr>
      <vt:lpstr>Permutations</vt:lpstr>
      <vt:lpstr>Permutations</vt:lpstr>
      <vt:lpstr>Sorting Model</vt:lpstr>
      <vt:lpstr>Decision Tree</vt:lpstr>
      <vt:lpstr>Decision Trees</vt:lpstr>
      <vt:lpstr>Decision Tree Example</vt:lpstr>
      <vt:lpstr>Decision Trees and Sorting</vt:lpstr>
      <vt:lpstr>How many leaves on a tree?</vt:lpstr>
      <vt:lpstr>Lower bound on Height</vt:lpstr>
      <vt:lpstr>Lower bound on log(n!)</vt:lpstr>
      <vt:lpstr>(N log N)</vt:lpstr>
      <vt:lpstr>Can we sort in O(n)?</vt:lpstr>
      <vt:lpstr>BucketSort (aka BinSort)</vt:lpstr>
      <vt:lpstr>What about our (n log n) bound?</vt:lpstr>
      <vt:lpstr>Dependence on B</vt:lpstr>
      <vt:lpstr>Fixing impracticality: RadixSort</vt:lpstr>
      <vt:lpstr>Radix Sort Example</vt:lpstr>
      <vt:lpstr>Radix Sort Example (1st pass)</vt:lpstr>
      <vt:lpstr>Radix Sort Example (2nd pass)</vt:lpstr>
      <vt:lpstr>Radix Sort Example (3rd pass)</vt:lpstr>
      <vt:lpstr>Radixsort: Complexity</vt:lpstr>
      <vt:lpstr>Choosing the Radix</vt:lpstr>
      <vt:lpstr>Sorting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429</cp:revision>
  <cp:lastPrinted>2014-01-05T21:20:15Z</cp:lastPrinted>
  <dcterms:created xsi:type="dcterms:W3CDTF">2002-03-26T00:11:56Z</dcterms:created>
  <dcterms:modified xsi:type="dcterms:W3CDTF">2022-10-29T21:54:16Z</dcterms:modified>
</cp:coreProperties>
</file>