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7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8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9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0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11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12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13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14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15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56" r:id="rId2"/>
    <p:sldId id="536" r:id="rId3"/>
    <p:sldId id="401" r:id="rId4"/>
    <p:sldId id="540" r:id="rId5"/>
    <p:sldId id="541" r:id="rId6"/>
    <p:sldId id="542" r:id="rId7"/>
    <p:sldId id="574" r:id="rId8"/>
    <p:sldId id="571" r:id="rId9"/>
    <p:sldId id="575" r:id="rId10"/>
    <p:sldId id="572" r:id="rId11"/>
    <p:sldId id="551" r:id="rId12"/>
    <p:sldId id="553" r:id="rId13"/>
    <p:sldId id="576" r:id="rId14"/>
    <p:sldId id="577" r:id="rId15"/>
    <p:sldId id="578" r:id="rId16"/>
    <p:sldId id="579" r:id="rId17"/>
    <p:sldId id="519" r:id="rId18"/>
    <p:sldId id="520" r:id="rId19"/>
    <p:sldId id="521" r:id="rId20"/>
    <p:sldId id="522" r:id="rId21"/>
    <p:sldId id="558" r:id="rId22"/>
    <p:sldId id="525" r:id="rId23"/>
    <p:sldId id="529" r:id="rId24"/>
    <p:sldId id="538" r:id="rId25"/>
    <p:sldId id="559" r:id="rId26"/>
    <p:sldId id="561" r:id="rId27"/>
    <p:sldId id="562" r:id="rId28"/>
    <p:sldId id="539" r:id="rId29"/>
  </p:sldIdLst>
  <p:sldSz cx="9144000" cy="6858000" type="screen4x3"/>
  <p:notesSz cx="6985000" cy="9283700"/>
  <p:custDataLst>
    <p:tags r:id="rId32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8461B-FBD5-4A19-86A8-F42720235FC7}" v="9" dt="2022-04-24T02:23:44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80512" autoAdjust="0"/>
  </p:normalViewPr>
  <p:slideViewPr>
    <p:cSldViewPr>
      <p:cViewPr varScale="1">
        <p:scale>
          <a:sx n="113" d="100"/>
          <a:sy n="113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0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1F802F3-FD48-4CE9-991D-0720877AA8E0}" type="slidenum">
              <a:rPr lang="en-US" altLang="en-US" sz="1200" smtClean="0">
                <a:latin typeface="Times New Roman" pitchFamily="18" charset="0"/>
              </a:rPr>
              <a:pPr/>
              <a:t>18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E8C4640-6656-4618-B8AA-9586B854CDFD}" type="slidenum">
              <a:rPr lang="en-US" altLang="en-US" sz="1200" smtClean="0">
                <a:latin typeface="Times New Roman" pitchFamily="18" charset="0"/>
              </a:rPr>
              <a:pPr/>
              <a:t>19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84D86E8-7B0B-4425-B63C-10DBFB8BCFC1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CACE7E5-1404-46D0-B79C-CF9F805FA434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BCB046A-95F0-4EEA-97A3-C31E584DB95A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E4F72C-10E2-46C0-ACBD-8E24A6B8E020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50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A8307D5-C2BF-4D82-9CE9-D5625DB4A193}" type="slidenum">
              <a:rPr lang="en-US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10/27/2022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77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D58334F-62B5-45D7-BFBC-55AA8B9D8208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C230C49-F301-4431-B63A-9379E9778E39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546C085-B171-418E-827F-4E5A8D6B1EEF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5F4277F-80D1-46C7-9522-21A701B301F8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2C2527-F033-4A3F-B91E-C3744FA01384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1046782-879E-452A-8DF3-F4FC50E05C6E}" type="slidenum">
              <a:rPr lang="en-US" altLang="en-US" sz="1200" smtClean="0">
                <a:latin typeface="Times New Roman" pitchFamily="18" charset="0"/>
              </a:rPr>
              <a:pPr/>
              <a:t>12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Mergesort generally does fewer comparisons: when an array is sorted, only check half the elements, then copy the rest.</a:t>
            </a:r>
          </a:p>
          <a:p>
            <a:endParaRPr lang="en-US" altLang="en-US"/>
          </a:p>
          <a:p>
            <a:r>
              <a:rPr lang="en-US" altLang="en-US"/>
              <a:t>Later, we get quicksort: more comparisons, but no extra space needed.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B861AA-8CA4-406E-AB02-1CC5D0245B20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134.xml"/><Relationship Id="rId21" Type="http://schemas.openxmlformats.org/officeDocument/2006/relationships/tags" Target="../tags/tag129.xml"/><Relationship Id="rId34" Type="http://schemas.openxmlformats.org/officeDocument/2006/relationships/tags" Target="../tags/tag142.xml"/><Relationship Id="rId42" Type="http://schemas.openxmlformats.org/officeDocument/2006/relationships/tags" Target="../tags/tag150.xml"/><Relationship Id="rId47" Type="http://schemas.openxmlformats.org/officeDocument/2006/relationships/tags" Target="../tags/tag155.xml"/><Relationship Id="rId50" Type="http://schemas.openxmlformats.org/officeDocument/2006/relationships/tags" Target="../tags/tag158.xml"/><Relationship Id="rId55" Type="http://schemas.openxmlformats.org/officeDocument/2006/relationships/tags" Target="../tags/tag163.xml"/><Relationship Id="rId63" Type="http://schemas.openxmlformats.org/officeDocument/2006/relationships/tags" Target="../tags/tag17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6" Type="http://schemas.openxmlformats.org/officeDocument/2006/relationships/tags" Target="../tags/tag124.xml"/><Relationship Id="rId29" Type="http://schemas.openxmlformats.org/officeDocument/2006/relationships/tags" Target="../tags/tag137.xml"/><Relationship Id="rId11" Type="http://schemas.openxmlformats.org/officeDocument/2006/relationships/tags" Target="../tags/tag119.xml"/><Relationship Id="rId24" Type="http://schemas.openxmlformats.org/officeDocument/2006/relationships/tags" Target="../tags/tag132.xml"/><Relationship Id="rId32" Type="http://schemas.openxmlformats.org/officeDocument/2006/relationships/tags" Target="../tags/tag140.xml"/><Relationship Id="rId37" Type="http://schemas.openxmlformats.org/officeDocument/2006/relationships/tags" Target="../tags/tag145.xml"/><Relationship Id="rId40" Type="http://schemas.openxmlformats.org/officeDocument/2006/relationships/tags" Target="../tags/tag148.xml"/><Relationship Id="rId45" Type="http://schemas.openxmlformats.org/officeDocument/2006/relationships/tags" Target="../tags/tag153.xml"/><Relationship Id="rId53" Type="http://schemas.openxmlformats.org/officeDocument/2006/relationships/tags" Target="../tags/tag161.xml"/><Relationship Id="rId58" Type="http://schemas.openxmlformats.org/officeDocument/2006/relationships/tags" Target="../tags/tag166.xml"/><Relationship Id="rId5" Type="http://schemas.openxmlformats.org/officeDocument/2006/relationships/tags" Target="../tags/tag113.xml"/><Relationship Id="rId61" Type="http://schemas.openxmlformats.org/officeDocument/2006/relationships/tags" Target="../tags/tag169.xml"/><Relationship Id="rId19" Type="http://schemas.openxmlformats.org/officeDocument/2006/relationships/tags" Target="../tags/tag127.xml"/><Relationship Id="rId14" Type="http://schemas.openxmlformats.org/officeDocument/2006/relationships/tags" Target="../tags/tag122.xml"/><Relationship Id="rId22" Type="http://schemas.openxmlformats.org/officeDocument/2006/relationships/tags" Target="../tags/tag130.xml"/><Relationship Id="rId27" Type="http://schemas.openxmlformats.org/officeDocument/2006/relationships/tags" Target="../tags/tag135.xml"/><Relationship Id="rId30" Type="http://schemas.openxmlformats.org/officeDocument/2006/relationships/tags" Target="../tags/tag138.xml"/><Relationship Id="rId35" Type="http://schemas.openxmlformats.org/officeDocument/2006/relationships/tags" Target="../tags/tag143.xml"/><Relationship Id="rId43" Type="http://schemas.openxmlformats.org/officeDocument/2006/relationships/tags" Target="../tags/tag151.xml"/><Relationship Id="rId48" Type="http://schemas.openxmlformats.org/officeDocument/2006/relationships/tags" Target="../tags/tag156.xml"/><Relationship Id="rId56" Type="http://schemas.openxmlformats.org/officeDocument/2006/relationships/tags" Target="../tags/tag164.xml"/><Relationship Id="rId64" Type="http://schemas.openxmlformats.org/officeDocument/2006/relationships/slideLayout" Target="../slideLayouts/slideLayout6.xml"/><Relationship Id="rId8" Type="http://schemas.openxmlformats.org/officeDocument/2006/relationships/tags" Target="../tags/tag116.xml"/><Relationship Id="rId51" Type="http://schemas.openxmlformats.org/officeDocument/2006/relationships/tags" Target="../tags/tag159.xml"/><Relationship Id="rId3" Type="http://schemas.openxmlformats.org/officeDocument/2006/relationships/tags" Target="../tags/tag111.xml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25" Type="http://schemas.openxmlformats.org/officeDocument/2006/relationships/tags" Target="../tags/tag133.xml"/><Relationship Id="rId33" Type="http://schemas.openxmlformats.org/officeDocument/2006/relationships/tags" Target="../tags/tag141.xml"/><Relationship Id="rId38" Type="http://schemas.openxmlformats.org/officeDocument/2006/relationships/tags" Target="../tags/tag146.xml"/><Relationship Id="rId46" Type="http://schemas.openxmlformats.org/officeDocument/2006/relationships/tags" Target="../tags/tag154.xml"/><Relationship Id="rId59" Type="http://schemas.openxmlformats.org/officeDocument/2006/relationships/tags" Target="../tags/tag167.xml"/><Relationship Id="rId20" Type="http://schemas.openxmlformats.org/officeDocument/2006/relationships/tags" Target="../tags/tag128.xml"/><Relationship Id="rId41" Type="http://schemas.openxmlformats.org/officeDocument/2006/relationships/tags" Target="../tags/tag149.xml"/><Relationship Id="rId54" Type="http://schemas.openxmlformats.org/officeDocument/2006/relationships/tags" Target="../tags/tag162.xml"/><Relationship Id="rId62" Type="http://schemas.openxmlformats.org/officeDocument/2006/relationships/tags" Target="../tags/tag17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5" Type="http://schemas.openxmlformats.org/officeDocument/2006/relationships/tags" Target="../tags/tag123.xml"/><Relationship Id="rId23" Type="http://schemas.openxmlformats.org/officeDocument/2006/relationships/tags" Target="../tags/tag131.xml"/><Relationship Id="rId28" Type="http://schemas.openxmlformats.org/officeDocument/2006/relationships/tags" Target="../tags/tag136.xml"/><Relationship Id="rId36" Type="http://schemas.openxmlformats.org/officeDocument/2006/relationships/tags" Target="../tags/tag144.xml"/><Relationship Id="rId49" Type="http://schemas.openxmlformats.org/officeDocument/2006/relationships/tags" Target="../tags/tag157.xml"/><Relationship Id="rId57" Type="http://schemas.openxmlformats.org/officeDocument/2006/relationships/tags" Target="../tags/tag165.xml"/><Relationship Id="rId10" Type="http://schemas.openxmlformats.org/officeDocument/2006/relationships/tags" Target="../tags/tag118.xml"/><Relationship Id="rId31" Type="http://schemas.openxmlformats.org/officeDocument/2006/relationships/tags" Target="../tags/tag139.xml"/><Relationship Id="rId44" Type="http://schemas.openxmlformats.org/officeDocument/2006/relationships/tags" Target="../tags/tag152.xml"/><Relationship Id="rId52" Type="http://schemas.openxmlformats.org/officeDocument/2006/relationships/tags" Target="../tags/tag160.xml"/><Relationship Id="rId60" Type="http://schemas.openxmlformats.org/officeDocument/2006/relationships/tags" Target="../tags/tag168.xml"/><Relationship Id="rId65" Type="http://schemas.openxmlformats.org/officeDocument/2006/relationships/notesSlide" Target="../notesSlides/notesSlide7.xml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39" Type="http://schemas.openxmlformats.org/officeDocument/2006/relationships/tags" Target="../tags/tag1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4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tags" Target="../tags/tag201.xml"/><Relationship Id="rId21" Type="http://schemas.openxmlformats.org/officeDocument/2006/relationships/tags" Target="../tags/tag196.xml"/><Relationship Id="rId34" Type="http://schemas.openxmlformats.org/officeDocument/2006/relationships/tags" Target="../tags/tag209.xml"/><Relationship Id="rId42" Type="http://schemas.openxmlformats.org/officeDocument/2006/relationships/tags" Target="../tags/tag217.xml"/><Relationship Id="rId47" Type="http://schemas.openxmlformats.org/officeDocument/2006/relationships/tags" Target="../tags/tag222.xml"/><Relationship Id="rId50" Type="http://schemas.openxmlformats.org/officeDocument/2006/relationships/tags" Target="../tags/tag225.xml"/><Relationship Id="rId55" Type="http://schemas.openxmlformats.org/officeDocument/2006/relationships/tags" Target="../tags/tag230.xml"/><Relationship Id="rId63" Type="http://schemas.openxmlformats.org/officeDocument/2006/relationships/tags" Target="../tags/tag238.xml"/><Relationship Id="rId7" Type="http://schemas.openxmlformats.org/officeDocument/2006/relationships/tags" Target="../tags/tag182.xml"/><Relationship Id="rId2" Type="http://schemas.openxmlformats.org/officeDocument/2006/relationships/tags" Target="../tags/tag177.xml"/><Relationship Id="rId16" Type="http://schemas.openxmlformats.org/officeDocument/2006/relationships/tags" Target="../tags/tag191.xml"/><Relationship Id="rId29" Type="http://schemas.openxmlformats.org/officeDocument/2006/relationships/tags" Target="../tags/tag204.xml"/><Relationship Id="rId11" Type="http://schemas.openxmlformats.org/officeDocument/2006/relationships/tags" Target="../tags/tag186.xml"/><Relationship Id="rId24" Type="http://schemas.openxmlformats.org/officeDocument/2006/relationships/tags" Target="../tags/tag199.xml"/><Relationship Id="rId32" Type="http://schemas.openxmlformats.org/officeDocument/2006/relationships/tags" Target="../tags/tag207.xml"/><Relationship Id="rId37" Type="http://schemas.openxmlformats.org/officeDocument/2006/relationships/tags" Target="../tags/tag212.xml"/><Relationship Id="rId40" Type="http://schemas.openxmlformats.org/officeDocument/2006/relationships/tags" Target="../tags/tag215.xml"/><Relationship Id="rId45" Type="http://schemas.openxmlformats.org/officeDocument/2006/relationships/tags" Target="../tags/tag220.xml"/><Relationship Id="rId53" Type="http://schemas.openxmlformats.org/officeDocument/2006/relationships/tags" Target="../tags/tag228.xml"/><Relationship Id="rId58" Type="http://schemas.openxmlformats.org/officeDocument/2006/relationships/tags" Target="../tags/tag233.xml"/><Relationship Id="rId66" Type="http://schemas.openxmlformats.org/officeDocument/2006/relationships/notesSlide" Target="../notesSlides/notesSlide10.xml"/><Relationship Id="rId5" Type="http://schemas.openxmlformats.org/officeDocument/2006/relationships/tags" Target="../tags/tag180.xml"/><Relationship Id="rId61" Type="http://schemas.openxmlformats.org/officeDocument/2006/relationships/tags" Target="../tags/tag236.xml"/><Relationship Id="rId19" Type="http://schemas.openxmlformats.org/officeDocument/2006/relationships/tags" Target="../tags/tag194.xml"/><Relationship Id="rId14" Type="http://schemas.openxmlformats.org/officeDocument/2006/relationships/tags" Target="../tags/tag189.xml"/><Relationship Id="rId22" Type="http://schemas.openxmlformats.org/officeDocument/2006/relationships/tags" Target="../tags/tag197.xml"/><Relationship Id="rId27" Type="http://schemas.openxmlformats.org/officeDocument/2006/relationships/tags" Target="../tags/tag202.xml"/><Relationship Id="rId30" Type="http://schemas.openxmlformats.org/officeDocument/2006/relationships/tags" Target="../tags/tag205.xml"/><Relationship Id="rId35" Type="http://schemas.openxmlformats.org/officeDocument/2006/relationships/tags" Target="../tags/tag210.xml"/><Relationship Id="rId43" Type="http://schemas.openxmlformats.org/officeDocument/2006/relationships/tags" Target="../tags/tag218.xml"/><Relationship Id="rId48" Type="http://schemas.openxmlformats.org/officeDocument/2006/relationships/tags" Target="../tags/tag223.xml"/><Relationship Id="rId56" Type="http://schemas.openxmlformats.org/officeDocument/2006/relationships/tags" Target="../tags/tag231.xml"/><Relationship Id="rId64" Type="http://schemas.openxmlformats.org/officeDocument/2006/relationships/tags" Target="../tags/tag239.xml"/><Relationship Id="rId8" Type="http://schemas.openxmlformats.org/officeDocument/2006/relationships/tags" Target="../tags/tag183.xml"/><Relationship Id="rId51" Type="http://schemas.openxmlformats.org/officeDocument/2006/relationships/tags" Target="../tags/tag226.xml"/><Relationship Id="rId3" Type="http://schemas.openxmlformats.org/officeDocument/2006/relationships/tags" Target="../tags/tag178.xml"/><Relationship Id="rId12" Type="http://schemas.openxmlformats.org/officeDocument/2006/relationships/tags" Target="../tags/tag187.xml"/><Relationship Id="rId17" Type="http://schemas.openxmlformats.org/officeDocument/2006/relationships/tags" Target="../tags/tag192.xml"/><Relationship Id="rId25" Type="http://schemas.openxmlformats.org/officeDocument/2006/relationships/tags" Target="../tags/tag200.xml"/><Relationship Id="rId33" Type="http://schemas.openxmlformats.org/officeDocument/2006/relationships/tags" Target="../tags/tag208.xml"/><Relationship Id="rId38" Type="http://schemas.openxmlformats.org/officeDocument/2006/relationships/tags" Target="../tags/tag213.xml"/><Relationship Id="rId46" Type="http://schemas.openxmlformats.org/officeDocument/2006/relationships/tags" Target="../tags/tag221.xml"/><Relationship Id="rId59" Type="http://schemas.openxmlformats.org/officeDocument/2006/relationships/tags" Target="../tags/tag234.xml"/><Relationship Id="rId20" Type="http://schemas.openxmlformats.org/officeDocument/2006/relationships/tags" Target="../tags/tag195.xml"/><Relationship Id="rId41" Type="http://schemas.openxmlformats.org/officeDocument/2006/relationships/tags" Target="../tags/tag216.xml"/><Relationship Id="rId54" Type="http://schemas.openxmlformats.org/officeDocument/2006/relationships/tags" Target="../tags/tag229.xml"/><Relationship Id="rId62" Type="http://schemas.openxmlformats.org/officeDocument/2006/relationships/tags" Target="../tags/tag237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15" Type="http://schemas.openxmlformats.org/officeDocument/2006/relationships/tags" Target="../tags/tag190.xml"/><Relationship Id="rId23" Type="http://schemas.openxmlformats.org/officeDocument/2006/relationships/tags" Target="../tags/tag198.xml"/><Relationship Id="rId28" Type="http://schemas.openxmlformats.org/officeDocument/2006/relationships/tags" Target="../tags/tag203.xml"/><Relationship Id="rId36" Type="http://schemas.openxmlformats.org/officeDocument/2006/relationships/tags" Target="../tags/tag211.xml"/><Relationship Id="rId49" Type="http://schemas.openxmlformats.org/officeDocument/2006/relationships/tags" Target="../tags/tag224.xml"/><Relationship Id="rId57" Type="http://schemas.openxmlformats.org/officeDocument/2006/relationships/tags" Target="../tags/tag232.xml"/><Relationship Id="rId10" Type="http://schemas.openxmlformats.org/officeDocument/2006/relationships/tags" Target="../tags/tag185.xml"/><Relationship Id="rId31" Type="http://schemas.openxmlformats.org/officeDocument/2006/relationships/tags" Target="../tags/tag206.xml"/><Relationship Id="rId44" Type="http://schemas.openxmlformats.org/officeDocument/2006/relationships/tags" Target="../tags/tag219.xml"/><Relationship Id="rId52" Type="http://schemas.openxmlformats.org/officeDocument/2006/relationships/tags" Target="../tags/tag227.xml"/><Relationship Id="rId60" Type="http://schemas.openxmlformats.org/officeDocument/2006/relationships/tags" Target="../tags/tag235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3" Type="http://schemas.openxmlformats.org/officeDocument/2006/relationships/tags" Target="../tags/tag188.xml"/><Relationship Id="rId18" Type="http://schemas.openxmlformats.org/officeDocument/2006/relationships/tags" Target="../tags/tag193.xml"/><Relationship Id="rId39" Type="http://schemas.openxmlformats.org/officeDocument/2006/relationships/tags" Target="../tags/tag214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26" Type="http://schemas.openxmlformats.org/officeDocument/2006/relationships/tags" Target="../tags/tag265.xml"/><Relationship Id="rId39" Type="http://schemas.openxmlformats.org/officeDocument/2006/relationships/tags" Target="../tags/tag278.xml"/><Relationship Id="rId21" Type="http://schemas.openxmlformats.org/officeDocument/2006/relationships/tags" Target="../tags/tag260.xml"/><Relationship Id="rId34" Type="http://schemas.openxmlformats.org/officeDocument/2006/relationships/tags" Target="../tags/tag273.xml"/><Relationship Id="rId42" Type="http://schemas.openxmlformats.org/officeDocument/2006/relationships/tags" Target="../tags/tag281.xml"/><Relationship Id="rId47" Type="http://schemas.openxmlformats.org/officeDocument/2006/relationships/tags" Target="../tags/tag286.xml"/><Relationship Id="rId50" Type="http://schemas.openxmlformats.org/officeDocument/2006/relationships/notesSlide" Target="../notesSlides/notesSlide11.xml"/><Relationship Id="rId7" Type="http://schemas.openxmlformats.org/officeDocument/2006/relationships/tags" Target="../tags/tag246.xml"/><Relationship Id="rId2" Type="http://schemas.openxmlformats.org/officeDocument/2006/relationships/tags" Target="../tags/tag241.xml"/><Relationship Id="rId16" Type="http://schemas.openxmlformats.org/officeDocument/2006/relationships/tags" Target="../tags/tag255.xml"/><Relationship Id="rId29" Type="http://schemas.openxmlformats.org/officeDocument/2006/relationships/tags" Target="../tags/tag268.xml"/><Relationship Id="rId11" Type="http://schemas.openxmlformats.org/officeDocument/2006/relationships/tags" Target="../tags/tag250.xml"/><Relationship Id="rId24" Type="http://schemas.openxmlformats.org/officeDocument/2006/relationships/tags" Target="../tags/tag263.xml"/><Relationship Id="rId32" Type="http://schemas.openxmlformats.org/officeDocument/2006/relationships/tags" Target="../tags/tag271.xml"/><Relationship Id="rId37" Type="http://schemas.openxmlformats.org/officeDocument/2006/relationships/tags" Target="../tags/tag276.xml"/><Relationship Id="rId40" Type="http://schemas.openxmlformats.org/officeDocument/2006/relationships/tags" Target="../tags/tag279.xml"/><Relationship Id="rId45" Type="http://schemas.openxmlformats.org/officeDocument/2006/relationships/tags" Target="../tags/tag284.xml"/><Relationship Id="rId5" Type="http://schemas.openxmlformats.org/officeDocument/2006/relationships/tags" Target="../tags/tag244.xml"/><Relationship Id="rId15" Type="http://schemas.openxmlformats.org/officeDocument/2006/relationships/tags" Target="../tags/tag254.xml"/><Relationship Id="rId23" Type="http://schemas.openxmlformats.org/officeDocument/2006/relationships/tags" Target="../tags/tag262.xml"/><Relationship Id="rId28" Type="http://schemas.openxmlformats.org/officeDocument/2006/relationships/tags" Target="../tags/tag267.xml"/><Relationship Id="rId36" Type="http://schemas.openxmlformats.org/officeDocument/2006/relationships/tags" Target="../tags/tag275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249.xml"/><Relationship Id="rId19" Type="http://schemas.openxmlformats.org/officeDocument/2006/relationships/tags" Target="../tags/tag258.xml"/><Relationship Id="rId31" Type="http://schemas.openxmlformats.org/officeDocument/2006/relationships/tags" Target="../tags/tag270.xml"/><Relationship Id="rId44" Type="http://schemas.openxmlformats.org/officeDocument/2006/relationships/tags" Target="../tags/tag283.xml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4" Type="http://schemas.openxmlformats.org/officeDocument/2006/relationships/tags" Target="../tags/tag253.xml"/><Relationship Id="rId22" Type="http://schemas.openxmlformats.org/officeDocument/2006/relationships/tags" Target="../tags/tag261.xml"/><Relationship Id="rId27" Type="http://schemas.openxmlformats.org/officeDocument/2006/relationships/tags" Target="../tags/tag266.xml"/><Relationship Id="rId30" Type="http://schemas.openxmlformats.org/officeDocument/2006/relationships/tags" Target="../tags/tag269.xml"/><Relationship Id="rId35" Type="http://schemas.openxmlformats.org/officeDocument/2006/relationships/tags" Target="../tags/tag274.xml"/><Relationship Id="rId43" Type="http://schemas.openxmlformats.org/officeDocument/2006/relationships/tags" Target="../tags/tag282.xml"/><Relationship Id="rId48" Type="http://schemas.openxmlformats.org/officeDocument/2006/relationships/tags" Target="../tags/tag287.xml"/><Relationship Id="rId8" Type="http://schemas.openxmlformats.org/officeDocument/2006/relationships/tags" Target="../tags/tag247.xml"/><Relationship Id="rId3" Type="http://schemas.openxmlformats.org/officeDocument/2006/relationships/tags" Target="../tags/tag242.xm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25" Type="http://schemas.openxmlformats.org/officeDocument/2006/relationships/tags" Target="../tags/tag264.xml"/><Relationship Id="rId33" Type="http://schemas.openxmlformats.org/officeDocument/2006/relationships/tags" Target="../tags/tag272.xml"/><Relationship Id="rId38" Type="http://schemas.openxmlformats.org/officeDocument/2006/relationships/tags" Target="../tags/tag277.xml"/><Relationship Id="rId46" Type="http://schemas.openxmlformats.org/officeDocument/2006/relationships/tags" Target="../tags/tag285.xml"/><Relationship Id="rId20" Type="http://schemas.openxmlformats.org/officeDocument/2006/relationships/tags" Target="../tags/tag259.xml"/><Relationship Id="rId41" Type="http://schemas.openxmlformats.org/officeDocument/2006/relationships/tags" Target="../tags/tag280.xml"/><Relationship Id="rId1" Type="http://schemas.openxmlformats.org/officeDocument/2006/relationships/tags" Target="../tags/tag240.xml"/><Relationship Id="rId6" Type="http://schemas.openxmlformats.org/officeDocument/2006/relationships/tags" Target="../tags/tag2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4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1.xml"/><Relationship Id="rId1" Type="http://schemas.openxmlformats.org/officeDocument/2006/relationships/tags" Target="../tags/tag290.xml"/><Relationship Id="rId4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97.xml"/><Relationship Id="rId2" Type="http://schemas.openxmlformats.org/officeDocument/2006/relationships/tags" Target="../tags/tag296.xml"/><Relationship Id="rId1" Type="http://schemas.openxmlformats.org/officeDocument/2006/relationships/tags" Target="../tags/tag295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9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0.xml"/><Relationship Id="rId1" Type="http://schemas.openxmlformats.org/officeDocument/2006/relationships/tags" Target="../tags/tag299.xml"/><Relationship Id="rId4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tags" Target="../tags/tag69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tags" Target="../tags/tag80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9" Type="http://schemas.openxmlformats.org/officeDocument/2006/relationships/tags" Target="../tags/tag59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3" Type="http://schemas.openxmlformats.org/officeDocument/2006/relationships/tags" Target="../tags/tag83.xml"/><Relationship Id="rId5" Type="http://schemas.openxmlformats.org/officeDocument/2006/relationships/tags" Target="../tags/tag35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tags" Target="../tags/tag82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56" Type="http://schemas.openxmlformats.org/officeDocument/2006/relationships/notesSlide" Target="../notesSlides/notesSlide6.xml"/><Relationship Id="rId8" Type="http://schemas.openxmlformats.org/officeDocument/2006/relationships/tags" Target="../tags/tag38.xml"/><Relationship Id="rId51" Type="http://schemas.openxmlformats.org/officeDocument/2006/relationships/tags" Target="../tags/tag81.xml"/><Relationship Id="rId3" Type="http://schemas.openxmlformats.org/officeDocument/2006/relationships/tags" Target="../tags/tag33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20" Type="http://schemas.openxmlformats.org/officeDocument/2006/relationships/tags" Target="../tags/tag50.xml"/><Relationship Id="rId41" Type="http://schemas.openxmlformats.org/officeDocument/2006/relationships/tags" Target="../tags/tag71.xml"/><Relationship Id="rId54" Type="http://schemas.openxmlformats.org/officeDocument/2006/relationships/tags" Target="../tags/tag84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</a:t>
            </a:r>
            <a:r>
              <a:rPr lang="en-US" altLang="en-US" dirty="0" smtClean="0"/>
              <a:t>14: </a:t>
            </a:r>
            <a:r>
              <a:rPr lang="en-US" dirty="0"/>
              <a:t>Sorting </a:t>
            </a:r>
            <a:r>
              <a:rPr lang="en-US" dirty="0" smtClean="0"/>
              <a:t>II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: Complexity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9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/>
              <a:t>Iterative Mergesort</a:t>
            </a:r>
          </a:p>
        </p:txBody>
      </p:sp>
      <p:sp>
        <p:nvSpPr>
          <p:cNvPr id="4096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4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5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76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05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7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34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8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9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1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76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3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338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4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910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5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6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7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62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8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438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590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895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048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3505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8100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3962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2672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4196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724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4876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181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5334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638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91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3622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5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766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6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1910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7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054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8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5908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9718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052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1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3886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343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3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4724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2578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56388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622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7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8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28194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9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35814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0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46482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1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54102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2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362200" y="4267200"/>
            <a:ext cx="3657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23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32766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4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8768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5" name="Text Box 64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248400" y="2387600"/>
            <a:ext cx="13271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4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8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4EC6E-C621-403F-977A-7A2DC322B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E5F5A-5FD5-43F5-B355-5E05AAF5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5A6B5-BA4F-4003-B795-16EEADB3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/>
              <a:t>Properties of Mergesort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/>
              <a:t>In-place?</a:t>
            </a:r>
          </a:p>
          <a:p>
            <a:r>
              <a:rPr lang="en-US" altLang="en-US" sz="2800" dirty="0"/>
              <a:t>Sorted list complexity?</a:t>
            </a:r>
          </a:p>
          <a:p>
            <a:r>
              <a:rPr lang="en-US" altLang="en-US" sz="2800" dirty="0"/>
              <a:t>Nicely extends to handle linked lists.</a:t>
            </a:r>
          </a:p>
          <a:p>
            <a:r>
              <a:rPr lang="en-US" altLang="en-US" sz="2800" dirty="0"/>
              <a:t>Multi-way merge is basis of big data sorting.</a:t>
            </a:r>
          </a:p>
          <a:p>
            <a:r>
              <a:rPr lang="en-US" altLang="en-US" sz="2800" dirty="0"/>
              <a:t>Java uses </a:t>
            </a:r>
            <a:r>
              <a:rPr lang="en-US" altLang="en-US" sz="2800" dirty="0" err="1"/>
              <a:t>Mergesort</a:t>
            </a:r>
            <a:r>
              <a:rPr lang="en-US" altLang="en-US" sz="2800" dirty="0"/>
              <a:t> on Collections and on Arrays of Objects.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EB03C-2B00-491F-82E9-A48BE326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2A970-8090-455E-9953-5B7FBD06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1BB90-84C8-4A62-BCF2-42C304DB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dirty="0" smtClean="0"/>
              <a:t>T(N) = S(N) + </a:t>
            </a:r>
            <a:r>
              <a:rPr lang="en-US" sz="4800" dirty="0" smtClean="0">
                <a:sym typeface="Symbol" panose="05050102010706020507" pitchFamily="18" charset="2"/>
              </a:rPr>
              <a:t>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a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err="1" smtClean="0">
                <a:sym typeface="Symbol" panose="05050102010706020507" pitchFamily="18" charset="2"/>
              </a:rPr>
              <a:t>T</a:t>
            </a:r>
            <a:r>
              <a:rPr lang="en-US" dirty="0" smtClean="0">
                <a:sym typeface="Symbol" panose="05050102010706020507" pitchFamily="18" charset="2"/>
              </a:rPr>
              <a:t>(f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(N));   T(1) = c;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Important recurrences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T(N) = T(N-1) + f(N)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T(N) = T(</a:t>
            </a:r>
            <a:r>
              <a:rPr lang="en-US" dirty="0" err="1" smtClean="0">
                <a:sym typeface="Symbol" panose="05050102010706020507" pitchFamily="18" charset="2"/>
              </a:rPr>
              <a:t>aN</a:t>
            </a:r>
            <a:r>
              <a:rPr lang="en-US" dirty="0" smtClean="0">
                <a:sym typeface="Symbol" panose="05050102010706020507" pitchFamily="18" charset="2"/>
              </a:rPr>
              <a:t>) + </a:t>
            </a:r>
            <a:r>
              <a:rPr lang="en-US" dirty="0" err="1" smtClean="0">
                <a:sym typeface="Symbol" panose="05050102010706020507" pitchFamily="18" charset="2"/>
              </a:rPr>
              <a:t>cN</a:t>
            </a:r>
            <a:r>
              <a:rPr lang="en-US" dirty="0" smtClean="0">
                <a:sym typeface="Symbol" panose="05050102010706020507" pitchFamily="18" charset="2"/>
              </a:rPr>
              <a:t>,   a &lt; 1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T(N) = </a:t>
            </a:r>
            <a:r>
              <a:rPr lang="en-US" dirty="0" err="1" smtClean="0">
                <a:sym typeface="Symbol" panose="05050102010706020507" pitchFamily="18" charset="2"/>
              </a:rPr>
              <a:t>aT</a:t>
            </a:r>
            <a:r>
              <a:rPr lang="en-US" dirty="0" smtClean="0">
                <a:sym typeface="Symbol" panose="05050102010706020507" pitchFamily="18" charset="2"/>
              </a:rPr>
              <a:t>(N/b) + </a:t>
            </a:r>
            <a:r>
              <a:rPr lang="en-US" dirty="0" err="1" smtClean="0">
                <a:sym typeface="Symbol" panose="05050102010706020507" pitchFamily="18" charset="2"/>
              </a:rPr>
              <a:t>Nc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3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T(N-1) + N</a:t>
            </a:r>
            <a:r>
              <a:rPr lang="en-US" baseline="30000" dirty="0" smtClean="0"/>
              <a:t>2</a:t>
            </a:r>
            <a:r>
              <a:rPr lang="en-US" dirty="0" smtClean="0"/>
              <a:t>;   T(1) = 0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15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T(N/2) + N;  T(1)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29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T(N) = 4 T(N/4) + N;  T(1)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Quicksort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Quicksort uses a divide and conquer strategy, but does not require the O(N) extra space that </a:t>
            </a:r>
            <a:r>
              <a:rPr lang="en-US" altLang="en-US" sz="2800" dirty="0" err="1">
                <a:sym typeface="Wingdings" pitchFamily="2" charset="2"/>
              </a:rPr>
              <a:t>MergeSort</a:t>
            </a:r>
            <a:r>
              <a:rPr lang="en-US" altLang="en-US" sz="2800" dirty="0">
                <a:sym typeface="Wingdings" pitchFamily="2" charset="2"/>
              </a:rPr>
              <a:t> does.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altLang="en-US" sz="2800" dirty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Here’s the idea for sorting array </a:t>
            </a:r>
            <a:r>
              <a:rPr lang="en-US" altLang="en-US" sz="2800" b="1" dirty="0">
                <a:sym typeface="Wingdings" pitchFamily="2" charset="2"/>
              </a:rPr>
              <a:t>S</a:t>
            </a:r>
            <a:r>
              <a:rPr lang="en-US" altLang="en-US" sz="2800" dirty="0">
                <a:sym typeface="Wingdings" pitchFamily="2" charset="2"/>
              </a:rPr>
              <a:t>: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Pick an element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b="1" dirty="0"/>
              <a:t>S</a:t>
            </a:r>
            <a:r>
              <a:rPr lang="en-US" altLang="en-US" sz="2400" dirty="0"/>
              <a:t>.  This is the </a:t>
            </a:r>
            <a:r>
              <a:rPr lang="en-US" altLang="en-US" sz="2400" b="1" i="1" dirty="0">
                <a:solidFill>
                  <a:srgbClr val="FF0000"/>
                </a:solidFill>
              </a:rPr>
              <a:t>pivot</a:t>
            </a:r>
            <a:r>
              <a:rPr lang="en-US" altLang="en-US" sz="2400" dirty="0"/>
              <a:t> value.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Partition </a:t>
            </a:r>
            <a:r>
              <a:rPr lang="en-US" altLang="en-US" sz="2400" b="1" dirty="0"/>
              <a:t>S</a:t>
            </a:r>
            <a:r>
              <a:rPr lang="en-US" altLang="en-US" sz="2400" dirty="0"/>
              <a:t>-{</a:t>
            </a:r>
            <a:r>
              <a:rPr lang="en-US" altLang="en-US" sz="2400" i="1" dirty="0"/>
              <a:t>v</a:t>
            </a:r>
            <a:r>
              <a:rPr lang="en-US" altLang="en-US" sz="2400" dirty="0"/>
              <a:t>} into two disjoint subsets, </a:t>
            </a:r>
            <a:r>
              <a:rPr lang="en-US" altLang="en-US" sz="2400" b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/>
              <a:t> such that: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are all </a:t>
            </a:r>
            <a:r>
              <a:rPr lang="en-US" altLang="en-US" dirty="0">
                <a:sym typeface="Symbol" pitchFamily="18" charset="2"/>
              </a:rPr>
              <a:t>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>
                <a:sym typeface="Symbol" pitchFamily="18" charset="2"/>
              </a:rPr>
              <a:t>S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are all  </a:t>
            </a:r>
            <a:r>
              <a:rPr lang="en-US" altLang="en-US" i="1" dirty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Return concatenation of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),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Recursion ends if Quicksort( ) receives an array of length 0 or 1.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5CB88-42EC-4F2C-A03D-80E41071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85160-0E2B-433C-81E3-5C79C680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A7A17-780F-4CB2-8971-AF344ADD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1" name="Oval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34290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9" name="Oval 4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32225" y="47244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3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3276600"/>
            <a:ext cx="1981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7" name="Oval 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648200"/>
            <a:ext cx="1600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steps of Quicksort</a:t>
            </a:r>
          </a:p>
        </p:txBody>
      </p:sp>
      <p:sp>
        <p:nvSpPr>
          <p:cNvPr id="23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19050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59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362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133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6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25447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56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514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292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3622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67" name="Oval 1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0438" y="25130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6800" y="190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23832" y="1960759"/>
            <a:ext cx="163205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select pivot value</a:t>
            </a:r>
          </a:p>
        </p:txBody>
      </p:sp>
      <p:sp>
        <p:nvSpPr>
          <p:cNvPr id="23570" name="Oval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0" y="32004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00200" y="3505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3581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3657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362200" y="34290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906216" y="3444081"/>
            <a:ext cx="3683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8956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670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74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102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2766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434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54347" y="3103759"/>
            <a:ext cx="105349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partition </a:t>
            </a:r>
            <a:r>
              <a:rPr lang="en-US" altLang="en-US" sz="16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</a:p>
        </p:txBody>
      </p:sp>
      <p:sp>
        <p:nvSpPr>
          <p:cNvPr id="23586" name="Oval 3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19200" y="46958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6383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27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89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352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90" name="Text Box 3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575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91" name="Text Box 3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304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92" name="Text Box 3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425575" y="47545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93" name="Text Box 4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430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94" name="Text Box 4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30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95" name="Text Box 4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11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96" name="Text Box 4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49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98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5624" y="4749006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600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434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601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52265" y="4167710"/>
            <a:ext cx="164820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1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23602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828800" y="56721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603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2479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604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1623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605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8448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606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467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607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5400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608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035175" y="57451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609" name="Text Box 5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8354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610" name="Text Box 5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610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611" name="Text Box 5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991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612" name="Text Box 5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229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613" name="Text Box 6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398588" y="55626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614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948463" y="5726309"/>
            <a:ext cx="173201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Presto!  </a:t>
            </a: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is sorted</a:t>
            </a:r>
          </a:p>
        </p:txBody>
      </p:sp>
      <p:sp>
        <p:nvSpPr>
          <p:cNvPr id="23616" name="Freeform 63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2133600"/>
            <a:ext cx="2979737" cy="396875"/>
          </a:xfrm>
          <a:custGeom>
            <a:avLst/>
            <a:gdLst>
              <a:gd name="T0" fmla="*/ 2147483647 w 1877"/>
              <a:gd name="T1" fmla="*/ 0 h 250"/>
              <a:gd name="T2" fmla="*/ 2147483647 w 1877"/>
              <a:gd name="T3" fmla="*/ 2147483647 h 250"/>
              <a:gd name="T4" fmla="*/ 0 w 1877"/>
              <a:gd name="T5" fmla="*/ 2147483647 h 2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AutoShape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438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8" name="AutoShap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581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9" name="AutoShap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5105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976EA-59D8-4942-BFF0-0D2E9E67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C46FE-35CF-4BC8-8D1A-45F7CA4B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F7E4C-9D04-4262-B4A8-07D2868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Example</a:t>
            </a:r>
          </a:p>
        </p:txBody>
      </p:sp>
      <p:sp>
        <p:nvSpPr>
          <p:cNvPr id="24580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24125" y="2611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4  2   3   1</a:t>
            </a:r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45250" y="26479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6   9   8</a:t>
            </a:r>
          </a:p>
        </p:txBody>
      </p:sp>
      <p:sp>
        <p:nvSpPr>
          <p:cNvPr id="2458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97050" y="32527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458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53313" y="32432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458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02050" y="32416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3  4</a:t>
            </a:r>
          </a:p>
        </p:txBody>
      </p:sp>
      <p:sp>
        <p:nvSpPr>
          <p:cNvPr id="2458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11850" y="3260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58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74800" y="5232400"/>
            <a:ext cx="582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400" u="sng">
                <a:latin typeface="Times New Roman" pitchFamily="18" charset="0"/>
              </a:rPr>
              <a:t>   3   4</a:t>
            </a:r>
            <a:r>
              <a:rPr lang="en-US" altLang="en-US" sz="2400">
                <a:latin typeface="Times New Roman" pitchFamily="18" charset="0"/>
              </a:rPr>
              <a:t>		              </a:t>
            </a:r>
            <a:r>
              <a:rPr lang="en-US" altLang="en-US" sz="2400" u="sng">
                <a:latin typeface="Times New Roman" pitchFamily="18" charset="0"/>
              </a:rPr>
              <a:t>6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altLang="en-US" sz="2400" u="sng">
                <a:latin typeface="Times New Roman" pitchFamily="18" charset="0"/>
              </a:rPr>
              <a:t>   9</a:t>
            </a:r>
          </a:p>
        </p:txBody>
      </p:sp>
      <p:sp>
        <p:nvSpPr>
          <p:cNvPr id="2458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90850" y="59372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1   2   3   4   </a:t>
            </a: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altLang="en-US" sz="24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24588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356100" y="24241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34013" y="24241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568575" y="3082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328988" y="30622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451600" y="31035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99300" y="31035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102350" y="37401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7239000" y="37338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3810000"/>
            <a:ext cx="3048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429000" y="502920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979738" y="56721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5943600" y="56832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8600" y="4376738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004888" y="5041900"/>
            <a:ext cx="1233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14550" y="5783263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Conquer</a:t>
            </a:r>
          </a:p>
        </p:txBody>
      </p:sp>
      <p:sp>
        <p:nvSpPr>
          <p:cNvPr id="24603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458913" y="227965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4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985838" y="285273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5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04838" y="3440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2460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0175" y="38592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1 element</a:t>
            </a:r>
          </a:p>
        </p:txBody>
      </p:sp>
      <p:sp>
        <p:nvSpPr>
          <p:cNvPr id="2460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276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2460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7338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24609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910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24610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2461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054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2461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562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24613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24614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24615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997450" y="2438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616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781800" y="3200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4617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971800" y="3048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4618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743200" y="3581400"/>
            <a:ext cx="38100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5181600" y="29718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858000" y="36576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862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4622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60763" y="38830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4623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962400" y="37338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29000" y="45720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sz="2400" u="sng">
                <a:latin typeface="Times New Roman" pitchFamily="18" charset="0"/>
              </a:rPr>
              <a:t>  4</a:t>
            </a:r>
          </a:p>
        </p:txBody>
      </p:sp>
      <p:sp>
        <p:nvSpPr>
          <p:cNvPr id="2462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3657600" y="4343400"/>
            <a:ext cx="28575" cy="185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962400" y="4343400"/>
            <a:ext cx="2857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34C3E-6E11-4E4B-8AF7-1121994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CDB6F-15F7-483F-B22E-D5A17DA9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EC7CA-EB8B-4A3B-8486-44A64246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Midterm,  Friday,  November 4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In class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No notes,  no calculators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Coverage:  up to, and including Sorting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Review session,  Tuesday,  Nov 1, CSE2 </a:t>
            </a:r>
            <a:r>
              <a:rPr lang="en-US" altLang="en-US" dirty="0" smtClean="0">
                <a:latin typeface="Arial" charset="0"/>
                <a:cs typeface="Arial" charset="0"/>
              </a:rPr>
              <a:t>G01</a:t>
            </a:r>
            <a:endParaRPr lang="en-US" altLang="en-US" dirty="0" smtClean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Lecture on Wed, Nov 2 will end at 1:10 pm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Pivot Picking and Partitioning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The tricky parts are: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Picking the pivot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Goal: pick a pivot value so that |S</a:t>
            </a:r>
            <a:r>
              <a:rPr lang="en-US" altLang="en-US" sz="2400" baseline="-25000"/>
              <a:t>1</a:t>
            </a:r>
            <a:r>
              <a:rPr lang="en-US" altLang="en-US" sz="2400"/>
              <a:t>| and |S</a:t>
            </a:r>
            <a:r>
              <a:rPr lang="en-US" altLang="en-US" sz="2400" baseline="-25000"/>
              <a:t>2</a:t>
            </a:r>
            <a:r>
              <a:rPr lang="en-US" altLang="en-US" sz="2400"/>
              <a:t>| are roughly equal in size.</a:t>
            </a:r>
            <a:br>
              <a:rPr lang="en-US" altLang="en-US" sz="2400"/>
            </a:b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Partitioning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Preferably in-place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Dealing with duplicates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0BB8F-7BFA-4952-96A8-795F2887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9AF02-6910-44FE-B33B-49A48CC2F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A6723-AFA4-48DA-97C3-94F00818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B289-9DF8-49B5-9280-E75268A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pivot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4F83-392A-43E7-A5A4-4D0B0CA0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first element in the subarray</a:t>
            </a:r>
          </a:p>
          <a:p>
            <a:r>
              <a:rPr lang="en-US" dirty="0"/>
              <a:t>Choose a value that might be close to the middle</a:t>
            </a:r>
          </a:p>
          <a:p>
            <a:pPr lvl="1"/>
            <a:r>
              <a:rPr lang="en-US" dirty="0"/>
              <a:t>Median of three</a:t>
            </a:r>
          </a:p>
          <a:p>
            <a:r>
              <a:rPr lang="en-US" dirty="0"/>
              <a:t>Choose a random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08722-25A7-422B-A422-76CBA0BF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7761-F5C9-4682-A1A8-D95B8887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9A05B-A637-4C7E-9298-73FB76BE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98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Partitioning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828800"/>
            <a:ext cx="8610600" cy="4648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/>
              <a:t>Partition the array into left and right sub-arrays such that: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elements in left sub-array are </a:t>
            </a:r>
            <a:r>
              <a:rPr lang="en-US" altLang="en-US" sz="2400" dirty="0">
                <a:sym typeface="Symbol" pitchFamily="18" charset="2"/>
              </a:rPr>
              <a:t></a:t>
            </a:r>
            <a:r>
              <a:rPr lang="en-US" altLang="en-US" sz="2400" dirty="0"/>
              <a:t> pivot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elements in right sub-array are </a:t>
            </a:r>
            <a:r>
              <a:rPr lang="en-US" altLang="en-US" sz="2400" dirty="0">
                <a:sym typeface="Symbol" pitchFamily="18" charset="2"/>
              </a:rPr>
              <a:t></a:t>
            </a:r>
            <a:r>
              <a:rPr lang="en-US" altLang="en-US" sz="2400" dirty="0"/>
              <a:t> pivot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400" dirty="0"/>
              <a:t>Can be done in-place with another “two pointer method”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Sounds like </a:t>
            </a:r>
            <a:r>
              <a:rPr lang="en-US" altLang="en-US" sz="2400" dirty="0" err="1"/>
              <a:t>mergesort</a:t>
            </a:r>
            <a:r>
              <a:rPr lang="en-US" altLang="en-US" sz="2400" dirty="0"/>
              <a:t>, but here we are </a:t>
            </a:r>
            <a:r>
              <a:rPr lang="en-US" altLang="en-US" sz="2400" i="1" dirty="0"/>
              <a:t>partitioning</a:t>
            </a:r>
            <a:r>
              <a:rPr lang="en-US" altLang="en-US" sz="2400" dirty="0"/>
              <a:t>, not sorting…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2400" dirty="0"/>
              <a:t>…and we can do it in-place.</a:t>
            </a:r>
          </a:p>
          <a:p>
            <a:pPr marL="438150" indent="-381000">
              <a:lnSpc>
                <a:spcPct val="90000"/>
              </a:lnSpc>
            </a:pPr>
            <a:r>
              <a:rPr lang="en-US" altLang="en-US" sz="2800" dirty="0"/>
              <a:t>Lots of work has been invested in engineering quicksort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63C72-13B2-4E1B-888A-892D5CA1B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66197-0745-426F-9EFD-226F19CB5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7708C-51C7-483E-8353-8B0F8CDF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Quicksort Pseudocode</a:t>
            </a:r>
          </a:p>
        </p:txBody>
      </p:sp>
      <p:sp>
        <p:nvSpPr>
          <p:cNvPr id="3277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2339975"/>
            <a:ext cx="73469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(left </a:t>
            </a: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&lt;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447800"/>
            <a:ext cx="4519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Putting the pieces together:</a:t>
            </a:r>
            <a:endParaRPr lang="en-US" altLang="en-US" sz="2800" i="1">
              <a:sym typeface="Symbol" pitchFamily="18" charset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23868-D5BE-454B-A1E5-D1E112E8F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A0D3F-9916-402C-B5C5-4B81FB0C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090FF-21B1-44F7-86DE-4C2FE379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Important Tweak</a:t>
            </a:r>
          </a:p>
        </p:txBody>
      </p:sp>
      <p:sp>
        <p:nvSpPr>
          <p:cNvPr id="4198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47775" y="2632075"/>
            <a:ext cx="66008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Quicksort(A[],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right – left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≥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</a:rPr>
              <a:t> CUTOFF</a:t>
            </a: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medianOf3Pivot(A,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pivotIndex = Partition(A, left+1, right-1);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left, pivotIndex – 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  Quicksort(A, pivotIndex + 1, right);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  } </a:t>
            </a: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else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  InsertionSort(A, left, right);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  <a:sym typeface="Symbol" pitchFamily="18" charset="2"/>
              </a:rPr>
              <a:t>}</a:t>
            </a: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9663" y="6019800"/>
            <a:ext cx="3436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CUTOFF = 16 is reasonable.</a:t>
            </a:r>
          </a:p>
        </p:txBody>
      </p:sp>
      <p:sp>
        <p:nvSpPr>
          <p:cNvPr id="4199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1173163"/>
            <a:ext cx="681513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Insertion sort is actually better than quicksort 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small arrays.  Thus, a better version of quicksort: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5DE2D-7E55-401E-8308-6F81AC48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4D1D3-138A-461F-97AC-9C6B33F0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44A51-0222-4C6A-9E18-4E6577AD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31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8C72CB-0FA4-4F66-8ED0-5A0D028EA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run time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201831-D17C-48E5-802A-E13B31AA8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case behavior?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451FE-D378-4009-AC6F-2C841DBA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392B8-CAC2-4300-83B3-3E0A84CC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AB621-CA0F-4D42-8DDA-A6DE0ABD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6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C6B1-6286-4FFF-B1D0-89F32506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299C3-4802-4FAD-B97D-DAAB01D62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bad case for partitioning?</a:t>
            </a:r>
          </a:p>
          <a:p>
            <a:r>
              <a:rPr lang="en-US" dirty="0"/>
              <a:t>Design a bad case input (assume first element is chosen as pivot)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673B8-BA1C-40FE-8F89-C4C5EA2A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F187-2915-4E76-9CAA-C119372EF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279BD-AB08-40D2-9673-56D0E347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20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C7F3-52DB-4514-8CA5-674BA6E7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case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1A395-5499-48FC-95C4-DF59DFE86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all permutations of the data are equally likely</a:t>
            </a:r>
          </a:p>
          <a:p>
            <a:pPr lvl="1"/>
            <a:r>
              <a:rPr lang="en-US" dirty="0"/>
              <a:t>Or equivalently,  a random pivot is chosen</a:t>
            </a:r>
          </a:p>
          <a:p>
            <a:pPr lvl="1"/>
            <a:endParaRPr lang="en-US" dirty="0"/>
          </a:p>
          <a:p>
            <a:r>
              <a:rPr lang="en-US" dirty="0"/>
              <a:t>The math gets messy,  but doable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85E5D-4CA1-41D6-AFD8-AA532C16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1385D-E8A9-407D-B52B-7E9E16E6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EE0F7-5574-4680-9414-CB2E8D01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09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Properties of Quicksort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O(</a:t>
            </a:r>
            <a:r>
              <a:rPr lang="en-US" altLang="en-US" sz="2800" i="1" dirty="0"/>
              <a:t>N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 worst case performance, but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O(</a:t>
            </a:r>
            <a:r>
              <a:rPr lang="en-US" altLang="en-US" sz="2800" i="1" dirty="0"/>
              <a:t>N</a:t>
            </a:r>
            <a:r>
              <a:rPr lang="en-US" altLang="en-US" sz="2800" dirty="0"/>
              <a:t> log </a:t>
            </a:r>
            <a:r>
              <a:rPr lang="en-US" altLang="en-US" sz="2800" i="1" dirty="0"/>
              <a:t>N</a:t>
            </a:r>
            <a:r>
              <a:rPr lang="en-US" altLang="en-US" sz="2800" dirty="0"/>
              <a:t>) average case performance.</a:t>
            </a:r>
          </a:p>
          <a:p>
            <a:pPr eaLnBrk="1" hangingPunct="1"/>
            <a:r>
              <a:rPr lang="en-US" altLang="en-US" sz="2800" dirty="0"/>
              <a:t>Pure quicksort not good for small arrays.</a:t>
            </a:r>
          </a:p>
          <a:p>
            <a:pPr eaLnBrk="1" hangingPunct="1"/>
            <a:r>
              <a:rPr lang="en-US" altLang="en-US" sz="2800" dirty="0"/>
              <a:t>No iterative version (without using a stack).</a:t>
            </a:r>
          </a:p>
          <a:p>
            <a:pPr eaLnBrk="1" hangingPunct="1"/>
            <a:r>
              <a:rPr lang="en-US" altLang="en-US" sz="2800" dirty="0"/>
              <a:t>“In-place,” but uses auxiliary storage because of recursive calls.</a:t>
            </a:r>
          </a:p>
          <a:p>
            <a:pPr eaLnBrk="1" hangingPunct="1"/>
            <a:r>
              <a:rPr lang="en-US" altLang="en-US" sz="2800" dirty="0"/>
              <a:t>Used by Java for sorting arrays of primitive types.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56157-E8E2-4694-94CA-07AEA4A4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57322-FC81-4233-9A56-90DCACFB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FA989-939F-4902-BA37-C8DA7074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Sorting: </a:t>
            </a:r>
            <a:r>
              <a:rPr lang="en-US" altLang="en-US" i="1" dirty="0">
                <a:latin typeface="+mn-lt"/>
              </a:rPr>
              <a:t>The Big Picture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85629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Simple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baseline="30000" dirty="0">
                <a:solidFill>
                  <a:schemeClr val="tx1"/>
                </a:solidFill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17592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Fancier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70749" y="2514600"/>
            <a:ext cx="1299330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Comparison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lower bound:</a:t>
            </a:r>
            <a:endParaRPr lang="en-US" altLang="en-US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(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 log </a:t>
            </a:r>
            <a:r>
              <a:rPr lang="en-US" altLang="en-US" i="1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27579" y="2514600"/>
            <a:ext cx="1125821" cy="1003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Specialized</a:t>
            </a: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algorithms:</a:t>
            </a:r>
            <a:endParaRPr lang="en-US" altLang="en-US" dirty="0">
              <a:solidFill>
                <a:schemeClr val="tx1"/>
              </a:solidFill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solidFill>
                  <a:schemeClr val="tx1"/>
                </a:solidFill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solidFill>
                  <a:schemeClr val="tx1"/>
                </a:solidFill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4277" y="4102100"/>
            <a:ext cx="1326004" cy="100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Insertion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Selection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34402" y="4102100"/>
            <a:ext cx="1484894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Heap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Merge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Quick sort (</a:t>
            </a:r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avg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22140" y="4102100"/>
            <a:ext cx="1124347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Bucket sort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Radix sort</a:t>
            </a:r>
          </a:p>
        </p:txBody>
      </p:sp>
      <p:cxnSp>
        <p:nvCxnSpPr>
          <p:cNvPr id="14349" name="AutoShape 13"/>
          <p:cNvCxnSpPr>
            <a:cxnSpLocks noChangeShapeType="1"/>
            <a:stCxn id="542724" idx="2"/>
            <a:endCxn id="542729" idx="0"/>
          </p:cNvCxnSpPr>
          <p:nvPr>
            <p:custDataLst>
              <p:tags r:id="rId9"/>
            </p:custDataLst>
          </p:nvPr>
        </p:nvCxnSpPr>
        <p:spPr bwMode="auto">
          <a:xfrm flipH="1">
            <a:off x="1727279" y="3517952"/>
            <a:ext cx="421261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5"/>
          <p:cNvCxnSpPr>
            <a:cxnSpLocks noChangeShapeType="1"/>
            <a:stCxn id="542727" idx="2"/>
            <a:endCxn id="542731" idx="0"/>
          </p:cNvCxnSpPr>
          <p:nvPr>
            <p:custDataLst>
              <p:tags r:id="rId10"/>
            </p:custDataLst>
          </p:nvPr>
        </p:nvCxnSpPr>
        <p:spPr bwMode="auto">
          <a:xfrm flipH="1">
            <a:off x="7384314" y="3517952"/>
            <a:ext cx="206176" cy="5841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20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3867802" y="3532188"/>
            <a:ext cx="6191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19EAF-0F4F-4B06-BAC1-D35A43AF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253EC-A87E-45DF-B6AD-6E404743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6520B-855A-4FA8-A53C-BA0E7A6F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/>
              <a:t>“Divide and Conquer”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800" dirty="0"/>
              <a:t>Very important strategy in computer science: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dirty="0"/>
              <a:t>Divide problem into smaller parts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dirty="0"/>
              <a:t>Independently solve the parts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dirty="0"/>
              <a:t>Combine these solutions to get overall solution</a:t>
            </a:r>
            <a:br>
              <a:rPr lang="en-US" altLang="en-US" sz="2400" dirty="0"/>
            </a:br>
            <a:endParaRPr lang="en-US" altLang="en-US" sz="2400" dirty="0"/>
          </a:p>
          <a:p>
            <a:pPr marL="457200" indent="-457200">
              <a:lnSpc>
                <a:spcPct val="90000"/>
              </a:lnSpc>
            </a:pPr>
            <a:r>
              <a:rPr lang="en-US" altLang="en-US" sz="2400" b="1" dirty="0"/>
              <a:t>Idea 1</a:t>
            </a:r>
            <a:r>
              <a:rPr lang="en-US" altLang="en-US" sz="2400" dirty="0"/>
              <a:t>: Divide array in half, </a:t>
            </a:r>
            <a:r>
              <a:rPr lang="en-US" altLang="en-US" sz="2400" i="1" dirty="0"/>
              <a:t>recursively </a:t>
            </a:r>
            <a:r>
              <a:rPr lang="en-US" altLang="en-US" sz="2400" dirty="0"/>
              <a:t>sort left and right halves, then </a:t>
            </a:r>
            <a:r>
              <a:rPr lang="en-US" altLang="en-US" sz="2400" i="1" dirty="0"/>
              <a:t>merge</a:t>
            </a:r>
            <a:r>
              <a:rPr lang="en-US" altLang="en-US" sz="2400" dirty="0"/>
              <a:t> two halves </a:t>
            </a:r>
            <a:br>
              <a:rPr lang="en-US" altLang="en-US" sz="2400" dirty="0"/>
            </a:br>
            <a:r>
              <a:rPr lang="en-US" altLang="en-US" sz="2400" dirty="0">
                <a:sym typeface="Wingdings" pitchFamily="2" charset="2"/>
              </a:rPr>
              <a:t> known as </a:t>
            </a:r>
            <a:r>
              <a:rPr lang="en-US" altLang="en-US" sz="2400" dirty="0" err="1">
                <a:solidFill>
                  <a:srgbClr val="FF0000"/>
                </a:solidFill>
                <a:sym typeface="Wingdings" pitchFamily="2" charset="2"/>
              </a:rPr>
              <a:t>Mergesort</a:t>
            </a:r>
            <a: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</a:br>
            <a:endParaRPr lang="en-US" altLang="en-US" sz="2400" dirty="0">
              <a:solidFill>
                <a:srgbClr val="FF0000"/>
              </a:solidFill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sz="2400" b="1" dirty="0">
                <a:sym typeface="Wingdings" pitchFamily="2" charset="2"/>
              </a:rPr>
              <a:t>Idea 2 : </a:t>
            </a:r>
            <a:r>
              <a:rPr lang="en-US" altLang="en-US" sz="2400" dirty="0">
                <a:sym typeface="Wingdings" pitchFamily="2" charset="2"/>
              </a:rPr>
              <a:t>Partition array into small items and large items, then recursively sort the two sets </a:t>
            </a:r>
            <a:br>
              <a:rPr lang="en-US" altLang="en-US" sz="2400" dirty="0">
                <a:sym typeface="Wingdings" pitchFamily="2" charset="2"/>
              </a:rPr>
            </a:br>
            <a:r>
              <a:rPr lang="en-US" altLang="en-US" sz="2400" dirty="0">
                <a:sym typeface="Wingdings" pitchFamily="2" charset="2"/>
              </a:rPr>
              <a:t> known as </a:t>
            </a:r>
            <a:r>
              <a:rPr lang="en-US" altLang="en-US" sz="2400" dirty="0">
                <a:solidFill>
                  <a:srgbClr val="FF0000"/>
                </a:solidFill>
                <a:sym typeface="Wingdings" pitchFamily="2" charset="2"/>
              </a:rPr>
              <a:t>Quicksort</a:t>
            </a:r>
            <a:r>
              <a:rPr lang="en-US" altLang="en-US" sz="2400" dirty="0">
                <a:sym typeface="Wingdings" pitchFamily="2" charset="2"/>
              </a:rPr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58D0E-26AD-48B2-AFB3-6EF71F2B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3E032-4943-4C4E-AD06-E579DE81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309BD-14F6-4B38-97B7-DE7E63413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609600"/>
            <a:ext cx="7772400" cy="1143000"/>
          </a:xfrm>
          <a:noFill/>
        </p:spPr>
        <p:txBody>
          <a:bodyPr/>
          <a:lstStyle/>
          <a:p>
            <a:r>
              <a:rPr lang="en-US" altLang="en-US" dirty="0" err="1"/>
              <a:t>Mergesort</a:t>
            </a:r>
            <a:endParaRPr lang="en-US" alt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457200" indent="-457200"/>
            <a:endParaRPr lang="en-US" altLang="en-US" dirty="0">
              <a:sym typeface="Wingdings" pitchFamily="2" charset="2"/>
            </a:endParaRPr>
          </a:p>
          <a:p>
            <a:pPr marL="457200" indent="-457200"/>
            <a:endParaRPr lang="en-US" altLang="en-US" dirty="0">
              <a:sym typeface="Wingdings" pitchFamily="2" charset="2"/>
            </a:endParaRPr>
          </a:p>
          <a:p>
            <a:pPr marL="457200" indent="-457200"/>
            <a:endParaRPr lang="en-US" altLang="en-US" dirty="0">
              <a:sym typeface="Wingdings" pitchFamily="2" charset="2"/>
            </a:endParaRPr>
          </a:p>
          <a:p>
            <a:pPr marL="457200" indent="-457200"/>
            <a:r>
              <a:rPr lang="en-US" altLang="en-US" sz="2800" dirty="0"/>
              <a:t>Divide it in two at the midpoint</a:t>
            </a:r>
          </a:p>
          <a:p>
            <a:pPr marL="457200" indent="-457200"/>
            <a:r>
              <a:rPr lang="en-US" altLang="en-US" sz="2800" dirty="0"/>
              <a:t>Sort each half (recursively)</a:t>
            </a:r>
          </a:p>
          <a:p>
            <a:pPr marL="457200" indent="-457200"/>
            <a:r>
              <a:rPr lang="en-US" altLang="en-US" sz="2800" dirty="0"/>
              <a:t>Merge two halves together</a:t>
            </a:r>
          </a:p>
        </p:txBody>
      </p:sp>
      <p:sp>
        <p:nvSpPr>
          <p:cNvPr id="30725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4440766" y="2972594"/>
            <a:ext cx="1198033" cy="45640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072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072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072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073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34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073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768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073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073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436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073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343400" y="20574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C3372-D273-46E4-8658-7B4E7412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DF768-1369-4D9D-8F6A-C69DE9A4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EAF0A-A9E9-4CCB-97CC-169ADC51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dirty="0" err="1"/>
              <a:t>Mergesort</a:t>
            </a:r>
            <a:r>
              <a:rPr lang="en-US" altLang="en-US" dirty="0"/>
              <a:t> Example</a:t>
            </a:r>
          </a:p>
        </p:txBody>
      </p:sp>
      <p:sp>
        <p:nvSpPr>
          <p:cNvPr id="3174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24125" y="2611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3174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84863" y="264795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3175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58938" y="3252788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8   2</a:t>
            </a:r>
          </a:p>
        </p:txBody>
      </p:sp>
      <p:sp>
        <p:nvSpPr>
          <p:cNvPr id="3175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53313" y="32432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1   6</a:t>
            </a:r>
          </a:p>
        </p:txBody>
      </p:sp>
      <p:sp>
        <p:nvSpPr>
          <p:cNvPr id="3175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54400" y="32416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9   4</a:t>
            </a:r>
          </a:p>
        </p:txBody>
      </p:sp>
      <p:sp>
        <p:nvSpPr>
          <p:cNvPr id="3175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94363" y="32607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5   3</a:t>
            </a:r>
          </a:p>
        </p:txBody>
      </p:sp>
      <p:sp>
        <p:nvSpPr>
          <p:cNvPr id="3175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4638" y="3889375"/>
            <a:ext cx="681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</a:t>
            </a:r>
            <a:r>
              <a:rPr lang="en-US" altLang="en-US" sz="2400">
                <a:latin typeface="Times New Roman" pitchFamily="18" charset="0"/>
              </a:rPr>
              <a:t>     </a:t>
            </a:r>
            <a:r>
              <a:rPr lang="en-US" altLang="en-US" sz="2400" u="sng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	           </a:t>
            </a:r>
            <a:r>
              <a:rPr lang="en-US" altLang="en-US" sz="2400" u="sng">
                <a:latin typeface="Times New Roman" pitchFamily="18" charset="0"/>
              </a:rPr>
              <a:t>9</a:t>
            </a: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		    </a:t>
            </a:r>
            <a:r>
              <a:rPr lang="en-US" altLang="en-US" sz="2400" u="sng">
                <a:latin typeface="Times New Roman" pitchFamily="18" charset="0"/>
              </a:rPr>
              <a:t>5</a:t>
            </a:r>
            <a:r>
              <a:rPr lang="en-US" altLang="en-US" sz="2400">
                <a:latin typeface="Times New Roman" pitchFamily="18" charset="0"/>
              </a:rPr>
              <a:t>	</a:t>
            </a:r>
            <a:r>
              <a:rPr lang="en-US" altLang="en-US" sz="2400" u="sng">
                <a:latin typeface="Times New Roman" pitchFamily="18" charset="0"/>
              </a:rPr>
              <a:t>3</a:t>
            </a:r>
            <a:r>
              <a:rPr lang="en-US" altLang="en-US" sz="2400">
                <a:latin typeface="Times New Roman" pitchFamily="18" charset="0"/>
              </a:rPr>
              <a:t>	  </a:t>
            </a:r>
            <a:r>
              <a:rPr lang="en-US" altLang="en-US" sz="2400" u="sng">
                <a:latin typeface="Times New Roman" pitchFamily="18" charset="0"/>
              </a:rPr>
              <a:t>1</a:t>
            </a:r>
            <a:r>
              <a:rPr lang="en-US" altLang="en-US" sz="2400">
                <a:latin typeface="Times New Roman" pitchFamily="18" charset="0"/>
              </a:rPr>
              <a:t> 	 </a:t>
            </a:r>
            <a:r>
              <a:rPr lang="en-US" altLang="en-US" sz="2400" u="sng">
                <a:latin typeface="Times New Roman" pitchFamily="18" charset="0"/>
              </a:rPr>
              <a:t>6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1450" y="4533900"/>
            <a:ext cx="673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</a:t>
            </a:r>
            <a:r>
              <a:rPr lang="en-US" altLang="en-US" sz="2400" u="sng">
                <a:latin typeface="Times New Roman" pitchFamily="18" charset="0"/>
              </a:rPr>
              <a:t>2   8</a:t>
            </a:r>
            <a:r>
              <a:rPr lang="en-US" altLang="en-US" sz="2400">
                <a:latin typeface="Times New Roman" pitchFamily="18" charset="0"/>
              </a:rPr>
              <a:t>	               </a:t>
            </a:r>
            <a:r>
              <a:rPr lang="en-US" altLang="en-US" sz="2400" u="sng">
                <a:latin typeface="Times New Roman" pitchFamily="18" charset="0"/>
              </a:rPr>
              <a:t>4    9</a:t>
            </a:r>
            <a:r>
              <a:rPr lang="en-US" altLang="en-US" sz="2400">
                <a:latin typeface="Times New Roman" pitchFamily="18" charset="0"/>
              </a:rPr>
              <a:t>		        </a:t>
            </a:r>
            <a:r>
              <a:rPr lang="en-US" altLang="en-US" sz="2400" u="sng">
                <a:latin typeface="Times New Roman" pitchFamily="18" charset="0"/>
              </a:rPr>
              <a:t>3   5</a:t>
            </a:r>
            <a:r>
              <a:rPr lang="en-US" altLang="en-US" sz="2400">
                <a:latin typeface="Times New Roman" pitchFamily="18" charset="0"/>
              </a:rPr>
              <a:t>	       </a:t>
            </a:r>
            <a:r>
              <a:rPr lang="en-US" altLang="en-US" sz="2400" u="sng">
                <a:latin typeface="Times New Roman" pitchFamily="18" charset="0"/>
              </a:rPr>
              <a:t>1   6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74800" y="523240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2   4   8   9</a:t>
            </a:r>
            <a:r>
              <a:rPr lang="en-US" altLang="en-US" sz="2400">
                <a:latin typeface="Times New Roman" pitchFamily="18" charset="0"/>
              </a:rPr>
              <a:t>		           </a:t>
            </a:r>
            <a:r>
              <a:rPr lang="en-US" altLang="en-US" sz="2400" u="sng">
                <a:latin typeface="Times New Roman" pitchFamily="18" charset="0"/>
              </a:rPr>
              <a:t>1   3   5   6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90850" y="59372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3175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56100" y="24241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34013" y="24241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568575" y="3082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328988" y="30622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451600" y="31035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099300" y="31035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808163" y="37195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6775" y="37401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667125" y="37512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944938" y="37195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824538" y="37512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02350" y="37401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7540625" y="37607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931150" y="37607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684338" y="43164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054225" y="43164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32188" y="43148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902075" y="43148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719763" y="43053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6089650" y="43053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486650" y="43243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7856538" y="43243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157413" y="49736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947988" y="49641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038850" y="49609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6829425" y="49514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979738" y="56721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5064125" y="56832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76263" y="4376738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7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004888" y="5041900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8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14550" y="5783263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9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58913" y="227965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0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985838" y="285273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1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4838" y="3440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2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30175" y="38592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 element</a:t>
            </a:r>
          </a:p>
        </p:txBody>
      </p:sp>
      <p:sp>
        <p:nvSpPr>
          <p:cNvPr id="31793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76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1794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7338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1795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1910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1796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6482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1797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054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1798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562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1799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0198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1800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4770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9648CB-2CA5-47AF-ABE8-1970B8D9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D329D-9EC0-4572-A46C-6E3F86AE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BAB2C-4CFA-4357-A061-929A72D3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Merging: Two Pointer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343400" y="26670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2098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4196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76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100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76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6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2098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65925" y="4506913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Auxiliary array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5933" y="1752600"/>
            <a:ext cx="510540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+mn-lt"/>
              </a:rPr>
              <a:t>Merge 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using an auxiliary 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0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1143000"/>
          </a:xfrm>
        </p:spPr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304800"/>
            <a:ext cx="5508625" cy="582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Merge(A[], Temp[], left, mid, right)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 smtClean="0">
                <a:latin typeface="Courier New" pitchFamily="49" charset="0"/>
              </a:rPr>
              <a:t>int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, j, k, l, target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= left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j = mid + 1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target = left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while (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u="sng" dirty="0">
                <a:latin typeface="Courier New" pitchFamily="49" charset="0"/>
              </a:rPr>
              <a:t>&lt;</a:t>
            </a:r>
            <a:r>
              <a:rPr lang="en-US" altLang="en-US" sz="1800" b="1" dirty="0">
                <a:latin typeface="Courier New" pitchFamily="49" charset="0"/>
              </a:rPr>
              <a:t> mid &amp;&amp; j </a:t>
            </a:r>
            <a:r>
              <a:rPr lang="en-US" altLang="en-US" sz="1800" b="1" u="sng" dirty="0">
                <a:latin typeface="Courier New" pitchFamily="49" charset="0"/>
              </a:rPr>
              <a:t>&lt;</a:t>
            </a:r>
            <a:r>
              <a:rPr lang="en-US" altLang="en-US" sz="1800" b="1" dirty="0">
                <a:latin typeface="Courier New" pitchFamily="49" charset="0"/>
              </a:rPr>
              <a:t>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if (A[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] </a:t>
            </a:r>
            <a:r>
              <a:rPr lang="en-US" altLang="en-US" sz="1800" b="1" u="sng" dirty="0">
                <a:latin typeface="Courier New" pitchFamily="49" charset="0"/>
              </a:rPr>
              <a:t>&lt;</a:t>
            </a:r>
            <a:r>
              <a:rPr lang="en-US" altLang="en-US" sz="1800" b="1" dirty="0">
                <a:latin typeface="Courier New" pitchFamily="49" charset="0"/>
              </a:rPr>
              <a:t> A[j])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Temp[target] = A[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++]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else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Temp[target] = A[</a:t>
            </a:r>
            <a:r>
              <a:rPr lang="en-US" altLang="en-US" sz="1800" b="1" dirty="0" err="1">
                <a:latin typeface="Courier New" pitchFamily="49" charset="0"/>
              </a:rPr>
              <a:t>j++</a:t>
            </a:r>
            <a:r>
              <a:rPr lang="en-US" altLang="en-US" sz="1800" b="1" dirty="0">
                <a:latin typeface="Courier New" pitchFamily="49" charset="0"/>
              </a:rPr>
              <a:t>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target++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if (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&gt; mid) //left </a:t>
            </a:r>
            <a:r>
              <a:rPr lang="en-US" altLang="en-US" sz="1800" b="1" dirty="0" smtClean="0">
                <a:latin typeface="Courier New" pitchFamily="49" charset="0"/>
              </a:rPr>
              <a:t>completed 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for (k = left to target-1)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A[k] = Temp[k];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if (j &gt; right) //right </a:t>
            </a:r>
            <a:r>
              <a:rPr lang="en-US" altLang="en-US" sz="1800" b="1" dirty="0" smtClean="0">
                <a:latin typeface="Courier New" pitchFamily="49" charset="0"/>
              </a:rPr>
              <a:t>completed 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k = mid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l = 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while (k </a:t>
            </a:r>
            <a:r>
              <a:rPr lang="en-US" altLang="en-US" sz="1800" b="1" u="sng" dirty="0">
                <a:latin typeface="Courier New" pitchFamily="49" charset="0"/>
              </a:rPr>
              <a:t>&gt;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A[l--] = A[k--]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for (k = left to target-1)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A[k] = Temp[k]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542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</a:t>
            </a:r>
            <a:r>
              <a:rPr lang="en-US" altLang="en-US" dirty="0" err="1"/>
              <a:t>Mergesort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371600"/>
            <a:ext cx="58229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MainMergesort</a:t>
            </a:r>
            <a:r>
              <a:rPr lang="en-US" altLang="en-US" sz="2000" b="1" dirty="0">
                <a:latin typeface="Courier New" pitchFamily="49" charset="0"/>
              </a:rPr>
              <a:t>(A[1..n], n)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Array Temp[1..n]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[A, Temp, 1, n]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(A[], Temp[],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if (left &lt; right)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mid = (left + right)/2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</a:t>
            </a: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(A, Temp, left, mid)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</a:t>
            </a:r>
            <a:r>
              <a:rPr lang="en-US" altLang="en-US" sz="2000" b="1" dirty="0" err="1">
                <a:latin typeface="Courier New" pitchFamily="49" charset="0"/>
              </a:rPr>
              <a:t>Mergesort</a:t>
            </a:r>
            <a:r>
              <a:rPr lang="en-US" altLang="en-US" sz="2000" b="1" dirty="0">
                <a:latin typeface="Courier New" pitchFamily="49" charset="0"/>
              </a:rPr>
              <a:t>(A, Temp, mid+1, right)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  Merge(A, Temp, left, mid, right)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5562600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recurrence relation?</a:t>
            </a:r>
          </a:p>
        </p:txBody>
      </p:sp>
    </p:spTree>
    <p:extLst>
      <p:ext uri="{BB962C8B-B14F-4D97-AF65-F5344CB8AC3E}">
        <p14:creationId xmlns:p14="http://schemas.microsoft.com/office/powerpoint/2010/main" val="37303080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37805</TotalTime>
  <Words>1493</Words>
  <Application>Microsoft Office PowerPoint</Application>
  <PresentationFormat>On-screen Show (4:3)</PresentationFormat>
  <Paragraphs>420</Paragraphs>
  <Slides>28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CSE 332: Data Structures and Parallelism</vt:lpstr>
      <vt:lpstr>Announcements</vt:lpstr>
      <vt:lpstr>Sorting: The Big Picture</vt:lpstr>
      <vt:lpstr>“Divide and Conquer”</vt:lpstr>
      <vt:lpstr>Mergesort</vt:lpstr>
      <vt:lpstr>Mergesort Example</vt:lpstr>
      <vt:lpstr>Merging: Two Pointer Method</vt:lpstr>
      <vt:lpstr>Merging</vt:lpstr>
      <vt:lpstr>Recursive Mergesort</vt:lpstr>
      <vt:lpstr>Mergesort: Complexity</vt:lpstr>
      <vt:lpstr>Iterative Mergesort</vt:lpstr>
      <vt:lpstr>Properties of Mergesort</vt:lpstr>
      <vt:lpstr>Recurrences</vt:lpstr>
      <vt:lpstr>T(N) = T(N-1) + N2;   T(1) = 0</vt:lpstr>
      <vt:lpstr>T(N) = T(N/2) + N;  T(1) = 1</vt:lpstr>
      <vt:lpstr>T(N) = 4 T(N/4) + N;  T(1) = 1</vt:lpstr>
      <vt:lpstr>Quicksort</vt:lpstr>
      <vt:lpstr>The steps of Quicksort</vt:lpstr>
      <vt:lpstr>Quicksort Example</vt:lpstr>
      <vt:lpstr>Pivot Picking and Partitioning</vt:lpstr>
      <vt:lpstr>Picking the pivot</vt:lpstr>
      <vt:lpstr>Quicksort Partitioning</vt:lpstr>
      <vt:lpstr>Quicksort Pseudocode</vt:lpstr>
      <vt:lpstr>Important Tweak</vt:lpstr>
      <vt:lpstr>Quicksort run time</vt:lpstr>
      <vt:lpstr>Worst case run time</vt:lpstr>
      <vt:lpstr>Average case performance</vt:lpstr>
      <vt:lpstr>Properties of Quicksort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424</cp:revision>
  <cp:lastPrinted>2014-01-05T21:20:15Z</cp:lastPrinted>
  <dcterms:created xsi:type="dcterms:W3CDTF">2002-03-26T00:11:56Z</dcterms:created>
  <dcterms:modified xsi:type="dcterms:W3CDTF">2022-10-27T22:30:56Z</dcterms:modified>
</cp:coreProperties>
</file>