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4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5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6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7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8.xml" ContentType="application/vnd.openxmlformats-officedocument.presentationml.notesSlide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9.xml" ContentType="application/vnd.openxmlformats-officedocument.presentationml.notesSlide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10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11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12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13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notesSlides/notesSlide14.xml" ContentType="application/vnd.openxmlformats-officedocument.presentationml.notesSlide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15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16.xml" ContentType="application/vnd.openxmlformats-officedocument.presentationml.notesSlide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430" r:id="rId3"/>
    <p:sldId id="530" r:id="rId4"/>
    <p:sldId id="505" r:id="rId5"/>
    <p:sldId id="531" r:id="rId6"/>
    <p:sldId id="507" r:id="rId7"/>
    <p:sldId id="508" r:id="rId8"/>
    <p:sldId id="509" r:id="rId9"/>
    <p:sldId id="510" r:id="rId10"/>
    <p:sldId id="535" r:id="rId11"/>
    <p:sldId id="532" r:id="rId12"/>
    <p:sldId id="513" r:id="rId13"/>
    <p:sldId id="515" r:id="rId14"/>
    <p:sldId id="516" r:id="rId15"/>
    <p:sldId id="536" r:id="rId16"/>
    <p:sldId id="518" r:id="rId17"/>
    <p:sldId id="533" r:id="rId18"/>
    <p:sldId id="534" r:id="rId19"/>
    <p:sldId id="521" r:id="rId20"/>
    <p:sldId id="522" r:id="rId21"/>
    <p:sldId id="523" r:id="rId22"/>
    <p:sldId id="524" r:id="rId23"/>
    <p:sldId id="525" r:id="rId24"/>
    <p:sldId id="526" r:id="rId25"/>
    <p:sldId id="527" r:id="rId26"/>
    <p:sldId id="528" r:id="rId27"/>
  </p:sldIdLst>
  <p:sldSz cx="9144000" cy="6858000" type="screen4x3"/>
  <p:notesSz cx="6985000" cy="9283700"/>
  <p:custDataLst>
    <p:tags r:id="rId30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0D75C-99BE-4A1C-8784-9F11BE7988EE}" v="22" dt="2022-04-03T18:37:51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80512" autoAdjust="0"/>
  </p:normalViewPr>
  <p:slideViewPr>
    <p:cSldViewPr>
      <p:cViewPr varScale="1">
        <p:scale>
          <a:sx n="113" d="100"/>
          <a:sy n="113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5CC60A-8011-4BBB-84D1-FFAB8C5DE655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2DADFC-8D62-4B9E-8B80-B9B49AAD58FD}" type="slidenum">
              <a:rPr lang="en-US" altLang="en-US" sz="1300" smtClean="0"/>
              <a:pPr/>
              <a:t>16</a:t>
            </a:fld>
            <a:endParaRPr lang="en-US" altLang="en-US" sz="1300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Let’s do some inserts: </a:t>
            </a:r>
          </a:p>
          <a:p>
            <a:endParaRPr lang="en-US" altLang="en-US" smtClean="0"/>
          </a:p>
          <a:p>
            <a:r>
              <a:rPr lang="en-US" altLang="en-US" smtClean="0"/>
              <a:t>insert(8)</a:t>
            </a:r>
          </a:p>
          <a:p>
            <a:r>
              <a:rPr lang="en-US" altLang="en-US" smtClean="0"/>
              <a:t>insert (11)</a:t>
            </a:r>
          </a:p>
          <a:p>
            <a:r>
              <a:rPr lang="en-US" altLang="en-US" smtClean="0"/>
              <a:t>insert(31)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085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FF38C0-A755-4428-9D44-4BB83B1BFE3C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A8FFD5-5ADB-4187-8DF3-C26DE62C5A0F}" type="slidenum">
              <a:rPr lang="en-US" altLang="en-US" sz="1300" smtClean="0"/>
              <a:pPr/>
              <a:t>19</a:t>
            </a:fld>
            <a:endParaRPr lang="en-US" altLang="en-US" sz="1300" smtClean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And now for something completely different.</a:t>
            </a:r>
          </a:p>
          <a:p>
            <a:endParaRPr lang="en-US" altLang="en-US" smtClean="0"/>
          </a:p>
          <a:p>
            <a:r>
              <a:rPr lang="en-US" altLang="en-US" smtClean="0"/>
              <a:t>Let’s say I want to delete a node. Why might it be </a:t>
            </a:r>
            <a:r>
              <a:rPr lang="en-US" altLang="en-US" b="1" smtClean="0"/>
              <a:t>harder than insertion?</a:t>
            </a:r>
          </a:p>
          <a:p>
            <a:endParaRPr lang="en-US" altLang="en-US" b="1" smtClean="0"/>
          </a:p>
          <a:p>
            <a:r>
              <a:rPr lang="en-US" altLang="en-US" smtClean="0"/>
              <a:t>Might happen in the </a:t>
            </a:r>
            <a:r>
              <a:rPr lang="en-US" altLang="en-US" b="1" smtClean="0"/>
              <a:t>middle</a:t>
            </a:r>
            <a:r>
              <a:rPr lang="en-US" altLang="en-US" smtClean="0"/>
              <a:t> of the tree instead of at </a:t>
            </a:r>
            <a:r>
              <a:rPr lang="en-US" altLang="en-US" b="1" smtClean="0"/>
              <a:t>leaf</a:t>
            </a:r>
            <a:r>
              <a:rPr lang="en-US" altLang="en-US" smtClean="0"/>
              <a:t>.</a:t>
            </a:r>
          </a:p>
          <a:p>
            <a:endParaRPr lang="en-US" altLang="en-US" smtClean="0"/>
          </a:p>
          <a:p>
            <a:r>
              <a:rPr lang="en-US" altLang="en-US" smtClean="0"/>
              <a:t>Then, I have to fix the BST.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3754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8E0E52-B424-43BB-8A6B-919514BF88C9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9828BE-1E0F-447D-883D-D63B0D2803B9}" type="slidenum">
              <a:rPr lang="en-US" altLang="en-US" sz="1300" smtClean="0"/>
              <a:pPr/>
              <a:t>20</a:t>
            </a:fld>
            <a:endParaRPr lang="en-US" altLang="en-US" sz="1300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6807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5C51C7-C6C5-47B2-9C08-A12C3BB6F91F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5926B8-848A-4BE3-B994-7D223596DDED}" type="slidenum">
              <a:rPr lang="en-US" altLang="en-US" sz="1300" smtClean="0"/>
              <a:pPr/>
              <a:t>21</a:t>
            </a:fld>
            <a:endParaRPr lang="en-US" altLang="en-US" sz="1300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Alright, we did it the easy way, but what about real deletions?</a:t>
            </a:r>
          </a:p>
          <a:p>
            <a:endParaRPr lang="en-US" altLang="en-US" smtClean="0"/>
          </a:p>
          <a:p>
            <a:r>
              <a:rPr lang="en-US" altLang="en-US" smtClean="0"/>
              <a:t>Leaves are easy; we just prune them.</a:t>
            </a:r>
          </a:p>
        </p:txBody>
      </p:sp>
    </p:spTree>
    <p:extLst>
      <p:ext uri="{BB962C8B-B14F-4D97-AF65-F5344CB8AC3E}">
        <p14:creationId xmlns:p14="http://schemas.microsoft.com/office/powerpoint/2010/main" val="1605605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D51959-D1C3-4EB0-A678-F8F7EB00E81C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058096-8FB5-4D6E-B63F-CE1F06ACCB7C}" type="slidenum">
              <a:rPr lang="en-US" altLang="en-US" sz="1300" smtClean="0"/>
              <a:pPr/>
              <a:t>22</a:t>
            </a:fld>
            <a:endParaRPr lang="en-US" altLang="en-US" sz="1300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Single child nodes we remove and…</a:t>
            </a:r>
          </a:p>
          <a:p>
            <a:r>
              <a:rPr lang="en-US" altLang="en-US" smtClean="0"/>
              <a:t>Do what?</a:t>
            </a:r>
          </a:p>
          <a:p>
            <a:r>
              <a:rPr lang="en-US" altLang="en-US" smtClean="0"/>
              <a:t>We can just pull up their children. </a:t>
            </a:r>
          </a:p>
          <a:p>
            <a:r>
              <a:rPr lang="en-US" altLang="en-US" smtClean="0"/>
              <a:t>Is the search tree property intact?</a:t>
            </a:r>
          </a:p>
          <a:p>
            <a:r>
              <a:rPr lang="en-US" altLang="en-US" smtClean="0"/>
              <a:t>Yes.</a:t>
            </a:r>
          </a:p>
        </p:txBody>
      </p:sp>
    </p:spTree>
    <p:extLst>
      <p:ext uri="{BB962C8B-B14F-4D97-AF65-F5344CB8AC3E}">
        <p14:creationId xmlns:p14="http://schemas.microsoft.com/office/powerpoint/2010/main" val="3962773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AF46D1-FCA6-4C57-8812-77B051C6D278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336FFE-00B1-4C6B-92BF-49BBC9C0786B}" type="slidenum">
              <a:rPr lang="en-US" altLang="en-US" sz="1300" smtClean="0"/>
              <a:pPr/>
              <a:t>24</a:t>
            </a:fld>
            <a:endParaRPr lang="en-US" altLang="en-US" sz="1300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338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A3D411-9544-4E80-8E8D-5B393D3599B5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30FBEC-535B-4DE9-8CBD-D99AF74601C7}" type="slidenum">
              <a:rPr lang="en-US" altLang="en-US" sz="1300" smtClean="0"/>
              <a:pPr/>
              <a:t>25</a:t>
            </a:fld>
            <a:endParaRPr lang="en-US" altLang="en-US" sz="1300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This slide is just for closure.</a:t>
            </a:r>
          </a:p>
        </p:txBody>
      </p:sp>
    </p:spTree>
    <p:extLst>
      <p:ext uri="{BB962C8B-B14F-4D97-AF65-F5344CB8AC3E}">
        <p14:creationId xmlns:p14="http://schemas.microsoft.com/office/powerpoint/2010/main" val="20365310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BE776F-81A8-4FF3-A300-05CEFFF3EA3D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78DB0C-0827-4B28-8E81-69BC75551449}" type="slidenum">
              <a:rPr lang="en-US" altLang="en-US" sz="1300" smtClean="0"/>
              <a:pPr/>
              <a:t>26</a:t>
            </a:fld>
            <a:endParaRPr lang="en-US" altLang="en-US" sz="1300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1901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90A065-0A27-4BB0-AF43-ED39B5C74485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E272A8-BA96-4CA0-9125-55DA571E2CB4}" type="slidenum">
              <a:rPr lang="en-US" altLang="en-US" sz="1300" smtClean="0"/>
              <a:pPr/>
              <a:t>4</a:t>
            </a:fld>
            <a:endParaRPr lang="en-US" altLang="en-US" sz="1300" smtClean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Dictionaries associate some key with a value, just like a real dictionary (where the key is a word and the value is its definition).</a:t>
            </a:r>
          </a:p>
          <a:p>
            <a:endParaRPr lang="en-US" altLang="en-US" smtClean="0"/>
          </a:p>
          <a:p>
            <a:r>
              <a:rPr lang="en-US" altLang="en-US" smtClean="0"/>
              <a:t>In this example, I’ve stored user-IDs associated with descriptions of their user.</a:t>
            </a:r>
          </a:p>
          <a:p>
            <a:endParaRPr lang="en-US" altLang="en-US" smtClean="0"/>
          </a:p>
          <a:p>
            <a:r>
              <a:rPr lang="en-US" altLang="en-US" smtClean="0"/>
              <a:t>This is probably the most valuable and widely used ADT we’ll hit.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804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471452-F845-4E43-8C13-C64BC28F17BC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48D30C-3A0D-4455-AAAD-521E9E871959}" type="slidenum">
              <a:rPr lang="en-US" altLang="en-US" sz="1300" smtClean="0"/>
              <a:pPr/>
              <a:t>6</a:t>
            </a:fld>
            <a:endParaRPr lang="en-US" altLang="en-US" sz="1300" smtClean="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5673725"/>
            <a:ext cx="6591300" cy="3649663"/>
          </a:xfrm>
          <a:noFill/>
        </p:spPr>
        <p:txBody>
          <a:bodyPr/>
          <a:lstStyle/>
          <a:p>
            <a:r>
              <a:rPr lang="en-US" altLang="en-US" smtClean="0"/>
              <a:t>Alright, we’ll focus today on one type of trees called binary trees.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7556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61B552-90C0-4A3C-8FF1-1371818ECD80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870E7B-B406-46CF-AE09-CC4E4A889658}" type="slidenum">
              <a:rPr lang="en-US" altLang="en-US" sz="1300" smtClean="0"/>
              <a:pPr/>
              <a:t>7</a:t>
            </a:fld>
            <a:endParaRPr lang="en-US" altLang="en-US" sz="1300" smtClean="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127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58CFF6-E0DE-45D8-9581-5FEB29CF1F9F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E53BBB-2DE9-4049-95F0-30C13FF7F8DB}" type="slidenum">
              <a:rPr lang="en-US" altLang="en-US" sz="1300" smtClean="0"/>
              <a:pPr/>
              <a:t>8</a:t>
            </a:fld>
            <a:endParaRPr lang="en-US" altLang="en-US" sz="1300" smtClean="0"/>
          </a:p>
        </p:txBody>
      </p:sp>
      <p:sp>
        <p:nvSpPr>
          <p:cNvPr id="3994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Note the use of expression trees in compiler construction.  Also, post-fix, pre-fix, infix conversions</a:t>
            </a:r>
          </a:p>
        </p:txBody>
      </p:sp>
    </p:spTree>
    <p:extLst>
      <p:ext uri="{BB962C8B-B14F-4D97-AF65-F5344CB8AC3E}">
        <p14:creationId xmlns:p14="http://schemas.microsoft.com/office/powerpoint/2010/main" val="3936911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394F80-DD56-4CB8-811A-8F2A0B1CAC6A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700C9F-0380-43EB-8BEB-1B8EAAD22C63}" type="slidenum">
              <a:rPr lang="en-US" altLang="en-US" sz="1300" smtClean="0"/>
              <a:pPr/>
              <a:t>9</a:t>
            </a:fld>
            <a:endParaRPr lang="en-US" altLang="en-US" sz="1300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9614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5CA5A6-BCCA-4FB8-AD17-BF6A74C839E1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07B7E7-4801-4D06-946D-B846E0FB4CDC}" type="slidenum">
              <a:rPr lang="en-US" altLang="en-US" sz="1300" smtClean="0"/>
              <a:pPr/>
              <a:t>12</a:t>
            </a:fld>
            <a:endParaRPr lang="en-US" altLang="en-US" sz="1300" smtClean="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 binary search tree is a binary tree in which all nodes in the left subtree of a node have lower values than the node. All nodes in the right subtree of a node have higher value than the node.</a:t>
            </a:r>
          </a:p>
          <a:p>
            <a:r>
              <a:rPr lang="en-US" altLang="en-US" smtClean="0"/>
              <a:t>It’s like making that recursion into the data structure!</a:t>
            </a:r>
          </a:p>
          <a:p>
            <a:r>
              <a:rPr lang="en-US" altLang="en-US" smtClean="0"/>
              <a:t>I’m storing integers at each node. Does everybody think that’s what I’m _really_ going to store?</a:t>
            </a:r>
          </a:p>
          <a:p>
            <a:r>
              <a:rPr lang="en-US" altLang="en-US" smtClean="0"/>
              <a:t>What do I need to know about what I store?</a:t>
            </a:r>
          </a:p>
          <a:p>
            <a:r>
              <a:rPr lang="en-US" altLang="en-US" smtClean="0"/>
              <a:t>(comparison, equality testing)</a:t>
            </a:r>
          </a:p>
        </p:txBody>
      </p:sp>
    </p:spTree>
    <p:extLst>
      <p:ext uri="{BB962C8B-B14F-4D97-AF65-F5344CB8AC3E}">
        <p14:creationId xmlns:p14="http://schemas.microsoft.com/office/powerpoint/2010/main" val="330217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CAC267-EB11-438A-8E10-1A5572B313D2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6B39F7-4AAA-4E24-AFF1-8F37BFE5BA57}" type="slidenum">
              <a:rPr lang="en-US" altLang="en-US" sz="1300" smtClean="0"/>
              <a:pPr/>
              <a:t>13</a:t>
            </a:fld>
            <a:endParaRPr lang="en-US" altLang="en-US" sz="1300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4560888"/>
            <a:ext cx="5365750" cy="4319587"/>
          </a:xfrm>
          <a:noFill/>
        </p:spPr>
        <p:txBody>
          <a:bodyPr/>
          <a:lstStyle/>
          <a:p>
            <a:r>
              <a:rPr lang="en-US" altLang="en-US" smtClean="0"/>
              <a:t>Now, let’s try finding a node. </a:t>
            </a:r>
          </a:p>
          <a:p>
            <a:r>
              <a:rPr lang="en-US" altLang="en-US" smtClean="0"/>
              <a:t>Find 9.</a:t>
            </a:r>
          </a:p>
          <a:p>
            <a:r>
              <a:rPr lang="en-US" altLang="en-US" smtClean="0"/>
              <a:t>This time I’ll supply the code.</a:t>
            </a:r>
          </a:p>
          <a:p>
            <a:endParaRPr lang="en-US" altLang="en-US" smtClean="0"/>
          </a:p>
          <a:p>
            <a:r>
              <a:rPr lang="en-US" altLang="en-US" smtClean="0"/>
              <a:t>This should look a _lot_ like binary search!</a:t>
            </a:r>
          </a:p>
          <a:p>
            <a:r>
              <a:rPr lang="en-US" altLang="en-US" smtClean="0"/>
              <a:t>How long does it take?</a:t>
            </a:r>
          </a:p>
          <a:p>
            <a:endParaRPr lang="en-US" altLang="en-US" smtClean="0"/>
          </a:p>
          <a:p>
            <a:r>
              <a:rPr lang="en-US" altLang="en-US" smtClean="0"/>
              <a:t>Log n is an easy answer, but what if the tree is very lopsided?</a:t>
            </a:r>
          </a:p>
          <a:p>
            <a:r>
              <a:rPr lang="en-US" altLang="en-US" smtClean="0"/>
              <a:t>So really, this is worst case O(n)!</a:t>
            </a:r>
          </a:p>
          <a:p>
            <a:r>
              <a:rPr lang="en-US" altLang="en-US" smtClean="0"/>
              <a:t>A better answer is theta of the depth of the node sought.</a:t>
            </a:r>
          </a:p>
          <a:p>
            <a:r>
              <a:rPr lang="en-US" altLang="en-US" smtClean="0"/>
              <a:t>If we can bound the depth of that node, we can bound the length of time a search takes.</a:t>
            </a:r>
          </a:p>
        </p:txBody>
      </p:sp>
    </p:spTree>
    <p:extLst>
      <p:ext uri="{BB962C8B-B14F-4D97-AF65-F5344CB8AC3E}">
        <p14:creationId xmlns:p14="http://schemas.microsoft.com/office/powerpoint/2010/main" val="806973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E3AECA-8D08-4E28-AC6D-7E77306D5741}" type="datetime1">
              <a:rPr lang="en-US" altLang="en-US" sz="1300" smtClean="0"/>
              <a:t>10/9/2022</a:t>
            </a:fld>
            <a:endParaRPr lang="en-US" altLang="en-US" sz="1300" smtClean="0"/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266E7-F786-40C6-AA9C-69C60D017AC4}" type="slidenum">
              <a:rPr lang="en-US" altLang="en-US" sz="1300" smtClean="0"/>
              <a:pPr/>
              <a:t>14</a:t>
            </a:fld>
            <a:endParaRPr lang="en-US" altLang="en-US" sz="1300" smtClean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OK, find 9 again.</a:t>
            </a:r>
          </a:p>
        </p:txBody>
      </p:sp>
    </p:spTree>
    <p:extLst>
      <p:ext uri="{BB962C8B-B14F-4D97-AF65-F5344CB8AC3E}">
        <p14:creationId xmlns:p14="http://schemas.microsoft.com/office/powerpoint/2010/main" val="370629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9ED99-A29F-4FFE-8BD0-E91AC4398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07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9" Type="http://schemas.openxmlformats.org/officeDocument/2006/relationships/tags" Target="../tags/tag169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50" Type="http://schemas.openxmlformats.org/officeDocument/2006/relationships/tags" Target="../tags/tag180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9" Type="http://schemas.openxmlformats.org/officeDocument/2006/relationships/tags" Target="../tags/tag159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3" Type="http://schemas.openxmlformats.org/officeDocument/2006/relationships/slideLayout" Target="../slideLayouts/slideLayout6.xml"/><Relationship Id="rId5" Type="http://schemas.openxmlformats.org/officeDocument/2006/relationships/tags" Target="../tags/tag135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52" Type="http://schemas.openxmlformats.org/officeDocument/2006/relationships/tags" Target="../tags/tag182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tags" Target="../tags/tag178.xml"/><Relationship Id="rId8" Type="http://schemas.openxmlformats.org/officeDocument/2006/relationships/tags" Target="../tags/tag138.xml"/><Relationship Id="rId51" Type="http://schemas.openxmlformats.org/officeDocument/2006/relationships/tags" Target="../tags/tag181.xml"/><Relationship Id="rId3" Type="http://schemas.openxmlformats.org/officeDocument/2006/relationships/tags" Target="../tags/tag133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20" Type="http://schemas.openxmlformats.org/officeDocument/2006/relationships/tags" Target="../tags/tag150.xml"/><Relationship Id="rId41" Type="http://schemas.openxmlformats.org/officeDocument/2006/relationships/tags" Target="../tags/tag171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tags" Target="../tags/tag17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91.xml"/><Relationship Id="rId13" Type="http://schemas.openxmlformats.org/officeDocument/2006/relationships/tags" Target="../tags/tag196.xml"/><Relationship Id="rId18" Type="http://schemas.openxmlformats.org/officeDocument/2006/relationships/tags" Target="../tags/tag201.xml"/><Relationship Id="rId26" Type="http://schemas.openxmlformats.org/officeDocument/2006/relationships/slideLayout" Target="../slideLayouts/slideLayout4.xml"/><Relationship Id="rId3" Type="http://schemas.openxmlformats.org/officeDocument/2006/relationships/tags" Target="../tags/tag186.xml"/><Relationship Id="rId21" Type="http://schemas.openxmlformats.org/officeDocument/2006/relationships/tags" Target="../tags/tag204.xml"/><Relationship Id="rId7" Type="http://schemas.openxmlformats.org/officeDocument/2006/relationships/tags" Target="../tags/tag190.xml"/><Relationship Id="rId12" Type="http://schemas.openxmlformats.org/officeDocument/2006/relationships/tags" Target="../tags/tag195.xml"/><Relationship Id="rId17" Type="http://schemas.openxmlformats.org/officeDocument/2006/relationships/tags" Target="../tags/tag200.xml"/><Relationship Id="rId25" Type="http://schemas.openxmlformats.org/officeDocument/2006/relationships/tags" Target="../tags/tag208.xml"/><Relationship Id="rId2" Type="http://schemas.openxmlformats.org/officeDocument/2006/relationships/tags" Target="../tags/tag185.xml"/><Relationship Id="rId16" Type="http://schemas.openxmlformats.org/officeDocument/2006/relationships/tags" Target="../tags/tag199.xml"/><Relationship Id="rId20" Type="http://schemas.openxmlformats.org/officeDocument/2006/relationships/tags" Target="../tags/tag203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11" Type="http://schemas.openxmlformats.org/officeDocument/2006/relationships/tags" Target="../tags/tag194.xml"/><Relationship Id="rId24" Type="http://schemas.openxmlformats.org/officeDocument/2006/relationships/tags" Target="../tags/tag207.xml"/><Relationship Id="rId5" Type="http://schemas.openxmlformats.org/officeDocument/2006/relationships/tags" Target="../tags/tag188.xml"/><Relationship Id="rId15" Type="http://schemas.openxmlformats.org/officeDocument/2006/relationships/tags" Target="../tags/tag198.xml"/><Relationship Id="rId23" Type="http://schemas.openxmlformats.org/officeDocument/2006/relationships/tags" Target="../tags/tag206.xml"/><Relationship Id="rId10" Type="http://schemas.openxmlformats.org/officeDocument/2006/relationships/tags" Target="../tags/tag193.xml"/><Relationship Id="rId19" Type="http://schemas.openxmlformats.org/officeDocument/2006/relationships/tags" Target="../tags/tag202.xml"/><Relationship Id="rId4" Type="http://schemas.openxmlformats.org/officeDocument/2006/relationships/tags" Target="../tags/tag187.xml"/><Relationship Id="rId9" Type="http://schemas.openxmlformats.org/officeDocument/2006/relationships/tags" Target="../tags/tag192.xml"/><Relationship Id="rId14" Type="http://schemas.openxmlformats.org/officeDocument/2006/relationships/tags" Target="../tags/tag197.xml"/><Relationship Id="rId22" Type="http://schemas.openxmlformats.org/officeDocument/2006/relationships/tags" Target="../tags/tag205.xml"/><Relationship Id="rId27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16.xml"/><Relationship Id="rId13" Type="http://schemas.openxmlformats.org/officeDocument/2006/relationships/tags" Target="../tags/tag221.xml"/><Relationship Id="rId18" Type="http://schemas.openxmlformats.org/officeDocument/2006/relationships/tags" Target="../tags/tag226.xml"/><Relationship Id="rId3" Type="http://schemas.openxmlformats.org/officeDocument/2006/relationships/tags" Target="../tags/tag211.xml"/><Relationship Id="rId21" Type="http://schemas.openxmlformats.org/officeDocument/2006/relationships/tags" Target="../tags/tag229.xml"/><Relationship Id="rId7" Type="http://schemas.openxmlformats.org/officeDocument/2006/relationships/tags" Target="../tags/tag215.xml"/><Relationship Id="rId12" Type="http://schemas.openxmlformats.org/officeDocument/2006/relationships/tags" Target="../tags/tag220.xml"/><Relationship Id="rId17" Type="http://schemas.openxmlformats.org/officeDocument/2006/relationships/tags" Target="../tags/tag225.xml"/><Relationship Id="rId2" Type="http://schemas.openxmlformats.org/officeDocument/2006/relationships/tags" Target="../tags/tag210.xml"/><Relationship Id="rId16" Type="http://schemas.openxmlformats.org/officeDocument/2006/relationships/tags" Target="../tags/tag224.xml"/><Relationship Id="rId20" Type="http://schemas.openxmlformats.org/officeDocument/2006/relationships/tags" Target="../tags/tag228.xml"/><Relationship Id="rId1" Type="http://schemas.openxmlformats.org/officeDocument/2006/relationships/tags" Target="../tags/tag209.xml"/><Relationship Id="rId6" Type="http://schemas.openxmlformats.org/officeDocument/2006/relationships/tags" Target="../tags/tag214.xml"/><Relationship Id="rId11" Type="http://schemas.openxmlformats.org/officeDocument/2006/relationships/tags" Target="../tags/tag219.xml"/><Relationship Id="rId24" Type="http://schemas.openxmlformats.org/officeDocument/2006/relationships/notesSlide" Target="../notesSlides/notesSlide8.xml"/><Relationship Id="rId5" Type="http://schemas.openxmlformats.org/officeDocument/2006/relationships/tags" Target="../tags/tag213.xml"/><Relationship Id="rId15" Type="http://schemas.openxmlformats.org/officeDocument/2006/relationships/tags" Target="../tags/tag22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18.xml"/><Relationship Id="rId19" Type="http://schemas.openxmlformats.org/officeDocument/2006/relationships/tags" Target="../tags/tag227.xml"/><Relationship Id="rId4" Type="http://schemas.openxmlformats.org/officeDocument/2006/relationships/tags" Target="../tags/tag212.xml"/><Relationship Id="rId9" Type="http://schemas.openxmlformats.org/officeDocument/2006/relationships/tags" Target="../tags/tag217.xml"/><Relationship Id="rId14" Type="http://schemas.openxmlformats.org/officeDocument/2006/relationships/tags" Target="../tags/tag222.xml"/><Relationship Id="rId22" Type="http://schemas.openxmlformats.org/officeDocument/2006/relationships/tags" Target="../tags/tag23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18" Type="http://schemas.openxmlformats.org/officeDocument/2006/relationships/tags" Target="../tags/tag248.xml"/><Relationship Id="rId3" Type="http://schemas.openxmlformats.org/officeDocument/2006/relationships/tags" Target="../tags/tag233.xml"/><Relationship Id="rId21" Type="http://schemas.openxmlformats.org/officeDocument/2006/relationships/tags" Target="../tags/tag251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tags" Target="../tags/tag247.xml"/><Relationship Id="rId25" Type="http://schemas.openxmlformats.org/officeDocument/2006/relationships/notesSlide" Target="../notesSlides/notesSlide9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20" Type="http://schemas.openxmlformats.org/officeDocument/2006/relationships/tags" Target="../tags/tag250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24" Type="http://schemas.openxmlformats.org/officeDocument/2006/relationships/slideLayout" Target="../slideLayouts/slideLayout12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23" Type="http://schemas.openxmlformats.org/officeDocument/2006/relationships/tags" Target="../tags/tag253.xml"/><Relationship Id="rId10" Type="http://schemas.openxmlformats.org/officeDocument/2006/relationships/tags" Target="../tags/tag240.xml"/><Relationship Id="rId19" Type="http://schemas.openxmlformats.org/officeDocument/2006/relationships/tags" Target="../tags/tag249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Relationship Id="rId22" Type="http://schemas.openxmlformats.org/officeDocument/2006/relationships/tags" Target="../tags/tag25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61.xml"/><Relationship Id="rId13" Type="http://schemas.openxmlformats.org/officeDocument/2006/relationships/tags" Target="../tags/tag266.xml"/><Relationship Id="rId18" Type="http://schemas.openxmlformats.org/officeDocument/2006/relationships/tags" Target="../tags/tag271.xml"/><Relationship Id="rId3" Type="http://schemas.openxmlformats.org/officeDocument/2006/relationships/tags" Target="../tags/tag256.xml"/><Relationship Id="rId21" Type="http://schemas.openxmlformats.org/officeDocument/2006/relationships/tags" Target="../tags/tag274.xml"/><Relationship Id="rId7" Type="http://schemas.openxmlformats.org/officeDocument/2006/relationships/tags" Target="../tags/tag260.xml"/><Relationship Id="rId12" Type="http://schemas.openxmlformats.org/officeDocument/2006/relationships/tags" Target="../tags/tag265.xml"/><Relationship Id="rId17" Type="http://schemas.openxmlformats.org/officeDocument/2006/relationships/tags" Target="../tags/tag270.xml"/><Relationship Id="rId2" Type="http://schemas.openxmlformats.org/officeDocument/2006/relationships/tags" Target="../tags/tag255.xml"/><Relationship Id="rId16" Type="http://schemas.openxmlformats.org/officeDocument/2006/relationships/tags" Target="../tags/tag269.xml"/><Relationship Id="rId20" Type="http://schemas.openxmlformats.org/officeDocument/2006/relationships/tags" Target="../tags/tag273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11" Type="http://schemas.openxmlformats.org/officeDocument/2006/relationships/tags" Target="../tags/tag264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258.xml"/><Relationship Id="rId15" Type="http://schemas.openxmlformats.org/officeDocument/2006/relationships/tags" Target="../tags/tag268.xml"/><Relationship Id="rId23" Type="http://schemas.openxmlformats.org/officeDocument/2006/relationships/tags" Target="../tags/tag276.xml"/><Relationship Id="rId10" Type="http://schemas.openxmlformats.org/officeDocument/2006/relationships/tags" Target="../tags/tag263.xml"/><Relationship Id="rId19" Type="http://schemas.openxmlformats.org/officeDocument/2006/relationships/tags" Target="../tags/tag272.xml"/><Relationship Id="rId4" Type="http://schemas.openxmlformats.org/officeDocument/2006/relationships/tags" Target="../tags/tag257.xml"/><Relationship Id="rId9" Type="http://schemas.openxmlformats.org/officeDocument/2006/relationships/tags" Target="../tags/tag262.xml"/><Relationship Id="rId14" Type="http://schemas.openxmlformats.org/officeDocument/2006/relationships/tags" Target="../tags/tag267.xml"/><Relationship Id="rId22" Type="http://schemas.openxmlformats.org/officeDocument/2006/relationships/tags" Target="../tags/tag27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84.xml"/><Relationship Id="rId13" Type="http://schemas.openxmlformats.org/officeDocument/2006/relationships/tags" Target="../tags/tag289.xml"/><Relationship Id="rId18" Type="http://schemas.openxmlformats.org/officeDocument/2006/relationships/tags" Target="../tags/tag294.xml"/><Relationship Id="rId3" Type="http://schemas.openxmlformats.org/officeDocument/2006/relationships/tags" Target="../tags/tag279.xml"/><Relationship Id="rId21" Type="http://schemas.openxmlformats.org/officeDocument/2006/relationships/tags" Target="../tags/tag297.xml"/><Relationship Id="rId7" Type="http://schemas.openxmlformats.org/officeDocument/2006/relationships/tags" Target="../tags/tag283.xml"/><Relationship Id="rId12" Type="http://schemas.openxmlformats.org/officeDocument/2006/relationships/tags" Target="../tags/tag288.xml"/><Relationship Id="rId17" Type="http://schemas.openxmlformats.org/officeDocument/2006/relationships/tags" Target="../tags/tag293.xml"/><Relationship Id="rId25" Type="http://schemas.openxmlformats.org/officeDocument/2006/relationships/notesSlide" Target="../notesSlides/notesSlide10.xml"/><Relationship Id="rId2" Type="http://schemas.openxmlformats.org/officeDocument/2006/relationships/tags" Target="../tags/tag278.xml"/><Relationship Id="rId16" Type="http://schemas.openxmlformats.org/officeDocument/2006/relationships/tags" Target="../tags/tag292.xml"/><Relationship Id="rId20" Type="http://schemas.openxmlformats.org/officeDocument/2006/relationships/tags" Target="../tags/tag296.xml"/><Relationship Id="rId1" Type="http://schemas.openxmlformats.org/officeDocument/2006/relationships/tags" Target="../tags/tag277.xml"/><Relationship Id="rId6" Type="http://schemas.openxmlformats.org/officeDocument/2006/relationships/tags" Target="../tags/tag282.xml"/><Relationship Id="rId11" Type="http://schemas.openxmlformats.org/officeDocument/2006/relationships/tags" Target="../tags/tag28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81.xml"/><Relationship Id="rId15" Type="http://schemas.openxmlformats.org/officeDocument/2006/relationships/tags" Target="../tags/tag291.xml"/><Relationship Id="rId23" Type="http://schemas.openxmlformats.org/officeDocument/2006/relationships/tags" Target="../tags/tag299.xml"/><Relationship Id="rId10" Type="http://schemas.openxmlformats.org/officeDocument/2006/relationships/tags" Target="../tags/tag286.xml"/><Relationship Id="rId19" Type="http://schemas.openxmlformats.org/officeDocument/2006/relationships/tags" Target="../tags/tag295.xml"/><Relationship Id="rId4" Type="http://schemas.openxmlformats.org/officeDocument/2006/relationships/tags" Target="../tags/tag280.xml"/><Relationship Id="rId9" Type="http://schemas.openxmlformats.org/officeDocument/2006/relationships/tags" Target="../tags/tag285.xml"/><Relationship Id="rId14" Type="http://schemas.openxmlformats.org/officeDocument/2006/relationships/tags" Target="../tags/tag290.xml"/><Relationship Id="rId22" Type="http://schemas.openxmlformats.org/officeDocument/2006/relationships/tags" Target="../tags/tag29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1.xml"/><Relationship Id="rId1" Type="http://schemas.openxmlformats.org/officeDocument/2006/relationships/tags" Target="../tags/tag30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09.xml"/><Relationship Id="rId13" Type="http://schemas.openxmlformats.org/officeDocument/2006/relationships/tags" Target="../tags/tag314.xml"/><Relationship Id="rId18" Type="http://schemas.openxmlformats.org/officeDocument/2006/relationships/tags" Target="../tags/tag319.xml"/><Relationship Id="rId3" Type="http://schemas.openxmlformats.org/officeDocument/2006/relationships/tags" Target="../tags/tag304.xml"/><Relationship Id="rId21" Type="http://schemas.openxmlformats.org/officeDocument/2006/relationships/tags" Target="../tags/tag322.xml"/><Relationship Id="rId7" Type="http://schemas.openxmlformats.org/officeDocument/2006/relationships/tags" Target="../tags/tag308.xml"/><Relationship Id="rId12" Type="http://schemas.openxmlformats.org/officeDocument/2006/relationships/tags" Target="../tags/tag313.xml"/><Relationship Id="rId17" Type="http://schemas.openxmlformats.org/officeDocument/2006/relationships/tags" Target="../tags/tag318.xml"/><Relationship Id="rId2" Type="http://schemas.openxmlformats.org/officeDocument/2006/relationships/tags" Target="../tags/tag303.xml"/><Relationship Id="rId16" Type="http://schemas.openxmlformats.org/officeDocument/2006/relationships/tags" Target="../tags/tag317.xml"/><Relationship Id="rId20" Type="http://schemas.openxmlformats.org/officeDocument/2006/relationships/tags" Target="../tags/tag321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11" Type="http://schemas.openxmlformats.org/officeDocument/2006/relationships/tags" Target="../tags/tag312.xml"/><Relationship Id="rId5" Type="http://schemas.openxmlformats.org/officeDocument/2006/relationships/tags" Target="../tags/tag306.xml"/><Relationship Id="rId15" Type="http://schemas.openxmlformats.org/officeDocument/2006/relationships/tags" Target="../tags/tag316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311.xml"/><Relationship Id="rId19" Type="http://schemas.openxmlformats.org/officeDocument/2006/relationships/tags" Target="../tags/tag320.xml"/><Relationship Id="rId4" Type="http://schemas.openxmlformats.org/officeDocument/2006/relationships/tags" Target="../tags/tag305.xml"/><Relationship Id="rId9" Type="http://schemas.openxmlformats.org/officeDocument/2006/relationships/tags" Target="../tags/tag310.xml"/><Relationship Id="rId14" Type="http://schemas.openxmlformats.org/officeDocument/2006/relationships/tags" Target="../tags/tag315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4.xml"/><Relationship Id="rId1" Type="http://schemas.openxmlformats.org/officeDocument/2006/relationships/tags" Target="../tags/tag323.xml"/><Relationship Id="rId4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32.xml"/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3" Type="http://schemas.openxmlformats.org/officeDocument/2006/relationships/tags" Target="../tags/tag327.xml"/><Relationship Id="rId21" Type="http://schemas.openxmlformats.org/officeDocument/2006/relationships/tags" Target="../tags/tag345.xml"/><Relationship Id="rId7" Type="http://schemas.openxmlformats.org/officeDocument/2006/relationships/tags" Target="../tags/tag331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notesSlide" Target="../notesSlides/notesSlide13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53.xml"/><Relationship Id="rId13" Type="http://schemas.openxmlformats.org/officeDocument/2006/relationships/tags" Target="../tags/tag358.xml"/><Relationship Id="rId18" Type="http://schemas.openxmlformats.org/officeDocument/2006/relationships/tags" Target="../tags/tag363.xml"/><Relationship Id="rId3" Type="http://schemas.openxmlformats.org/officeDocument/2006/relationships/tags" Target="../tags/tag348.xml"/><Relationship Id="rId21" Type="http://schemas.openxmlformats.org/officeDocument/2006/relationships/notesSlide" Target="../notesSlides/notesSlide14.xml"/><Relationship Id="rId7" Type="http://schemas.openxmlformats.org/officeDocument/2006/relationships/tags" Target="../tags/tag352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1" Type="http://schemas.openxmlformats.org/officeDocument/2006/relationships/tags" Target="../tags/tag356.xml"/><Relationship Id="rId5" Type="http://schemas.openxmlformats.org/officeDocument/2006/relationships/tags" Target="../tags/tag350.xml"/><Relationship Id="rId15" Type="http://schemas.openxmlformats.org/officeDocument/2006/relationships/tags" Target="../tags/tag360.xml"/><Relationship Id="rId10" Type="http://schemas.openxmlformats.org/officeDocument/2006/relationships/tags" Target="../tags/tag355.xml"/><Relationship Id="rId19" Type="http://schemas.openxmlformats.org/officeDocument/2006/relationships/tags" Target="../tags/tag364.xml"/><Relationship Id="rId4" Type="http://schemas.openxmlformats.org/officeDocument/2006/relationships/tags" Target="../tags/tag349.xml"/><Relationship Id="rId9" Type="http://schemas.openxmlformats.org/officeDocument/2006/relationships/tags" Target="../tags/tag354.xml"/><Relationship Id="rId14" Type="http://schemas.openxmlformats.org/officeDocument/2006/relationships/tags" Target="../tags/tag35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72.xml"/><Relationship Id="rId13" Type="http://schemas.openxmlformats.org/officeDocument/2006/relationships/tags" Target="../tags/tag377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367.xml"/><Relationship Id="rId7" Type="http://schemas.openxmlformats.org/officeDocument/2006/relationships/tags" Target="../tags/tag371.xml"/><Relationship Id="rId12" Type="http://schemas.openxmlformats.org/officeDocument/2006/relationships/tags" Target="../tags/tag376.xml"/><Relationship Id="rId17" Type="http://schemas.openxmlformats.org/officeDocument/2006/relationships/tags" Target="../tags/tag381.xml"/><Relationship Id="rId2" Type="http://schemas.openxmlformats.org/officeDocument/2006/relationships/tags" Target="../tags/tag366.xml"/><Relationship Id="rId16" Type="http://schemas.openxmlformats.org/officeDocument/2006/relationships/tags" Target="../tags/tag380.xml"/><Relationship Id="rId1" Type="http://schemas.openxmlformats.org/officeDocument/2006/relationships/tags" Target="../tags/tag365.xml"/><Relationship Id="rId6" Type="http://schemas.openxmlformats.org/officeDocument/2006/relationships/tags" Target="../tags/tag370.xml"/><Relationship Id="rId11" Type="http://schemas.openxmlformats.org/officeDocument/2006/relationships/tags" Target="../tags/tag375.xml"/><Relationship Id="rId5" Type="http://schemas.openxmlformats.org/officeDocument/2006/relationships/tags" Target="../tags/tag369.xml"/><Relationship Id="rId15" Type="http://schemas.openxmlformats.org/officeDocument/2006/relationships/tags" Target="../tags/tag379.xml"/><Relationship Id="rId10" Type="http://schemas.openxmlformats.org/officeDocument/2006/relationships/tags" Target="../tags/tag374.xml"/><Relationship Id="rId4" Type="http://schemas.openxmlformats.org/officeDocument/2006/relationships/tags" Target="../tags/tag368.xml"/><Relationship Id="rId9" Type="http://schemas.openxmlformats.org/officeDocument/2006/relationships/tags" Target="../tags/tag373.xml"/><Relationship Id="rId14" Type="http://schemas.openxmlformats.org/officeDocument/2006/relationships/tags" Target="../tags/tag37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3.xml"/><Relationship Id="rId1" Type="http://schemas.openxmlformats.org/officeDocument/2006/relationships/tags" Target="../tags/tag382.xml"/><Relationship Id="rId4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91.xml"/><Relationship Id="rId13" Type="http://schemas.openxmlformats.org/officeDocument/2006/relationships/tags" Target="../tags/tag396.xml"/><Relationship Id="rId18" Type="http://schemas.openxmlformats.org/officeDocument/2006/relationships/notesSlide" Target="../notesSlides/notesSlide16.xml"/><Relationship Id="rId3" Type="http://schemas.openxmlformats.org/officeDocument/2006/relationships/tags" Target="../tags/tag386.xml"/><Relationship Id="rId7" Type="http://schemas.openxmlformats.org/officeDocument/2006/relationships/tags" Target="../tags/tag390.xml"/><Relationship Id="rId12" Type="http://schemas.openxmlformats.org/officeDocument/2006/relationships/tags" Target="../tags/tag39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85.xml"/><Relationship Id="rId16" Type="http://schemas.openxmlformats.org/officeDocument/2006/relationships/tags" Target="../tags/tag399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1" Type="http://schemas.openxmlformats.org/officeDocument/2006/relationships/tags" Target="../tags/tag394.xml"/><Relationship Id="rId5" Type="http://schemas.openxmlformats.org/officeDocument/2006/relationships/tags" Target="../tags/tag388.xml"/><Relationship Id="rId15" Type="http://schemas.openxmlformats.org/officeDocument/2006/relationships/tags" Target="../tags/tag398.xml"/><Relationship Id="rId10" Type="http://schemas.openxmlformats.org/officeDocument/2006/relationships/tags" Target="../tags/tag393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4" Type="http://schemas.openxmlformats.org/officeDocument/2006/relationships/tags" Target="../tags/tag39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1.xml"/><Relationship Id="rId1" Type="http://schemas.openxmlformats.org/officeDocument/2006/relationships/tags" Target="../tags/tag400.xml"/><Relationship Id="rId4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21" Type="http://schemas.openxmlformats.org/officeDocument/2006/relationships/tags" Target="../tags/tag36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0" Type="http://schemas.openxmlformats.org/officeDocument/2006/relationships/tags" Target="../tags/tag35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10" Type="http://schemas.openxmlformats.org/officeDocument/2006/relationships/tags" Target="../tags/tag25.xml"/><Relationship Id="rId19" Type="http://schemas.openxmlformats.org/officeDocument/2006/relationships/tags" Target="../tags/tag34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66.xml"/><Relationship Id="rId21" Type="http://schemas.openxmlformats.org/officeDocument/2006/relationships/tags" Target="../tags/tag61.xml"/><Relationship Id="rId42" Type="http://schemas.openxmlformats.org/officeDocument/2006/relationships/tags" Target="../tags/tag82.xml"/><Relationship Id="rId47" Type="http://schemas.openxmlformats.org/officeDocument/2006/relationships/tags" Target="../tags/tag87.xml"/><Relationship Id="rId63" Type="http://schemas.openxmlformats.org/officeDocument/2006/relationships/tags" Target="../tags/tag103.xml"/><Relationship Id="rId68" Type="http://schemas.openxmlformats.org/officeDocument/2006/relationships/tags" Target="../tags/tag108.xml"/><Relationship Id="rId16" Type="http://schemas.openxmlformats.org/officeDocument/2006/relationships/tags" Target="../tags/tag5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32" Type="http://schemas.openxmlformats.org/officeDocument/2006/relationships/tags" Target="../tags/tag72.xml"/><Relationship Id="rId37" Type="http://schemas.openxmlformats.org/officeDocument/2006/relationships/tags" Target="../tags/tag77.xml"/><Relationship Id="rId40" Type="http://schemas.openxmlformats.org/officeDocument/2006/relationships/tags" Target="../tags/tag80.xml"/><Relationship Id="rId45" Type="http://schemas.openxmlformats.org/officeDocument/2006/relationships/tags" Target="../tags/tag85.xml"/><Relationship Id="rId53" Type="http://schemas.openxmlformats.org/officeDocument/2006/relationships/tags" Target="../tags/tag93.xml"/><Relationship Id="rId58" Type="http://schemas.openxmlformats.org/officeDocument/2006/relationships/tags" Target="../tags/tag98.xml"/><Relationship Id="rId66" Type="http://schemas.openxmlformats.org/officeDocument/2006/relationships/tags" Target="../tags/tag106.xml"/><Relationship Id="rId74" Type="http://schemas.openxmlformats.org/officeDocument/2006/relationships/tags" Target="../tags/tag114.xml"/><Relationship Id="rId5" Type="http://schemas.openxmlformats.org/officeDocument/2006/relationships/tags" Target="../tags/tag45.xml"/><Relationship Id="rId61" Type="http://schemas.openxmlformats.org/officeDocument/2006/relationships/tags" Target="../tags/tag101.xml"/><Relationship Id="rId19" Type="http://schemas.openxmlformats.org/officeDocument/2006/relationships/tags" Target="../tags/tag5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tags" Target="../tags/tag70.xml"/><Relationship Id="rId35" Type="http://schemas.openxmlformats.org/officeDocument/2006/relationships/tags" Target="../tags/tag75.xml"/><Relationship Id="rId43" Type="http://schemas.openxmlformats.org/officeDocument/2006/relationships/tags" Target="../tags/tag83.xml"/><Relationship Id="rId48" Type="http://schemas.openxmlformats.org/officeDocument/2006/relationships/tags" Target="../tags/tag88.xml"/><Relationship Id="rId56" Type="http://schemas.openxmlformats.org/officeDocument/2006/relationships/tags" Target="../tags/tag96.xml"/><Relationship Id="rId64" Type="http://schemas.openxmlformats.org/officeDocument/2006/relationships/tags" Target="../tags/tag104.xml"/><Relationship Id="rId69" Type="http://schemas.openxmlformats.org/officeDocument/2006/relationships/tags" Target="../tags/tag109.xml"/><Relationship Id="rId77" Type="http://schemas.openxmlformats.org/officeDocument/2006/relationships/notesSlide" Target="../notesSlides/notesSlide4.xml"/><Relationship Id="rId8" Type="http://schemas.openxmlformats.org/officeDocument/2006/relationships/tags" Target="../tags/tag48.xml"/><Relationship Id="rId51" Type="http://schemas.openxmlformats.org/officeDocument/2006/relationships/tags" Target="../tags/tag91.xml"/><Relationship Id="rId72" Type="http://schemas.openxmlformats.org/officeDocument/2006/relationships/tags" Target="../tags/tag112.xml"/><Relationship Id="rId3" Type="http://schemas.openxmlformats.org/officeDocument/2006/relationships/tags" Target="../tags/tag43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33" Type="http://schemas.openxmlformats.org/officeDocument/2006/relationships/tags" Target="../tags/tag73.xml"/><Relationship Id="rId38" Type="http://schemas.openxmlformats.org/officeDocument/2006/relationships/tags" Target="../tags/tag78.xml"/><Relationship Id="rId46" Type="http://schemas.openxmlformats.org/officeDocument/2006/relationships/tags" Target="../tags/tag86.xml"/><Relationship Id="rId59" Type="http://schemas.openxmlformats.org/officeDocument/2006/relationships/tags" Target="../tags/tag99.xml"/><Relationship Id="rId67" Type="http://schemas.openxmlformats.org/officeDocument/2006/relationships/tags" Target="../tags/tag107.xml"/><Relationship Id="rId20" Type="http://schemas.openxmlformats.org/officeDocument/2006/relationships/tags" Target="../tags/tag60.xml"/><Relationship Id="rId41" Type="http://schemas.openxmlformats.org/officeDocument/2006/relationships/tags" Target="../tags/tag81.xml"/><Relationship Id="rId54" Type="http://schemas.openxmlformats.org/officeDocument/2006/relationships/tags" Target="../tags/tag94.xml"/><Relationship Id="rId62" Type="http://schemas.openxmlformats.org/officeDocument/2006/relationships/tags" Target="../tags/tag102.xml"/><Relationship Id="rId70" Type="http://schemas.openxmlformats.org/officeDocument/2006/relationships/tags" Target="../tags/tag110.xml"/><Relationship Id="rId75" Type="http://schemas.openxmlformats.org/officeDocument/2006/relationships/tags" Target="../tags/tag115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36" Type="http://schemas.openxmlformats.org/officeDocument/2006/relationships/tags" Target="../tags/tag76.xml"/><Relationship Id="rId49" Type="http://schemas.openxmlformats.org/officeDocument/2006/relationships/tags" Target="../tags/tag89.xml"/><Relationship Id="rId57" Type="http://schemas.openxmlformats.org/officeDocument/2006/relationships/tags" Target="../tags/tag97.xml"/><Relationship Id="rId10" Type="http://schemas.openxmlformats.org/officeDocument/2006/relationships/tags" Target="../tags/tag50.xml"/><Relationship Id="rId31" Type="http://schemas.openxmlformats.org/officeDocument/2006/relationships/tags" Target="../tags/tag71.xml"/><Relationship Id="rId44" Type="http://schemas.openxmlformats.org/officeDocument/2006/relationships/tags" Target="../tags/tag84.xml"/><Relationship Id="rId52" Type="http://schemas.openxmlformats.org/officeDocument/2006/relationships/tags" Target="../tags/tag92.xml"/><Relationship Id="rId60" Type="http://schemas.openxmlformats.org/officeDocument/2006/relationships/tags" Target="../tags/tag100.xml"/><Relationship Id="rId65" Type="http://schemas.openxmlformats.org/officeDocument/2006/relationships/tags" Target="../tags/tag105.xml"/><Relationship Id="rId73" Type="http://schemas.openxmlformats.org/officeDocument/2006/relationships/tags" Target="../tags/tag113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9" Type="http://schemas.openxmlformats.org/officeDocument/2006/relationships/tags" Target="../tags/tag79.xml"/><Relationship Id="rId34" Type="http://schemas.openxmlformats.org/officeDocument/2006/relationships/tags" Target="../tags/tag74.xml"/><Relationship Id="rId50" Type="http://schemas.openxmlformats.org/officeDocument/2006/relationships/tags" Target="../tags/tag90.xml"/><Relationship Id="rId55" Type="http://schemas.openxmlformats.org/officeDocument/2006/relationships/tags" Target="../tags/tag95.xml"/><Relationship Id="rId76" Type="http://schemas.openxmlformats.org/officeDocument/2006/relationships/slideLayout" Target="../slideLayouts/slideLayout2.xml"/><Relationship Id="rId7" Type="http://schemas.openxmlformats.org/officeDocument/2006/relationships/tags" Target="../tags/tag47.xml"/><Relationship Id="rId71" Type="http://schemas.openxmlformats.org/officeDocument/2006/relationships/tags" Target="../tags/tag111.xml"/><Relationship Id="rId2" Type="http://schemas.openxmlformats.org/officeDocument/2006/relationships/tags" Target="../tags/tag42.xml"/><Relationship Id="rId29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notesSlide" Target="../notesSlides/notesSlide5.xml"/><Relationship Id="rId10" Type="http://schemas.openxmlformats.org/officeDocument/2006/relationships/tags" Target="../tags/tag125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Fall 2022</a:t>
            </a:r>
            <a:endParaRPr lang="en-US" altLang="en-US" dirty="0"/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6: Binary Search Trees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Binary </a:t>
            </a:r>
            <a:r>
              <a:rPr lang="en-US" altLang="en-US" dirty="0" smtClean="0">
                <a:latin typeface="Arial" charset="0"/>
                <a:cs typeface="Arial" charset="0"/>
              </a:rPr>
              <a:t>Trees: </a:t>
            </a:r>
            <a:r>
              <a:rPr lang="en-US" altLang="en-US" dirty="0">
                <a:latin typeface="Arial" charset="0"/>
                <a:cs typeface="Arial" charset="0"/>
              </a:rPr>
              <a:t>Special Cases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24" name="Group 2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04800" y="2149475"/>
            <a:ext cx="1631950" cy="2057400"/>
            <a:chOff x="3600" y="912"/>
            <a:chExt cx="1104" cy="1392"/>
          </a:xfrm>
        </p:grpSpPr>
        <p:sp>
          <p:nvSpPr>
            <p:cNvPr id="25" name="Oval 22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101" y="91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26" name="AutoShape 23"/>
            <p:cNvCxnSpPr>
              <a:cxnSpLocks noChangeShapeType="1"/>
              <a:stCxn id="25" idx="3"/>
              <a:endCxn id="28" idx="0"/>
            </p:cNvCxnSpPr>
            <p:nvPr>
              <p:custDataLst>
                <p:tags r:id="rId43"/>
              </p:custDataLst>
            </p:nvPr>
          </p:nvCxnSpPr>
          <p:spPr bwMode="auto">
            <a:xfrm flipH="1">
              <a:off x="3936" y="1170"/>
              <a:ext cx="207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4"/>
            <p:cNvCxnSpPr>
              <a:cxnSpLocks noChangeShapeType="1"/>
              <a:stCxn id="25" idx="5"/>
              <a:endCxn id="33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4347" y="1170"/>
              <a:ext cx="21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792" y="148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600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30" name="Oval 27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984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31" name="AutoShape 28"/>
            <p:cNvCxnSpPr>
              <a:cxnSpLocks noChangeShapeType="1"/>
              <a:stCxn id="28" idx="5"/>
              <a:endCxn id="30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038" y="1746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29"/>
            <p:cNvCxnSpPr>
              <a:cxnSpLocks noChangeShapeType="1"/>
              <a:stCxn id="28" idx="3"/>
              <a:endCxn id="29" idx="0"/>
            </p:cNvCxnSpPr>
            <p:nvPr>
              <p:custDataLst>
                <p:tags r:id="rId49"/>
              </p:custDataLst>
            </p:nvPr>
          </p:nvCxnSpPr>
          <p:spPr bwMode="auto">
            <a:xfrm flipH="1">
              <a:off x="3744" y="1746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Oval 30"/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416" y="148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34" name="Oval 31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32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F</a:t>
              </a:r>
            </a:p>
          </p:txBody>
        </p:sp>
        <p:cxnSp>
          <p:nvCxnSpPr>
            <p:cNvPr id="35" name="AutoShape 32"/>
            <p:cNvCxnSpPr>
              <a:cxnSpLocks noChangeShapeType="1"/>
              <a:stCxn id="33" idx="4"/>
              <a:endCxn id="34" idx="0"/>
            </p:cNvCxnSpPr>
            <p:nvPr>
              <p:custDataLst>
                <p:tags r:id="rId52"/>
              </p:custDataLst>
            </p:nvPr>
          </p:nvCxnSpPr>
          <p:spPr bwMode="auto">
            <a:xfrm flipH="1">
              <a:off x="4470" y="1788"/>
              <a:ext cx="9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6" name="Text Box 6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257800"/>
            <a:ext cx="12477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Full Tree</a:t>
            </a:r>
          </a:p>
        </p:txBody>
      </p:sp>
      <p:sp>
        <p:nvSpPr>
          <p:cNvPr id="37" name="Text Box 6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419600"/>
            <a:ext cx="19605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Complete Tree</a:t>
            </a:r>
          </a:p>
        </p:txBody>
      </p:sp>
      <p:grpSp>
        <p:nvGrpSpPr>
          <p:cNvPr id="38" name="Group 3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105400" y="2209800"/>
            <a:ext cx="2198688" cy="2057400"/>
            <a:chOff x="4080" y="1344"/>
            <a:chExt cx="1488" cy="1392"/>
          </a:xfrm>
        </p:grpSpPr>
        <p:sp>
          <p:nvSpPr>
            <p:cNvPr id="39" name="Oval 34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25" y="134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A</a:t>
              </a:r>
            </a:p>
          </p:txBody>
        </p:sp>
        <p:cxnSp>
          <p:nvCxnSpPr>
            <p:cNvPr id="40" name="AutoShape 35"/>
            <p:cNvCxnSpPr>
              <a:cxnSpLocks noChangeShapeType="1"/>
              <a:stCxn id="39" idx="3"/>
              <a:endCxn id="42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4464" y="1602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36"/>
            <p:cNvCxnSpPr>
              <a:cxnSpLocks noChangeShapeType="1"/>
              <a:stCxn id="39" idx="5"/>
              <a:endCxn id="47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971" y="1602"/>
              <a:ext cx="21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Oval 37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320" y="19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3" name="Oval 38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080" y="24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44" name="Oval 39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512" y="24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E</a:t>
              </a:r>
            </a:p>
          </p:txBody>
        </p:sp>
        <p:cxnSp>
          <p:nvCxnSpPr>
            <p:cNvPr id="45" name="AutoShape 40"/>
            <p:cNvCxnSpPr>
              <a:cxnSpLocks noChangeShapeType="1"/>
              <a:stCxn id="42" idx="5"/>
              <a:endCxn id="44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4566" y="2178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41"/>
            <p:cNvCxnSpPr>
              <a:cxnSpLocks noChangeShapeType="1"/>
              <a:stCxn id="42" idx="3"/>
              <a:endCxn id="43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4224" y="2178"/>
              <a:ext cx="138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Oval 42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040" y="19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C</a:t>
              </a:r>
            </a:p>
          </p:txBody>
        </p:sp>
        <p:cxnSp>
          <p:nvCxnSpPr>
            <p:cNvPr id="48" name="AutoShape 43"/>
            <p:cNvCxnSpPr>
              <a:cxnSpLocks noChangeShapeType="1"/>
              <a:stCxn id="47" idx="3"/>
              <a:endCxn id="51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4992" y="2178"/>
              <a:ext cx="90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Oval 44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280" y="24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G</a:t>
              </a:r>
            </a:p>
          </p:txBody>
        </p:sp>
        <p:cxnSp>
          <p:nvCxnSpPr>
            <p:cNvPr id="50" name="AutoShape 45"/>
            <p:cNvCxnSpPr>
              <a:cxnSpLocks noChangeShapeType="1"/>
              <a:stCxn id="47" idx="5"/>
              <a:endCxn id="4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5286" y="2178"/>
              <a:ext cx="138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Oval 46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848" y="24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F</a:t>
              </a:r>
            </a:p>
          </p:txBody>
        </p:sp>
      </p:grpSp>
      <p:sp>
        <p:nvSpPr>
          <p:cNvPr id="52" name="Text Box 6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479925"/>
            <a:ext cx="16605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Perfect Tree</a:t>
            </a:r>
          </a:p>
        </p:txBody>
      </p:sp>
      <p:sp>
        <p:nvSpPr>
          <p:cNvPr id="59" name="Text Box 7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96200" y="4495800"/>
            <a:ext cx="15033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“List” Tree</a:t>
            </a:r>
          </a:p>
        </p:txBody>
      </p:sp>
      <p:sp>
        <p:nvSpPr>
          <p:cNvPr id="61" name="Oval 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487385" y="2116138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62" name="AutoShape 35"/>
          <p:cNvCxnSpPr>
            <a:cxnSpLocks noChangeShapeType="1"/>
            <a:stCxn id="61" idx="3"/>
            <a:endCxn id="64" idx="0"/>
          </p:cNvCxnSpPr>
          <p:nvPr>
            <p:custDataLst>
              <p:tags r:id="rId8"/>
            </p:custDataLst>
          </p:nvPr>
        </p:nvCxnSpPr>
        <p:spPr bwMode="auto">
          <a:xfrm flipH="1">
            <a:off x="3101728" y="2497466"/>
            <a:ext cx="447717" cy="452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AutoShape 36"/>
          <p:cNvCxnSpPr>
            <a:cxnSpLocks noChangeShapeType="1"/>
            <a:stCxn id="61" idx="5"/>
            <a:endCxn id="69" idx="0"/>
          </p:cNvCxnSpPr>
          <p:nvPr>
            <p:custDataLst>
              <p:tags r:id="rId9"/>
            </p:custDataLst>
          </p:nvPr>
        </p:nvCxnSpPr>
        <p:spPr bwMode="auto">
          <a:xfrm>
            <a:off x="3850878" y="2497466"/>
            <a:ext cx="314732" cy="452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Oval 3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2888952" y="2967476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65" name="Oval 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34325" y="3747869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66" name="Oval 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172654" y="3747869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67" name="AutoShape 40"/>
          <p:cNvCxnSpPr>
            <a:cxnSpLocks noChangeShapeType="1"/>
            <a:stCxn id="64" idx="5"/>
            <a:endCxn id="66" idx="0"/>
          </p:cNvCxnSpPr>
          <p:nvPr>
            <p:custDataLst>
              <p:tags r:id="rId13"/>
            </p:custDataLst>
          </p:nvPr>
        </p:nvCxnSpPr>
        <p:spPr bwMode="auto">
          <a:xfrm>
            <a:off x="3252445" y="3348804"/>
            <a:ext cx="132985" cy="3813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41"/>
          <p:cNvCxnSpPr>
            <a:cxnSpLocks noChangeShapeType="1"/>
            <a:stCxn id="64" idx="3"/>
            <a:endCxn id="65" idx="0"/>
          </p:cNvCxnSpPr>
          <p:nvPr>
            <p:custDataLst>
              <p:tags r:id="rId14"/>
            </p:custDataLst>
          </p:nvPr>
        </p:nvCxnSpPr>
        <p:spPr bwMode="auto">
          <a:xfrm flipH="1">
            <a:off x="2747101" y="3348804"/>
            <a:ext cx="203911" cy="3813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Oval 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952833" y="2967476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C</a:t>
            </a:r>
          </a:p>
        </p:txBody>
      </p:sp>
      <p:cxnSp>
        <p:nvCxnSpPr>
          <p:cNvPr id="70" name="AutoShape 43"/>
          <p:cNvCxnSpPr>
            <a:cxnSpLocks noChangeShapeType="1"/>
            <a:stCxn id="69" idx="3"/>
            <a:endCxn id="73" idx="0"/>
          </p:cNvCxnSpPr>
          <p:nvPr>
            <p:custDataLst>
              <p:tags r:id="rId16"/>
            </p:custDataLst>
          </p:nvPr>
        </p:nvCxnSpPr>
        <p:spPr bwMode="auto">
          <a:xfrm flipH="1">
            <a:off x="3881908" y="3348804"/>
            <a:ext cx="132985" cy="3813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Oval 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307460" y="3747869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G</a:t>
            </a:r>
          </a:p>
        </p:txBody>
      </p:sp>
      <p:cxnSp>
        <p:nvCxnSpPr>
          <p:cNvPr id="72" name="AutoShape 4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>
            <a:off x="4316326" y="3348804"/>
            <a:ext cx="203911" cy="3813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Oval 46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669132" y="3747869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74" name="Oval 34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822172" y="2209800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76" name="AutoShape 36"/>
          <p:cNvCxnSpPr>
            <a:cxnSpLocks noChangeShapeType="1"/>
            <a:stCxn id="74" idx="5"/>
            <a:endCxn id="79" idx="0"/>
          </p:cNvCxnSpPr>
          <p:nvPr>
            <p:custDataLst>
              <p:tags r:id="rId21"/>
            </p:custDataLst>
          </p:nvPr>
        </p:nvCxnSpPr>
        <p:spPr bwMode="auto">
          <a:xfrm>
            <a:off x="8185665" y="2591128"/>
            <a:ext cx="314732" cy="452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Oval 42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8287620" y="3061138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B</a:t>
            </a:r>
            <a:endParaRPr lang="en-US" altLang="en-US" sz="2400" dirty="0">
              <a:latin typeface="Arial" charset="0"/>
              <a:cs typeface="Arial" charset="0"/>
            </a:endParaRPr>
          </a:p>
        </p:txBody>
      </p:sp>
      <p:sp>
        <p:nvSpPr>
          <p:cNvPr id="81" name="Oval 4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8642247" y="3841531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C</a:t>
            </a:r>
            <a:endParaRPr lang="en-US" altLang="en-US" sz="2400" dirty="0">
              <a:latin typeface="Arial" charset="0"/>
              <a:cs typeface="Arial" charset="0"/>
            </a:endParaRPr>
          </a:p>
        </p:txBody>
      </p:sp>
      <p:cxnSp>
        <p:nvCxnSpPr>
          <p:cNvPr id="82" name="AutoShape 45"/>
          <p:cNvCxnSpPr>
            <a:cxnSpLocks noChangeShapeType="1"/>
            <a:stCxn id="79" idx="5"/>
            <a:endCxn id="81" idx="0"/>
          </p:cNvCxnSpPr>
          <p:nvPr>
            <p:custDataLst>
              <p:tags r:id="rId24"/>
            </p:custDataLst>
          </p:nvPr>
        </p:nvCxnSpPr>
        <p:spPr bwMode="auto">
          <a:xfrm>
            <a:off x="8651113" y="3442466"/>
            <a:ext cx="203911" cy="3813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AutoShape 43"/>
          <p:cNvCxnSpPr>
            <a:cxnSpLocks noChangeShapeType="1"/>
            <a:endCxn id="88" idx="0"/>
          </p:cNvCxnSpPr>
          <p:nvPr>
            <p:custDataLst>
              <p:tags r:id="rId25"/>
            </p:custDataLst>
          </p:nvPr>
        </p:nvCxnSpPr>
        <p:spPr bwMode="auto">
          <a:xfrm flipH="1">
            <a:off x="3644695" y="4114800"/>
            <a:ext cx="132985" cy="3813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Oval 44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070247" y="4513865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I</a:t>
            </a:r>
            <a:endParaRPr lang="en-US" altLang="en-US" sz="2400" dirty="0">
              <a:latin typeface="Arial" charset="0"/>
              <a:cs typeface="Arial" charset="0"/>
            </a:endParaRPr>
          </a:p>
        </p:txBody>
      </p:sp>
      <p:cxnSp>
        <p:nvCxnSpPr>
          <p:cNvPr id="87" name="AutoShape 45"/>
          <p:cNvCxnSpPr>
            <a:cxnSpLocks noChangeShapeType="1"/>
            <a:endCxn id="86" idx="0"/>
          </p:cNvCxnSpPr>
          <p:nvPr>
            <p:custDataLst>
              <p:tags r:id="rId27"/>
            </p:custDataLst>
          </p:nvPr>
        </p:nvCxnSpPr>
        <p:spPr bwMode="auto">
          <a:xfrm>
            <a:off x="4079113" y="4114800"/>
            <a:ext cx="203911" cy="3813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Oval 46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3431919" y="4513865"/>
            <a:ext cx="425553" cy="425669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H</a:t>
            </a:r>
            <a:endParaRPr lang="en-US" alt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2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 of height 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Height of a tree:  longest path from root to leaf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max # of leaves: </a:t>
            </a:r>
          </a:p>
          <a:p>
            <a:pPr lvl="3"/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max # of nodes:</a:t>
            </a:r>
          </a:p>
          <a:p>
            <a:pPr lvl="3"/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min # of leaves:</a:t>
            </a:r>
          </a:p>
          <a:p>
            <a:pPr lvl="3"/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min # of nodes:</a:t>
            </a:r>
          </a:p>
          <a:p>
            <a:pPr lvl="1">
              <a:buFontTx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899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76200"/>
            <a:ext cx="92202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Binary Search Tree Data Structure</a:t>
            </a:r>
          </a:p>
        </p:txBody>
      </p:sp>
      <p:sp>
        <p:nvSpPr>
          <p:cNvPr id="1434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34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1434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434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34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34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1434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34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</a:t>
            </a:r>
          </a:p>
        </p:txBody>
      </p:sp>
      <p:cxnSp>
        <p:nvCxnSpPr>
          <p:cNvPr id="14348" name="AutoShape 11"/>
          <p:cNvCxnSpPr>
            <a:cxnSpLocks noChangeShapeType="1"/>
            <a:stCxn id="14347" idx="3"/>
            <a:endCxn id="14346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AutoShape 12"/>
          <p:cNvCxnSpPr>
            <a:cxnSpLocks noChangeShapeType="1"/>
            <a:stCxn id="14347" idx="5"/>
            <a:endCxn id="14345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3"/>
          <p:cNvCxnSpPr>
            <a:cxnSpLocks noChangeShapeType="1"/>
            <a:stCxn id="14345" idx="3"/>
            <a:endCxn id="14342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AutoShape 14"/>
          <p:cNvCxnSpPr>
            <a:cxnSpLocks noChangeShapeType="1"/>
            <a:stCxn id="14345" idx="5"/>
            <a:endCxn id="14341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15"/>
          <p:cNvCxnSpPr>
            <a:cxnSpLocks noChangeShapeType="1"/>
            <a:stCxn id="14346" idx="3"/>
            <a:endCxn id="14344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3" name="AutoShape 16"/>
          <p:cNvCxnSpPr>
            <a:cxnSpLocks noChangeShapeType="1"/>
            <a:stCxn id="14346" idx="5"/>
            <a:endCxn id="14343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4" name="AutoShape 17"/>
          <p:cNvCxnSpPr>
            <a:cxnSpLocks noChangeShapeType="1"/>
            <a:stCxn id="14344" idx="5"/>
            <a:endCxn id="14340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26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14356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80010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13</a:t>
            </a:r>
          </a:p>
        </p:txBody>
      </p:sp>
      <p:sp>
        <p:nvSpPr>
          <p:cNvPr id="14357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4358" name="AutoShape 21"/>
          <p:cNvCxnSpPr>
            <a:cxnSpLocks noChangeShapeType="1"/>
            <a:stCxn id="14343" idx="5"/>
            <a:endCxn id="14357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cxnSp>
        <p:nvCxnSpPr>
          <p:cNvPr id="14360" name="AutoShape 23"/>
          <p:cNvCxnSpPr>
            <a:cxnSpLocks noChangeShapeType="1"/>
            <a:stCxn id="14342" idx="3"/>
            <a:endCxn id="14359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1" name="AutoShape 24"/>
          <p:cNvCxnSpPr>
            <a:cxnSpLocks noChangeShapeType="1"/>
            <a:stCxn id="14355" idx="4"/>
            <a:endCxn id="14356" idx="0"/>
          </p:cNvCxnSpPr>
          <p:nvPr>
            <p:custDataLst>
              <p:tags r:id="rId23"/>
            </p:custDataLst>
          </p:nvPr>
        </p:nvCxnSpPr>
        <p:spPr bwMode="auto">
          <a:xfrm flipH="1">
            <a:off x="8191500" y="5181600"/>
            <a:ext cx="2667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2" name="AutoShape 25"/>
          <p:cNvCxnSpPr>
            <a:cxnSpLocks noChangeShapeType="1"/>
            <a:stCxn id="14341" idx="5"/>
            <a:endCxn id="14355" idx="0"/>
          </p:cNvCxnSpPr>
          <p:nvPr>
            <p:custDataLst>
              <p:tags r:id="rId24"/>
            </p:custDataLst>
          </p:nvPr>
        </p:nvCxnSpPr>
        <p:spPr bwMode="auto">
          <a:xfrm>
            <a:off x="8135704" y="4236804"/>
            <a:ext cx="322496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3" name="Rectangle 27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876800" cy="4800600"/>
          </a:xfrm>
        </p:spPr>
        <p:txBody>
          <a:bodyPr/>
          <a:lstStyle/>
          <a:p>
            <a:r>
              <a:rPr lang="en-US" altLang="en-US" sz="2400" smtClean="0">
                <a:latin typeface="Arial" charset="0"/>
                <a:cs typeface="Arial" charset="0"/>
              </a:rPr>
              <a:t>Structural property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each node has </a:t>
            </a:r>
            <a:r>
              <a:rPr lang="en-US" altLang="en-US" sz="2000" smtClean="0">
                <a:latin typeface="Arial" charset="0"/>
                <a:cs typeface="Arial" charset="0"/>
                <a:sym typeface="Symbol" pitchFamily="18" charset="2"/>
              </a:rPr>
              <a:t> 2</a:t>
            </a:r>
            <a:r>
              <a:rPr lang="en-US" altLang="en-US" sz="2000" smtClean="0">
                <a:latin typeface="Arial" charset="0"/>
                <a:cs typeface="Arial" charset="0"/>
              </a:rPr>
              <a:t> children</a:t>
            </a:r>
          </a:p>
          <a:p>
            <a:pPr lvl="2">
              <a:buFontTx/>
              <a:buNone/>
            </a:pPr>
            <a:endParaRPr lang="en-US" altLang="en-US" sz="1800" smtClean="0">
              <a:latin typeface="Arial" charset="0"/>
              <a:cs typeface="Arial" charset="0"/>
            </a:endParaRPr>
          </a:p>
          <a:p>
            <a:r>
              <a:rPr lang="en-US" altLang="en-US" sz="2400" smtClean="0">
                <a:latin typeface="Arial" charset="0"/>
                <a:cs typeface="Arial" charset="0"/>
              </a:rPr>
              <a:t>Order property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all keys in left subtree smaller</a:t>
            </a:r>
            <a:br>
              <a:rPr lang="en-US" altLang="en-US" sz="2000" smtClean="0">
                <a:latin typeface="Arial" charset="0"/>
                <a:cs typeface="Arial" charset="0"/>
              </a:rPr>
            </a:br>
            <a:r>
              <a:rPr lang="en-US" altLang="en-US" sz="2000" smtClean="0">
                <a:latin typeface="Arial" charset="0"/>
                <a:cs typeface="Arial" charset="0"/>
              </a:rPr>
              <a:t>than root’s key</a:t>
            </a:r>
          </a:p>
          <a:p>
            <a:pPr lvl="1"/>
            <a:r>
              <a:rPr lang="en-US" altLang="en-US" sz="2000" smtClean="0">
                <a:latin typeface="Arial" charset="0"/>
                <a:cs typeface="Arial" charset="0"/>
              </a:rPr>
              <a:t>all keys in right subtree larger</a:t>
            </a:r>
            <a:br>
              <a:rPr lang="en-US" altLang="en-US" sz="2000" smtClean="0">
                <a:latin typeface="Arial" charset="0"/>
                <a:cs typeface="Arial" charset="0"/>
              </a:rPr>
            </a:br>
            <a:r>
              <a:rPr lang="en-US" altLang="en-US" sz="2000" smtClean="0">
                <a:latin typeface="Arial" charset="0"/>
                <a:cs typeface="Arial" charset="0"/>
              </a:rPr>
              <a:t> than root’s key</a:t>
            </a: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  <a:p>
            <a:pPr lvl="1"/>
            <a:endParaRPr lang="en-US" altLang="en-US" sz="2000" smtClean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Find in BST, Recursive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800600" y="1447800"/>
            <a:ext cx="4191000" cy="4343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Node Find(Object key,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   Node root)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if (root == NULL)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return NULL;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b="1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if (key &lt; root.key)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return Find(key,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       root.left);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else if (key &gt; root.key)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return Find(key,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       root.right);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return root;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</a:p>
        </p:txBody>
      </p:sp>
      <p:sp>
        <p:nvSpPr>
          <p:cNvPr id="1638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6576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639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1639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639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sp>
        <p:nvSpPr>
          <p:cNvPr id="1639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</a:t>
            </a:r>
          </a:p>
        </p:txBody>
      </p:sp>
      <p:sp>
        <p:nvSpPr>
          <p:cNvPr id="16394" name="Oval 10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0574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12</a:t>
            </a:r>
          </a:p>
        </p:txBody>
      </p:sp>
      <p:cxnSp>
        <p:nvCxnSpPr>
          <p:cNvPr id="16395" name="AutoShape 11"/>
          <p:cNvCxnSpPr>
            <a:cxnSpLocks noChangeShapeType="1"/>
            <a:stCxn id="16394" idx="3"/>
            <a:endCxn id="16393" idx="0"/>
          </p:cNvCxnSpPr>
          <p:nvPr>
            <p:custDataLst>
              <p:tags r:id="rId9"/>
            </p:custDataLst>
          </p:nvPr>
        </p:nvCxnSpPr>
        <p:spPr bwMode="auto">
          <a:xfrm flipH="1">
            <a:off x="11811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6" name="AutoShape 12"/>
          <p:cNvCxnSpPr>
            <a:cxnSpLocks noChangeShapeType="1"/>
            <a:stCxn id="16394" idx="5"/>
            <a:endCxn id="16392" idx="0"/>
          </p:cNvCxnSpPr>
          <p:nvPr>
            <p:custDataLst>
              <p:tags r:id="rId10"/>
            </p:custDataLst>
          </p:nvPr>
        </p:nvCxnSpPr>
        <p:spPr bwMode="auto">
          <a:xfrm>
            <a:off x="23828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7" name="AutoShape 13"/>
          <p:cNvCxnSpPr>
            <a:cxnSpLocks noChangeShapeType="1"/>
            <a:stCxn id="16392" idx="5"/>
            <a:endCxn id="16389" idx="0"/>
          </p:cNvCxnSpPr>
          <p:nvPr>
            <p:custDataLst>
              <p:tags r:id="rId11"/>
            </p:custDataLst>
          </p:nvPr>
        </p:nvCxnSpPr>
        <p:spPr bwMode="auto">
          <a:xfrm>
            <a:off x="34496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8" name="AutoShape 14"/>
          <p:cNvCxnSpPr>
            <a:cxnSpLocks noChangeShapeType="1"/>
            <a:stCxn id="16393" idx="3"/>
            <a:endCxn id="16391" idx="0"/>
          </p:cNvCxnSpPr>
          <p:nvPr>
            <p:custDataLst>
              <p:tags r:id="rId12"/>
            </p:custDataLst>
          </p:nvPr>
        </p:nvCxnSpPr>
        <p:spPr bwMode="auto">
          <a:xfrm flipH="1">
            <a:off x="6477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9" name="AutoShape 15"/>
          <p:cNvCxnSpPr>
            <a:cxnSpLocks noChangeShapeType="1"/>
            <a:stCxn id="16393" idx="5"/>
            <a:endCxn id="16390" idx="0"/>
          </p:cNvCxnSpPr>
          <p:nvPr>
            <p:custDataLst>
              <p:tags r:id="rId13"/>
            </p:custDataLst>
          </p:nvPr>
        </p:nvCxnSpPr>
        <p:spPr bwMode="auto">
          <a:xfrm>
            <a:off x="13160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0" name="Oval 16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9243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30</a:t>
            </a:r>
          </a:p>
        </p:txBody>
      </p:sp>
      <p:cxnSp>
        <p:nvCxnSpPr>
          <p:cNvPr id="16401" name="AutoShape 17"/>
          <p:cNvCxnSpPr>
            <a:cxnSpLocks noChangeShapeType="1"/>
            <a:stCxn id="16389" idx="5"/>
            <a:endCxn id="16400" idx="0"/>
          </p:cNvCxnSpPr>
          <p:nvPr>
            <p:custDataLst>
              <p:tags r:id="rId15"/>
            </p:custDataLst>
          </p:nvPr>
        </p:nvCxnSpPr>
        <p:spPr bwMode="auto">
          <a:xfrm>
            <a:off x="39830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2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12573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cxnSp>
        <p:nvCxnSpPr>
          <p:cNvPr id="16403" name="AutoShape 19"/>
          <p:cNvCxnSpPr>
            <a:cxnSpLocks noChangeShapeType="1"/>
            <a:stCxn id="16390" idx="3"/>
            <a:endCxn id="16402" idx="0"/>
          </p:cNvCxnSpPr>
          <p:nvPr>
            <p:custDataLst>
              <p:tags r:id="rId17"/>
            </p:custDataLst>
          </p:nvPr>
        </p:nvCxnSpPr>
        <p:spPr bwMode="auto">
          <a:xfrm flipH="1">
            <a:off x="14478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4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3909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17</a:t>
            </a:r>
          </a:p>
        </p:txBody>
      </p:sp>
      <p:cxnSp>
        <p:nvCxnSpPr>
          <p:cNvPr id="16405" name="AutoShape 21"/>
          <p:cNvCxnSpPr>
            <a:cxnSpLocks noChangeShapeType="1"/>
            <a:stCxn id="16389" idx="3"/>
            <a:endCxn id="16404" idx="0"/>
          </p:cNvCxnSpPr>
          <p:nvPr>
            <p:custDataLst>
              <p:tags r:id="rId19"/>
            </p:custDataLst>
          </p:nvPr>
        </p:nvCxnSpPr>
        <p:spPr bwMode="auto">
          <a:xfrm flipH="1">
            <a:off x="35814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" y="5257800"/>
            <a:ext cx="14176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charset="0"/>
                <a:cs typeface="Arial" charset="0"/>
              </a:rPr>
              <a:t>Runtime:</a:t>
            </a:r>
            <a:endParaRPr lang="en-US" altLang="en-US" sz="2400" i="1">
              <a:latin typeface="Arial" charset="0"/>
              <a:cs typeface="Arial" charset="0"/>
            </a:endParaRPr>
          </a:p>
        </p:txBody>
      </p:sp>
      <p:sp>
        <p:nvSpPr>
          <p:cNvPr id="16407" name="Oval 2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6408" name="AutoShape 25"/>
          <p:cNvCxnSpPr>
            <a:cxnSpLocks noChangeShapeType="1"/>
            <a:endCxn id="16407" idx="0"/>
          </p:cNvCxnSpPr>
          <p:nvPr>
            <p:custDataLst>
              <p:tags r:id="rId22"/>
            </p:custDataLst>
          </p:nvPr>
        </p:nvCxnSpPr>
        <p:spPr bwMode="auto">
          <a:xfrm>
            <a:off x="18288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0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0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Find in BST, Iterative</a:t>
            </a:r>
          </a:p>
        </p:txBody>
      </p:sp>
      <p:sp>
        <p:nvSpPr>
          <p:cNvPr id="17412" name="Rectangle 2051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524000"/>
            <a:ext cx="4038600" cy="4419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Node Find(Object key,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   Node root) {</a:t>
            </a:r>
          </a:p>
          <a:p>
            <a:pPr>
              <a:buFontTx/>
              <a:buNone/>
            </a:pPr>
            <a:endParaRPr lang="en-US" altLang="en-US" sz="1800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while (root != NULL &amp;&amp;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   root.key != key) {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if (key &lt; root.key)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root = root.left;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else 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    root = root.right;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endParaRPr lang="en-US" altLang="en-US" sz="1800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  return root;</a:t>
            </a:r>
          </a:p>
          <a:p>
            <a:pPr>
              <a:buFontTx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  <a:endParaRPr lang="en-US" altLang="en-US" smtClean="0"/>
          </a:p>
        </p:txBody>
      </p:sp>
      <p:grpSp>
        <p:nvGrpSpPr>
          <p:cNvPr id="17413" name="Group 205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876800" y="2133600"/>
            <a:ext cx="3848100" cy="3048000"/>
            <a:chOff x="3192" y="1344"/>
            <a:chExt cx="2424" cy="1920"/>
          </a:xfrm>
        </p:grpSpPr>
        <p:sp>
          <p:nvSpPr>
            <p:cNvPr id="17417" name="Oval 2054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208" y="246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20</a:t>
              </a:r>
            </a:p>
          </p:txBody>
        </p:sp>
        <p:sp>
          <p:nvSpPr>
            <p:cNvPr id="17418" name="Oval 2055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64" y="246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9</a:t>
              </a:r>
            </a:p>
          </p:txBody>
        </p:sp>
        <p:sp>
          <p:nvSpPr>
            <p:cNvPr id="17419" name="Oval 2056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192" y="246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2</a:t>
              </a:r>
            </a:p>
          </p:txBody>
        </p:sp>
        <p:sp>
          <p:nvSpPr>
            <p:cNvPr id="17420" name="Oval 205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872" y="190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15</a:t>
              </a:r>
            </a:p>
          </p:txBody>
        </p:sp>
        <p:sp>
          <p:nvSpPr>
            <p:cNvPr id="17421" name="Oval 205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28" y="190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5</a:t>
              </a:r>
            </a:p>
          </p:txBody>
        </p:sp>
        <p:sp>
          <p:nvSpPr>
            <p:cNvPr id="17422" name="Oval 2059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00" y="134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12</a:t>
              </a:r>
            </a:p>
          </p:txBody>
        </p:sp>
        <p:cxnSp>
          <p:nvCxnSpPr>
            <p:cNvPr id="17423" name="AutoShape 2060"/>
            <p:cNvCxnSpPr>
              <a:cxnSpLocks noChangeShapeType="1"/>
              <a:stCxn id="17422" idx="3"/>
              <a:endCxn id="17421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3648" y="1561"/>
              <a:ext cx="587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4" name="AutoShape 2061"/>
            <p:cNvCxnSpPr>
              <a:cxnSpLocks noChangeShapeType="1"/>
              <a:stCxn id="17422" idx="5"/>
              <a:endCxn id="17420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4405" y="1561"/>
              <a:ext cx="587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5" name="AutoShape 2062"/>
            <p:cNvCxnSpPr>
              <a:cxnSpLocks noChangeShapeType="1"/>
              <a:stCxn id="17420" idx="5"/>
              <a:endCxn id="17417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077" y="2121"/>
              <a:ext cx="251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6" name="AutoShape 2063"/>
            <p:cNvCxnSpPr>
              <a:cxnSpLocks noChangeShapeType="1"/>
              <a:stCxn id="17421" idx="3"/>
              <a:endCxn id="17419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312" y="2121"/>
              <a:ext cx="251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7" name="AutoShape 2064"/>
            <p:cNvCxnSpPr>
              <a:cxnSpLocks noChangeShapeType="1"/>
              <a:stCxn id="17421" idx="5"/>
              <a:endCxn id="17418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3733" y="2121"/>
              <a:ext cx="251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28" name="Oval 2065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76" y="302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30</a:t>
              </a:r>
            </a:p>
          </p:txBody>
        </p:sp>
        <p:cxnSp>
          <p:nvCxnSpPr>
            <p:cNvPr id="17429" name="AutoShape 2066"/>
            <p:cNvCxnSpPr>
              <a:cxnSpLocks noChangeShapeType="1"/>
              <a:stCxn id="17417" idx="5"/>
              <a:endCxn id="17428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5413" y="2681"/>
              <a:ext cx="83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30" name="Oval 2067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96" y="3024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7</a:t>
              </a:r>
            </a:p>
          </p:txBody>
        </p:sp>
        <p:cxnSp>
          <p:nvCxnSpPr>
            <p:cNvPr id="17431" name="AutoShape 2068"/>
            <p:cNvCxnSpPr>
              <a:cxnSpLocks noChangeShapeType="1"/>
              <a:stCxn id="17418" idx="3"/>
              <a:endCxn id="17430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3816" y="2681"/>
              <a:ext cx="83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32" name="Oval 206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040" y="3019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17</a:t>
              </a:r>
            </a:p>
          </p:txBody>
        </p:sp>
        <p:cxnSp>
          <p:nvCxnSpPr>
            <p:cNvPr id="17433" name="AutoShape 2070"/>
            <p:cNvCxnSpPr>
              <a:cxnSpLocks noChangeShapeType="1"/>
              <a:stCxn id="17417" idx="3"/>
              <a:endCxn id="1743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5160" y="2681"/>
              <a:ext cx="83" cy="3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414" name="Text Box 207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715000"/>
            <a:ext cx="1435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charset="0"/>
                <a:cs typeface="Arial" charset="0"/>
              </a:rPr>
              <a:t>Runtime</a:t>
            </a:r>
            <a:r>
              <a:rPr lang="en-US" altLang="en-US" sz="2400" i="1">
                <a:solidFill>
                  <a:schemeClr val="accent2"/>
                </a:solidFill>
              </a:rPr>
              <a:t>:</a:t>
            </a:r>
            <a:endParaRPr lang="en-US" altLang="en-US" sz="2400" i="1"/>
          </a:p>
        </p:txBody>
      </p:sp>
      <p:sp>
        <p:nvSpPr>
          <p:cNvPr id="17415" name="Oval 207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189663" y="4811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7416" name="AutoShape 2075"/>
          <p:cNvCxnSpPr>
            <a:cxnSpLocks noChangeShapeType="1"/>
            <a:endCxn id="17415" idx="0"/>
          </p:cNvCxnSpPr>
          <p:nvPr>
            <p:custDataLst>
              <p:tags r:id="rId6"/>
            </p:custDataLst>
          </p:nvPr>
        </p:nvCxnSpPr>
        <p:spPr bwMode="auto">
          <a:xfrm>
            <a:off x="6248400" y="4267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CSE 332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29ED99-A29F-4FFE-8BD0-E91AC439890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7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Bonus: </a:t>
            </a:r>
            <a:r>
              <a:rPr lang="en-US" altLang="en-US" dirty="0" err="1">
                <a:latin typeface="Arial" charset="0"/>
                <a:cs typeface="Arial" charset="0"/>
              </a:rPr>
              <a:t>FindMin</a:t>
            </a:r>
            <a:r>
              <a:rPr lang="en-US" altLang="en-US" dirty="0">
                <a:latin typeface="Arial" charset="0"/>
                <a:cs typeface="Arial" charset="0"/>
              </a:rPr>
              <a:t>/</a:t>
            </a:r>
            <a:r>
              <a:rPr lang="en-US" altLang="en-US" dirty="0" err="1">
                <a:latin typeface="Arial" charset="0"/>
                <a:cs typeface="Arial" charset="0"/>
              </a:rPr>
              <a:t>FindMax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 minimum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maximum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886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753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6863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3533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2197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14" name="AutoShape 10"/>
          <p:cNvCxnSpPr>
            <a:cxnSpLocks noChangeShapeType="1"/>
            <a:stCxn id="13" idx="3"/>
            <a:endCxn id="12" idx="0"/>
          </p:cNvCxnSpPr>
          <p:nvPr>
            <p:custDataLst>
              <p:tags r:id="rId7"/>
            </p:custDataLst>
          </p:nvPr>
        </p:nvCxnSpPr>
        <p:spPr bwMode="auto">
          <a:xfrm flipH="1">
            <a:off x="54102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1"/>
          <p:cNvCxnSpPr>
            <a:cxnSpLocks noChangeShapeType="1"/>
            <a:stCxn id="13" idx="5"/>
            <a:endCxn id="11" idx="0"/>
          </p:cNvCxnSpPr>
          <p:nvPr>
            <p:custDataLst>
              <p:tags r:id="rId8"/>
            </p:custDataLst>
          </p:nvPr>
        </p:nvCxnSpPr>
        <p:spPr bwMode="auto">
          <a:xfrm>
            <a:off x="66119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2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76787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3"/>
          <p:cNvCxnSpPr>
            <a:cxnSpLocks noChangeShapeType="1"/>
            <a:stCxn id="12" idx="3"/>
            <a:endCxn id="10" idx="0"/>
          </p:cNvCxnSpPr>
          <p:nvPr>
            <p:custDataLst>
              <p:tags r:id="rId10"/>
            </p:custDataLst>
          </p:nvPr>
        </p:nvCxnSpPr>
        <p:spPr bwMode="auto">
          <a:xfrm flipH="1">
            <a:off x="48768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4"/>
          <p:cNvCxnSpPr>
            <a:cxnSpLocks noChangeShapeType="1"/>
            <a:stCxn id="12" idx="5"/>
            <a:endCxn id="9" idx="0"/>
          </p:cNvCxnSpPr>
          <p:nvPr>
            <p:custDataLst>
              <p:tags r:id="rId11"/>
            </p:custDataLst>
          </p:nvPr>
        </p:nvCxnSpPr>
        <p:spPr bwMode="auto">
          <a:xfrm>
            <a:off x="55451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val 1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8153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20" name="AutoShape 16"/>
          <p:cNvCxnSpPr>
            <a:cxnSpLocks noChangeShapeType="1"/>
            <a:stCxn id="8" idx="5"/>
            <a:endCxn id="19" idx="0"/>
          </p:cNvCxnSpPr>
          <p:nvPr>
            <p:custDataLst>
              <p:tags r:id="rId13"/>
            </p:custDataLst>
          </p:nvPr>
        </p:nvCxnSpPr>
        <p:spPr bwMode="auto">
          <a:xfrm>
            <a:off x="8212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al 1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2" name="AutoShape 18"/>
          <p:cNvCxnSpPr>
            <a:cxnSpLocks noChangeShapeType="1"/>
            <a:stCxn id="9" idx="3"/>
            <a:endCxn id="21" idx="0"/>
          </p:cNvCxnSpPr>
          <p:nvPr>
            <p:custDataLst>
              <p:tags r:id="rId15"/>
            </p:custDataLst>
          </p:nvPr>
        </p:nvCxnSpPr>
        <p:spPr bwMode="auto">
          <a:xfrm flipH="1">
            <a:off x="56769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1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0" y="4792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17</a:t>
            </a:r>
          </a:p>
        </p:txBody>
      </p:sp>
      <p:cxnSp>
        <p:nvCxnSpPr>
          <p:cNvPr id="24" name="AutoShape 20"/>
          <p:cNvCxnSpPr>
            <a:cxnSpLocks noChangeShapeType="1"/>
            <a:stCxn id="8" idx="3"/>
            <a:endCxn id="23" idx="0"/>
          </p:cNvCxnSpPr>
          <p:nvPr>
            <p:custDataLst>
              <p:tags r:id="rId17"/>
            </p:custDataLst>
          </p:nvPr>
        </p:nvCxnSpPr>
        <p:spPr bwMode="auto">
          <a:xfrm flipH="1">
            <a:off x="7810500" y="4256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Oval 23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037263" y="4811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6" name="AutoShape 24"/>
          <p:cNvCxnSpPr>
            <a:cxnSpLocks noChangeShapeType="1"/>
            <a:endCxn id="25" idx="0"/>
          </p:cNvCxnSpPr>
          <p:nvPr>
            <p:custDataLst>
              <p:tags r:id="rId19"/>
            </p:custDataLst>
          </p:nvPr>
        </p:nvCxnSpPr>
        <p:spPr bwMode="auto">
          <a:xfrm>
            <a:off x="6096000" y="4267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1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020469" y="4811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latin typeface="Arial" charset="0"/>
                <a:cs typeface="Arial" charset="0"/>
              </a:rPr>
              <a:t>4</a:t>
            </a:r>
            <a:endParaRPr lang="en-US" altLang="en-US" sz="2200" dirty="0">
              <a:latin typeface="Arial" charset="0"/>
              <a:cs typeface="Arial" charset="0"/>
            </a:endParaRPr>
          </a:p>
        </p:txBody>
      </p:sp>
      <p:cxnSp>
        <p:nvCxnSpPr>
          <p:cNvPr id="28" name="AutoShape 24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960938" y="4292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Oval 19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latin typeface="Arial" charset="0"/>
                <a:cs typeface="Arial" charset="0"/>
              </a:rPr>
              <a:t>18</a:t>
            </a:r>
            <a:endParaRPr lang="en-US" altLang="en-US" sz="2200" dirty="0">
              <a:latin typeface="Arial" charset="0"/>
              <a:cs typeface="Arial" charset="0"/>
            </a:endParaRPr>
          </a:p>
        </p:txBody>
      </p:sp>
      <p:cxnSp>
        <p:nvCxnSpPr>
          <p:cNvPr id="30" name="AutoShape 24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7886700" y="5131859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86608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Insert in BST</a:t>
            </a:r>
          </a:p>
        </p:txBody>
      </p:sp>
      <p:sp>
        <p:nvSpPr>
          <p:cNvPr id="1946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1946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946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46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946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46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19466" name="AutoShape 9"/>
          <p:cNvCxnSpPr>
            <a:cxnSpLocks noChangeShapeType="1"/>
            <a:stCxn id="19465" idx="3"/>
            <a:endCxn id="19464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7" name="AutoShape 10"/>
          <p:cNvCxnSpPr>
            <a:cxnSpLocks noChangeShapeType="1"/>
            <a:stCxn id="19465" idx="5"/>
            <a:endCxn id="19463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8" name="AutoShape 11"/>
          <p:cNvCxnSpPr>
            <a:cxnSpLocks noChangeShapeType="1"/>
            <a:stCxn id="19463" idx="5"/>
            <a:endCxn id="19460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9" name="AutoShape 12"/>
          <p:cNvCxnSpPr>
            <a:cxnSpLocks noChangeShapeType="1"/>
            <a:stCxn id="19464" idx="3"/>
            <a:endCxn id="19462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0" name="AutoShape 13"/>
          <p:cNvCxnSpPr>
            <a:cxnSpLocks noChangeShapeType="1"/>
            <a:stCxn id="19464" idx="5"/>
            <a:endCxn id="19461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1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19472" name="AutoShape 15"/>
          <p:cNvCxnSpPr>
            <a:cxnSpLocks noChangeShapeType="1"/>
            <a:stCxn id="19460" idx="5"/>
            <a:endCxn id="19471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3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9474" name="AutoShape 17"/>
          <p:cNvCxnSpPr>
            <a:cxnSpLocks noChangeShapeType="1"/>
            <a:stCxn id="19461" idx="3"/>
            <a:endCxn id="19473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17</a:t>
            </a:r>
          </a:p>
        </p:txBody>
      </p:sp>
      <p:cxnSp>
        <p:nvCxnSpPr>
          <p:cNvPr id="19476" name="AutoShape 19"/>
          <p:cNvCxnSpPr>
            <a:cxnSpLocks noChangeShapeType="1"/>
            <a:stCxn id="19460" idx="3"/>
            <a:endCxn id="19475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7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23838" y="5334000"/>
            <a:ext cx="1417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Arial" charset="0"/>
                <a:cs typeface="Arial" charset="0"/>
              </a:rPr>
              <a:t>Runtime:</a:t>
            </a:r>
            <a:endParaRPr lang="en-US" altLang="en-US" sz="2400" i="1">
              <a:latin typeface="Arial" charset="0"/>
              <a:cs typeface="Arial" charset="0"/>
            </a:endParaRPr>
          </a:p>
        </p:txBody>
      </p:sp>
      <p:sp>
        <p:nvSpPr>
          <p:cNvPr id="19478" name="Text Box 2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70525" y="1641475"/>
            <a:ext cx="15017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Insert(13)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Insert(8)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Insert(31)</a:t>
            </a:r>
          </a:p>
        </p:txBody>
      </p:sp>
      <p:sp>
        <p:nvSpPr>
          <p:cNvPr id="19479" name="Text Box 2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75300" y="4435475"/>
            <a:ext cx="33702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Insertions happen only </a:t>
            </a:r>
            <a:br>
              <a:rPr lang="en-US" altLang="en-US" sz="2400">
                <a:latin typeface="Arial" charset="0"/>
                <a:cs typeface="Arial" charset="0"/>
              </a:rPr>
            </a:br>
            <a:r>
              <a:rPr lang="en-US" altLang="en-US" sz="2400">
                <a:latin typeface="Arial" charset="0"/>
                <a:cs typeface="Arial" charset="0"/>
              </a:rPr>
              <a:t>at the leaves – easy!</a:t>
            </a:r>
          </a:p>
        </p:txBody>
      </p:sp>
      <p:sp>
        <p:nvSpPr>
          <p:cNvPr id="19480" name="Oval 30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19481" name="AutoShape 31"/>
          <p:cNvCxnSpPr>
            <a:cxnSpLocks noChangeShapeType="1"/>
            <a:endCxn id="19480" idx="0"/>
          </p:cNvCxnSpPr>
          <p:nvPr>
            <p:custDataLst>
              <p:tags r:id="rId23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BuildTree</a:t>
            </a:r>
            <a:r>
              <a:rPr lang="en-US" altLang="en-US" dirty="0">
                <a:latin typeface="Arial" charset="0"/>
                <a:cs typeface="Arial" charset="0"/>
              </a:rPr>
              <a:t> for BST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Suppose keys 1, 2, 3, 4, 5, 6, 7, 8, 9 are inserted into an initially empty BST. </a:t>
            </a:r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152400" y="3227686"/>
            <a:ext cx="448786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charset="0"/>
                <a:cs typeface="Arial" charset="0"/>
              </a:rPr>
              <a:t>If inserted in given order, what is the tree?  What big-O runtime for this kind of sorted input?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charset="0"/>
                <a:cs typeface="Arial" charset="0"/>
              </a:rPr>
              <a:t>If inserted in reverse order, what is the tree?  What big-O runtime for this kind of sorted input?</a:t>
            </a:r>
          </a:p>
          <a:p>
            <a:pPr lvl="1"/>
            <a:endParaRPr lang="en-US" alt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570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charset="0"/>
                <a:cs typeface="Arial" charset="0"/>
              </a:rPr>
              <a:t>BuildTree</a:t>
            </a:r>
            <a:r>
              <a:rPr lang="en-US" altLang="en-US" dirty="0">
                <a:latin typeface="Arial" charset="0"/>
                <a:cs typeface="Arial" charset="0"/>
              </a:rPr>
              <a:t> for 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Suppose keys 1, 2, 3, 4, 5, 6, 7, 8, 9 are inserted into an initially empty BST. </a:t>
            </a:r>
            <a:br>
              <a:rPr lang="en-US" altLang="en-US" dirty="0">
                <a:latin typeface="Arial" charset="0"/>
                <a:cs typeface="Arial" charset="0"/>
              </a:rPr>
            </a:br>
            <a:r>
              <a:rPr lang="en-US" altLang="en-US" dirty="0">
                <a:latin typeface="Arial" charset="0"/>
                <a:cs typeface="Arial" charset="0"/>
              </a:rPr>
              <a:t>		</a:t>
            </a:r>
            <a:endParaRPr lang="en-US" altLang="en-US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If inserted median first, then left median, right median, etc., what is the tree?  What is the big-O runtime for this kind of sorted input?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34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 in BST</a:t>
            </a:r>
          </a:p>
        </p:txBody>
      </p:sp>
      <p:sp>
        <p:nvSpPr>
          <p:cNvPr id="22532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2533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22534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2535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22536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2537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22538" name="AutoShape 9"/>
          <p:cNvCxnSpPr>
            <a:cxnSpLocks noChangeShapeType="1"/>
            <a:stCxn id="22537" idx="3"/>
            <a:endCxn id="22536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9" name="AutoShape 10"/>
          <p:cNvCxnSpPr>
            <a:cxnSpLocks noChangeShapeType="1"/>
            <a:stCxn id="22537" idx="5"/>
            <a:endCxn id="22535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0" name="AutoShape 11"/>
          <p:cNvCxnSpPr>
            <a:cxnSpLocks noChangeShapeType="1"/>
            <a:stCxn id="22535" idx="5"/>
            <a:endCxn id="22532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1" name="AutoShape 12"/>
          <p:cNvCxnSpPr>
            <a:cxnSpLocks noChangeShapeType="1"/>
            <a:stCxn id="22536" idx="3"/>
            <a:endCxn id="22534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2" name="AutoShape 13"/>
          <p:cNvCxnSpPr>
            <a:cxnSpLocks noChangeShapeType="1"/>
            <a:stCxn id="22536" idx="5"/>
            <a:endCxn id="22533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3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22544" name="AutoShape 15"/>
          <p:cNvCxnSpPr>
            <a:cxnSpLocks noChangeShapeType="1"/>
            <a:stCxn id="22532" idx="5"/>
            <a:endCxn id="22543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5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2546" name="AutoShape 17"/>
          <p:cNvCxnSpPr>
            <a:cxnSpLocks noChangeShapeType="1"/>
            <a:stCxn id="22533" idx="3"/>
            <a:endCxn id="22545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7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17</a:t>
            </a:r>
          </a:p>
        </p:txBody>
      </p:sp>
      <p:cxnSp>
        <p:nvCxnSpPr>
          <p:cNvPr id="22548" name="AutoShape 19"/>
          <p:cNvCxnSpPr>
            <a:cxnSpLocks noChangeShapeType="1"/>
            <a:stCxn id="22532" idx="3"/>
            <a:endCxn id="22547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9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828800" y="5257800"/>
            <a:ext cx="6315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Why might deletion be harder than insertion?</a:t>
            </a:r>
          </a:p>
        </p:txBody>
      </p:sp>
      <p:sp>
        <p:nvSpPr>
          <p:cNvPr id="22550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2551" name="AutoShape 23"/>
          <p:cNvCxnSpPr>
            <a:cxnSpLocks noChangeShapeType="1"/>
            <a:endCxn id="22550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r>
              <a:rPr lang="en-US" dirty="0"/>
              <a:t>:  </a:t>
            </a:r>
            <a:r>
              <a:rPr lang="en-US" dirty="0" smtClean="0"/>
              <a:t>Weiss</a:t>
            </a:r>
          </a:p>
          <a:p>
            <a:pPr lvl="1"/>
            <a:r>
              <a:rPr lang="en-US" dirty="0" smtClean="0"/>
              <a:t>Today:  Binary Search Trees, 4.1-4.3, 4.6</a:t>
            </a:r>
          </a:p>
          <a:p>
            <a:pPr lvl="1"/>
            <a:r>
              <a:rPr lang="en-US" dirty="0" smtClean="0"/>
              <a:t>Wednesday: AVL Trees, 4.4</a:t>
            </a:r>
          </a:p>
          <a:p>
            <a:pPr lvl="1"/>
            <a:r>
              <a:rPr lang="en-US" dirty="0" smtClean="0"/>
              <a:t>Friday: AVL Trees and B-Trees, 4.7</a:t>
            </a:r>
          </a:p>
          <a:p>
            <a:r>
              <a:rPr lang="en-US" dirty="0" smtClean="0"/>
              <a:t>Project 1,  Due Thursday</a:t>
            </a:r>
          </a:p>
          <a:p>
            <a:r>
              <a:rPr lang="en-US" dirty="0" smtClean="0"/>
              <a:t>Exercises 3 and 4, Due </a:t>
            </a:r>
            <a:r>
              <a:rPr lang="en-US" dirty="0" smtClean="0"/>
              <a:t>next week</a:t>
            </a:r>
            <a:endParaRPr lang="en-US" dirty="0" smtClean="0"/>
          </a:p>
          <a:p>
            <a:r>
              <a:rPr lang="en-US" dirty="0" smtClean="0"/>
              <a:t>Minor change in lecture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31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51435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Removing an item disrupts the tree structure.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Basic idea: </a:t>
            </a:r>
            <a:r>
              <a:rPr lang="en-US" alt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find</a:t>
            </a:r>
            <a:r>
              <a:rPr lang="en-US" altLang="en-US" smtClean="0">
                <a:latin typeface="Arial" charset="0"/>
                <a:cs typeface="Arial" charset="0"/>
              </a:rPr>
              <a:t> the node that is to be removed.  Then “fix” the tree so that it is still a binary search tree.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Three cases: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node has no children (leaf node)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node has one child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node has two children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153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 – The Leaf Case</a:t>
            </a:r>
          </a:p>
        </p:txBody>
      </p:sp>
      <p:sp>
        <p:nvSpPr>
          <p:cNvPr id="2458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458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2458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458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2458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458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24586" name="AutoShape 9"/>
          <p:cNvCxnSpPr>
            <a:cxnSpLocks noChangeShapeType="1"/>
            <a:stCxn id="24585" idx="3"/>
            <a:endCxn id="24584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7" name="AutoShape 10"/>
          <p:cNvCxnSpPr>
            <a:cxnSpLocks noChangeShapeType="1"/>
            <a:stCxn id="24585" idx="5"/>
            <a:endCxn id="24583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8" name="AutoShape 11"/>
          <p:cNvCxnSpPr>
            <a:cxnSpLocks noChangeShapeType="1"/>
            <a:stCxn id="24583" idx="5"/>
            <a:endCxn id="24580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9" name="AutoShape 12"/>
          <p:cNvCxnSpPr>
            <a:cxnSpLocks noChangeShapeType="1"/>
            <a:stCxn id="24584" idx="3"/>
            <a:endCxn id="24582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0" name="AutoShape 13"/>
          <p:cNvCxnSpPr>
            <a:cxnSpLocks noChangeShapeType="1"/>
            <a:stCxn id="24584" idx="5"/>
            <a:endCxn id="24581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1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24592" name="AutoShape 15"/>
          <p:cNvCxnSpPr>
            <a:cxnSpLocks noChangeShapeType="1"/>
            <a:stCxn id="24580" idx="5"/>
            <a:endCxn id="24591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3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4594" name="AutoShape 17"/>
          <p:cNvCxnSpPr>
            <a:cxnSpLocks noChangeShapeType="1"/>
            <a:stCxn id="24581" idx="3"/>
            <a:endCxn id="24593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  <a:latin typeface="Arial" charset="0"/>
                <a:cs typeface="Arial" charset="0"/>
              </a:rPr>
              <a:t>17</a:t>
            </a:r>
          </a:p>
        </p:txBody>
      </p:sp>
      <p:cxnSp>
        <p:nvCxnSpPr>
          <p:cNvPr id="24596" name="AutoShape 19"/>
          <p:cNvCxnSpPr>
            <a:cxnSpLocks noChangeShapeType="1"/>
            <a:stCxn id="24580" idx="3"/>
            <a:endCxn id="24595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7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16240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Delete(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17</a:t>
            </a:r>
            <a:r>
              <a:rPr lang="en-US" altLang="en-US" sz="240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4598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4599" name="AutoShape 23"/>
          <p:cNvCxnSpPr>
            <a:cxnSpLocks noChangeShapeType="1"/>
            <a:endCxn id="24598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4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8153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 – The One Child Case</a:t>
            </a:r>
          </a:p>
        </p:txBody>
      </p:sp>
      <p:sp>
        <p:nvSpPr>
          <p:cNvPr id="25604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5605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25606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5607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40005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25608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5609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25610" name="AutoShape 9"/>
          <p:cNvCxnSpPr>
            <a:cxnSpLocks noChangeShapeType="1"/>
            <a:stCxn id="25609" idx="3"/>
            <a:endCxn id="25608" idx="0"/>
          </p:cNvCxnSpPr>
          <p:nvPr>
            <p:custDataLst>
              <p:tags r:id="rId8"/>
            </p:custDataLst>
          </p:nvPr>
        </p:nvCxnSpPr>
        <p:spPr bwMode="auto">
          <a:xfrm flipH="1">
            <a:off x="3552825" y="2230438"/>
            <a:ext cx="925513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1" name="AutoShape 10"/>
          <p:cNvCxnSpPr>
            <a:cxnSpLocks noChangeShapeType="1"/>
            <a:stCxn id="25609" idx="5"/>
            <a:endCxn id="25607" idx="0"/>
          </p:cNvCxnSpPr>
          <p:nvPr>
            <p:custDataLst>
              <p:tags r:id="rId9"/>
            </p:custDataLst>
          </p:nvPr>
        </p:nvCxnSpPr>
        <p:spPr bwMode="auto">
          <a:xfrm>
            <a:off x="4760913" y="2230438"/>
            <a:ext cx="925512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2" name="AutoShape 11"/>
          <p:cNvCxnSpPr>
            <a:cxnSpLocks noChangeShapeType="1"/>
            <a:stCxn id="25607" idx="5"/>
            <a:endCxn id="25604" idx="0"/>
          </p:cNvCxnSpPr>
          <p:nvPr>
            <p:custDataLst>
              <p:tags r:id="rId10"/>
            </p:custDataLst>
          </p:nvPr>
        </p:nvCxnSpPr>
        <p:spPr bwMode="auto">
          <a:xfrm>
            <a:off x="5827713" y="3119438"/>
            <a:ext cx="392112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3" name="AutoShape 12"/>
          <p:cNvCxnSpPr>
            <a:cxnSpLocks noChangeShapeType="1"/>
            <a:stCxn id="25608" idx="3"/>
            <a:endCxn id="25606" idx="0"/>
          </p:cNvCxnSpPr>
          <p:nvPr>
            <p:custDataLst>
              <p:tags r:id="rId11"/>
            </p:custDataLst>
          </p:nvPr>
        </p:nvCxnSpPr>
        <p:spPr bwMode="auto">
          <a:xfrm flipH="1">
            <a:off x="3019425" y="3119438"/>
            <a:ext cx="392113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4" name="AutoShape 13"/>
          <p:cNvCxnSpPr>
            <a:cxnSpLocks noChangeShapeType="1"/>
            <a:stCxn id="25608" idx="5"/>
            <a:endCxn id="25605" idx="0"/>
          </p:cNvCxnSpPr>
          <p:nvPr>
            <p:custDataLst>
              <p:tags r:id="rId12"/>
            </p:custDataLst>
          </p:nvPr>
        </p:nvCxnSpPr>
        <p:spPr bwMode="auto">
          <a:xfrm>
            <a:off x="3694113" y="3119438"/>
            <a:ext cx="392112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5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cxnSp>
        <p:nvCxnSpPr>
          <p:cNvPr id="25616" name="AutoShape 15"/>
          <p:cNvCxnSpPr>
            <a:cxnSpLocks noChangeShapeType="1"/>
            <a:stCxn id="25604" idx="5"/>
            <a:endCxn id="25615" idx="0"/>
          </p:cNvCxnSpPr>
          <p:nvPr>
            <p:custDataLst>
              <p:tags r:id="rId14"/>
            </p:custDataLst>
          </p:nvPr>
        </p:nvCxnSpPr>
        <p:spPr bwMode="auto">
          <a:xfrm>
            <a:off x="6361113" y="4008438"/>
            <a:ext cx="125412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7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5618" name="AutoShape 17"/>
          <p:cNvCxnSpPr>
            <a:cxnSpLocks noChangeShapeType="1"/>
            <a:stCxn id="25605" idx="3"/>
            <a:endCxn id="25617" idx="0"/>
          </p:cNvCxnSpPr>
          <p:nvPr>
            <p:custDataLst>
              <p:tags r:id="rId16"/>
            </p:custDataLst>
          </p:nvPr>
        </p:nvCxnSpPr>
        <p:spPr bwMode="auto">
          <a:xfrm flipH="1">
            <a:off x="3819525" y="4008438"/>
            <a:ext cx="125413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9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952500" y="1905000"/>
            <a:ext cx="17033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Delete(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15</a:t>
            </a:r>
            <a:r>
              <a:rPr lang="en-US" altLang="en-US" sz="240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5620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132263" y="4583113"/>
            <a:ext cx="40005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5621" name="AutoShape 21"/>
          <p:cNvCxnSpPr>
            <a:cxnSpLocks noChangeShapeType="1"/>
            <a:endCxn id="25620" idx="0"/>
          </p:cNvCxnSpPr>
          <p:nvPr>
            <p:custDataLst>
              <p:tags r:id="rId19"/>
            </p:custDataLst>
          </p:nvPr>
        </p:nvCxnSpPr>
        <p:spPr bwMode="auto">
          <a:xfrm>
            <a:off x="4191000" y="4038600"/>
            <a:ext cx="141288" cy="544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Deletion: The </a:t>
            </a:r>
            <a:r>
              <a:rPr lang="en-US" altLang="en-US" dirty="0">
                <a:latin typeface="Arial" charset="0"/>
                <a:cs typeface="Arial" charset="0"/>
              </a:rPr>
              <a:t>Two Child Case</a:t>
            </a:r>
            <a:endParaRPr lang="en-US" dirty="0"/>
          </a:p>
        </p:txBody>
      </p:sp>
      <p:sp>
        <p:nvSpPr>
          <p:cNvPr id="5" name="Oval 1027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19800" y="3225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sp>
        <p:nvSpPr>
          <p:cNvPr id="6" name="Oval 1028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3225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7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3225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8" name="Oval 1030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2336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9" name="Oval 1031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2336800"/>
            <a:ext cx="403225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0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1447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11" name="AutoShape 1033"/>
          <p:cNvCxnSpPr>
            <a:cxnSpLocks noChangeShapeType="1"/>
            <a:stCxn id="10" idx="3"/>
            <a:endCxn id="9" idx="0"/>
          </p:cNvCxnSpPr>
          <p:nvPr>
            <p:custDataLst>
              <p:tags r:id="rId7"/>
            </p:custDataLst>
          </p:nvPr>
        </p:nvCxnSpPr>
        <p:spPr bwMode="auto">
          <a:xfrm flipH="1">
            <a:off x="3554413" y="1773238"/>
            <a:ext cx="9239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34"/>
          <p:cNvCxnSpPr>
            <a:cxnSpLocks noChangeShapeType="1"/>
            <a:stCxn id="10" idx="5"/>
            <a:endCxn id="8" idx="0"/>
          </p:cNvCxnSpPr>
          <p:nvPr>
            <p:custDataLst>
              <p:tags r:id="rId8"/>
            </p:custDataLst>
          </p:nvPr>
        </p:nvCxnSpPr>
        <p:spPr bwMode="auto">
          <a:xfrm>
            <a:off x="4764088" y="1773238"/>
            <a:ext cx="9239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035"/>
          <p:cNvCxnSpPr>
            <a:cxnSpLocks noChangeShapeType="1"/>
            <a:stCxn id="8" idx="5"/>
            <a:endCxn id="5" idx="0"/>
          </p:cNvCxnSpPr>
          <p:nvPr>
            <p:custDataLst>
              <p:tags r:id="rId9"/>
            </p:custDataLst>
          </p:nvPr>
        </p:nvCxnSpPr>
        <p:spPr bwMode="auto">
          <a:xfrm>
            <a:off x="5830888" y="2662238"/>
            <a:ext cx="3905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036"/>
          <p:cNvCxnSpPr>
            <a:cxnSpLocks noChangeShapeType="1"/>
            <a:stCxn id="9" idx="3"/>
            <a:endCxn id="7" idx="0"/>
          </p:cNvCxnSpPr>
          <p:nvPr>
            <p:custDataLst>
              <p:tags r:id="rId10"/>
            </p:custDataLst>
          </p:nvPr>
        </p:nvCxnSpPr>
        <p:spPr bwMode="auto">
          <a:xfrm flipH="1">
            <a:off x="3021013" y="2662238"/>
            <a:ext cx="3905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037"/>
          <p:cNvCxnSpPr>
            <a:cxnSpLocks noChangeShapeType="1"/>
            <a:stCxn id="9" idx="5"/>
            <a:endCxn id="6" idx="0"/>
          </p:cNvCxnSpPr>
          <p:nvPr>
            <p:custDataLst>
              <p:tags r:id="rId11"/>
            </p:custDataLst>
          </p:nvPr>
        </p:nvCxnSpPr>
        <p:spPr bwMode="auto">
          <a:xfrm>
            <a:off x="3697288" y="2662238"/>
            <a:ext cx="3905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103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619500" y="4114800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7" name="AutoShape 1039"/>
          <p:cNvCxnSpPr>
            <a:cxnSpLocks noChangeShapeType="1"/>
            <a:stCxn id="6" idx="3"/>
            <a:endCxn id="16" idx="0"/>
          </p:cNvCxnSpPr>
          <p:nvPr>
            <p:custDataLst>
              <p:tags r:id="rId13"/>
            </p:custDataLst>
          </p:nvPr>
        </p:nvCxnSpPr>
        <p:spPr bwMode="auto">
          <a:xfrm flipH="1">
            <a:off x="3821113" y="3551238"/>
            <a:ext cx="123825" cy="563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952500" y="1905000"/>
            <a:ext cx="1538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Delete(</a:t>
            </a:r>
            <a:r>
              <a:rPr lang="en-US" alt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  <a:r>
              <a:rPr lang="en-US" altLang="en-US" sz="2400" dirty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9" name="Oval 10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32263" y="4125913"/>
            <a:ext cx="403225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0" name="AutoShape 1046"/>
          <p:cNvCxnSpPr>
            <a:cxnSpLocks noChangeShapeType="1"/>
            <a:endCxn id="19" idx="0"/>
          </p:cNvCxnSpPr>
          <p:nvPr>
            <p:custDataLst>
              <p:tags r:id="rId16"/>
            </p:custDataLst>
          </p:nvPr>
        </p:nvCxnSpPr>
        <p:spPr bwMode="auto">
          <a:xfrm>
            <a:off x="4191000" y="3581400"/>
            <a:ext cx="142875" cy="544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104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7525" y="5029200"/>
            <a:ext cx="43640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What can we replace </a:t>
            </a:r>
            <a:r>
              <a:rPr lang="en-US" alt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  <a:r>
              <a:rPr lang="en-US" altLang="en-US" sz="2400" dirty="0">
                <a:latin typeface="Arial" charset="0"/>
                <a:cs typeface="Arial" charset="0"/>
              </a:rPr>
              <a:t> with?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8153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Deletion – The Two Child Case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Idea: Replace the deleted node with a value </a:t>
            </a:r>
            <a:r>
              <a:rPr lang="en-US" altLang="en-US" i="1" smtClean="0">
                <a:latin typeface="Arial" charset="0"/>
                <a:cs typeface="Arial" charset="0"/>
              </a:rPr>
              <a:t>between</a:t>
            </a:r>
            <a:r>
              <a:rPr lang="en-US" altLang="en-US" smtClean="0">
                <a:latin typeface="Arial" charset="0"/>
                <a:cs typeface="Arial" charset="0"/>
              </a:rPr>
              <a:t> the two child subtrees</a:t>
            </a:r>
          </a:p>
          <a:p>
            <a:pPr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Options:</a:t>
            </a:r>
          </a:p>
          <a:p>
            <a:r>
              <a:rPr lang="en-US" altLang="en-US" sz="2400" i="1" smtClean="0">
                <a:latin typeface="Arial" charset="0"/>
                <a:cs typeface="Arial" charset="0"/>
              </a:rPr>
              <a:t>succ</a:t>
            </a:r>
            <a:r>
              <a:rPr lang="en-US" altLang="en-US" sz="2400" smtClean="0">
                <a:latin typeface="Arial" charset="0"/>
                <a:cs typeface="Arial" charset="0"/>
              </a:rPr>
              <a:t> from right subtree: 	findMin(t</a:t>
            </a:r>
            <a:r>
              <a:rPr lang="en-US" altLang="en-US" sz="2400" b="1" smtClean="0">
                <a:latin typeface="Arial" charset="0"/>
                <a:cs typeface="Arial" charset="0"/>
              </a:rPr>
              <a:t>.</a:t>
            </a:r>
            <a:r>
              <a:rPr lang="en-US" altLang="en-US" sz="2400" smtClean="0">
                <a:latin typeface="Arial" charset="0"/>
                <a:cs typeface="Arial" charset="0"/>
              </a:rPr>
              <a:t>right)</a:t>
            </a:r>
          </a:p>
          <a:p>
            <a:r>
              <a:rPr lang="en-US" altLang="en-US" sz="2400" i="1" smtClean="0">
                <a:latin typeface="Arial" charset="0"/>
                <a:cs typeface="Arial" charset="0"/>
              </a:rPr>
              <a:t>pred</a:t>
            </a:r>
            <a:r>
              <a:rPr lang="en-US" altLang="en-US" sz="2400" smtClean="0">
                <a:latin typeface="Arial" charset="0"/>
                <a:cs typeface="Arial" charset="0"/>
              </a:rPr>
              <a:t> from left subtree: 	findMax(t</a:t>
            </a:r>
            <a:r>
              <a:rPr lang="en-US" altLang="en-US" sz="2400" b="1" smtClean="0">
                <a:latin typeface="Arial" charset="0"/>
                <a:cs typeface="Arial" charset="0"/>
              </a:rPr>
              <a:t>.</a:t>
            </a:r>
            <a:r>
              <a:rPr lang="en-US" altLang="en-US" sz="2400" smtClean="0">
                <a:latin typeface="Arial" charset="0"/>
                <a:cs typeface="Arial" charset="0"/>
              </a:rPr>
              <a:t>left</a:t>
            </a:r>
            <a:r>
              <a:rPr lang="en-US" altLang="en-US" smtClean="0">
                <a:latin typeface="Arial" charset="0"/>
                <a:cs typeface="Arial" charset="0"/>
              </a:rPr>
              <a:t>)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Now delete the original node containing </a:t>
            </a:r>
            <a:r>
              <a:rPr lang="en-US" altLang="en-US" sz="2400" i="1" smtClean="0">
                <a:latin typeface="Arial" charset="0"/>
                <a:cs typeface="Arial" charset="0"/>
              </a:rPr>
              <a:t>succ</a:t>
            </a:r>
            <a:r>
              <a:rPr lang="en-US" altLang="en-US" sz="2400" smtClean="0">
                <a:latin typeface="Arial" charset="0"/>
                <a:cs typeface="Arial" charset="0"/>
              </a:rPr>
              <a:t> or </a:t>
            </a:r>
            <a:r>
              <a:rPr lang="en-US" altLang="en-US" sz="2400" i="1" smtClean="0">
                <a:latin typeface="Arial" charset="0"/>
                <a:cs typeface="Arial" charset="0"/>
              </a:rPr>
              <a:t>pred</a:t>
            </a:r>
          </a:p>
          <a:p>
            <a:r>
              <a:rPr lang="en-US" altLang="en-US" sz="2400" smtClean="0">
                <a:latin typeface="Arial" charset="0"/>
                <a:cs typeface="Arial" charset="0"/>
              </a:rPr>
              <a:t>Leaf or one child case – easy!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Finally… </a:t>
            </a:r>
          </a:p>
        </p:txBody>
      </p:sp>
      <p:sp>
        <p:nvSpPr>
          <p:cNvPr id="28676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sp>
        <p:nvSpPr>
          <p:cNvPr id="28677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28678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8679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868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2868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28682" name="AutoShape 9"/>
          <p:cNvCxnSpPr>
            <a:cxnSpLocks noChangeShapeType="1"/>
            <a:stCxn id="28681" idx="3"/>
            <a:endCxn id="28680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3" name="AutoShape 10"/>
          <p:cNvCxnSpPr>
            <a:cxnSpLocks noChangeShapeType="1"/>
            <a:stCxn id="28681" idx="5"/>
            <a:endCxn id="28679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4" name="AutoShape 11"/>
          <p:cNvCxnSpPr>
            <a:cxnSpLocks noChangeShapeType="1"/>
            <a:stCxn id="28679" idx="5"/>
            <a:endCxn id="28676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5" name="AutoShape 12"/>
          <p:cNvCxnSpPr>
            <a:cxnSpLocks noChangeShapeType="1"/>
            <a:stCxn id="28680" idx="3"/>
            <a:endCxn id="28678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6" name="AutoShape 13"/>
          <p:cNvCxnSpPr>
            <a:cxnSpLocks noChangeShapeType="1"/>
            <a:stCxn id="28680" idx="5"/>
            <a:endCxn id="28677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7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24000" y="2590800"/>
            <a:ext cx="1863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7 replaces 5</a:t>
            </a:r>
          </a:p>
        </p:txBody>
      </p:sp>
      <p:sp>
        <p:nvSpPr>
          <p:cNvPr id="28688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66800" y="5257800"/>
            <a:ext cx="35099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Original node containing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7 gets deleted</a:t>
            </a:r>
          </a:p>
        </p:txBody>
      </p:sp>
      <p:sp>
        <p:nvSpPr>
          <p:cNvPr id="28689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8690" name="AutoShape 17"/>
          <p:cNvCxnSpPr>
            <a:cxnSpLocks noChangeShapeType="1"/>
            <a:endCxn id="28689" idx="0"/>
          </p:cNvCxnSpPr>
          <p:nvPr>
            <p:custDataLst>
              <p:tags r:id="rId16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Balanced BST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848600" cy="5181600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None/>
            </a:pPr>
            <a:r>
              <a:rPr lang="en-US" altLang="en-US" sz="2400" u="sng" smtClean="0">
                <a:latin typeface="Arial" charset="0"/>
                <a:cs typeface="Arial" charset="0"/>
              </a:rPr>
              <a:t>Observations</a:t>
            </a:r>
          </a:p>
          <a:p>
            <a:pPr marL="533400" indent="-533400"/>
            <a:r>
              <a:rPr lang="en-US" altLang="en-US" sz="2400" smtClean="0">
                <a:latin typeface="Arial" charset="0"/>
                <a:cs typeface="Arial" charset="0"/>
              </a:rPr>
              <a:t>BST: the shallower the better!</a:t>
            </a:r>
          </a:p>
          <a:p>
            <a:pPr marL="533400" indent="-533400"/>
            <a:r>
              <a:rPr lang="en-US" altLang="en-US" sz="2400" smtClean="0">
                <a:latin typeface="Arial" charset="0"/>
                <a:cs typeface="Arial" charset="0"/>
              </a:rPr>
              <a:t>For a BST with </a:t>
            </a:r>
            <a:r>
              <a:rPr lang="en-US" altLang="en-US" sz="2400" i="1" smtClean="0">
                <a:latin typeface="Arial" charset="0"/>
                <a:cs typeface="Arial" charset="0"/>
              </a:rPr>
              <a:t>n</a:t>
            </a:r>
            <a:r>
              <a:rPr lang="en-US" altLang="en-US" sz="2400" smtClean="0">
                <a:latin typeface="Arial" charset="0"/>
                <a:cs typeface="Arial" charset="0"/>
              </a:rPr>
              <a:t> nodes</a:t>
            </a:r>
          </a:p>
          <a:p>
            <a:pPr marL="914400" lvl="1" indent="-457200"/>
            <a:r>
              <a:rPr lang="en-US" altLang="en-US" smtClean="0">
                <a:latin typeface="Arial" charset="0"/>
                <a:cs typeface="Arial" charset="0"/>
              </a:rPr>
              <a:t>Average depth (averaged over all possible insertion orderings) is </a:t>
            </a:r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O(log </a:t>
            </a:r>
            <a:r>
              <a:rPr lang="en-US" altLang="en-US" i="1" smtClean="0">
                <a:latin typeface="Arial" charset="0"/>
                <a:cs typeface="Arial" charset="0"/>
                <a:sym typeface="Symbol" pitchFamily="18" charset="2"/>
              </a:rPr>
              <a:t>n</a:t>
            </a:r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)</a:t>
            </a:r>
          </a:p>
          <a:p>
            <a:pPr marL="914400" lvl="1" indent="-457200"/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Worst case maximum depth is O(</a:t>
            </a:r>
            <a:r>
              <a:rPr lang="en-US" altLang="en-US" i="1" smtClean="0">
                <a:latin typeface="Arial" charset="0"/>
                <a:cs typeface="Arial" charset="0"/>
                <a:sym typeface="Symbol" pitchFamily="18" charset="2"/>
              </a:rPr>
              <a:t>n</a:t>
            </a:r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)</a:t>
            </a:r>
          </a:p>
          <a:p>
            <a:pPr marL="533400" indent="-533400"/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Simple cases such as insert(1, 2, 3, ..., n)</a:t>
            </a:r>
            <a:b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</a:b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lead to the worst case scenario</a:t>
            </a:r>
          </a:p>
          <a:p>
            <a:pPr marL="533400" indent="-533400"/>
            <a:endParaRPr lang="en-US" altLang="en-US" sz="2400" smtClean="0">
              <a:latin typeface="Arial" charset="0"/>
              <a:cs typeface="Arial" charset="0"/>
              <a:sym typeface="Symbol" pitchFamily="18" charset="2"/>
            </a:endParaRPr>
          </a:p>
          <a:p>
            <a:pPr marL="533400" indent="-533400">
              <a:buFontTx/>
              <a:buNone/>
            </a:pPr>
            <a:r>
              <a:rPr lang="en-US" altLang="en-US" sz="2400" u="sng" smtClean="0">
                <a:latin typeface="Arial" charset="0"/>
                <a:cs typeface="Arial" charset="0"/>
                <a:sym typeface="Symbol" pitchFamily="18" charset="2"/>
              </a:rPr>
              <a:t>Solution</a:t>
            </a: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: Require a </a:t>
            </a:r>
            <a:r>
              <a:rPr lang="en-US" altLang="en-US" sz="2400" b="1" smtClean="0">
                <a:latin typeface="Arial" charset="0"/>
                <a:cs typeface="Arial" charset="0"/>
                <a:sym typeface="Symbol" pitchFamily="18" charset="2"/>
              </a:rPr>
              <a:t>Balance Condition</a:t>
            </a: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 that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ensures depth is O(log </a:t>
            </a:r>
            <a:r>
              <a:rPr lang="en-US" altLang="en-US" sz="2400" i="1" smtClean="0">
                <a:latin typeface="Arial" charset="0"/>
                <a:cs typeface="Arial" charset="0"/>
                <a:sym typeface="Symbol" pitchFamily="18" charset="2"/>
              </a:rPr>
              <a:t>n</a:t>
            </a: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)  	– strong enough!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is easy to maintain             	– not too strong!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Types seen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Push</a:t>
            </a:r>
          </a:p>
          <a:p>
            <a:pPr lvl="1"/>
            <a:r>
              <a:rPr lang="en-US" dirty="0" smtClean="0"/>
              <a:t>Pop</a:t>
            </a:r>
          </a:p>
          <a:p>
            <a:r>
              <a:rPr lang="en-US" dirty="0" smtClean="0"/>
              <a:t>Queue</a:t>
            </a:r>
          </a:p>
          <a:p>
            <a:pPr lvl="1"/>
            <a:r>
              <a:rPr lang="en-US" dirty="0" err="1" smtClean="0"/>
              <a:t>Enqueue</a:t>
            </a:r>
            <a:endParaRPr lang="en-US" dirty="0" smtClean="0"/>
          </a:p>
          <a:p>
            <a:pPr lvl="1"/>
            <a:r>
              <a:rPr lang="en-US" dirty="0" err="1" smtClean="0"/>
              <a:t>Dequeue</a:t>
            </a:r>
            <a:endParaRPr lang="en-US" dirty="0" smtClean="0"/>
          </a:p>
          <a:p>
            <a:r>
              <a:rPr lang="en-US" dirty="0" smtClean="0"/>
              <a:t>Priority Queue</a:t>
            </a:r>
          </a:p>
          <a:p>
            <a:pPr lvl="1"/>
            <a:r>
              <a:rPr lang="en-US" dirty="0" smtClean="0"/>
              <a:t>Insert </a:t>
            </a:r>
          </a:p>
          <a:p>
            <a:pPr lvl="1"/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None of these support Find(x)</a:t>
            </a:r>
          </a:p>
          <a:p>
            <a:pPr lvl="1"/>
            <a:r>
              <a:rPr lang="en-US" dirty="0" smtClean="0"/>
              <a:t>Test if x is in the data structure</a:t>
            </a:r>
          </a:p>
          <a:p>
            <a:pPr lvl="1"/>
            <a:r>
              <a:rPr lang="en-US" dirty="0" smtClean="0"/>
              <a:t>Return data associated with 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152400"/>
            <a:ext cx="7772400" cy="762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The Dictionary ADT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352800" cy="495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Data: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a set of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(key, value) pairs</a:t>
            </a:r>
          </a:p>
          <a:p>
            <a:pPr lvl="2"/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Operations: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Insert (key, value)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Find (key)</a:t>
            </a:r>
          </a:p>
          <a:p>
            <a:pPr lvl="1"/>
            <a:r>
              <a:rPr lang="en-US" altLang="en-US" smtClean="0">
                <a:latin typeface="Arial" charset="0"/>
                <a:cs typeface="Arial" charset="0"/>
              </a:rPr>
              <a:t>Remove (key)</a:t>
            </a:r>
          </a:p>
        </p:txBody>
      </p:sp>
      <p:sp>
        <p:nvSpPr>
          <p:cNvPr id="5125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45000" y="6003924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The Dictionary ADT is also</a:t>
            </a:r>
            <a:br>
              <a:rPr lang="en-US" altLang="en-US" sz="2000" i="1" dirty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en-US" altLang="en-US" sz="20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 called the “</a:t>
            </a:r>
            <a:r>
              <a:rPr lang="en-US" altLang="en-US" sz="2000" b="1" i="1" dirty="0">
                <a:solidFill>
                  <a:schemeClr val="accent2"/>
                </a:solidFill>
                <a:latin typeface="Arial" charset="0"/>
                <a:cs typeface="Arial" charset="0"/>
              </a:rPr>
              <a:t>Map ADT</a:t>
            </a:r>
            <a:r>
              <a:rPr lang="en-US" altLang="en-US" sz="20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”</a:t>
            </a:r>
          </a:p>
        </p:txBody>
      </p:sp>
      <p:sp>
        <p:nvSpPr>
          <p:cNvPr id="512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1219200"/>
            <a:ext cx="3124200" cy="4495800"/>
          </a:xfrm>
          <a:prstGeom prst="rect">
            <a:avLst/>
          </a:prstGeom>
          <a:noFill/>
          <a:ln w="127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solidFill>
                  <a:srgbClr val="9900CC"/>
                </a:solidFill>
                <a:latin typeface="Arial" charset="0"/>
                <a:cs typeface="Arial" charset="0"/>
              </a:rPr>
              <a:t>seitz</a:t>
            </a:r>
            <a: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Steve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Seitz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CSE 592</a:t>
            </a:r>
          </a:p>
          <a:p>
            <a:pPr>
              <a:buFontTx/>
              <a:buChar char="–"/>
            </a:pPr>
            <a:endParaRPr lang="en-US" altLang="en-US" sz="180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r>
              <a:rPr lang="en-US" altLang="en-US" sz="1800">
                <a:solidFill>
                  <a:srgbClr val="9900CC"/>
                </a:solidFill>
                <a:latin typeface="Arial" charset="0"/>
                <a:cs typeface="Arial" charset="0"/>
              </a:rPr>
              <a:t>anderson</a:t>
            </a:r>
            <a: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Richard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Anderson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CSE 582</a:t>
            </a:r>
          </a:p>
          <a:p>
            <a:pPr>
              <a:buFontTx/>
              <a:buChar char="–"/>
            </a:pPr>
            <a:endParaRPr lang="en-US" altLang="en-US" sz="180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r>
              <a:rPr lang="en-US" altLang="en-US" sz="1800">
                <a:solidFill>
                  <a:srgbClr val="9900CC"/>
                </a:solidFill>
                <a:latin typeface="Arial" charset="0"/>
                <a:cs typeface="Arial" charset="0"/>
              </a:rPr>
              <a:t>kainby87</a:t>
            </a:r>
            <a: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HyeIn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Kim</a:t>
            </a:r>
            <a:b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CSE 220</a:t>
            </a:r>
          </a:p>
          <a:p>
            <a:r>
              <a:rPr lang="en-US" altLang="en-US" sz="1800">
                <a:solidFill>
                  <a:srgbClr val="339933"/>
                </a:solidFill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5127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810000" y="25146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57600" y="2133600"/>
            <a:ext cx="1976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insert(</a:t>
            </a:r>
            <a:r>
              <a:rPr lang="en-US" altLang="en-US" sz="2000">
                <a:solidFill>
                  <a:srgbClr val="9900CC"/>
                </a:solidFill>
                <a:latin typeface="Arial" charset="0"/>
                <a:cs typeface="Arial" charset="0"/>
              </a:rPr>
              <a:t>seitz, ….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5129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733800" y="41148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08450" y="3794125"/>
            <a:ext cx="18367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charset="0"/>
                <a:cs typeface="Arial" charset="0"/>
              </a:rPr>
              <a:t>find(</a:t>
            </a:r>
            <a:r>
              <a:rPr lang="en-US" altLang="en-US" sz="2000" dirty="0" err="1">
                <a:solidFill>
                  <a:srgbClr val="9900CC"/>
                </a:solidFill>
                <a:latin typeface="Arial" charset="0"/>
                <a:cs typeface="Arial" charset="0"/>
              </a:rPr>
              <a:t>anderson</a:t>
            </a:r>
            <a:r>
              <a:rPr lang="en-US" altLang="en-US" sz="2000" dirty="0">
                <a:solidFill>
                  <a:schemeClr val="accent2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513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4114800"/>
            <a:ext cx="2438400" cy="56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 err="1" smtClean="0">
                <a:solidFill>
                  <a:srgbClr val="9900CC"/>
                </a:solidFill>
                <a:latin typeface="Arial" charset="0"/>
                <a:cs typeface="Arial" charset="0"/>
              </a:rPr>
              <a:t>anderson</a:t>
            </a:r>
            <a:endParaRPr lang="en-US" altLang="en-US" sz="1800" dirty="0">
              <a:solidFill>
                <a:srgbClr val="9900CC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339933"/>
                </a:solidFill>
                <a:latin typeface="Arial" charset="0"/>
                <a:cs typeface="Arial" charset="0"/>
              </a:rPr>
              <a:t>Richard, Anderson,…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Unsorted Linked List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Unsorted Array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Sorted Array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99025" y="1336675"/>
            <a:ext cx="938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insert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891463" y="1343025"/>
            <a:ext cx="10239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delete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88113" y="1339850"/>
            <a:ext cx="6810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find</a:t>
            </a:r>
          </a:p>
        </p:txBody>
      </p:sp>
    </p:spTree>
    <p:extLst>
      <p:ext uri="{BB962C8B-B14F-4D97-AF65-F5344CB8AC3E}">
        <p14:creationId xmlns:p14="http://schemas.microsoft.com/office/powerpoint/2010/main" val="120611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Binary Trees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36525" y="1247775"/>
            <a:ext cx="5508626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Binary tree is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a root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left subtree </a:t>
            </a:r>
            <a:r>
              <a:rPr lang="en-US" altLang="en-US" i="1" dirty="0" smtClean="0">
                <a:latin typeface="Arial" charset="0"/>
                <a:cs typeface="Arial" charset="0"/>
              </a:rPr>
              <a:t>(maybe empty) 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right subtree </a:t>
            </a:r>
            <a:r>
              <a:rPr lang="en-US" altLang="en-US" i="1" dirty="0" smtClean="0">
                <a:latin typeface="Arial" charset="0"/>
                <a:cs typeface="Arial" charset="0"/>
              </a:rPr>
              <a:t>(maybe empty) </a:t>
            </a:r>
          </a:p>
          <a:p>
            <a:pPr lvl="1">
              <a:lnSpc>
                <a:spcPct val="90000"/>
              </a:lnSpc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Representation:</a:t>
            </a:r>
          </a:p>
        </p:txBody>
      </p:sp>
      <p:sp>
        <p:nvSpPr>
          <p:cNvPr id="8197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8198" name="AutoShape 1029"/>
          <p:cNvCxnSpPr>
            <a:cxnSpLocks noChangeShapeType="1"/>
            <a:stCxn id="8197" idx="3"/>
            <a:endCxn id="8200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9" name="AutoShape 1030"/>
          <p:cNvCxnSpPr>
            <a:cxnSpLocks noChangeShapeType="1"/>
            <a:stCxn id="8197" idx="5"/>
            <a:endCxn id="8205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0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201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8202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8203" name="AutoShape 1036"/>
          <p:cNvCxnSpPr>
            <a:cxnSpLocks noChangeShapeType="1"/>
            <a:stCxn id="8200" idx="5"/>
            <a:endCxn id="8202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AutoShape 1037"/>
          <p:cNvCxnSpPr>
            <a:cxnSpLocks noChangeShapeType="1"/>
            <a:stCxn id="8200" idx="3"/>
            <a:endCxn id="8201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5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206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75513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F</a:t>
            </a:r>
          </a:p>
        </p:txBody>
      </p:sp>
      <p:cxnSp>
        <p:nvCxnSpPr>
          <p:cNvPr id="8207" name="AutoShape 1040"/>
          <p:cNvCxnSpPr>
            <a:cxnSpLocks noChangeShapeType="1"/>
            <a:stCxn id="8205" idx="4"/>
            <a:endCxn id="8206" idx="0"/>
          </p:cNvCxnSpPr>
          <p:nvPr>
            <p:custDataLst>
              <p:tags r:id="rId13"/>
            </p:custDataLst>
          </p:nvPr>
        </p:nvCxnSpPr>
        <p:spPr bwMode="auto">
          <a:xfrm>
            <a:off x="7504113" y="33718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8" name="AutoShape 1041"/>
          <p:cNvCxnSpPr>
            <a:cxnSpLocks noChangeShapeType="1"/>
            <a:stCxn id="8206" idx="3"/>
            <a:endCxn id="8211" idx="0"/>
          </p:cNvCxnSpPr>
          <p:nvPr>
            <p:custDataLst>
              <p:tags r:id="rId14"/>
            </p:custDataLst>
          </p:nvPr>
        </p:nvCxnSpPr>
        <p:spPr bwMode="auto">
          <a:xfrm flipH="1">
            <a:off x="6931025" y="4143375"/>
            <a:ext cx="411163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9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848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H</a:t>
            </a:r>
          </a:p>
        </p:txBody>
      </p:sp>
      <p:cxnSp>
        <p:nvCxnSpPr>
          <p:cNvPr id="8210" name="AutoShape 1043"/>
          <p:cNvCxnSpPr>
            <a:cxnSpLocks noChangeShapeType="1"/>
            <a:stCxn id="8206" idx="5"/>
            <a:endCxn id="8209" idx="0"/>
          </p:cNvCxnSpPr>
          <p:nvPr>
            <p:custDataLst>
              <p:tags r:id="rId16"/>
            </p:custDataLst>
          </p:nvPr>
        </p:nvCxnSpPr>
        <p:spPr bwMode="auto">
          <a:xfrm>
            <a:off x="7666038" y="4143375"/>
            <a:ext cx="411162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11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024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8212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1977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8213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07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</a:t>
            </a:r>
          </a:p>
        </p:txBody>
      </p:sp>
      <p:cxnSp>
        <p:nvCxnSpPr>
          <p:cNvPr id="8214" name="AutoShape 1051"/>
          <p:cNvCxnSpPr>
            <a:cxnSpLocks noChangeShapeType="1"/>
            <a:stCxn id="8211" idx="3"/>
            <a:endCxn id="8213" idx="0"/>
          </p:cNvCxnSpPr>
          <p:nvPr>
            <p:custDataLst>
              <p:tags r:id="rId20"/>
            </p:custDataLst>
          </p:nvPr>
        </p:nvCxnSpPr>
        <p:spPr bwMode="auto">
          <a:xfrm flipH="1">
            <a:off x="64293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5" name="AutoShape 1053"/>
          <p:cNvCxnSpPr>
            <a:cxnSpLocks noChangeShapeType="1"/>
            <a:stCxn id="8211" idx="5"/>
            <a:endCxn id="8212" idx="0"/>
          </p:cNvCxnSpPr>
          <p:nvPr>
            <p:custDataLst>
              <p:tags r:id="rId21"/>
            </p:custDataLst>
          </p:nvPr>
        </p:nvCxnSpPr>
        <p:spPr bwMode="auto">
          <a:xfrm>
            <a:off x="70929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16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1981200" y="4524375"/>
            <a:ext cx="1447800" cy="1266825"/>
            <a:chOff x="2256" y="3408"/>
            <a:chExt cx="768" cy="672"/>
          </a:xfrm>
        </p:grpSpPr>
        <p:sp>
          <p:nvSpPr>
            <p:cNvPr id="8217" name="Rectangle 105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Arial" charset="0"/>
                  <a:cs typeface="Arial" charset="0"/>
                </a:rPr>
                <a:t>Data</a:t>
              </a:r>
            </a:p>
          </p:txBody>
        </p:sp>
        <p:sp>
          <p:nvSpPr>
            <p:cNvPr id="8218" name="Rectangle 1057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8219" name="Rectangle 105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Binary Tree: Representation</a:t>
            </a:r>
          </a:p>
        </p:txBody>
      </p:sp>
      <p:grpSp>
        <p:nvGrpSpPr>
          <p:cNvPr id="9220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2362200" y="1447800"/>
            <a:ext cx="1066800" cy="933450"/>
            <a:chOff x="2256" y="3408"/>
            <a:chExt cx="768" cy="672"/>
          </a:xfrm>
        </p:grpSpPr>
        <p:sp>
          <p:nvSpPr>
            <p:cNvPr id="9291" name="Rectangle 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9292" name="Rectangle 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93" name="Rectangle 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sp>
        <p:nvSpPr>
          <p:cNvPr id="9221" name="Oval 1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9222" name="AutoShape 20"/>
          <p:cNvCxnSpPr>
            <a:cxnSpLocks noChangeShapeType="1"/>
            <a:stCxn id="9221" idx="3"/>
            <a:endCxn id="9224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3" name="AutoShape 21"/>
          <p:cNvCxnSpPr>
            <a:cxnSpLocks noChangeShapeType="1"/>
            <a:stCxn id="9221" idx="5"/>
            <a:endCxn id="9229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4" name="Oval 2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9225" name="Oval 2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9226" name="Oval 2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E</a:t>
            </a:r>
          </a:p>
        </p:txBody>
      </p:sp>
      <p:cxnSp>
        <p:nvCxnSpPr>
          <p:cNvPr id="9227" name="AutoShape 25"/>
          <p:cNvCxnSpPr>
            <a:cxnSpLocks noChangeShapeType="1"/>
            <a:stCxn id="9224" idx="5"/>
            <a:endCxn id="9226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AutoShape 26"/>
          <p:cNvCxnSpPr>
            <a:cxnSpLocks noChangeShapeType="1"/>
            <a:stCxn id="9224" idx="3"/>
            <a:endCxn id="9225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9" name="Oval 2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9230" name="Oval 2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732713" y="374479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F</a:t>
            </a:r>
          </a:p>
        </p:txBody>
      </p:sp>
      <p:cxnSp>
        <p:nvCxnSpPr>
          <p:cNvPr id="9231" name="AutoShape 29"/>
          <p:cNvCxnSpPr>
            <a:cxnSpLocks noChangeShapeType="1"/>
            <a:stCxn id="9229" idx="4"/>
            <a:endCxn id="9230" idx="0"/>
          </p:cNvCxnSpPr>
          <p:nvPr>
            <p:custDataLst>
              <p:tags r:id="rId13"/>
            </p:custDataLst>
          </p:nvPr>
        </p:nvCxnSpPr>
        <p:spPr bwMode="auto">
          <a:xfrm>
            <a:off x="7504113" y="3352800"/>
            <a:ext cx="457200" cy="3919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2" name="AutoShape 30"/>
          <p:cNvCxnSpPr>
            <a:cxnSpLocks noChangeShapeType="1"/>
            <a:stCxn id="9230" idx="3"/>
          </p:cNvCxnSpPr>
          <p:nvPr>
            <p:custDataLst>
              <p:tags r:id="rId14"/>
            </p:custDataLst>
          </p:nvPr>
        </p:nvCxnSpPr>
        <p:spPr bwMode="auto">
          <a:xfrm flipH="1">
            <a:off x="7388225" y="4154373"/>
            <a:ext cx="411163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3" name="AutoShape 31"/>
          <p:cNvCxnSpPr>
            <a:cxnSpLocks noChangeShapeType="1"/>
            <a:stCxn id="9230" idx="5"/>
          </p:cNvCxnSpPr>
          <p:nvPr>
            <p:custDataLst>
              <p:tags r:id="rId15"/>
            </p:custDataLst>
          </p:nvPr>
        </p:nvCxnSpPr>
        <p:spPr bwMode="auto">
          <a:xfrm>
            <a:off x="8123238" y="4154373"/>
            <a:ext cx="411162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34" name="Group 36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1219200" y="2876550"/>
            <a:ext cx="1066800" cy="933450"/>
            <a:chOff x="2256" y="3408"/>
            <a:chExt cx="768" cy="672"/>
          </a:xfrm>
        </p:grpSpPr>
        <p:sp>
          <p:nvSpPr>
            <p:cNvPr id="9288" name="Rectangle 37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9289" name="Rectangle 38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90" name="Rectangle 39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grpSp>
        <p:nvGrpSpPr>
          <p:cNvPr id="9235" name="Group 40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3429000" y="2895600"/>
            <a:ext cx="1066800" cy="933450"/>
            <a:chOff x="2256" y="3408"/>
            <a:chExt cx="768" cy="672"/>
          </a:xfrm>
        </p:grpSpPr>
        <p:sp>
          <p:nvSpPr>
            <p:cNvPr id="9285" name="Rectangle 41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9286" name="Rectangle 42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87" name="Rectangle 43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grpSp>
        <p:nvGrpSpPr>
          <p:cNvPr id="9236" name="Group 44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533400" y="4476750"/>
            <a:ext cx="1066800" cy="933450"/>
            <a:chOff x="2256" y="3408"/>
            <a:chExt cx="768" cy="672"/>
          </a:xfrm>
        </p:grpSpPr>
        <p:sp>
          <p:nvSpPr>
            <p:cNvPr id="9282" name="Rectangle 45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9283" name="Rectangle 4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84" name="Rectangle 47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grpSp>
        <p:nvGrpSpPr>
          <p:cNvPr id="9237" name="Group 48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1905000" y="4495800"/>
            <a:ext cx="1066800" cy="933450"/>
            <a:chOff x="2256" y="3408"/>
            <a:chExt cx="768" cy="672"/>
          </a:xfrm>
        </p:grpSpPr>
        <p:sp>
          <p:nvSpPr>
            <p:cNvPr id="9279" name="Rectangle 49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9280" name="Rectangle 50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81" name="Rectangle 51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grpSp>
        <p:nvGrpSpPr>
          <p:cNvPr id="9238" name="Group 52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3810000" y="4495800"/>
            <a:ext cx="1066800" cy="933450"/>
            <a:chOff x="2256" y="3408"/>
            <a:chExt cx="768" cy="672"/>
          </a:xfrm>
        </p:grpSpPr>
        <p:sp>
          <p:nvSpPr>
            <p:cNvPr id="9276" name="Rectangle 53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9277" name="Rectangle 5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right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  <p:sp>
          <p:nvSpPr>
            <p:cNvPr id="9278" name="Rectangle 5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left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charset="0"/>
                  <a:cs typeface="Arial" charset="0"/>
                </a:rPr>
                <a:t>pointer</a:t>
              </a:r>
            </a:p>
          </p:txBody>
        </p:sp>
      </p:grpSp>
      <p:cxnSp>
        <p:nvCxnSpPr>
          <p:cNvPr id="9239" name="AutoShape 56"/>
          <p:cNvCxnSpPr>
            <a:cxnSpLocks noChangeShapeType="1"/>
            <a:stCxn id="9292" idx="2"/>
            <a:endCxn id="9285" idx="0"/>
          </p:cNvCxnSpPr>
          <p:nvPr>
            <p:custDataLst>
              <p:tags r:id="rId21"/>
            </p:custDataLst>
          </p:nvPr>
        </p:nvCxnSpPr>
        <p:spPr bwMode="auto">
          <a:xfrm>
            <a:off x="3162300" y="2381250"/>
            <a:ext cx="800100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0" name="AutoShape 57"/>
          <p:cNvCxnSpPr>
            <a:cxnSpLocks noChangeShapeType="1"/>
            <a:stCxn id="9293" idx="2"/>
            <a:endCxn id="9288" idx="0"/>
          </p:cNvCxnSpPr>
          <p:nvPr>
            <p:custDataLst>
              <p:tags r:id="rId22"/>
            </p:custDataLst>
          </p:nvPr>
        </p:nvCxnSpPr>
        <p:spPr bwMode="auto">
          <a:xfrm flipH="1">
            <a:off x="1752600" y="2381250"/>
            <a:ext cx="8763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1" name="AutoShape 58"/>
          <p:cNvCxnSpPr>
            <a:cxnSpLocks noChangeShapeType="1"/>
            <a:stCxn id="9290" idx="2"/>
            <a:endCxn id="9282" idx="0"/>
          </p:cNvCxnSpPr>
          <p:nvPr>
            <p:custDataLst>
              <p:tags r:id="rId23"/>
            </p:custDataLst>
          </p:nvPr>
        </p:nvCxnSpPr>
        <p:spPr bwMode="auto">
          <a:xfrm flipH="1">
            <a:off x="1066800" y="3810000"/>
            <a:ext cx="4191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2" name="AutoShape 59"/>
          <p:cNvCxnSpPr>
            <a:cxnSpLocks noChangeShapeType="1"/>
            <a:stCxn id="9289" idx="2"/>
            <a:endCxn id="9279" idx="0"/>
          </p:cNvCxnSpPr>
          <p:nvPr>
            <p:custDataLst>
              <p:tags r:id="rId24"/>
            </p:custDataLst>
          </p:nvPr>
        </p:nvCxnSpPr>
        <p:spPr bwMode="auto">
          <a:xfrm>
            <a:off x="2019300" y="3810000"/>
            <a:ext cx="4191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3" name="AutoShape 60"/>
          <p:cNvCxnSpPr>
            <a:cxnSpLocks noChangeShapeType="1"/>
            <a:stCxn id="9284" idx="2"/>
            <a:endCxn id="9275" idx="0"/>
          </p:cNvCxnSpPr>
          <p:nvPr>
            <p:custDataLst>
              <p:tags r:id="rId25"/>
            </p:custDataLst>
          </p:nvPr>
        </p:nvCxnSpPr>
        <p:spPr bwMode="auto">
          <a:xfrm flipH="1">
            <a:off x="723900" y="54102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44" name="Group 66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533400" y="5943600"/>
            <a:ext cx="381000" cy="152400"/>
            <a:chOff x="96" y="3888"/>
            <a:chExt cx="240" cy="96"/>
          </a:xfrm>
        </p:grpSpPr>
        <p:sp>
          <p:nvSpPr>
            <p:cNvPr id="9272" name="Line 6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Line 62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Line 63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Rectangle 6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charset="0"/>
                <a:cs typeface="Arial" charset="0"/>
              </a:endParaRPr>
            </a:p>
          </p:txBody>
        </p:sp>
      </p:grpSp>
      <p:grpSp>
        <p:nvGrpSpPr>
          <p:cNvPr id="9245" name="Group 67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1219200" y="5943600"/>
            <a:ext cx="381000" cy="152400"/>
            <a:chOff x="96" y="3888"/>
            <a:chExt cx="240" cy="96"/>
          </a:xfrm>
        </p:grpSpPr>
        <p:sp>
          <p:nvSpPr>
            <p:cNvPr id="9268" name="Line 68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Line 69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Line 70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Rectangle 71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charset="0"/>
                <a:cs typeface="Arial" charset="0"/>
              </a:endParaRPr>
            </a:p>
          </p:txBody>
        </p:sp>
      </p:grpSp>
      <p:grpSp>
        <p:nvGrpSpPr>
          <p:cNvPr id="9246" name="Group 72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1828800" y="5943600"/>
            <a:ext cx="381000" cy="152400"/>
            <a:chOff x="96" y="3888"/>
            <a:chExt cx="240" cy="96"/>
          </a:xfrm>
        </p:grpSpPr>
        <p:sp>
          <p:nvSpPr>
            <p:cNvPr id="9264" name="Line 7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Line 74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Line 75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Rectangle 76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charset="0"/>
                <a:cs typeface="Arial" charset="0"/>
              </a:endParaRPr>
            </a:p>
          </p:txBody>
        </p:sp>
      </p:grpSp>
      <p:grpSp>
        <p:nvGrpSpPr>
          <p:cNvPr id="9247" name="Group 77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2667000" y="5943600"/>
            <a:ext cx="381000" cy="152400"/>
            <a:chOff x="96" y="3888"/>
            <a:chExt cx="240" cy="96"/>
          </a:xfrm>
        </p:grpSpPr>
        <p:sp>
          <p:nvSpPr>
            <p:cNvPr id="9260" name="Line 78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Line 79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Line 80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Rectangle 81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charset="0"/>
                <a:cs typeface="Arial" charset="0"/>
              </a:endParaRPr>
            </a:p>
          </p:txBody>
        </p:sp>
      </p:grpSp>
      <p:grpSp>
        <p:nvGrpSpPr>
          <p:cNvPr id="9248" name="Group 82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3200400" y="4495800"/>
            <a:ext cx="381000" cy="152400"/>
            <a:chOff x="96" y="3888"/>
            <a:chExt cx="240" cy="96"/>
          </a:xfrm>
        </p:grpSpPr>
        <p:sp>
          <p:nvSpPr>
            <p:cNvPr id="9256" name="Line 8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96" y="38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Line 84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44" y="39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Line 8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92" y="398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Rectangle 8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96" y="3888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 cap="rnd">
                  <a:solidFill>
                    <a:schemeClr val="folHlink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>
                <a:latin typeface="Arial" charset="0"/>
                <a:cs typeface="Arial" charset="0"/>
              </a:endParaRPr>
            </a:p>
          </p:txBody>
        </p:sp>
      </p:grpSp>
      <p:cxnSp>
        <p:nvCxnSpPr>
          <p:cNvPr id="9249" name="AutoShape 87"/>
          <p:cNvCxnSpPr>
            <a:cxnSpLocks noChangeShapeType="1"/>
            <a:stCxn id="9287" idx="2"/>
            <a:endCxn id="9259" idx="0"/>
          </p:cNvCxnSpPr>
          <p:nvPr>
            <p:custDataLst>
              <p:tags r:id="rId31"/>
            </p:custDataLst>
          </p:nvPr>
        </p:nvCxnSpPr>
        <p:spPr bwMode="auto">
          <a:xfrm flipH="1">
            <a:off x="3390900" y="3829050"/>
            <a:ext cx="3048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0" name="AutoShape 88"/>
          <p:cNvCxnSpPr>
            <a:cxnSpLocks noChangeShapeType="1"/>
            <a:stCxn id="9283" idx="2"/>
            <a:endCxn id="9271" idx="0"/>
          </p:cNvCxnSpPr>
          <p:nvPr>
            <p:custDataLst>
              <p:tags r:id="rId32"/>
            </p:custDataLst>
          </p:nvPr>
        </p:nvCxnSpPr>
        <p:spPr bwMode="auto">
          <a:xfrm>
            <a:off x="1333500" y="54102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1" name="AutoShape 89"/>
          <p:cNvCxnSpPr>
            <a:cxnSpLocks noChangeShapeType="1"/>
            <a:stCxn id="9281" idx="2"/>
            <a:endCxn id="9267" idx="0"/>
          </p:cNvCxnSpPr>
          <p:nvPr>
            <p:custDataLst>
              <p:tags r:id="rId33"/>
            </p:custDataLst>
          </p:nvPr>
        </p:nvCxnSpPr>
        <p:spPr bwMode="auto">
          <a:xfrm flipH="1">
            <a:off x="2019300" y="5429250"/>
            <a:ext cx="152400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2" name="AutoShape 90"/>
          <p:cNvCxnSpPr>
            <a:cxnSpLocks noChangeShapeType="1"/>
            <a:stCxn id="9280" idx="2"/>
            <a:endCxn id="9263" idx="0"/>
          </p:cNvCxnSpPr>
          <p:nvPr>
            <p:custDataLst>
              <p:tags r:id="rId34"/>
            </p:custDataLst>
          </p:nvPr>
        </p:nvCxnSpPr>
        <p:spPr bwMode="auto">
          <a:xfrm>
            <a:off x="2705100" y="5429250"/>
            <a:ext cx="152400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3" name="AutoShape 91"/>
          <p:cNvCxnSpPr>
            <a:cxnSpLocks noChangeShapeType="1"/>
            <a:stCxn id="9286" idx="2"/>
            <a:endCxn id="9276" idx="0"/>
          </p:cNvCxnSpPr>
          <p:nvPr>
            <p:custDataLst>
              <p:tags r:id="rId35"/>
            </p:custDataLst>
          </p:nvPr>
        </p:nvCxnSpPr>
        <p:spPr bwMode="auto">
          <a:xfrm>
            <a:off x="4229100" y="3829050"/>
            <a:ext cx="1143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4" name="AutoShape 92"/>
          <p:cNvCxnSpPr>
            <a:cxnSpLocks noChangeShapeType="1"/>
            <a:stCxn id="9278" idx="2"/>
          </p:cNvCxnSpPr>
          <p:nvPr>
            <p:custDataLst>
              <p:tags r:id="rId36"/>
            </p:custDataLst>
          </p:nvPr>
        </p:nvCxnSpPr>
        <p:spPr bwMode="auto">
          <a:xfrm flipH="1">
            <a:off x="3733800" y="5429250"/>
            <a:ext cx="342900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5" name="AutoShape 93"/>
          <p:cNvCxnSpPr>
            <a:cxnSpLocks noChangeShapeType="1"/>
            <a:stCxn id="9277" idx="2"/>
          </p:cNvCxnSpPr>
          <p:nvPr>
            <p:custDataLst>
              <p:tags r:id="rId37"/>
            </p:custDataLst>
          </p:nvPr>
        </p:nvCxnSpPr>
        <p:spPr bwMode="auto">
          <a:xfrm>
            <a:off x="4610100" y="5429250"/>
            <a:ext cx="342900" cy="971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Tree Traversals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905000"/>
            <a:ext cx="5943600" cy="4648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traversal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 an order for 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visiting all the nodes of a tree</a:t>
            </a:r>
          </a:p>
          <a:p>
            <a:pPr>
              <a:buFontTx/>
              <a:buNone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Three types:</a:t>
            </a:r>
          </a:p>
          <a:p>
            <a:pPr marL="182880" indent="-274320">
              <a:spcBef>
                <a:spcPts val="0"/>
              </a:spcBef>
              <a:defRPr/>
            </a:pPr>
            <a:r>
              <a:rPr lang="en-US" alt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Pre-order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Root, left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right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274320">
              <a:spcBef>
                <a:spcPts val="0"/>
              </a:spcBef>
              <a:defRPr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274320">
              <a:spcBef>
                <a:spcPts val="0"/>
              </a:spcBef>
              <a:defRPr/>
            </a:pPr>
            <a:r>
              <a:rPr lang="en-US" alt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In-order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Left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root, right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274320">
              <a:spcBef>
                <a:spcPts val="0"/>
              </a:spcBef>
              <a:defRPr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274320">
              <a:spcBef>
                <a:spcPts val="0"/>
              </a:spcBef>
              <a:defRPr/>
            </a:pPr>
            <a:r>
              <a:rPr lang="en-US" alt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Post-order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Left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right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subtree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root</a:t>
            </a:r>
          </a:p>
        </p:txBody>
      </p:sp>
      <p:grpSp>
        <p:nvGrpSpPr>
          <p:cNvPr id="10245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751638" y="2438400"/>
            <a:ext cx="1752600" cy="2057400"/>
            <a:chOff x="3792" y="1728"/>
            <a:chExt cx="1104" cy="1296"/>
          </a:xfrm>
        </p:grpSpPr>
        <p:sp>
          <p:nvSpPr>
            <p:cNvPr id="10247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+</a:t>
              </a:r>
            </a:p>
          </p:txBody>
        </p:sp>
        <p:cxnSp>
          <p:nvCxnSpPr>
            <p:cNvPr id="10248" name="AutoShape 1030"/>
            <p:cNvCxnSpPr>
              <a:cxnSpLocks noChangeShapeType="1"/>
              <a:stCxn id="10247" idx="3"/>
              <a:endCxn id="10250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49" name="AutoShape 1031"/>
            <p:cNvCxnSpPr>
              <a:cxnSpLocks noChangeShapeType="1"/>
              <a:stCxn id="10247" idx="5"/>
              <a:endCxn id="10255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50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*</a:t>
              </a:r>
            </a:p>
          </p:txBody>
        </p:sp>
        <p:sp>
          <p:nvSpPr>
            <p:cNvPr id="10251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0252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cxnSp>
          <p:nvCxnSpPr>
            <p:cNvPr id="10253" name="AutoShape 1035"/>
            <p:cNvCxnSpPr>
              <a:cxnSpLocks noChangeShapeType="1"/>
              <a:stCxn id="10250" idx="5"/>
              <a:endCxn id="10252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54" name="AutoShape 1036"/>
            <p:cNvCxnSpPr>
              <a:cxnSpLocks noChangeShapeType="1"/>
              <a:stCxn id="10250" idx="3"/>
              <a:endCxn id="10251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55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</p:grpSp>
      <p:sp>
        <p:nvSpPr>
          <p:cNvPr id="10246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05588" y="5162550"/>
            <a:ext cx="24622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  <a:cs typeface="Arial" charset="0"/>
              </a:rPr>
              <a:t>(an expression tree)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Inorder Traversal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void traverse(BNode t){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  if (t != NULL)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   	traverse (t.left);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		process t.element;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	 	traverse (t.right);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36502</TotalTime>
  <Words>1625</Words>
  <Application>Microsoft Office PowerPoint</Application>
  <PresentationFormat>On-screen Show (4:3)</PresentationFormat>
  <Paragraphs>532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Courier New</vt:lpstr>
      <vt:lpstr>Symbol</vt:lpstr>
      <vt:lpstr>Times New Roman</vt:lpstr>
      <vt:lpstr>Office Theme</vt:lpstr>
      <vt:lpstr>CSE 332: Data Structures and Parallelism</vt:lpstr>
      <vt:lpstr>Announcements</vt:lpstr>
      <vt:lpstr>Abstract Data Types seen so far</vt:lpstr>
      <vt:lpstr>The Dictionary ADT</vt:lpstr>
      <vt:lpstr>Dictionary Implementations</vt:lpstr>
      <vt:lpstr>Binary Trees</vt:lpstr>
      <vt:lpstr>Binary Tree: Representation</vt:lpstr>
      <vt:lpstr>Tree Traversals</vt:lpstr>
      <vt:lpstr>Inorder Traversal</vt:lpstr>
      <vt:lpstr>Binary Trees: Special Cases</vt:lpstr>
      <vt:lpstr>Binary Tree of height h</vt:lpstr>
      <vt:lpstr>Binary Search Tree Data Structure</vt:lpstr>
      <vt:lpstr>Find in BST, Recursive</vt:lpstr>
      <vt:lpstr>Find in BST, Iterative</vt:lpstr>
      <vt:lpstr>Bonus: FindMin/FindMax</vt:lpstr>
      <vt:lpstr>Insert in BST</vt:lpstr>
      <vt:lpstr>BuildTree for BST</vt:lpstr>
      <vt:lpstr>BuildTree for BST</vt:lpstr>
      <vt:lpstr>Deletion in BST</vt:lpstr>
      <vt:lpstr>Deletion</vt:lpstr>
      <vt:lpstr>Deletion – The Leaf Case</vt:lpstr>
      <vt:lpstr>Deletion – The One Child Case</vt:lpstr>
      <vt:lpstr>Deletion: The Two Child Case</vt:lpstr>
      <vt:lpstr>Deletion – The Two Child Case</vt:lpstr>
      <vt:lpstr>Finally… </vt:lpstr>
      <vt:lpstr>Balanced BST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</dc:title>
  <dc:creator>Richard Anderson</dc:creator>
  <cp:lastModifiedBy>Richard Anderson</cp:lastModifiedBy>
  <cp:revision>388</cp:revision>
  <cp:lastPrinted>2014-01-05T21:20:15Z</cp:lastPrinted>
  <dcterms:created xsi:type="dcterms:W3CDTF">2002-03-26T00:11:56Z</dcterms:created>
  <dcterms:modified xsi:type="dcterms:W3CDTF">2022-10-09T22:06:12Z</dcterms:modified>
</cp:coreProperties>
</file>