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3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4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5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6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430" r:id="rId3"/>
    <p:sldId id="474" r:id="rId4"/>
    <p:sldId id="503" r:id="rId5"/>
    <p:sldId id="484" r:id="rId6"/>
    <p:sldId id="485" r:id="rId7"/>
    <p:sldId id="486" r:id="rId8"/>
    <p:sldId id="504" r:id="rId9"/>
    <p:sldId id="499" r:id="rId10"/>
    <p:sldId id="500" r:id="rId11"/>
    <p:sldId id="501" r:id="rId12"/>
    <p:sldId id="502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505" r:id="rId21"/>
    <p:sldId id="506" r:id="rId22"/>
  </p:sldIdLst>
  <p:sldSz cx="9144000" cy="6858000" type="screen4x3"/>
  <p:notesSz cx="6985000" cy="9283700"/>
  <p:custDataLst>
    <p:tags r:id="rId25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0D75C-99BE-4A1C-8784-9F11BE7988EE}" v="22" dt="2022-04-03T18:37:51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754" autoAdjust="0"/>
    <p:restoredTop sz="80512" autoAdjust="0"/>
  </p:normalViewPr>
  <p:slideViewPr>
    <p:cSldViewPr>
      <p:cViewPr varScale="1">
        <p:scale>
          <a:sx n="90" d="100"/>
          <a:sy n="90" d="100"/>
        </p:scale>
        <p:origin x="7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EAAC4B-D4CA-4922-A0A1-E61130FC02C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Deletemin - &gt; returns 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Deletemin -&gt; returns 4</a:t>
            </a:r>
          </a:p>
        </p:txBody>
      </p:sp>
    </p:spTree>
    <p:extLst>
      <p:ext uri="{BB962C8B-B14F-4D97-AF65-F5344CB8AC3E}">
        <p14:creationId xmlns:p14="http://schemas.microsoft.com/office/powerpoint/2010/main" val="2902099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91871F-68EF-4C86-9D58-BFC36241F98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Let’s try pretending it’s a heap already and just fixing the heap-order property.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red nodes are the ones that are out of order.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Question: which nodes MIGHT be out of order in any heap?</a:t>
            </a:r>
          </a:p>
        </p:txBody>
      </p:sp>
    </p:spTree>
    <p:extLst>
      <p:ext uri="{BB962C8B-B14F-4D97-AF65-F5344CB8AC3E}">
        <p14:creationId xmlns:p14="http://schemas.microsoft.com/office/powerpoint/2010/main" val="55138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2226CC-C86E-45A8-9B45-651986CDB29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Let’s try pretending it’s a heap already and just fixing the heap-order property.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red nodes are the ones that are out of order.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Question: which nodes MIGHT be out of order in any heap?</a:t>
            </a:r>
          </a:p>
        </p:txBody>
      </p:sp>
    </p:spTree>
    <p:extLst>
      <p:ext uri="{BB962C8B-B14F-4D97-AF65-F5344CB8AC3E}">
        <p14:creationId xmlns:p14="http://schemas.microsoft.com/office/powerpoint/2010/main" val="402841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5D0732-272F-43BD-8CBC-C373AEF09ED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430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ABC891-23A3-4E22-B95A-56C5B9C6238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How long does this take? Well, everything above the fringe might move 1 step.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Everything height 2 or greater might move 2 steps.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Most nodes move only a small number of steps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 </a:t>
            </a:r>
            <a:r>
              <a:rPr lang="en-US" altLang="en-US"/>
              <a:t>the runtime is O(n).</a:t>
            </a:r>
          </a:p>
          <a:p>
            <a:pPr eaLnBrk="1" hangingPunct="1"/>
            <a:r>
              <a:rPr lang="en-US" altLang="en-US"/>
              <a:t>(see text for proof)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Full sum = (I=0 to height) SUM (h-I) * 2^i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69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5C1574-C588-466F-A0A6-F85F41B8E26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n/4 + 2*n/8 + 3*n/16 + ...</a:t>
            </a:r>
          </a:p>
          <a:p>
            <a:pPr eaLnBrk="1" hangingPunct="1"/>
            <a:r>
              <a:rPr lang="en-US" altLang="en-US"/>
              <a:t>= n (1/4 + 2/8 + 3/16 + ...)  </a:t>
            </a:r>
          </a:p>
          <a:p>
            <a:pPr eaLnBrk="1" hangingPunct="1"/>
            <a:r>
              <a:rPr lang="en-US" altLang="en-US"/>
              <a:t>= n*1 = n</a:t>
            </a:r>
          </a:p>
        </p:txBody>
      </p:sp>
    </p:spTree>
    <p:extLst>
      <p:ext uri="{BB962C8B-B14F-4D97-AF65-F5344CB8AC3E}">
        <p14:creationId xmlns:p14="http://schemas.microsoft.com/office/powerpoint/2010/main" val="2470431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009345-72C9-4A7C-A0D7-3D94E680395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2" Type="http://schemas.openxmlformats.org/officeDocument/2006/relationships/tags" Target="../tags/tag32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26" Type="http://schemas.openxmlformats.org/officeDocument/2006/relationships/tags" Target="../tags/tag70.xml"/><Relationship Id="rId39" Type="http://schemas.openxmlformats.org/officeDocument/2006/relationships/tags" Target="../tags/tag83.xml"/><Relationship Id="rId21" Type="http://schemas.openxmlformats.org/officeDocument/2006/relationships/tags" Target="../tags/tag65.xml"/><Relationship Id="rId34" Type="http://schemas.openxmlformats.org/officeDocument/2006/relationships/tags" Target="../tags/tag78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29" Type="http://schemas.openxmlformats.org/officeDocument/2006/relationships/tags" Target="../tags/tag73.xml"/><Relationship Id="rId41" Type="http://schemas.openxmlformats.org/officeDocument/2006/relationships/tags" Target="../tags/tag85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tags" Target="../tags/tag68.xml"/><Relationship Id="rId32" Type="http://schemas.openxmlformats.org/officeDocument/2006/relationships/tags" Target="../tags/tag76.xml"/><Relationship Id="rId37" Type="http://schemas.openxmlformats.org/officeDocument/2006/relationships/tags" Target="../tags/tag81.xml"/><Relationship Id="rId40" Type="http://schemas.openxmlformats.org/officeDocument/2006/relationships/tags" Target="../tags/tag84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tags" Target="../tags/tag72.xml"/><Relationship Id="rId36" Type="http://schemas.openxmlformats.org/officeDocument/2006/relationships/tags" Target="../tags/tag80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31" Type="http://schemas.openxmlformats.org/officeDocument/2006/relationships/tags" Target="../tags/tag75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tags" Target="../tags/tag66.xml"/><Relationship Id="rId27" Type="http://schemas.openxmlformats.org/officeDocument/2006/relationships/tags" Target="../tags/tag71.xml"/><Relationship Id="rId30" Type="http://schemas.openxmlformats.org/officeDocument/2006/relationships/tags" Target="../tags/tag74.xml"/><Relationship Id="rId35" Type="http://schemas.openxmlformats.org/officeDocument/2006/relationships/tags" Target="../tags/tag79.xml"/><Relationship Id="rId43" Type="http://schemas.openxmlformats.org/officeDocument/2006/relationships/notesSlide" Target="../notesSlides/notesSlide4.xml"/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33" Type="http://schemas.openxmlformats.org/officeDocument/2006/relationships/tags" Target="../tags/tag77.xml"/><Relationship Id="rId38" Type="http://schemas.openxmlformats.org/officeDocument/2006/relationships/tags" Target="../tags/tag8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111.xml"/><Relationship Id="rId21" Type="http://schemas.openxmlformats.org/officeDocument/2006/relationships/tags" Target="../tags/tag106.xml"/><Relationship Id="rId42" Type="http://schemas.openxmlformats.org/officeDocument/2006/relationships/tags" Target="../tags/tag127.xml"/><Relationship Id="rId47" Type="http://schemas.openxmlformats.org/officeDocument/2006/relationships/tags" Target="../tags/tag132.xml"/><Relationship Id="rId63" Type="http://schemas.openxmlformats.org/officeDocument/2006/relationships/tags" Target="../tags/tag148.xml"/><Relationship Id="rId68" Type="http://schemas.openxmlformats.org/officeDocument/2006/relationships/tags" Target="../tags/tag153.xml"/><Relationship Id="rId84" Type="http://schemas.openxmlformats.org/officeDocument/2006/relationships/tags" Target="../tags/tag169.xml"/><Relationship Id="rId89" Type="http://schemas.openxmlformats.org/officeDocument/2006/relationships/tags" Target="../tags/tag174.xml"/><Relationship Id="rId16" Type="http://schemas.openxmlformats.org/officeDocument/2006/relationships/tags" Target="../tags/tag101.xml"/><Relationship Id="rId11" Type="http://schemas.openxmlformats.org/officeDocument/2006/relationships/tags" Target="../tags/tag96.xml"/><Relationship Id="rId32" Type="http://schemas.openxmlformats.org/officeDocument/2006/relationships/tags" Target="../tags/tag117.xml"/><Relationship Id="rId37" Type="http://schemas.openxmlformats.org/officeDocument/2006/relationships/tags" Target="../tags/tag122.xml"/><Relationship Id="rId53" Type="http://schemas.openxmlformats.org/officeDocument/2006/relationships/tags" Target="../tags/tag138.xml"/><Relationship Id="rId58" Type="http://schemas.openxmlformats.org/officeDocument/2006/relationships/tags" Target="../tags/tag143.xml"/><Relationship Id="rId74" Type="http://schemas.openxmlformats.org/officeDocument/2006/relationships/tags" Target="../tags/tag159.xml"/><Relationship Id="rId79" Type="http://schemas.openxmlformats.org/officeDocument/2006/relationships/tags" Target="../tags/tag164.xml"/><Relationship Id="rId5" Type="http://schemas.openxmlformats.org/officeDocument/2006/relationships/tags" Target="../tags/tag90.xml"/><Relationship Id="rId90" Type="http://schemas.openxmlformats.org/officeDocument/2006/relationships/tags" Target="../tags/tag175.xml"/><Relationship Id="rId95" Type="http://schemas.openxmlformats.org/officeDocument/2006/relationships/tags" Target="../tags/tag180.xml"/><Relationship Id="rId22" Type="http://schemas.openxmlformats.org/officeDocument/2006/relationships/tags" Target="../tags/tag107.xml"/><Relationship Id="rId27" Type="http://schemas.openxmlformats.org/officeDocument/2006/relationships/tags" Target="../tags/tag112.xml"/><Relationship Id="rId43" Type="http://schemas.openxmlformats.org/officeDocument/2006/relationships/tags" Target="../tags/tag128.xml"/><Relationship Id="rId48" Type="http://schemas.openxmlformats.org/officeDocument/2006/relationships/tags" Target="../tags/tag133.xml"/><Relationship Id="rId64" Type="http://schemas.openxmlformats.org/officeDocument/2006/relationships/tags" Target="../tags/tag149.xml"/><Relationship Id="rId69" Type="http://schemas.openxmlformats.org/officeDocument/2006/relationships/tags" Target="../tags/tag154.xml"/><Relationship Id="rId80" Type="http://schemas.openxmlformats.org/officeDocument/2006/relationships/tags" Target="../tags/tag165.xml"/><Relationship Id="rId85" Type="http://schemas.openxmlformats.org/officeDocument/2006/relationships/tags" Target="../tags/tag170.xml"/><Relationship Id="rId3" Type="http://schemas.openxmlformats.org/officeDocument/2006/relationships/tags" Target="../tags/tag88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tags" Target="../tags/tag110.xml"/><Relationship Id="rId33" Type="http://schemas.openxmlformats.org/officeDocument/2006/relationships/tags" Target="../tags/tag118.xml"/><Relationship Id="rId38" Type="http://schemas.openxmlformats.org/officeDocument/2006/relationships/tags" Target="../tags/tag123.xml"/><Relationship Id="rId46" Type="http://schemas.openxmlformats.org/officeDocument/2006/relationships/tags" Target="../tags/tag131.xml"/><Relationship Id="rId59" Type="http://schemas.openxmlformats.org/officeDocument/2006/relationships/tags" Target="../tags/tag144.xml"/><Relationship Id="rId67" Type="http://schemas.openxmlformats.org/officeDocument/2006/relationships/tags" Target="../tags/tag152.xml"/><Relationship Id="rId20" Type="http://schemas.openxmlformats.org/officeDocument/2006/relationships/tags" Target="../tags/tag105.xml"/><Relationship Id="rId41" Type="http://schemas.openxmlformats.org/officeDocument/2006/relationships/tags" Target="../tags/tag126.xml"/><Relationship Id="rId54" Type="http://schemas.openxmlformats.org/officeDocument/2006/relationships/tags" Target="../tags/tag139.xml"/><Relationship Id="rId62" Type="http://schemas.openxmlformats.org/officeDocument/2006/relationships/tags" Target="../tags/tag147.xml"/><Relationship Id="rId70" Type="http://schemas.openxmlformats.org/officeDocument/2006/relationships/tags" Target="../tags/tag155.xml"/><Relationship Id="rId75" Type="http://schemas.openxmlformats.org/officeDocument/2006/relationships/tags" Target="../tags/tag160.xml"/><Relationship Id="rId83" Type="http://schemas.openxmlformats.org/officeDocument/2006/relationships/tags" Target="../tags/tag168.xml"/><Relationship Id="rId88" Type="http://schemas.openxmlformats.org/officeDocument/2006/relationships/tags" Target="../tags/tag173.xml"/><Relationship Id="rId91" Type="http://schemas.openxmlformats.org/officeDocument/2006/relationships/tags" Target="../tags/tag176.xml"/><Relationship Id="rId96" Type="http://schemas.openxmlformats.org/officeDocument/2006/relationships/tags" Target="../tags/tag181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5" Type="http://schemas.openxmlformats.org/officeDocument/2006/relationships/tags" Target="../tags/tag100.xml"/><Relationship Id="rId23" Type="http://schemas.openxmlformats.org/officeDocument/2006/relationships/tags" Target="../tags/tag108.xml"/><Relationship Id="rId28" Type="http://schemas.openxmlformats.org/officeDocument/2006/relationships/tags" Target="../tags/tag113.xml"/><Relationship Id="rId36" Type="http://schemas.openxmlformats.org/officeDocument/2006/relationships/tags" Target="../tags/tag121.xml"/><Relationship Id="rId49" Type="http://schemas.openxmlformats.org/officeDocument/2006/relationships/tags" Target="../tags/tag134.xml"/><Relationship Id="rId57" Type="http://schemas.openxmlformats.org/officeDocument/2006/relationships/tags" Target="../tags/tag142.xml"/><Relationship Id="rId10" Type="http://schemas.openxmlformats.org/officeDocument/2006/relationships/tags" Target="../tags/tag95.xml"/><Relationship Id="rId31" Type="http://schemas.openxmlformats.org/officeDocument/2006/relationships/tags" Target="../tags/tag116.xml"/><Relationship Id="rId44" Type="http://schemas.openxmlformats.org/officeDocument/2006/relationships/tags" Target="../tags/tag129.xml"/><Relationship Id="rId52" Type="http://schemas.openxmlformats.org/officeDocument/2006/relationships/tags" Target="../tags/tag137.xml"/><Relationship Id="rId60" Type="http://schemas.openxmlformats.org/officeDocument/2006/relationships/tags" Target="../tags/tag145.xml"/><Relationship Id="rId65" Type="http://schemas.openxmlformats.org/officeDocument/2006/relationships/tags" Target="../tags/tag150.xml"/><Relationship Id="rId73" Type="http://schemas.openxmlformats.org/officeDocument/2006/relationships/tags" Target="../tags/tag158.xml"/><Relationship Id="rId78" Type="http://schemas.openxmlformats.org/officeDocument/2006/relationships/tags" Target="../tags/tag163.xml"/><Relationship Id="rId81" Type="http://schemas.openxmlformats.org/officeDocument/2006/relationships/tags" Target="../tags/tag166.xml"/><Relationship Id="rId86" Type="http://schemas.openxmlformats.org/officeDocument/2006/relationships/tags" Target="../tags/tag171.xml"/><Relationship Id="rId94" Type="http://schemas.openxmlformats.org/officeDocument/2006/relationships/tags" Target="../tags/tag179.xml"/><Relationship Id="rId99" Type="http://schemas.openxmlformats.org/officeDocument/2006/relationships/notesSlide" Target="../notesSlides/notesSlide5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39" Type="http://schemas.openxmlformats.org/officeDocument/2006/relationships/tags" Target="../tags/tag124.xml"/><Relationship Id="rId34" Type="http://schemas.openxmlformats.org/officeDocument/2006/relationships/tags" Target="../tags/tag119.xml"/><Relationship Id="rId50" Type="http://schemas.openxmlformats.org/officeDocument/2006/relationships/tags" Target="../tags/tag135.xml"/><Relationship Id="rId55" Type="http://schemas.openxmlformats.org/officeDocument/2006/relationships/tags" Target="../tags/tag140.xml"/><Relationship Id="rId76" Type="http://schemas.openxmlformats.org/officeDocument/2006/relationships/tags" Target="../tags/tag161.xml"/><Relationship Id="rId97" Type="http://schemas.openxmlformats.org/officeDocument/2006/relationships/tags" Target="../tags/tag182.xml"/><Relationship Id="rId7" Type="http://schemas.openxmlformats.org/officeDocument/2006/relationships/tags" Target="../tags/tag92.xml"/><Relationship Id="rId71" Type="http://schemas.openxmlformats.org/officeDocument/2006/relationships/tags" Target="../tags/tag156.xml"/><Relationship Id="rId92" Type="http://schemas.openxmlformats.org/officeDocument/2006/relationships/tags" Target="../tags/tag177.xml"/><Relationship Id="rId2" Type="http://schemas.openxmlformats.org/officeDocument/2006/relationships/tags" Target="../tags/tag87.xml"/><Relationship Id="rId29" Type="http://schemas.openxmlformats.org/officeDocument/2006/relationships/tags" Target="../tags/tag114.xml"/><Relationship Id="rId24" Type="http://schemas.openxmlformats.org/officeDocument/2006/relationships/tags" Target="../tags/tag109.xml"/><Relationship Id="rId40" Type="http://schemas.openxmlformats.org/officeDocument/2006/relationships/tags" Target="../tags/tag125.xml"/><Relationship Id="rId45" Type="http://schemas.openxmlformats.org/officeDocument/2006/relationships/tags" Target="../tags/tag130.xml"/><Relationship Id="rId66" Type="http://schemas.openxmlformats.org/officeDocument/2006/relationships/tags" Target="../tags/tag151.xml"/><Relationship Id="rId87" Type="http://schemas.openxmlformats.org/officeDocument/2006/relationships/tags" Target="../tags/tag172.xml"/><Relationship Id="rId61" Type="http://schemas.openxmlformats.org/officeDocument/2006/relationships/tags" Target="../tags/tag146.xml"/><Relationship Id="rId82" Type="http://schemas.openxmlformats.org/officeDocument/2006/relationships/tags" Target="../tags/tag167.xml"/><Relationship Id="rId19" Type="http://schemas.openxmlformats.org/officeDocument/2006/relationships/tags" Target="../tags/tag104.xml"/><Relationship Id="rId14" Type="http://schemas.openxmlformats.org/officeDocument/2006/relationships/tags" Target="../tags/tag99.xml"/><Relationship Id="rId30" Type="http://schemas.openxmlformats.org/officeDocument/2006/relationships/tags" Target="../tags/tag115.xml"/><Relationship Id="rId35" Type="http://schemas.openxmlformats.org/officeDocument/2006/relationships/tags" Target="../tags/tag120.xml"/><Relationship Id="rId56" Type="http://schemas.openxmlformats.org/officeDocument/2006/relationships/tags" Target="../tags/tag141.xml"/><Relationship Id="rId77" Type="http://schemas.openxmlformats.org/officeDocument/2006/relationships/tags" Target="../tags/tag162.xml"/><Relationship Id="rId8" Type="http://schemas.openxmlformats.org/officeDocument/2006/relationships/tags" Target="../tags/tag93.xml"/><Relationship Id="rId51" Type="http://schemas.openxmlformats.org/officeDocument/2006/relationships/tags" Target="../tags/tag136.xml"/><Relationship Id="rId72" Type="http://schemas.openxmlformats.org/officeDocument/2006/relationships/tags" Target="../tags/tag157.xml"/><Relationship Id="rId93" Type="http://schemas.openxmlformats.org/officeDocument/2006/relationships/tags" Target="../tags/tag178.xml"/><Relationship Id="rId98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tags" Target="../tags/tag200.xml"/><Relationship Id="rId3" Type="http://schemas.openxmlformats.org/officeDocument/2006/relationships/tags" Target="../tags/tag185.xml"/><Relationship Id="rId21" Type="http://schemas.openxmlformats.org/officeDocument/2006/relationships/tags" Target="../tags/tag203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20" Type="http://schemas.openxmlformats.org/officeDocument/2006/relationships/tags" Target="../tags/tag202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23" Type="http://schemas.openxmlformats.org/officeDocument/2006/relationships/tags" Target="../tags/tag205.xml"/><Relationship Id="rId10" Type="http://schemas.openxmlformats.org/officeDocument/2006/relationships/tags" Target="../tags/tag192.xml"/><Relationship Id="rId19" Type="http://schemas.openxmlformats.org/officeDocument/2006/relationships/tags" Target="../tags/tag201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Relationship Id="rId22" Type="http://schemas.openxmlformats.org/officeDocument/2006/relationships/tags" Target="../tags/tag20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16.xml"/><Relationship Id="rId13" Type="http://schemas.openxmlformats.org/officeDocument/2006/relationships/tags" Target="../tags/tag221.xml"/><Relationship Id="rId18" Type="http://schemas.openxmlformats.org/officeDocument/2006/relationships/tags" Target="../tags/tag226.xml"/><Relationship Id="rId26" Type="http://schemas.openxmlformats.org/officeDocument/2006/relationships/tags" Target="../tags/tag234.xml"/><Relationship Id="rId3" Type="http://schemas.openxmlformats.org/officeDocument/2006/relationships/tags" Target="../tags/tag211.xml"/><Relationship Id="rId21" Type="http://schemas.openxmlformats.org/officeDocument/2006/relationships/tags" Target="../tags/tag229.xml"/><Relationship Id="rId7" Type="http://schemas.openxmlformats.org/officeDocument/2006/relationships/tags" Target="../tags/tag215.xml"/><Relationship Id="rId12" Type="http://schemas.openxmlformats.org/officeDocument/2006/relationships/tags" Target="../tags/tag220.xml"/><Relationship Id="rId17" Type="http://schemas.openxmlformats.org/officeDocument/2006/relationships/tags" Target="../tags/tag225.xml"/><Relationship Id="rId25" Type="http://schemas.openxmlformats.org/officeDocument/2006/relationships/tags" Target="../tags/tag233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20" Type="http://schemas.openxmlformats.org/officeDocument/2006/relationships/tags" Target="../tags/tag228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24" Type="http://schemas.openxmlformats.org/officeDocument/2006/relationships/tags" Target="../tags/tag232.xml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23" Type="http://schemas.openxmlformats.org/officeDocument/2006/relationships/tags" Target="../tags/tag231.xml"/><Relationship Id="rId28" Type="http://schemas.openxmlformats.org/officeDocument/2006/relationships/notesSlide" Target="../notesSlides/notesSlide7.xml"/><Relationship Id="rId10" Type="http://schemas.openxmlformats.org/officeDocument/2006/relationships/tags" Target="../tags/tag218.xml"/><Relationship Id="rId19" Type="http://schemas.openxmlformats.org/officeDocument/2006/relationships/tags" Target="../tags/tag227.xml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Relationship Id="rId22" Type="http://schemas.openxmlformats.org/officeDocument/2006/relationships/tags" Target="../tags/tag230.xml"/><Relationship Id="rId27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Fall </a:t>
            </a:r>
            <a:r>
              <a:rPr lang="en-US" altLang="en-US" dirty="0"/>
              <a:t>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5: </a:t>
            </a:r>
            <a:r>
              <a:rPr lang="en-US" altLang="en-US" dirty="0"/>
              <a:t>Priority </a:t>
            </a:r>
            <a:r>
              <a:rPr lang="en-US" altLang="en-US" dirty="0" smtClean="0"/>
              <a:t>Queues, Part II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219200"/>
            <a:ext cx="40386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i</a:t>
            </a:r>
            <a:r>
              <a:rPr lang="en-US" altLang="en-US" sz="2000" b="1" dirty="0" err="1" smtClean="0">
                <a:latin typeface="Courier New" pitchFamily="49" charset="0"/>
              </a:rPr>
              <a:t>nt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latin typeface="Courier New" pitchFamily="49" charset="0"/>
              </a:rPr>
              <a:t>deleteMin</a:t>
            </a:r>
            <a:r>
              <a:rPr lang="en-US" altLang="en-US" sz="2000" b="1" dirty="0" smtClean="0">
                <a:latin typeface="Courier New" pitchFamily="49" charset="0"/>
              </a:rPr>
              <a:t>() {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assert(!</a:t>
            </a:r>
            <a:r>
              <a:rPr lang="en-US" altLang="en-US" sz="2000" b="1" dirty="0" err="1" smtClean="0">
                <a:latin typeface="Courier New" pitchFamily="49" charset="0"/>
              </a:rPr>
              <a:t>isEmpty</a:t>
            </a:r>
            <a:r>
              <a:rPr lang="en-US" altLang="en-US" sz="2000" b="1" dirty="0" smtClean="0">
                <a:latin typeface="Courier New" pitchFamily="49" charset="0"/>
              </a:rPr>
              <a:t>());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returnVal</a:t>
            </a:r>
            <a:r>
              <a:rPr lang="en-US" altLang="en-US" sz="2000" b="1" dirty="0" smtClean="0">
                <a:latin typeface="Courier New" pitchFamily="49" charset="0"/>
              </a:rPr>
              <a:t> = Heap[0];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size--;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newPos</a:t>
            </a:r>
            <a:r>
              <a:rPr lang="en-US" altLang="en-US" sz="2000" b="1" dirty="0" smtClean="0">
                <a:latin typeface="Courier New" pitchFamily="49" charset="0"/>
              </a:rPr>
              <a:t> =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</a:t>
            </a:r>
            <a:r>
              <a:rPr lang="en-US" altLang="en-US" sz="2000" b="1" dirty="0" err="1" smtClean="0">
                <a:latin typeface="Courier New" pitchFamily="49" charset="0"/>
              </a:rPr>
              <a:t>percolateDown</a:t>
            </a:r>
            <a:r>
              <a:rPr lang="en-US" altLang="en-US" sz="2000" b="1" dirty="0" smtClean="0">
                <a:latin typeface="Courier New" pitchFamily="49" charset="0"/>
              </a:rPr>
              <a:t>(0,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    Heap[size + 1]);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Heap[</a:t>
            </a:r>
            <a:r>
              <a:rPr lang="en-US" altLang="en-US" sz="2000" b="1" dirty="0" err="1" smtClean="0">
                <a:latin typeface="Courier New" pitchFamily="49" charset="0"/>
              </a:rPr>
              <a:t>newPos</a:t>
            </a:r>
            <a:r>
              <a:rPr lang="en-US" altLang="en-US" sz="2000" b="1" dirty="0" smtClean="0">
                <a:latin typeface="Courier New" pitchFamily="49" charset="0"/>
              </a:rPr>
              <a:t>] =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Heap[size + 1];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return </a:t>
            </a:r>
            <a:r>
              <a:rPr lang="en-US" altLang="en-US" sz="2000" b="1" dirty="0" err="1" smtClean="0">
                <a:latin typeface="Courier New" pitchFamily="49" charset="0"/>
              </a:rPr>
              <a:t>returnVal</a:t>
            </a:r>
            <a:r>
              <a:rPr lang="en-US" altLang="en-US" sz="2000" b="1" dirty="0" smtClean="0">
                <a:latin typeface="Courier New" pitchFamily="49" charset="0"/>
              </a:rPr>
              <a:t>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}</a:t>
            </a:r>
            <a:endParaRPr lang="en-US" altLang="en-US" sz="2000" b="1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1219200"/>
            <a:ext cx="4733988" cy="508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percolateDown</a:t>
            </a:r>
            <a:r>
              <a:rPr lang="en-US" altLang="en-US" sz="1800" b="1" dirty="0">
                <a:latin typeface="Courier New" pitchFamily="49" charset="0"/>
              </a:rPr>
              <a:t>(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hole,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            </a:t>
            </a:r>
            <a:r>
              <a:rPr lang="en-US" altLang="en-US" sz="1800" b="1" dirty="0" err="1" smtClean="0">
                <a:latin typeface="Courier New" pitchFamily="49" charset="0"/>
              </a:rPr>
              <a:t>int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val</a:t>
            </a:r>
            <a:r>
              <a:rPr lang="en-US" altLang="en-US" sz="1800" b="1" dirty="0">
                <a:latin typeface="Courier New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while (2*hole &lt;= size)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left = </a:t>
            </a:r>
            <a:r>
              <a:rPr lang="en-US" alt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2*hole + 1; </a:t>
            </a:r>
            <a:endParaRPr lang="en-US" altLang="en-US" sz="1800" b="1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right = left + 1;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if (right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size &amp;&amp;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    Heap[right] &lt; Heap[left])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  target = right;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  target = left;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if (Heap[target] &lt; </a:t>
            </a:r>
            <a:r>
              <a:rPr lang="en-US" altLang="en-US" sz="1800" b="1" dirty="0" err="1">
                <a:solidFill>
                  <a:srgbClr val="339933"/>
                </a:solidFill>
                <a:latin typeface="Courier New" pitchFamily="49" charset="0"/>
              </a:rPr>
              <a:t>val</a:t>
            </a: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  Heap[hole] = Heap[target];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  hole = target;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return hole;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093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More Priority 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8063"/>
            <a:ext cx="90678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800" dirty="0" err="1">
                <a:latin typeface="Arial" charset="0"/>
                <a:cs typeface="Arial" charset="0"/>
              </a:rPr>
              <a:t>decreaseKey</a:t>
            </a:r>
            <a:r>
              <a:rPr lang="en-US" altLang="en-US" sz="2800" dirty="0">
                <a:latin typeface="Arial" charset="0"/>
                <a:cs typeface="Arial" charset="0"/>
              </a:rPr>
              <a:t>(</a:t>
            </a:r>
            <a:r>
              <a:rPr lang="en-US" altLang="en-US" sz="2800" dirty="0" err="1">
                <a:latin typeface="Arial" charset="0"/>
                <a:cs typeface="Arial" charset="0"/>
              </a:rPr>
              <a:t>nodePtr</a:t>
            </a:r>
            <a:r>
              <a:rPr lang="en-US" altLang="en-US" sz="2800" dirty="0">
                <a:latin typeface="Arial" charset="0"/>
                <a:cs typeface="Arial" charset="0"/>
              </a:rPr>
              <a:t>, 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amount):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given a pointer to a node in the queue, reduce its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key value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lvl="1"/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Binary heap:  change priority of node and ________________</a:t>
            </a:r>
          </a:p>
          <a:p>
            <a:pPr>
              <a:spcBef>
                <a:spcPct val="0"/>
              </a:spcBef>
              <a:buNone/>
            </a:pPr>
            <a:endParaRPr lang="en-US" altLang="en-US" sz="2800" b="1" dirty="0">
              <a:latin typeface="Arial" charset="0"/>
              <a:cs typeface="Arial" charset="0"/>
              <a:sym typeface="Symbol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latin typeface="Arial" charset="0"/>
                <a:cs typeface="Arial" charset="0"/>
                <a:sym typeface="Symbol" pitchFamily="18" charset="2"/>
              </a:rPr>
              <a:t>  </a:t>
            </a:r>
            <a:r>
              <a:rPr lang="en-US" altLang="en-US" sz="2800" dirty="0" err="1">
                <a:latin typeface="Arial" charset="0"/>
                <a:cs typeface="Arial" charset="0"/>
                <a:sym typeface="Symbol" pitchFamily="18" charset="2"/>
              </a:rPr>
              <a:t>increaseKey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altLang="en-US" sz="2800" dirty="0" err="1">
                <a:latin typeface="Arial" charset="0"/>
                <a:cs typeface="Arial" charset="0"/>
              </a:rPr>
              <a:t>nodePtr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, amount):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given a pointer to a node in the queue, increase its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key value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lvl="1"/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Binary heap: change priority of node and ________________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90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7013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Still More Priority 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remove(</a:t>
            </a:r>
            <a:r>
              <a:rPr lang="en-US" altLang="en-US" sz="2800" dirty="0" err="1">
                <a:latin typeface="Arial" charset="0"/>
                <a:cs typeface="Arial" charset="0"/>
              </a:rPr>
              <a:t>objPtr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):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given a pointer to an object in the queue, remove it</a:t>
            </a:r>
          </a:p>
          <a:p>
            <a:pPr lvl="1"/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Binary heap:  ______________________________________</a:t>
            </a:r>
          </a:p>
          <a:p>
            <a:pPr>
              <a:spcBef>
                <a:spcPct val="0"/>
              </a:spcBef>
              <a:buNone/>
            </a:pPr>
            <a:endParaRPr lang="en-US" altLang="en-US" sz="2800" b="1" dirty="0">
              <a:latin typeface="Arial" charset="0"/>
              <a:cs typeface="Arial" charset="0"/>
              <a:sym typeface="Symbol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altLang="en-US" sz="2800" dirty="0" err="1">
                <a:latin typeface="Arial" charset="0"/>
                <a:cs typeface="Arial" charset="0"/>
                <a:sym typeface="Symbol" pitchFamily="18" charset="2"/>
              </a:rPr>
              <a:t>findMax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( ):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Find the object with the highest value in the queue</a:t>
            </a:r>
          </a:p>
          <a:p>
            <a:pPr lvl="1"/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Binary heap: ______________________________________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Building a </a:t>
            </a:r>
            <a:r>
              <a:rPr lang="en-US" altLang="en-US" dirty="0" smtClean="0">
                <a:latin typeface="Arial" charset="0"/>
                <a:cs typeface="Arial" charset="0"/>
              </a:rPr>
              <a:t>Heap 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grpSp>
        <p:nvGrpSpPr>
          <p:cNvPr id="29700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90600" y="1600200"/>
            <a:ext cx="7010400" cy="584200"/>
            <a:chOff x="240" y="1152"/>
            <a:chExt cx="4416" cy="368"/>
          </a:xfrm>
        </p:grpSpPr>
        <p:sp>
          <p:nvSpPr>
            <p:cNvPr id="2970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970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2970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970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2970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970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970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970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8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970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5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71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92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971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8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971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12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0F36A8-2048-4CC7-9A32-05FFEC7C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73B5A-A546-4C99-9397-3F053001B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D2B20-9676-4C29-BD0A-392072A9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35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BuildHeap: Floyd’s Method</a:t>
            </a:r>
          </a:p>
        </p:txBody>
      </p:sp>
      <p:sp>
        <p:nvSpPr>
          <p:cNvPr id="30724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2286000"/>
            <a:ext cx="71453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Add elements arbitrarily to form a complete tree.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Pretend it’s a heap and fix the heap-order property!</a:t>
            </a:r>
          </a:p>
        </p:txBody>
      </p:sp>
      <p:cxnSp>
        <p:nvCxnSpPr>
          <p:cNvPr id="30725" name="AutoShape 17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6265863" y="3200400"/>
            <a:ext cx="463550" cy="609600"/>
          </a:xfrm>
          <a:prstGeom prst="curvedConnector4">
            <a:avLst>
              <a:gd name="adj1" fmla="val -49315"/>
              <a:gd name="adj2" fmla="val 68750"/>
            </a:avLst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6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0727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30728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0729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30730" name="Oval 2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2004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30731" name="Oval 2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67500" y="513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30732" name="Oval 2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600700" y="513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30733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533900" y="513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30734" name="Oval 2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467100" y="513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0735" name="Oval 2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41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30736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000500" y="4241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30737" name="Oval 2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067300" y="3352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30738" name="AutoShape 30"/>
          <p:cNvCxnSpPr>
            <a:cxnSpLocks noChangeShapeType="1"/>
            <a:stCxn id="30737" idx="3"/>
            <a:endCxn id="30736" idx="0"/>
          </p:cNvCxnSpPr>
          <p:nvPr>
            <p:custDataLst>
              <p:tags r:id="rId16"/>
            </p:custDataLst>
          </p:nvPr>
        </p:nvCxnSpPr>
        <p:spPr bwMode="auto">
          <a:xfrm flipH="1">
            <a:off x="4191000" y="3697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9" name="AutoShape 31"/>
          <p:cNvCxnSpPr>
            <a:cxnSpLocks noChangeShapeType="1"/>
            <a:stCxn id="30737" idx="5"/>
            <a:endCxn id="30735" idx="0"/>
          </p:cNvCxnSpPr>
          <p:nvPr>
            <p:custDataLst>
              <p:tags r:id="rId17"/>
            </p:custDataLst>
          </p:nvPr>
        </p:nvCxnSpPr>
        <p:spPr bwMode="auto">
          <a:xfrm>
            <a:off x="5392738" y="3697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0" name="AutoShape 32"/>
          <p:cNvCxnSpPr>
            <a:cxnSpLocks noChangeShapeType="1"/>
            <a:stCxn id="30735" idx="3"/>
            <a:endCxn id="30732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4586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1" name="AutoShape 33"/>
          <p:cNvCxnSpPr>
            <a:cxnSpLocks noChangeShapeType="1"/>
            <a:stCxn id="30735" idx="5"/>
            <a:endCxn id="30731" idx="0"/>
          </p:cNvCxnSpPr>
          <p:nvPr>
            <p:custDataLst>
              <p:tags r:id="rId19"/>
            </p:custDataLst>
          </p:nvPr>
        </p:nvCxnSpPr>
        <p:spPr bwMode="auto">
          <a:xfrm>
            <a:off x="6459538" y="4586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2" name="AutoShape 34"/>
          <p:cNvCxnSpPr>
            <a:cxnSpLocks noChangeShapeType="1"/>
            <a:stCxn id="30732" idx="3"/>
            <a:endCxn id="30726" idx="0"/>
          </p:cNvCxnSpPr>
          <p:nvPr>
            <p:custDataLst>
              <p:tags r:id="rId20"/>
            </p:custDataLst>
          </p:nvPr>
        </p:nvCxnSpPr>
        <p:spPr bwMode="auto">
          <a:xfrm flipH="1">
            <a:off x="55245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3" name="AutoShape 35"/>
          <p:cNvCxnSpPr>
            <a:cxnSpLocks noChangeShapeType="1"/>
            <a:stCxn id="30736" idx="3"/>
            <a:endCxn id="30734" idx="0"/>
          </p:cNvCxnSpPr>
          <p:nvPr>
            <p:custDataLst>
              <p:tags r:id="rId21"/>
            </p:custDataLst>
          </p:nvPr>
        </p:nvCxnSpPr>
        <p:spPr bwMode="auto">
          <a:xfrm flipH="1">
            <a:off x="3657600" y="4586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4" name="AutoShape 36"/>
          <p:cNvCxnSpPr>
            <a:cxnSpLocks noChangeShapeType="1"/>
            <a:stCxn id="30736" idx="5"/>
            <a:endCxn id="30733" idx="0"/>
          </p:cNvCxnSpPr>
          <p:nvPr>
            <p:custDataLst>
              <p:tags r:id="rId22"/>
            </p:custDataLst>
          </p:nvPr>
        </p:nvCxnSpPr>
        <p:spPr bwMode="auto">
          <a:xfrm>
            <a:off x="4325938" y="4586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AutoShape 37"/>
          <p:cNvCxnSpPr>
            <a:cxnSpLocks noChangeShapeType="1"/>
            <a:stCxn id="30734" idx="3"/>
            <a:endCxn id="30730" idx="0"/>
          </p:cNvCxnSpPr>
          <p:nvPr>
            <p:custDataLst>
              <p:tags r:id="rId23"/>
            </p:custDataLst>
          </p:nvPr>
        </p:nvCxnSpPr>
        <p:spPr bwMode="auto">
          <a:xfrm flipH="1">
            <a:off x="33909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6" name="AutoShape 38"/>
          <p:cNvCxnSpPr>
            <a:cxnSpLocks noChangeShapeType="1"/>
            <a:stCxn id="30734" idx="5"/>
            <a:endCxn id="30729" idx="0"/>
          </p:cNvCxnSpPr>
          <p:nvPr>
            <p:custDataLst>
              <p:tags r:id="rId24"/>
            </p:custDataLst>
          </p:nvPr>
        </p:nvCxnSpPr>
        <p:spPr bwMode="auto">
          <a:xfrm>
            <a:off x="3792538" y="5475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7" name="AutoShape 39"/>
          <p:cNvCxnSpPr>
            <a:cxnSpLocks noChangeShapeType="1"/>
            <a:stCxn id="30733" idx="3"/>
            <a:endCxn id="30728" idx="0"/>
          </p:cNvCxnSpPr>
          <p:nvPr>
            <p:custDataLst>
              <p:tags r:id="rId25"/>
            </p:custDataLst>
          </p:nvPr>
        </p:nvCxnSpPr>
        <p:spPr bwMode="auto">
          <a:xfrm flipH="1">
            <a:off x="44577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8" name="AutoShape 40"/>
          <p:cNvCxnSpPr>
            <a:cxnSpLocks noChangeShapeType="1"/>
            <a:stCxn id="30733" idx="5"/>
            <a:endCxn id="30727" idx="0"/>
          </p:cNvCxnSpPr>
          <p:nvPr>
            <p:custDataLst>
              <p:tags r:id="rId26"/>
            </p:custDataLst>
          </p:nvPr>
        </p:nvCxnSpPr>
        <p:spPr bwMode="auto">
          <a:xfrm>
            <a:off x="4859338" y="5475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9" name="Text Box 4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4800" y="3581400"/>
            <a:ext cx="2133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  <a:cs typeface="Arial" charset="0"/>
              </a:rPr>
              <a:t>Red nodes need to percolate down</a:t>
            </a:r>
          </a:p>
        </p:txBody>
      </p:sp>
      <p:sp>
        <p:nvSpPr>
          <p:cNvPr id="30750" name="Text Box 4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4800" y="4927600"/>
            <a:ext cx="2133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charset="0"/>
                <a:cs typeface="Arial" charset="0"/>
              </a:rPr>
              <a:t>Key idea</a:t>
            </a:r>
            <a:r>
              <a:rPr lang="en-US" altLang="en-US" sz="2000">
                <a:latin typeface="Arial" charset="0"/>
                <a:cs typeface="Arial" charset="0"/>
              </a:rPr>
              <a:t>:  fix red nodes from </a:t>
            </a:r>
            <a:r>
              <a:rPr lang="en-US" altLang="en-US" sz="2000" b="1">
                <a:latin typeface="Arial" charset="0"/>
                <a:cs typeface="Arial" charset="0"/>
              </a:rPr>
              <a:t>bottom-up</a:t>
            </a:r>
          </a:p>
        </p:txBody>
      </p:sp>
      <p:grpSp>
        <p:nvGrpSpPr>
          <p:cNvPr id="30751" name="Group 3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990600" y="1600200"/>
            <a:ext cx="7010400" cy="584200"/>
            <a:chOff x="240" y="1152"/>
            <a:chExt cx="4416" cy="368"/>
          </a:xfrm>
        </p:grpSpPr>
        <p:sp>
          <p:nvSpPr>
            <p:cNvPr id="30752" name="Rectangle 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30753" name="Rectangle 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30754" name="Rectangle 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30755" name="Rectangle 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30756" name="Rectangle 8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30757" name="Rectangle 9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30758" name="Rectangle 10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30759" name="Rectangle 1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18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30760" name="Rectangle 1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761" name="Rectangle 1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92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30762" name="Rectangle 1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8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0763" name="Rectangle 15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12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61487-F4A9-4C27-B736-9B14CE65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DBA5B8-C4D8-4F7B-A836-1C3A7D36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09470-22EA-4443-B0D7-A6AB0D50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8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BuildHeap: Floyd’s Method</a:t>
            </a:r>
          </a:p>
        </p:txBody>
      </p:sp>
      <p:sp>
        <p:nvSpPr>
          <p:cNvPr id="3174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749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50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954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51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52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53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6957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754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6289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755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562100" y="2387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1756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953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57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1623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1758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0287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759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095500" y="609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760" name="AutoShape 15"/>
          <p:cNvCxnSpPr>
            <a:cxnSpLocks noChangeShapeType="1"/>
            <a:stCxn id="31759" idx="3"/>
            <a:endCxn id="31758" idx="0"/>
          </p:cNvCxnSpPr>
          <p:nvPr>
            <p:custDataLst>
              <p:tags r:id="rId14"/>
            </p:custDataLst>
          </p:nvPr>
        </p:nvCxnSpPr>
        <p:spPr bwMode="auto">
          <a:xfrm flipH="1">
            <a:off x="1219200" y="954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6"/>
          <p:cNvCxnSpPr>
            <a:cxnSpLocks noChangeShapeType="1"/>
            <a:stCxn id="31759" idx="5"/>
            <a:endCxn id="31757" idx="0"/>
          </p:cNvCxnSpPr>
          <p:nvPr>
            <p:custDataLst>
              <p:tags r:id="rId15"/>
            </p:custDataLst>
          </p:nvPr>
        </p:nvCxnSpPr>
        <p:spPr bwMode="auto">
          <a:xfrm>
            <a:off x="2420938" y="954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2" name="AutoShape 17"/>
          <p:cNvCxnSpPr>
            <a:cxnSpLocks noChangeShapeType="1"/>
            <a:stCxn id="31757" idx="3"/>
            <a:endCxn id="31754" idx="0"/>
          </p:cNvCxnSpPr>
          <p:nvPr>
            <p:custDataLst>
              <p:tags r:id="rId16"/>
            </p:custDataLst>
          </p:nvPr>
        </p:nvCxnSpPr>
        <p:spPr bwMode="auto">
          <a:xfrm flipH="1">
            <a:off x="28194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3" name="AutoShape 18"/>
          <p:cNvCxnSpPr>
            <a:cxnSpLocks noChangeShapeType="1"/>
            <a:stCxn id="31757" idx="5"/>
            <a:endCxn id="31753" idx="0"/>
          </p:cNvCxnSpPr>
          <p:nvPr>
            <p:custDataLst>
              <p:tags r:id="rId17"/>
            </p:custDataLst>
          </p:nvPr>
        </p:nvCxnSpPr>
        <p:spPr bwMode="auto">
          <a:xfrm>
            <a:off x="34877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4" name="AutoShape 19"/>
          <p:cNvCxnSpPr>
            <a:cxnSpLocks noChangeShapeType="1"/>
            <a:stCxn id="31754" idx="3"/>
            <a:endCxn id="31748" idx="0"/>
          </p:cNvCxnSpPr>
          <p:nvPr>
            <p:custDataLst>
              <p:tags r:id="rId18"/>
            </p:custDataLst>
          </p:nvPr>
        </p:nvCxnSpPr>
        <p:spPr bwMode="auto">
          <a:xfrm flipH="1">
            <a:off x="25527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5" name="AutoShape 20"/>
          <p:cNvCxnSpPr>
            <a:cxnSpLocks noChangeShapeType="1"/>
            <a:stCxn id="31758" idx="3"/>
            <a:endCxn id="31756" idx="0"/>
          </p:cNvCxnSpPr>
          <p:nvPr>
            <p:custDataLst>
              <p:tags r:id="rId19"/>
            </p:custDataLst>
          </p:nvPr>
        </p:nvCxnSpPr>
        <p:spPr bwMode="auto">
          <a:xfrm flipH="1">
            <a:off x="6858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6" name="AutoShape 21"/>
          <p:cNvCxnSpPr>
            <a:cxnSpLocks noChangeShapeType="1"/>
            <a:stCxn id="31758" idx="5"/>
            <a:endCxn id="31755" idx="0"/>
          </p:cNvCxnSpPr>
          <p:nvPr>
            <p:custDataLst>
              <p:tags r:id="rId20"/>
            </p:custDataLst>
          </p:nvPr>
        </p:nvCxnSpPr>
        <p:spPr bwMode="auto">
          <a:xfrm>
            <a:off x="13541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7" name="AutoShape 22"/>
          <p:cNvCxnSpPr>
            <a:cxnSpLocks noChangeShapeType="1"/>
            <a:stCxn id="31756" idx="3"/>
            <a:endCxn id="31752" idx="0"/>
          </p:cNvCxnSpPr>
          <p:nvPr>
            <p:custDataLst>
              <p:tags r:id="rId21"/>
            </p:custDataLst>
          </p:nvPr>
        </p:nvCxnSpPr>
        <p:spPr bwMode="auto">
          <a:xfrm flipH="1">
            <a:off x="4191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8" name="AutoShape 23"/>
          <p:cNvCxnSpPr>
            <a:cxnSpLocks noChangeShapeType="1"/>
            <a:stCxn id="31756" idx="5"/>
            <a:endCxn id="31751" idx="0"/>
          </p:cNvCxnSpPr>
          <p:nvPr>
            <p:custDataLst>
              <p:tags r:id="rId22"/>
            </p:custDataLst>
          </p:nvPr>
        </p:nvCxnSpPr>
        <p:spPr bwMode="auto">
          <a:xfrm>
            <a:off x="8207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9" name="AutoShape 24"/>
          <p:cNvCxnSpPr>
            <a:cxnSpLocks noChangeShapeType="1"/>
            <a:stCxn id="31755" idx="3"/>
            <a:endCxn id="31750" idx="0"/>
          </p:cNvCxnSpPr>
          <p:nvPr>
            <p:custDataLst>
              <p:tags r:id="rId23"/>
            </p:custDataLst>
          </p:nvPr>
        </p:nvCxnSpPr>
        <p:spPr bwMode="auto">
          <a:xfrm flipH="1">
            <a:off x="14859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0" name="AutoShape 25"/>
          <p:cNvCxnSpPr>
            <a:cxnSpLocks noChangeShapeType="1"/>
            <a:stCxn id="31755" idx="5"/>
            <a:endCxn id="31749" idx="0"/>
          </p:cNvCxnSpPr>
          <p:nvPr>
            <p:custDataLst>
              <p:tags r:id="rId24"/>
            </p:custDataLst>
          </p:nvPr>
        </p:nvCxnSpPr>
        <p:spPr bwMode="auto">
          <a:xfrm>
            <a:off x="18875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962400" y="2057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6675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773" name="Oval 2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1341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74" name="Oval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56007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775" name="Oval 30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0673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76" name="Oval 3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5339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77" name="Oval 32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80010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778" name="Oval 33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69342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779" name="Oval 3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780" name="Oval 35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48006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81" name="Oval 36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74676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1782" name="Oval 37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53340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783" name="Oval 38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609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784" name="AutoShape 39"/>
          <p:cNvCxnSpPr>
            <a:cxnSpLocks noChangeShapeType="1"/>
            <a:stCxn id="31783" idx="3"/>
            <a:endCxn id="31782" idx="0"/>
          </p:cNvCxnSpPr>
          <p:nvPr>
            <p:custDataLst>
              <p:tags r:id="rId38"/>
            </p:custDataLst>
          </p:nvPr>
        </p:nvCxnSpPr>
        <p:spPr bwMode="auto">
          <a:xfrm flipH="1">
            <a:off x="5524500" y="954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5" name="AutoShape 40"/>
          <p:cNvCxnSpPr>
            <a:cxnSpLocks noChangeShapeType="1"/>
            <a:stCxn id="31783" idx="5"/>
            <a:endCxn id="31781" idx="0"/>
          </p:cNvCxnSpPr>
          <p:nvPr>
            <p:custDataLst>
              <p:tags r:id="rId39"/>
            </p:custDataLst>
          </p:nvPr>
        </p:nvCxnSpPr>
        <p:spPr bwMode="auto">
          <a:xfrm>
            <a:off x="6726238" y="954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6" name="AutoShape 41"/>
          <p:cNvCxnSpPr>
            <a:cxnSpLocks noChangeShapeType="1"/>
            <a:stCxn id="31781" idx="3"/>
            <a:endCxn id="31778" idx="0"/>
          </p:cNvCxnSpPr>
          <p:nvPr>
            <p:custDataLst>
              <p:tags r:id="rId40"/>
            </p:custDataLst>
          </p:nvPr>
        </p:nvCxnSpPr>
        <p:spPr bwMode="auto">
          <a:xfrm flipH="1">
            <a:off x="71247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7" name="AutoShape 42"/>
          <p:cNvCxnSpPr>
            <a:cxnSpLocks noChangeShapeType="1"/>
            <a:stCxn id="31781" idx="5"/>
            <a:endCxn id="31777" idx="0"/>
          </p:cNvCxnSpPr>
          <p:nvPr>
            <p:custDataLst>
              <p:tags r:id="rId41"/>
            </p:custDataLst>
          </p:nvPr>
        </p:nvCxnSpPr>
        <p:spPr bwMode="auto">
          <a:xfrm>
            <a:off x="77930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8" name="AutoShape 43"/>
          <p:cNvCxnSpPr>
            <a:cxnSpLocks noChangeShapeType="1"/>
            <a:stCxn id="31778" idx="3"/>
            <a:endCxn id="31772" idx="0"/>
          </p:cNvCxnSpPr>
          <p:nvPr>
            <p:custDataLst>
              <p:tags r:id="rId42"/>
            </p:custDataLst>
          </p:nvPr>
        </p:nvCxnSpPr>
        <p:spPr bwMode="auto">
          <a:xfrm flipH="1">
            <a:off x="68580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9" name="AutoShape 44"/>
          <p:cNvCxnSpPr>
            <a:cxnSpLocks noChangeShapeType="1"/>
            <a:stCxn id="31782" idx="3"/>
            <a:endCxn id="31780" idx="0"/>
          </p:cNvCxnSpPr>
          <p:nvPr>
            <p:custDataLst>
              <p:tags r:id="rId43"/>
            </p:custDataLst>
          </p:nvPr>
        </p:nvCxnSpPr>
        <p:spPr bwMode="auto">
          <a:xfrm flipH="1">
            <a:off x="49911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0" name="AutoShape 45"/>
          <p:cNvCxnSpPr>
            <a:cxnSpLocks noChangeShapeType="1"/>
            <a:stCxn id="31782" idx="5"/>
            <a:endCxn id="31779" idx="0"/>
          </p:cNvCxnSpPr>
          <p:nvPr>
            <p:custDataLst>
              <p:tags r:id="rId44"/>
            </p:custDataLst>
          </p:nvPr>
        </p:nvCxnSpPr>
        <p:spPr bwMode="auto">
          <a:xfrm>
            <a:off x="56594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1" name="AutoShape 46"/>
          <p:cNvCxnSpPr>
            <a:cxnSpLocks noChangeShapeType="1"/>
            <a:stCxn id="31780" idx="3"/>
            <a:endCxn id="31776" idx="0"/>
          </p:cNvCxnSpPr>
          <p:nvPr>
            <p:custDataLst>
              <p:tags r:id="rId45"/>
            </p:custDataLst>
          </p:nvPr>
        </p:nvCxnSpPr>
        <p:spPr bwMode="auto">
          <a:xfrm flipH="1">
            <a:off x="47244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2" name="AutoShape 47"/>
          <p:cNvCxnSpPr>
            <a:cxnSpLocks noChangeShapeType="1"/>
            <a:stCxn id="31780" idx="5"/>
            <a:endCxn id="31775" idx="0"/>
          </p:cNvCxnSpPr>
          <p:nvPr>
            <p:custDataLst>
              <p:tags r:id="rId46"/>
            </p:custDataLst>
          </p:nvPr>
        </p:nvCxnSpPr>
        <p:spPr bwMode="auto">
          <a:xfrm>
            <a:off x="51260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3" name="AutoShape 48"/>
          <p:cNvCxnSpPr>
            <a:cxnSpLocks noChangeShapeType="1"/>
            <a:stCxn id="31779" idx="3"/>
            <a:endCxn id="31774" idx="0"/>
          </p:cNvCxnSpPr>
          <p:nvPr>
            <p:custDataLst>
              <p:tags r:id="rId47"/>
            </p:custDataLst>
          </p:nvPr>
        </p:nvCxnSpPr>
        <p:spPr bwMode="auto">
          <a:xfrm flipH="1">
            <a:off x="57912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49"/>
          <p:cNvCxnSpPr>
            <a:cxnSpLocks noChangeShapeType="1"/>
            <a:stCxn id="31779" idx="5"/>
            <a:endCxn id="31773" idx="0"/>
          </p:cNvCxnSpPr>
          <p:nvPr>
            <p:custDataLst>
              <p:tags r:id="rId48"/>
            </p:custDataLst>
          </p:nvPr>
        </p:nvCxnSpPr>
        <p:spPr bwMode="auto">
          <a:xfrm>
            <a:off x="61928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95" name="Oval 50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33528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1796" name="Oval 51"/>
          <p:cNvSpPr>
            <a:spLocks noChangeAspect="1" noChangeArrowheads="1"/>
          </p:cNvSpPr>
          <p:nvPr>
            <p:custDataLst>
              <p:tags r:id="rId50"/>
            </p:custDataLst>
          </p:nvPr>
        </p:nvSpPr>
        <p:spPr bwMode="auto">
          <a:xfrm>
            <a:off x="28194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97" name="Oval 52"/>
          <p:cNvSpPr>
            <a:spLocks noChangeAspect="1" noChangeArrowheads="1"/>
          </p:cNvSpPr>
          <p:nvPr>
            <p:custDataLst>
              <p:tags r:id="rId51"/>
            </p:custDataLst>
          </p:nvPr>
        </p:nvSpPr>
        <p:spPr bwMode="auto">
          <a:xfrm>
            <a:off x="22860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798" name="Oval 53"/>
          <p:cNvSpPr>
            <a:spLocks noChangeAspect="1" noChangeArrowheads="1"/>
          </p:cNvSpPr>
          <p:nvPr>
            <p:custDataLst>
              <p:tags r:id="rId52"/>
            </p:custDataLst>
          </p:nvPr>
        </p:nvSpPr>
        <p:spPr bwMode="auto">
          <a:xfrm>
            <a:off x="17526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99" name="Oval 54"/>
          <p:cNvSpPr>
            <a:spLocks noChangeAspect="1" noChangeArrowheads="1"/>
          </p:cNvSpPr>
          <p:nvPr>
            <p:custDataLst>
              <p:tags r:id="rId53"/>
            </p:custDataLst>
          </p:nvPr>
        </p:nvSpPr>
        <p:spPr bwMode="auto">
          <a:xfrm>
            <a:off x="12192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800" name="Oval 55"/>
          <p:cNvSpPr>
            <a:spLocks noChangeAspect="1" noChangeArrowheads="1"/>
          </p:cNvSpPr>
          <p:nvPr>
            <p:custDataLst>
              <p:tags r:id="rId54"/>
            </p:custDataLst>
          </p:nvPr>
        </p:nvSpPr>
        <p:spPr bwMode="auto">
          <a:xfrm>
            <a:off x="46863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801" name="Oval 56"/>
          <p:cNvSpPr>
            <a:spLocks noChangeAspect="1" noChangeArrowheads="1"/>
          </p:cNvSpPr>
          <p:nvPr>
            <p:custDataLst>
              <p:tags r:id="rId55"/>
            </p:custDataLst>
          </p:nvPr>
        </p:nvSpPr>
        <p:spPr bwMode="auto">
          <a:xfrm>
            <a:off x="36195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802" name="Oval 57"/>
          <p:cNvSpPr>
            <a:spLocks noChangeAspect="1" noChangeArrowheads="1"/>
          </p:cNvSpPr>
          <p:nvPr>
            <p:custDataLst>
              <p:tags r:id="rId56"/>
            </p:custDataLst>
          </p:nvPr>
        </p:nvSpPr>
        <p:spPr bwMode="auto">
          <a:xfrm>
            <a:off x="25527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803" name="Oval 58"/>
          <p:cNvSpPr>
            <a:spLocks noChangeAspect="1" noChangeArrowheads="1"/>
          </p:cNvSpPr>
          <p:nvPr>
            <p:custDataLst>
              <p:tags r:id="rId57"/>
            </p:custDataLst>
          </p:nvPr>
        </p:nvSpPr>
        <p:spPr bwMode="auto">
          <a:xfrm>
            <a:off x="14859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804" name="Oval 59"/>
          <p:cNvSpPr>
            <a:spLocks noChangeAspect="1" noChangeArrowheads="1"/>
          </p:cNvSpPr>
          <p:nvPr>
            <p:custDataLst>
              <p:tags r:id="rId58"/>
            </p:custDataLst>
          </p:nvPr>
        </p:nvSpPr>
        <p:spPr bwMode="auto">
          <a:xfrm>
            <a:off x="41529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805" name="Oval 60"/>
          <p:cNvSpPr>
            <a:spLocks noChangeAspect="1" noChangeArrowheads="1"/>
          </p:cNvSpPr>
          <p:nvPr>
            <p:custDataLst>
              <p:tags r:id="rId59"/>
            </p:custDataLst>
          </p:nvPr>
        </p:nvSpPr>
        <p:spPr bwMode="auto">
          <a:xfrm>
            <a:off x="2019300" y="4622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806" name="Oval 61"/>
          <p:cNvSpPr>
            <a:spLocks noChangeAspect="1" noChangeArrowheads="1"/>
          </p:cNvSpPr>
          <p:nvPr>
            <p:custDataLst>
              <p:tags r:id="rId60"/>
            </p:custDataLst>
          </p:nvPr>
        </p:nvSpPr>
        <p:spPr bwMode="auto">
          <a:xfrm>
            <a:off x="30861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807" name="AutoShape 62"/>
          <p:cNvCxnSpPr>
            <a:cxnSpLocks noChangeShapeType="1"/>
            <a:stCxn id="31806" idx="3"/>
            <a:endCxn id="31805" idx="0"/>
          </p:cNvCxnSpPr>
          <p:nvPr>
            <p:custDataLst>
              <p:tags r:id="rId61"/>
            </p:custDataLst>
          </p:nvPr>
        </p:nvCxnSpPr>
        <p:spPr bwMode="auto">
          <a:xfrm flipH="1">
            <a:off x="2209800" y="4078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8" name="AutoShape 63"/>
          <p:cNvCxnSpPr>
            <a:cxnSpLocks noChangeShapeType="1"/>
            <a:stCxn id="31806" idx="5"/>
            <a:endCxn id="31804" idx="0"/>
          </p:cNvCxnSpPr>
          <p:nvPr>
            <p:custDataLst>
              <p:tags r:id="rId62"/>
            </p:custDataLst>
          </p:nvPr>
        </p:nvCxnSpPr>
        <p:spPr bwMode="auto">
          <a:xfrm>
            <a:off x="3411538" y="4078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9" name="AutoShape 64"/>
          <p:cNvCxnSpPr>
            <a:cxnSpLocks noChangeShapeType="1"/>
            <a:stCxn id="31804" idx="3"/>
            <a:endCxn id="31801" idx="0"/>
          </p:cNvCxnSpPr>
          <p:nvPr>
            <p:custDataLst>
              <p:tags r:id="rId63"/>
            </p:custDataLst>
          </p:nvPr>
        </p:nvCxnSpPr>
        <p:spPr bwMode="auto">
          <a:xfrm flipH="1">
            <a:off x="3810000" y="49672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0" name="AutoShape 65"/>
          <p:cNvCxnSpPr>
            <a:cxnSpLocks noChangeShapeType="1"/>
            <a:stCxn id="31804" idx="5"/>
            <a:endCxn id="31800" idx="0"/>
          </p:cNvCxnSpPr>
          <p:nvPr>
            <p:custDataLst>
              <p:tags r:id="rId64"/>
            </p:custDataLst>
          </p:nvPr>
        </p:nvCxnSpPr>
        <p:spPr bwMode="auto">
          <a:xfrm>
            <a:off x="44783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1" name="AutoShape 66"/>
          <p:cNvCxnSpPr>
            <a:cxnSpLocks noChangeShapeType="1"/>
            <a:stCxn id="31801" idx="3"/>
            <a:endCxn id="31795" idx="0"/>
          </p:cNvCxnSpPr>
          <p:nvPr>
            <p:custDataLst>
              <p:tags r:id="rId65"/>
            </p:custDataLst>
          </p:nvPr>
        </p:nvCxnSpPr>
        <p:spPr bwMode="auto">
          <a:xfrm flipH="1">
            <a:off x="35433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2" name="AutoShape 67"/>
          <p:cNvCxnSpPr>
            <a:cxnSpLocks noChangeShapeType="1"/>
            <a:stCxn id="31805" idx="3"/>
            <a:endCxn id="31803" idx="0"/>
          </p:cNvCxnSpPr>
          <p:nvPr>
            <p:custDataLst>
              <p:tags r:id="rId66"/>
            </p:custDataLst>
          </p:nvPr>
        </p:nvCxnSpPr>
        <p:spPr bwMode="auto">
          <a:xfrm flipH="1">
            <a:off x="1676400" y="4967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3" name="AutoShape 68"/>
          <p:cNvCxnSpPr>
            <a:cxnSpLocks noChangeShapeType="1"/>
            <a:stCxn id="31805" idx="5"/>
            <a:endCxn id="31802" idx="0"/>
          </p:cNvCxnSpPr>
          <p:nvPr>
            <p:custDataLst>
              <p:tags r:id="rId67"/>
            </p:custDataLst>
          </p:nvPr>
        </p:nvCxnSpPr>
        <p:spPr bwMode="auto">
          <a:xfrm>
            <a:off x="23447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4" name="AutoShape 69"/>
          <p:cNvCxnSpPr>
            <a:cxnSpLocks noChangeShapeType="1"/>
            <a:stCxn id="31803" idx="3"/>
            <a:endCxn id="31799" idx="0"/>
          </p:cNvCxnSpPr>
          <p:nvPr>
            <p:custDataLst>
              <p:tags r:id="rId68"/>
            </p:custDataLst>
          </p:nvPr>
        </p:nvCxnSpPr>
        <p:spPr bwMode="auto">
          <a:xfrm flipH="1">
            <a:off x="1409700" y="5856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5" name="AutoShape 70"/>
          <p:cNvCxnSpPr>
            <a:cxnSpLocks noChangeShapeType="1"/>
            <a:stCxn id="31803" idx="5"/>
            <a:endCxn id="31798" idx="0"/>
          </p:cNvCxnSpPr>
          <p:nvPr>
            <p:custDataLst>
              <p:tags r:id="rId69"/>
            </p:custDataLst>
          </p:nvPr>
        </p:nvCxnSpPr>
        <p:spPr bwMode="auto">
          <a:xfrm>
            <a:off x="18113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6" name="AutoShape 71"/>
          <p:cNvCxnSpPr>
            <a:cxnSpLocks noChangeShapeType="1"/>
            <a:stCxn id="31802" idx="3"/>
            <a:endCxn id="31797" idx="0"/>
          </p:cNvCxnSpPr>
          <p:nvPr>
            <p:custDataLst>
              <p:tags r:id="rId70"/>
            </p:custDataLst>
          </p:nvPr>
        </p:nvCxnSpPr>
        <p:spPr bwMode="auto">
          <a:xfrm flipH="1">
            <a:off x="24765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7" name="AutoShape 72"/>
          <p:cNvCxnSpPr>
            <a:cxnSpLocks noChangeShapeType="1"/>
            <a:stCxn id="31802" idx="5"/>
            <a:endCxn id="31796" idx="0"/>
          </p:cNvCxnSpPr>
          <p:nvPr>
            <p:custDataLst>
              <p:tags r:id="rId71"/>
            </p:custDataLst>
          </p:nvPr>
        </p:nvCxnSpPr>
        <p:spPr bwMode="auto">
          <a:xfrm>
            <a:off x="28781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18" name="Oval 73"/>
          <p:cNvSpPr>
            <a:spLocks noChangeAspect="1" noChangeArrowheads="1"/>
          </p:cNvSpPr>
          <p:nvPr>
            <p:custDataLst>
              <p:tags r:id="rId72"/>
            </p:custDataLst>
          </p:nvPr>
        </p:nvSpPr>
        <p:spPr bwMode="auto">
          <a:xfrm>
            <a:off x="73533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1819" name="Oval 74"/>
          <p:cNvSpPr>
            <a:spLocks noChangeAspect="1" noChangeArrowheads="1"/>
          </p:cNvSpPr>
          <p:nvPr>
            <p:custDataLst>
              <p:tags r:id="rId73"/>
            </p:custDataLst>
          </p:nvPr>
        </p:nvSpPr>
        <p:spPr bwMode="auto">
          <a:xfrm>
            <a:off x="68199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820" name="Oval 75"/>
          <p:cNvSpPr>
            <a:spLocks noChangeAspect="1" noChangeArrowheads="1"/>
          </p:cNvSpPr>
          <p:nvPr>
            <p:custDataLst>
              <p:tags r:id="rId74"/>
            </p:custDataLst>
          </p:nvPr>
        </p:nvSpPr>
        <p:spPr bwMode="auto">
          <a:xfrm>
            <a:off x="62865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821" name="Oval 76"/>
          <p:cNvSpPr>
            <a:spLocks noChangeAspect="1" noChangeArrowheads="1"/>
          </p:cNvSpPr>
          <p:nvPr>
            <p:custDataLst>
              <p:tags r:id="rId75"/>
            </p:custDataLst>
          </p:nvPr>
        </p:nvSpPr>
        <p:spPr bwMode="auto">
          <a:xfrm>
            <a:off x="57531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822" name="Oval 77"/>
          <p:cNvSpPr>
            <a:spLocks noChangeAspect="1" noChangeArrowheads="1"/>
          </p:cNvSpPr>
          <p:nvPr>
            <p:custDataLst>
              <p:tags r:id="rId76"/>
            </p:custDataLst>
          </p:nvPr>
        </p:nvSpPr>
        <p:spPr bwMode="auto">
          <a:xfrm>
            <a:off x="52197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823" name="Oval 78"/>
          <p:cNvSpPr>
            <a:spLocks noChangeAspect="1" noChangeArrowheads="1"/>
          </p:cNvSpPr>
          <p:nvPr>
            <p:custDataLst>
              <p:tags r:id="rId77"/>
            </p:custDataLst>
          </p:nvPr>
        </p:nvSpPr>
        <p:spPr bwMode="auto">
          <a:xfrm>
            <a:off x="86868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824" name="Oval 79"/>
          <p:cNvSpPr>
            <a:spLocks noChangeAspect="1" noChangeArrowheads="1"/>
          </p:cNvSpPr>
          <p:nvPr>
            <p:custDataLst>
              <p:tags r:id="rId78"/>
            </p:custDataLst>
          </p:nvPr>
        </p:nvSpPr>
        <p:spPr bwMode="auto">
          <a:xfrm>
            <a:off x="76200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825" name="Oval 80"/>
          <p:cNvSpPr>
            <a:spLocks noChangeAspect="1" noChangeArrowheads="1"/>
          </p:cNvSpPr>
          <p:nvPr>
            <p:custDataLst>
              <p:tags r:id="rId79"/>
            </p:custDataLst>
          </p:nvPr>
        </p:nvSpPr>
        <p:spPr bwMode="auto">
          <a:xfrm>
            <a:off x="65532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5</a:t>
            </a:r>
          </a:p>
        </p:txBody>
      </p:sp>
      <p:sp>
        <p:nvSpPr>
          <p:cNvPr id="31826" name="Oval 81"/>
          <p:cNvSpPr>
            <a:spLocks noChangeAspect="1" noChangeArrowheads="1"/>
          </p:cNvSpPr>
          <p:nvPr>
            <p:custDataLst>
              <p:tags r:id="rId80"/>
            </p:custDataLst>
          </p:nvPr>
        </p:nvSpPr>
        <p:spPr bwMode="auto">
          <a:xfrm>
            <a:off x="54864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827" name="Oval 82"/>
          <p:cNvSpPr>
            <a:spLocks noChangeAspect="1" noChangeArrowheads="1"/>
          </p:cNvSpPr>
          <p:nvPr>
            <p:custDataLst>
              <p:tags r:id="rId81"/>
            </p:custDataLst>
          </p:nvPr>
        </p:nvSpPr>
        <p:spPr bwMode="auto">
          <a:xfrm>
            <a:off x="81534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828" name="Oval 83"/>
          <p:cNvSpPr>
            <a:spLocks noChangeAspect="1" noChangeArrowheads="1"/>
          </p:cNvSpPr>
          <p:nvPr>
            <p:custDataLst>
              <p:tags r:id="rId82"/>
            </p:custDataLst>
          </p:nvPr>
        </p:nvSpPr>
        <p:spPr bwMode="auto">
          <a:xfrm>
            <a:off x="60198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829" name="Oval 84"/>
          <p:cNvSpPr>
            <a:spLocks noChangeAspect="1" noChangeArrowheads="1"/>
          </p:cNvSpPr>
          <p:nvPr>
            <p:custDataLst>
              <p:tags r:id="rId83"/>
            </p:custDataLst>
          </p:nvPr>
        </p:nvSpPr>
        <p:spPr bwMode="auto">
          <a:xfrm>
            <a:off x="70866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830" name="AutoShape 85"/>
          <p:cNvCxnSpPr>
            <a:cxnSpLocks noChangeShapeType="1"/>
            <a:stCxn id="31829" idx="3"/>
            <a:endCxn id="31828" idx="0"/>
          </p:cNvCxnSpPr>
          <p:nvPr>
            <p:custDataLst>
              <p:tags r:id="rId84"/>
            </p:custDataLst>
          </p:nvPr>
        </p:nvCxnSpPr>
        <p:spPr bwMode="auto">
          <a:xfrm flipH="1">
            <a:off x="6210300" y="4078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1" name="AutoShape 86"/>
          <p:cNvCxnSpPr>
            <a:cxnSpLocks noChangeShapeType="1"/>
            <a:stCxn id="31829" idx="5"/>
            <a:endCxn id="31827" idx="0"/>
          </p:cNvCxnSpPr>
          <p:nvPr>
            <p:custDataLst>
              <p:tags r:id="rId85"/>
            </p:custDataLst>
          </p:nvPr>
        </p:nvCxnSpPr>
        <p:spPr bwMode="auto">
          <a:xfrm>
            <a:off x="7412038" y="4078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2" name="AutoShape 87"/>
          <p:cNvCxnSpPr>
            <a:cxnSpLocks noChangeShapeType="1"/>
            <a:stCxn id="31827" idx="3"/>
            <a:endCxn id="31824" idx="0"/>
          </p:cNvCxnSpPr>
          <p:nvPr>
            <p:custDataLst>
              <p:tags r:id="rId86"/>
            </p:custDataLst>
          </p:nvPr>
        </p:nvCxnSpPr>
        <p:spPr bwMode="auto">
          <a:xfrm flipH="1">
            <a:off x="7810500" y="49672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3" name="AutoShape 88"/>
          <p:cNvCxnSpPr>
            <a:cxnSpLocks noChangeShapeType="1"/>
            <a:stCxn id="31827" idx="5"/>
            <a:endCxn id="31823" idx="0"/>
          </p:cNvCxnSpPr>
          <p:nvPr>
            <p:custDataLst>
              <p:tags r:id="rId87"/>
            </p:custDataLst>
          </p:nvPr>
        </p:nvCxnSpPr>
        <p:spPr bwMode="auto">
          <a:xfrm>
            <a:off x="84788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4" name="AutoShape 89"/>
          <p:cNvCxnSpPr>
            <a:cxnSpLocks noChangeShapeType="1"/>
            <a:stCxn id="31824" idx="3"/>
            <a:endCxn id="31818" idx="0"/>
          </p:cNvCxnSpPr>
          <p:nvPr>
            <p:custDataLst>
              <p:tags r:id="rId88"/>
            </p:custDataLst>
          </p:nvPr>
        </p:nvCxnSpPr>
        <p:spPr bwMode="auto">
          <a:xfrm flipH="1">
            <a:off x="75438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5" name="AutoShape 90"/>
          <p:cNvCxnSpPr>
            <a:cxnSpLocks noChangeShapeType="1"/>
            <a:stCxn id="31828" idx="3"/>
            <a:endCxn id="31826" idx="0"/>
          </p:cNvCxnSpPr>
          <p:nvPr>
            <p:custDataLst>
              <p:tags r:id="rId89"/>
            </p:custDataLst>
          </p:nvPr>
        </p:nvCxnSpPr>
        <p:spPr bwMode="auto">
          <a:xfrm flipH="1">
            <a:off x="5676900" y="4967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6" name="AutoShape 91"/>
          <p:cNvCxnSpPr>
            <a:cxnSpLocks noChangeShapeType="1"/>
            <a:stCxn id="31828" idx="5"/>
            <a:endCxn id="31825" idx="0"/>
          </p:cNvCxnSpPr>
          <p:nvPr>
            <p:custDataLst>
              <p:tags r:id="rId90"/>
            </p:custDataLst>
          </p:nvPr>
        </p:nvCxnSpPr>
        <p:spPr bwMode="auto">
          <a:xfrm>
            <a:off x="6345238" y="4967288"/>
            <a:ext cx="398462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7" name="AutoShape 92"/>
          <p:cNvCxnSpPr>
            <a:cxnSpLocks noChangeShapeType="1"/>
            <a:stCxn id="31826" idx="3"/>
            <a:endCxn id="31822" idx="0"/>
          </p:cNvCxnSpPr>
          <p:nvPr>
            <p:custDataLst>
              <p:tags r:id="rId91"/>
            </p:custDataLst>
          </p:nvPr>
        </p:nvCxnSpPr>
        <p:spPr bwMode="auto">
          <a:xfrm flipH="1">
            <a:off x="5410200" y="5856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8" name="AutoShape 93"/>
          <p:cNvCxnSpPr>
            <a:cxnSpLocks noChangeShapeType="1"/>
            <a:stCxn id="31826" idx="5"/>
            <a:endCxn id="31821" idx="0"/>
          </p:cNvCxnSpPr>
          <p:nvPr>
            <p:custDataLst>
              <p:tags r:id="rId92"/>
            </p:custDataLst>
          </p:nvPr>
        </p:nvCxnSpPr>
        <p:spPr bwMode="auto">
          <a:xfrm>
            <a:off x="58118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9" name="AutoShape 94"/>
          <p:cNvCxnSpPr>
            <a:cxnSpLocks noChangeShapeType="1"/>
            <a:stCxn id="31825" idx="3"/>
            <a:endCxn id="31820" idx="0"/>
          </p:cNvCxnSpPr>
          <p:nvPr>
            <p:custDataLst>
              <p:tags r:id="rId93"/>
            </p:custDataLst>
          </p:nvPr>
        </p:nvCxnSpPr>
        <p:spPr bwMode="auto">
          <a:xfrm flipH="1">
            <a:off x="64770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40" name="AutoShape 95"/>
          <p:cNvCxnSpPr>
            <a:cxnSpLocks noChangeShapeType="1"/>
            <a:stCxn id="31825" idx="5"/>
            <a:endCxn id="31819" idx="0"/>
          </p:cNvCxnSpPr>
          <p:nvPr>
            <p:custDataLst>
              <p:tags r:id="rId94"/>
            </p:custDataLst>
          </p:nvPr>
        </p:nvCxnSpPr>
        <p:spPr bwMode="auto">
          <a:xfrm>
            <a:off x="68786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41" name="Line 96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4876800" y="5105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2" name="Line 97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8153400" y="2057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3" name="Line 9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85800" y="5105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416E4-AC0E-4D57-808E-15B8D075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2D3F8-CFBC-42F4-BB6E-639DD981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1B46A-B85E-401B-A0D4-64C7A417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3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4958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12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829300" y="353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14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7625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15" name="Oval 10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6957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5</a:t>
            </a:r>
          </a:p>
        </p:txBody>
      </p:sp>
      <p:sp>
        <p:nvSpPr>
          <p:cNvPr id="16" name="Oval 11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6289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17" name="Oval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295900" y="2641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18" name="Oval 13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162300" y="2641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9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229100" y="1752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cxnSp>
        <p:nvCxnSpPr>
          <p:cNvPr id="20" name="AutoShape 15"/>
          <p:cNvCxnSpPr>
            <a:cxnSpLocks noChangeShapeType="1"/>
            <a:stCxn id="19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352800" y="2097088"/>
            <a:ext cx="9318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6"/>
          <p:cNvCxnSpPr>
            <a:cxnSpLocks noChangeShapeType="1"/>
            <a:stCxn id="19" idx="5"/>
            <a:endCxn id="17" idx="0"/>
          </p:cNvCxnSpPr>
          <p:nvPr>
            <p:custDataLst>
              <p:tags r:id="rId14"/>
            </p:custDataLst>
          </p:nvPr>
        </p:nvCxnSpPr>
        <p:spPr bwMode="auto">
          <a:xfrm>
            <a:off x="4554538" y="2097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7"/>
          <p:cNvCxnSpPr>
            <a:cxnSpLocks noChangeShapeType="1"/>
            <a:stCxn id="17" idx="3"/>
            <a:endCxn id="14" idx="0"/>
          </p:cNvCxnSpPr>
          <p:nvPr>
            <p:custDataLst>
              <p:tags r:id="rId15"/>
            </p:custDataLst>
          </p:nvPr>
        </p:nvCxnSpPr>
        <p:spPr bwMode="auto">
          <a:xfrm flipH="1">
            <a:off x="4953000" y="29860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18"/>
          <p:cNvCxnSpPr>
            <a:cxnSpLocks noChangeShapeType="1"/>
            <a:stCxn id="17" idx="5"/>
            <a:endCxn id="13" idx="0"/>
          </p:cNvCxnSpPr>
          <p:nvPr>
            <p:custDataLst>
              <p:tags r:id="rId16"/>
            </p:custDataLst>
          </p:nvPr>
        </p:nvCxnSpPr>
        <p:spPr bwMode="auto">
          <a:xfrm>
            <a:off x="5621338" y="2986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19"/>
          <p:cNvCxnSpPr>
            <a:cxnSpLocks noChangeShapeType="1"/>
            <a:stCxn id="14" idx="3"/>
            <a:endCxn id="8" idx="0"/>
          </p:cNvCxnSpPr>
          <p:nvPr>
            <p:custDataLst>
              <p:tags r:id="rId17"/>
            </p:custDataLst>
          </p:nvPr>
        </p:nvCxnSpPr>
        <p:spPr bwMode="auto">
          <a:xfrm flipH="1">
            <a:off x="46863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20"/>
          <p:cNvCxnSpPr>
            <a:cxnSpLocks noChangeShapeType="1"/>
            <a:stCxn id="18" idx="3"/>
            <a:endCxn id="16" idx="0"/>
          </p:cNvCxnSpPr>
          <p:nvPr>
            <p:custDataLst>
              <p:tags r:id="rId18"/>
            </p:custDataLst>
          </p:nvPr>
        </p:nvCxnSpPr>
        <p:spPr bwMode="auto">
          <a:xfrm flipH="1">
            <a:off x="2819400" y="29860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21"/>
          <p:cNvCxnSpPr>
            <a:cxnSpLocks noChangeShapeType="1"/>
            <a:stCxn id="18" idx="5"/>
            <a:endCxn id="15" idx="0"/>
          </p:cNvCxnSpPr>
          <p:nvPr>
            <p:custDataLst>
              <p:tags r:id="rId19"/>
            </p:custDataLst>
          </p:nvPr>
        </p:nvCxnSpPr>
        <p:spPr bwMode="auto">
          <a:xfrm>
            <a:off x="3487738" y="2986088"/>
            <a:ext cx="398462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22"/>
          <p:cNvCxnSpPr>
            <a:cxnSpLocks noChangeShapeType="1"/>
            <a:stCxn id="16" idx="3"/>
            <a:endCxn id="12" idx="0"/>
          </p:cNvCxnSpPr>
          <p:nvPr>
            <p:custDataLst>
              <p:tags r:id="rId20"/>
            </p:custDataLst>
          </p:nvPr>
        </p:nvCxnSpPr>
        <p:spPr bwMode="auto">
          <a:xfrm flipH="1">
            <a:off x="25527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23"/>
          <p:cNvCxnSpPr>
            <a:cxnSpLocks noChangeShapeType="1"/>
            <a:stCxn id="16" idx="5"/>
            <a:endCxn id="11" idx="0"/>
          </p:cNvCxnSpPr>
          <p:nvPr>
            <p:custDataLst>
              <p:tags r:id="rId21"/>
            </p:custDataLst>
          </p:nvPr>
        </p:nvCxnSpPr>
        <p:spPr bwMode="auto">
          <a:xfrm>
            <a:off x="29543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24"/>
          <p:cNvCxnSpPr>
            <a:cxnSpLocks noChangeShapeType="1"/>
            <a:stCxn id="15" idx="3"/>
            <a:endCxn id="10" idx="0"/>
          </p:cNvCxnSpPr>
          <p:nvPr>
            <p:custDataLst>
              <p:tags r:id="rId22"/>
            </p:custDataLst>
          </p:nvPr>
        </p:nvCxnSpPr>
        <p:spPr bwMode="auto">
          <a:xfrm flipH="1">
            <a:off x="36195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25"/>
          <p:cNvCxnSpPr>
            <a:cxnSpLocks noChangeShapeType="1"/>
            <a:stCxn id="15" idx="5"/>
            <a:endCxn id="9" idx="0"/>
          </p:cNvCxnSpPr>
          <p:nvPr>
            <p:custDataLst>
              <p:tags r:id="rId23"/>
            </p:custDataLst>
          </p:nvPr>
        </p:nvCxnSpPr>
        <p:spPr bwMode="auto">
          <a:xfrm>
            <a:off x="40211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87585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Buildheap pseudocode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private void </a:t>
            </a:r>
            <a:r>
              <a:rPr lang="en-US" altLang="en-US" sz="2400" b="1" dirty="0" err="1">
                <a:latin typeface="Courier New" pitchFamily="49" charset="0"/>
              </a:rPr>
              <a:t>buildHeap</a:t>
            </a:r>
            <a:r>
              <a:rPr lang="en-US" altLang="en-US" sz="2400" b="1" dirty="0">
                <a:latin typeface="Courier New" pitchFamily="49" charset="0"/>
              </a:rPr>
              <a:t>() {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	for ( </a:t>
            </a:r>
            <a:r>
              <a:rPr lang="en-US" altLang="en-US" sz="2400" b="1" dirty="0" err="1">
                <a:latin typeface="Courier New" pitchFamily="49" charset="0"/>
              </a:rPr>
              <a:t>int</a:t>
            </a:r>
            <a:r>
              <a:rPr lang="en-US" altLang="en-US" sz="2400" b="1" dirty="0">
                <a:latin typeface="Courier New" pitchFamily="49" charset="0"/>
              </a:rPr>
              <a:t>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= </a:t>
            </a:r>
            <a:r>
              <a:rPr lang="en-US" altLang="en-US" sz="2400" b="1" dirty="0" err="1">
                <a:latin typeface="Courier New" pitchFamily="49" charset="0"/>
              </a:rPr>
              <a:t>currentSize</a:t>
            </a:r>
            <a:r>
              <a:rPr lang="en-US" altLang="en-US" sz="2400" b="1" dirty="0">
                <a:latin typeface="Courier New" pitchFamily="49" charset="0"/>
              </a:rPr>
              <a:t>/2;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</a:t>
            </a:r>
            <a:r>
              <a:rPr lang="en-US" altLang="en-US" sz="2400" b="1" dirty="0" smtClean="0">
                <a:latin typeface="Courier New" pitchFamily="49" charset="0"/>
              </a:rPr>
              <a:t>&gt;= </a:t>
            </a:r>
            <a:r>
              <a:rPr lang="en-US" altLang="en-US" sz="2400" b="1" dirty="0">
                <a:latin typeface="Courier New" pitchFamily="49" charset="0"/>
              </a:rPr>
              <a:t>0;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-- )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		</a:t>
            </a:r>
            <a:r>
              <a:rPr lang="en-US" altLang="en-US" sz="2400" b="1" dirty="0" err="1">
                <a:latin typeface="Courier New" pitchFamily="49" charset="0"/>
              </a:rPr>
              <a:t>percolateDown</a:t>
            </a:r>
            <a:r>
              <a:rPr lang="en-US" altLang="en-US" sz="2400" b="1" dirty="0">
                <a:latin typeface="Courier New" pitchFamily="49" charset="0"/>
              </a:rPr>
              <a:t>(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);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}</a:t>
            </a:r>
          </a:p>
        </p:txBody>
      </p:sp>
      <p:sp>
        <p:nvSpPr>
          <p:cNvPr id="3379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29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runtime:</a:t>
            </a:r>
            <a:endParaRPr lang="en-US" altLang="en-US" sz="2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CE457-BDBF-4EE5-B709-4272BB5E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2194E-FE58-453C-8053-198406A6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E5CF5-9C1E-4DE1-97C7-A71B06DF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00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Buildheap Analysis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n/4 nodes percolate at most 1 level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n/8 percolate at most 2 levels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n/16 percolate at most 3 levels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...</a:t>
            </a:r>
          </a:p>
        </p:txBody>
      </p:sp>
      <p:sp>
        <p:nvSpPr>
          <p:cNvPr id="3482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29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runtime:</a:t>
            </a:r>
            <a:endParaRPr lang="en-US" altLang="en-US" sz="2400"/>
          </a:p>
        </p:txBody>
      </p:sp>
      <p:grpSp>
        <p:nvGrpSpPr>
          <p:cNvPr id="34822" name="Group 1"/>
          <p:cNvGrpSpPr>
            <a:grpSpLocks/>
          </p:cNvGrpSpPr>
          <p:nvPr/>
        </p:nvGrpSpPr>
        <p:grpSpPr bwMode="auto">
          <a:xfrm>
            <a:off x="5808663" y="1752600"/>
            <a:ext cx="3259137" cy="2581275"/>
            <a:chOff x="4914900" y="1752600"/>
            <a:chExt cx="3848100" cy="3048000"/>
          </a:xfrm>
        </p:grpSpPr>
        <p:sp>
          <p:nvSpPr>
            <p:cNvPr id="34823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485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4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151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5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817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6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483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7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149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8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820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9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152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0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484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1" name="Oval 11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2" name="Oval 12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48600" y="264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3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15000" y="264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4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781800" y="175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4835" name="AutoShape 15"/>
            <p:cNvCxnSpPr>
              <a:cxnSpLocks noChangeShapeType="1"/>
              <a:stCxn id="34834" idx="3"/>
              <a:endCxn id="34833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5905500" y="2097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6" name="AutoShape 16"/>
            <p:cNvCxnSpPr>
              <a:cxnSpLocks noChangeShapeType="1"/>
              <a:stCxn id="34834" idx="5"/>
              <a:endCxn id="34832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107238" y="2097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7" name="AutoShape 17"/>
            <p:cNvCxnSpPr>
              <a:cxnSpLocks noChangeShapeType="1"/>
              <a:stCxn id="34832" idx="3"/>
              <a:endCxn id="34829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505700" y="2986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8" name="AutoShape 18"/>
            <p:cNvCxnSpPr>
              <a:cxnSpLocks noChangeShapeType="1"/>
              <a:stCxn id="34832" idx="5"/>
              <a:endCxn id="34828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8174038" y="2986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9" name="AutoShape 19"/>
            <p:cNvCxnSpPr>
              <a:cxnSpLocks noChangeShapeType="1"/>
              <a:stCxn id="34829" idx="3"/>
              <a:endCxn id="34823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72390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0" name="AutoShape 20"/>
            <p:cNvCxnSpPr>
              <a:cxnSpLocks noChangeShapeType="1"/>
              <a:stCxn id="34833" idx="3"/>
              <a:endCxn id="34831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372100" y="2986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1" name="AutoShape 21"/>
            <p:cNvCxnSpPr>
              <a:cxnSpLocks noChangeShapeType="1"/>
              <a:stCxn id="34833" idx="5"/>
              <a:endCxn id="34830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6040438" y="2986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2" name="AutoShape 22"/>
            <p:cNvCxnSpPr>
              <a:cxnSpLocks noChangeShapeType="1"/>
              <a:stCxn id="34831" idx="3"/>
              <a:endCxn id="34827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51054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3" name="AutoShape 23"/>
            <p:cNvCxnSpPr>
              <a:cxnSpLocks noChangeShapeType="1"/>
              <a:stCxn id="34831" idx="5"/>
              <a:endCxn id="34826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5507038" y="3875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4" name="AutoShape 24"/>
            <p:cNvCxnSpPr>
              <a:cxnSpLocks noChangeShapeType="1"/>
              <a:stCxn id="34830" idx="3"/>
              <a:endCxn id="34825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1722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5" name="AutoShape 25"/>
            <p:cNvCxnSpPr>
              <a:cxnSpLocks noChangeShapeType="1"/>
              <a:stCxn id="34830" idx="5"/>
              <a:endCxn id="3482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6573838" y="3875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D1CBF-734A-4AD1-B3C5-84991F9C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6FC0F-04F1-49FD-BAD5-116D82E8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360E8-67D1-495E-A0B3-CD1D6472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78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/>
          <a:lstStyle/>
          <a:p>
            <a:r>
              <a:rPr lang="en-US" dirty="0" smtClean="0"/>
              <a:t>The Math: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133" y="76200"/>
            <a:ext cx="3609975" cy="1905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37" y="2482321"/>
            <a:ext cx="7734300" cy="110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" y="3773488"/>
            <a:ext cx="82010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1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r>
              <a:rPr lang="en-US" dirty="0"/>
              <a:t>:  Weiss,  for </a:t>
            </a:r>
            <a:r>
              <a:rPr lang="en-US" dirty="0" smtClean="0"/>
              <a:t>Wednesday and Friday</a:t>
            </a:r>
            <a:endParaRPr lang="en-US" dirty="0"/>
          </a:p>
          <a:p>
            <a:pPr lvl="1"/>
            <a:r>
              <a:rPr lang="en-US" dirty="0"/>
              <a:t>Priority Queues,  6.1-6.5 </a:t>
            </a:r>
            <a:endParaRPr lang="en-US" dirty="0" smtClean="0"/>
          </a:p>
          <a:p>
            <a:r>
              <a:rPr lang="en-US" dirty="0" smtClean="0"/>
              <a:t>P1 Due on Thursday, Oct 13.</a:t>
            </a:r>
          </a:p>
          <a:p>
            <a:r>
              <a:rPr lang="en-US" dirty="0" smtClean="0"/>
              <a:t>Exercise 2,  due next Monday</a:t>
            </a:r>
          </a:p>
          <a:p>
            <a:r>
              <a:rPr lang="en-US" dirty="0" smtClean="0"/>
              <a:t>Longer term – beyond event horizon</a:t>
            </a:r>
          </a:p>
          <a:p>
            <a:pPr lvl="1"/>
            <a:r>
              <a:rPr lang="en-US" dirty="0" smtClean="0"/>
              <a:t>Midterm</a:t>
            </a:r>
            <a:r>
              <a:rPr lang="en-US" smtClean="0"/>
              <a:t>, Friday, </a:t>
            </a:r>
            <a:r>
              <a:rPr lang="en-US" dirty="0" smtClean="0"/>
              <a:t>Nov 4</a:t>
            </a:r>
          </a:p>
          <a:p>
            <a:pPr lvl="1"/>
            <a:r>
              <a:rPr lang="en-US" dirty="0" smtClean="0"/>
              <a:t>P2 due,  Thursday, Nov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31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828800"/>
            <a:ext cx="8153400" cy="301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HeapSort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A){</a:t>
            </a:r>
          </a:p>
          <a:p>
            <a:pPr defTabSz="457200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BuildHeap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defTabSz="457200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- 1;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0;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--){</a:t>
            </a:r>
          </a:p>
          <a:p>
            <a:pPr defTabSz="457200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A[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defTabSz="457200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defTabSz="457200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638800"/>
            <a:ext cx="8077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This version sorts in decreasing order – for increasing order, either reverse the result,  or use a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MaxHeap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9245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Heapsort is great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easy to code</a:t>
            </a:r>
          </a:p>
          <a:p>
            <a:r>
              <a:rPr lang="en-US" dirty="0" smtClean="0"/>
              <a:t>O(n log n) worst </a:t>
            </a:r>
            <a:r>
              <a:rPr lang="en-US" dirty="0"/>
              <a:t>c</a:t>
            </a:r>
            <a:r>
              <a:rPr lang="en-US" dirty="0" smtClean="0"/>
              <a:t>ase runtime</a:t>
            </a:r>
          </a:p>
          <a:p>
            <a:r>
              <a:rPr lang="en-US" dirty="0" smtClean="0"/>
              <a:t>In place</a:t>
            </a:r>
          </a:p>
          <a:p>
            <a:r>
              <a:rPr lang="en-US" dirty="0" smtClean="0"/>
              <a:t>Elegant use of space to store results as heap shrinks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0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D185931-AE9A-4B3F-AFEA-B3C02B56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</a:t>
            </a:r>
            <a:r>
              <a:rPr lang="en-US" dirty="0" smtClean="0"/>
              <a:t>Queues (or Heaps)</a:t>
            </a: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BF11E553-F4BA-4D38-A2DB-2EA405FD6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Manage a </a:t>
            </a:r>
            <a:r>
              <a:rPr lang="en-US" dirty="0" smtClean="0"/>
              <a:t>set Insert and Delete Min</a:t>
            </a:r>
          </a:p>
          <a:p>
            <a:pPr algn="l"/>
            <a:r>
              <a:rPr lang="en-US" dirty="0" smtClean="0"/>
              <a:t>Represent the data set as a binary tree</a:t>
            </a:r>
          </a:p>
          <a:p>
            <a:pPr lvl="1"/>
            <a:r>
              <a:rPr lang="en-US" dirty="0" smtClean="0"/>
              <a:t>Property 1:  Completeness</a:t>
            </a:r>
          </a:p>
          <a:p>
            <a:pPr lvl="2"/>
            <a:r>
              <a:rPr lang="en-US" dirty="0" smtClean="0"/>
              <a:t>Tree is height 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</a:t>
            </a:r>
            <a:r>
              <a:rPr lang="en-US" b="1" dirty="0" smtClean="0">
                <a:solidFill>
                  <a:srgbClr val="FF0000"/>
                </a:solidFill>
              </a:rPr>
              <a:t>log n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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all leaves as far to the left as possible (for n elements in Heap)</a:t>
            </a:r>
          </a:p>
          <a:p>
            <a:pPr lvl="1"/>
            <a:r>
              <a:rPr lang="en-US" dirty="0" smtClean="0"/>
              <a:t>Property 2:  Heap Condition</a:t>
            </a:r>
          </a:p>
          <a:p>
            <a:pPr lvl="2"/>
            <a:r>
              <a:rPr lang="en-US" dirty="0"/>
              <a:t>For every non-root node X, the value of the parent of X is less than or equal to the value of </a:t>
            </a:r>
            <a:r>
              <a:rPr lang="en-US" dirty="0" smtClean="0"/>
              <a:t>X (in other words,  children are bigger than their parents)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05F5-5B8C-4978-BD5A-80B1B57F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9F790-F549-4391-A7A6-1BB9A6A9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D87DB-86B3-4B9B-AC80-B5E97844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operations, O(log n)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Oval 2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578600" y="29527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9" name="Oval 2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251200" y="29337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0" name="Oval 2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27200" y="29337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1" name="Oval 2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816600" y="23050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80</a:t>
            </a:r>
          </a:p>
        </p:txBody>
      </p:sp>
      <p:sp>
        <p:nvSpPr>
          <p:cNvPr id="12" name="Oval 2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5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sp>
        <p:nvSpPr>
          <p:cNvPr id="13" name="Oval 2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911600" y="16764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4" name="AutoShape 30"/>
          <p:cNvCxnSpPr>
            <a:cxnSpLocks noChangeShapeType="1"/>
            <a:stCxn id="13" idx="3"/>
            <a:endCxn id="12" idx="0"/>
          </p:cNvCxnSpPr>
          <p:nvPr>
            <p:custDataLst>
              <p:tags r:id="rId7"/>
            </p:custDataLst>
          </p:nvPr>
        </p:nvCxnSpPr>
        <p:spPr bwMode="auto">
          <a:xfrm flipH="1">
            <a:off x="3098800" y="2036763"/>
            <a:ext cx="917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31"/>
          <p:cNvCxnSpPr>
            <a:cxnSpLocks noChangeShapeType="1"/>
            <a:stCxn id="13" idx="5"/>
            <a:endCxn id="11" idx="0"/>
          </p:cNvCxnSpPr>
          <p:nvPr>
            <p:custDataLst>
              <p:tags r:id="rId8"/>
            </p:custDataLst>
          </p:nvPr>
        </p:nvCxnSpPr>
        <p:spPr bwMode="auto">
          <a:xfrm>
            <a:off x="4518025" y="2036763"/>
            <a:ext cx="1654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32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6423025" y="2665413"/>
            <a:ext cx="511175" cy="2682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33"/>
          <p:cNvCxnSpPr>
            <a:cxnSpLocks noChangeShapeType="1"/>
            <a:stCxn id="12" idx="3"/>
            <a:endCxn id="10" idx="0"/>
          </p:cNvCxnSpPr>
          <p:nvPr>
            <p:custDataLst>
              <p:tags r:id="rId10"/>
            </p:custDataLst>
          </p:nvPr>
        </p:nvCxnSpPr>
        <p:spPr bwMode="auto">
          <a:xfrm flipH="1">
            <a:off x="2082800" y="2665413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34"/>
          <p:cNvCxnSpPr>
            <a:cxnSpLocks noChangeShapeType="1"/>
            <a:stCxn id="12" idx="5"/>
            <a:endCxn id="9" idx="0"/>
          </p:cNvCxnSpPr>
          <p:nvPr>
            <p:custDataLst>
              <p:tags r:id="rId11"/>
            </p:custDataLst>
          </p:nvPr>
        </p:nvCxnSpPr>
        <p:spPr bwMode="auto">
          <a:xfrm>
            <a:off x="3349625" y="2665413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Oval 3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35623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20" name="AutoShape 36"/>
          <p:cNvCxnSpPr>
            <a:cxnSpLocks noChangeShapeType="1"/>
            <a:stCxn id="10" idx="3"/>
            <a:endCxn id="19" idx="0"/>
          </p:cNvCxnSpPr>
          <p:nvPr>
            <p:custDataLst>
              <p:tags r:id="rId13"/>
            </p:custDataLst>
          </p:nvPr>
        </p:nvCxnSpPr>
        <p:spPr bwMode="auto">
          <a:xfrm flipH="1">
            <a:off x="1244600" y="3294063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 3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032000" y="35623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22" name="AutoShape 38"/>
          <p:cNvCxnSpPr>
            <a:cxnSpLocks noChangeShapeType="1"/>
            <a:stCxn id="10" idx="5"/>
            <a:endCxn id="21" idx="0"/>
          </p:cNvCxnSpPr>
          <p:nvPr>
            <p:custDataLst>
              <p:tags r:id="rId15"/>
            </p:custDataLst>
          </p:nvPr>
        </p:nvCxnSpPr>
        <p:spPr bwMode="auto">
          <a:xfrm>
            <a:off x="2333625" y="3294063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3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359400" y="2933700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24" name="AutoShape 40"/>
          <p:cNvCxnSpPr>
            <a:cxnSpLocks noChangeShapeType="1"/>
            <a:stCxn id="11" idx="3"/>
            <a:endCxn id="23" idx="0"/>
          </p:cNvCxnSpPr>
          <p:nvPr>
            <p:custDataLst>
              <p:tags r:id="rId17"/>
            </p:custDataLst>
          </p:nvPr>
        </p:nvCxnSpPr>
        <p:spPr bwMode="auto">
          <a:xfrm flipH="1">
            <a:off x="5715000" y="2665413"/>
            <a:ext cx="206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Oval 4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946400" y="356235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26" name="AutoShape 42"/>
          <p:cNvCxnSpPr>
            <a:cxnSpLocks noChangeShapeType="1"/>
            <a:stCxn id="9" idx="3"/>
            <a:endCxn id="25" idx="0"/>
          </p:cNvCxnSpPr>
          <p:nvPr>
            <p:custDataLst>
              <p:tags r:id="rId19"/>
            </p:custDataLst>
          </p:nvPr>
        </p:nvCxnSpPr>
        <p:spPr bwMode="auto">
          <a:xfrm flipH="1">
            <a:off x="3276600" y="3294063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4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860800" y="3562350"/>
            <a:ext cx="609600" cy="3429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cxnSp>
        <p:nvCxnSpPr>
          <p:cNvPr id="28" name="AutoShape 44"/>
          <p:cNvCxnSpPr>
            <a:cxnSpLocks noChangeShapeType="1"/>
            <a:stCxn id="9" idx="5"/>
            <a:endCxn id="27" idx="0"/>
          </p:cNvCxnSpPr>
          <p:nvPr>
            <p:custDataLst>
              <p:tags r:id="rId21"/>
            </p:custDataLst>
          </p:nvPr>
        </p:nvCxnSpPr>
        <p:spPr bwMode="auto">
          <a:xfrm>
            <a:off x="3857625" y="3294063"/>
            <a:ext cx="307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2773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810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9144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6858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136" idx="2"/>
            <a:endCxn id="120" idx="0"/>
          </p:cNvCxnSpPr>
          <p:nvPr/>
        </p:nvCxnSpPr>
        <p:spPr>
          <a:xfrm flipH="1">
            <a:off x="5715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36" idx="2"/>
            <a:endCxn id="121" idx="0"/>
          </p:cNvCxnSpPr>
          <p:nvPr/>
        </p:nvCxnSpPr>
        <p:spPr>
          <a:xfrm>
            <a:off x="8763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14478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9812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7526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4" name="Straight Arrow Connector 143"/>
          <p:cNvCxnSpPr>
            <a:stCxn id="143" idx="2"/>
            <a:endCxn id="141" idx="0"/>
          </p:cNvCxnSpPr>
          <p:nvPr/>
        </p:nvCxnSpPr>
        <p:spPr>
          <a:xfrm flipH="1">
            <a:off x="16383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43" idx="2"/>
            <a:endCxn id="142" idx="0"/>
          </p:cNvCxnSpPr>
          <p:nvPr/>
        </p:nvCxnSpPr>
        <p:spPr>
          <a:xfrm>
            <a:off x="19431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1219200" y="3200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H="1">
            <a:off x="905933" y="3505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43" idx="0"/>
          </p:cNvCxnSpPr>
          <p:nvPr/>
        </p:nvCxnSpPr>
        <p:spPr>
          <a:xfrm>
            <a:off x="1413933" y="3505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25146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0480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8194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5" name="Straight Arrow Connector 154"/>
          <p:cNvCxnSpPr>
            <a:stCxn id="154" idx="2"/>
            <a:endCxn id="152" idx="0"/>
          </p:cNvCxnSpPr>
          <p:nvPr/>
        </p:nvCxnSpPr>
        <p:spPr>
          <a:xfrm flipH="1">
            <a:off x="27051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4" idx="2"/>
            <a:endCxn id="153" idx="0"/>
          </p:cNvCxnSpPr>
          <p:nvPr/>
        </p:nvCxnSpPr>
        <p:spPr>
          <a:xfrm>
            <a:off x="30099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35814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1148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8862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0" name="Straight Arrow Connector 159"/>
          <p:cNvCxnSpPr>
            <a:stCxn id="159" idx="2"/>
            <a:endCxn id="157" idx="0"/>
          </p:cNvCxnSpPr>
          <p:nvPr/>
        </p:nvCxnSpPr>
        <p:spPr>
          <a:xfrm flipH="1">
            <a:off x="37719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9" idx="2"/>
            <a:endCxn id="158" idx="0"/>
          </p:cNvCxnSpPr>
          <p:nvPr/>
        </p:nvCxnSpPr>
        <p:spPr>
          <a:xfrm>
            <a:off x="40767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3352800" y="3200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3" name="Straight Arrow Connector 162"/>
          <p:cNvCxnSpPr/>
          <p:nvPr/>
        </p:nvCxnSpPr>
        <p:spPr>
          <a:xfrm flipH="1">
            <a:off x="3039533" y="3505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59" idx="0"/>
          </p:cNvCxnSpPr>
          <p:nvPr/>
        </p:nvCxnSpPr>
        <p:spPr>
          <a:xfrm>
            <a:off x="3547533" y="3505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2286000" y="21336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7" name="Straight Arrow Connector 166"/>
          <p:cNvCxnSpPr>
            <a:stCxn id="165" idx="2"/>
            <a:endCxn id="146" idx="0"/>
          </p:cNvCxnSpPr>
          <p:nvPr/>
        </p:nvCxnSpPr>
        <p:spPr>
          <a:xfrm flipH="1">
            <a:off x="14097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65" idx="2"/>
            <a:endCxn id="162" idx="0"/>
          </p:cNvCxnSpPr>
          <p:nvPr/>
        </p:nvCxnSpPr>
        <p:spPr>
          <a:xfrm>
            <a:off x="24765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46482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1816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9530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3" name="Straight Arrow Connector 172"/>
          <p:cNvCxnSpPr>
            <a:stCxn id="172" idx="2"/>
            <a:endCxn id="170" idx="0"/>
          </p:cNvCxnSpPr>
          <p:nvPr/>
        </p:nvCxnSpPr>
        <p:spPr>
          <a:xfrm flipH="1">
            <a:off x="48387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72" idx="2"/>
            <a:endCxn id="171" idx="0"/>
          </p:cNvCxnSpPr>
          <p:nvPr/>
        </p:nvCxnSpPr>
        <p:spPr>
          <a:xfrm>
            <a:off x="51435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57150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62484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0198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8" name="Straight Arrow Connector 177"/>
          <p:cNvCxnSpPr>
            <a:stCxn id="177" idx="2"/>
            <a:endCxn id="175" idx="0"/>
          </p:cNvCxnSpPr>
          <p:nvPr/>
        </p:nvCxnSpPr>
        <p:spPr>
          <a:xfrm flipH="1">
            <a:off x="59055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7" idx="2"/>
            <a:endCxn id="176" idx="0"/>
          </p:cNvCxnSpPr>
          <p:nvPr/>
        </p:nvCxnSpPr>
        <p:spPr>
          <a:xfrm>
            <a:off x="62103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5486400" y="3200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1" name="Straight Arrow Connector 180"/>
          <p:cNvCxnSpPr/>
          <p:nvPr/>
        </p:nvCxnSpPr>
        <p:spPr>
          <a:xfrm flipH="1">
            <a:off x="5173133" y="3505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endCxn id="177" idx="0"/>
          </p:cNvCxnSpPr>
          <p:nvPr/>
        </p:nvCxnSpPr>
        <p:spPr>
          <a:xfrm>
            <a:off x="5681133" y="3505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67818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73152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70866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6" name="Straight Arrow Connector 185"/>
          <p:cNvCxnSpPr>
            <a:stCxn id="185" idx="2"/>
            <a:endCxn id="183" idx="0"/>
          </p:cNvCxnSpPr>
          <p:nvPr/>
        </p:nvCxnSpPr>
        <p:spPr>
          <a:xfrm flipH="1">
            <a:off x="69723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5" idx="2"/>
            <a:endCxn id="184" idx="0"/>
          </p:cNvCxnSpPr>
          <p:nvPr/>
        </p:nvCxnSpPr>
        <p:spPr>
          <a:xfrm>
            <a:off x="72771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78486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83820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81534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/>
          <p:cNvCxnSpPr>
            <a:stCxn id="190" idx="2"/>
            <a:endCxn id="188" idx="0"/>
          </p:cNvCxnSpPr>
          <p:nvPr/>
        </p:nvCxnSpPr>
        <p:spPr>
          <a:xfrm flipH="1">
            <a:off x="80391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90" idx="2"/>
            <a:endCxn id="189" idx="0"/>
          </p:cNvCxnSpPr>
          <p:nvPr/>
        </p:nvCxnSpPr>
        <p:spPr>
          <a:xfrm>
            <a:off x="83439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>
            <a:off x="7620000" y="3200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4" name="Straight Arrow Connector 193"/>
          <p:cNvCxnSpPr/>
          <p:nvPr/>
        </p:nvCxnSpPr>
        <p:spPr>
          <a:xfrm flipH="1">
            <a:off x="7306733" y="3505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endCxn id="190" idx="0"/>
          </p:cNvCxnSpPr>
          <p:nvPr/>
        </p:nvCxnSpPr>
        <p:spPr>
          <a:xfrm>
            <a:off x="7814733" y="3505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>
            <a:off x="6553200" y="21336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>
            <a:stCxn id="196" idx="2"/>
            <a:endCxn id="180" idx="0"/>
          </p:cNvCxnSpPr>
          <p:nvPr/>
        </p:nvCxnSpPr>
        <p:spPr>
          <a:xfrm flipH="1">
            <a:off x="56769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196" idx="2"/>
            <a:endCxn id="193" idx="0"/>
          </p:cNvCxnSpPr>
          <p:nvPr/>
        </p:nvCxnSpPr>
        <p:spPr>
          <a:xfrm>
            <a:off x="67437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4379976" y="1066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1" name="Straight Arrow Connector 200"/>
          <p:cNvCxnSpPr>
            <a:stCxn id="199" idx="2"/>
            <a:endCxn id="165" idx="0"/>
          </p:cNvCxnSpPr>
          <p:nvPr/>
        </p:nvCxnSpPr>
        <p:spPr>
          <a:xfrm flipH="1">
            <a:off x="2476500" y="1371600"/>
            <a:ext cx="2093976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199" idx="2"/>
            <a:endCxn id="196" idx="0"/>
          </p:cNvCxnSpPr>
          <p:nvPr/>
        </p:nvCxnSpPr>
        <p:spPr>
          <a:xfrm>
            <a:off x="4570476" y="1371600"/>
            <a:ext cx="2173224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76200" y="6400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609600" y="6400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7" name="Straight Arrow Connector 206"/>
          <p:cNvCxnSpPr>
            <a:endCxn id="204" idx="0"/>
          </p:cNvCxnSpPr>
          <p:nvPr/>
        </p:nvCxnSpPr>
        <p:spPr>
          <a:xfrm flipH="1">
            <a:off x="266700" y="56388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endCxn id="205" idx="0"/>
          </p:cNvCxnSpPr>
          <p:nvPr/>
        </p:nvCxnSpPr>
        <p:spPr>
          <a:xfrm>
            <a:off x="571500" y="56388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152399" y="304800"/>
            <a:ext cx="338243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Nodes on level j are number 2</a:t>
            </a:r>
            <a:r>
              <a:rPr lang="en-US" sz="2800" baseline="30000" dirty="0" smtClean="0">
                <a:solidFill>
                  <a:schemeClr val="tx1"/>
                </a:solidFill>
                <a:latin typeface="+mn-lt"/>
              </a:rPr>
              <a:t>j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to 2</a:t>
            </a:r>
            <a:r>
              <a:rPr lang="en-US" sz="2800" baseline="30000" dirty="0" smtClean="0">
                <a:solidFill>
                  <a:schemeClr val="tx1"/>
                </a:solidFill>
                <a:latin typeface="+mn-lt"/>
              </a:rPr>
              <a:t>j+1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- 1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609167" y="381000"/>
            <a:ext cx="307763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Node j has children 2j and 2j+1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7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a binary tree to an array</a:t>
            </a:r>
            <a:br>
              <a:rPr lang="en-US" dirty="0" smtClean="0"/>
            </a:br>
            <a:r>
              <a:rPr lang="en-US" dirty="0" smtClean="0"/>
              <a:t>Zero indexing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124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  <a:endCxn id="6" idx="0"/>
          </p:cNvCxnSpPr>
          <p:nvPr/>
        </p:nvCxnSpPr>
        <p:spPr>
          <a:xfrm flipH="1">
            <a:off x="571500" y="3429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7" idx="0"/>
          </p:cNvCxnSpPr>
          <p:nvPr/>
        </p:nvCxnSpPr>
        <p:spPr>
          <a:xfrm>
            <a:off x="876300" y="3429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478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3124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2"/>
            <a:endCxn id="11" idx="0"/>
          </p:cNvCxnSpPr>
          <p:nvPr/>
        </p:nvCxnSpPr>
        <p:spPr>
          <a:xfrm flipH="1">
            <a:off x="1638300" y="3429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  <a:endCxn id="12" idx="0"/>
          </p:cNvCxnSpPr>
          <p:nvPr/>
        </p:nvCxnSpPr>
        <p:spPr>
          <a:xfrm>
            <a:off x="1943100" y="3429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19200" y="2057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05933" y="2362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0"/>
          </p:cNvCxnSpPr>
          <p:nvPr/>
        </p:nvCxnSpPr>
        <p:spPr>
          <a:xfrm>
            <a:off x="1413933" y="2362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146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19400" y="3124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2"/>
            <a:endCxn id="19" idx="0"/>
          </p:cNvCxnSpPr>
          <p:nvPr/>
        </p:nvCxnSpPr>
        <p:spPr>
          <a:xfrm flipH="1">
            <a:off x="2705100" y="3429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  <a:endCxn id="20" idx="0"/>
          </p:cNvCxnSpPr>
          <p:nvPr/>
        </p:nvCxnSpPr>
        <p:spPr>
          <a:xfrm>
            <a:off x="3009900" y="3429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5814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148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86200" y="3124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2"/>
            <a:endCxn id="24" idx="0"/>
          </p:cNvCxnSpPr>
          <p:nvPr/>
        </p:nvCxnSpPr>
        <p:spPr>
          <a:xfrm flipH="1">
            <a:off x="3771900" y="3429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  <a:endCxn id="25" idx="0"/>
          </p:cNvCxnSpPr>
          <p:nvPr/>
        </p:nvCxnSpPr>
        <p:spPr>
          <a:xfrm>
            <a:off x="4076700" y="3429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52800" y="2057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039533" y="2362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547533" y="2362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86000" y="9906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2"/>
            <a:endCxn id="16" idx="0"/>
          </p:cNvCxnSpPr>
          <p:nvPr/>
        </p:nvCxnSpPr>
        <p:spPr>
          <a:xfrm flipH="1">
            <a:off x="1409700" y="1295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2"/>
            <a:endCxn id="29" idx="0"/>
          </p:cNvCxnSpPr>
          <p:nvPr/>
        </p:nvCxnSpPr>
        <p:spPr>
          <a:xfrm>
            <a:off x="2476500" y="1295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6200" y="5257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5257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endCxn id="35" idx="0"/>
          </p:cNvCxnSpPr>
          <p:nvPr/>
        </p:nvCxnSpPr>
        <p:spPr>
          <a:xfrm flipH="1">
            <a:off x="266700" y="44958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6" idx="0"/>
          </p:cNvCxnSpPr>
          <p:nvPr/>
        </p:nvCxnSpPr>
        <p:spPr>
          <a:xfrm>
            <a:off x="571500" y="44958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430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002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0574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5146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9718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8862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3434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8006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2578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7150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1722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6294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0866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5438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0010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58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257800" y="1676400"/>
            <a:ext cx="3657600" cy="228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j has: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child 2j + 1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Right child 2j + 2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Parent 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(j-1)/2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8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an array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064" name="Group 200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1600200" y="914400"/>
          <a:ext cx="6934200" cy="1143000"/>
        </p:xfrm>
        <a:graphic>
          <a:graphicData uri="http://schemas.openxmlformats.org/drawingml/2006/table">
            <a:tbl>
              <a:tblPr/>
              <a:tblGrid>
                <a:gridCol w="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34" name="Text Box 19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28600"/>
            <a:ext cx="395492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Insert: 16, 32, 4, 69, 105, 43, 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57383-FE81-4DC5-9C41-74E87EC5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99317-E2F9-48B8-A6AF-406FC8AB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8A5AF-E779-400A-8F9B-65E3303A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8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Insert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219200"/>
            <a:ext cx="40386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void insert(int v) {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assert(!isFull());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size++;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newPos =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percolateUp(size,v);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Heap[newPos] = v;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}</a:t>
            </a:r>
            <a:endParaRPr lang="en-US" altLang="en-US" sz="2000" b="1" dirty="0">
              <a:latin typeface="Courier New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1219200"/>
            <a:ext cx="4871847" cy="233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percolateUp</a:t>
            </a:r>
            <a:r>
              <a:rPr lang="en-US" altLang="en-US" sz="1800" b="1" dirty="0">
                <a:latin typeface="Courier New" pitchFamily="49" charset="0"/>
              </a:rPr>
              <a:t>(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hole,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          </a:t>
            </a:r>
            <a:r>
              <a:rPr lang="en-US" altLang="en-US" sz="1800" b="1" dirty="0" err="1" smtClean="0">
                <a:latin typeface="Courier New" pitchFamily="49" charset="0"/>
              </a:rPr>
              <a:t>int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val</a:t>
            </a:r>
            <a:r>
              <a:rPr lang="en-US" altLang="en-US" sz="1800" b="1" dirty="0">
                <a:latin typeface="Courier New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while (hole &gt; </a:t>
            </a:r>
            <a:r>
              <a:rPr lang="en-US" altLang="en-US" sz="1800" b="1" dirty="0" smtClean="0">
                <a:latin typeface="Courier New" pitchFamily="49" charset="0"/>
              </a:rPr>
              <a:t>0 </a:t>
            </a:r>
            <a:r>
              <a:rPr lang="en-US" altLang="en-US" sz="1800" b="1" dirty="0">
                <a:latin typeface="Courier New" pitchFamily="49" charset="0"/>
              </a:rPr>
              <a:t>&amp;&amp;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   </a:t>
            </a:r>
            <a:r>
              <a:rPr lang="en-US" altLang="en-US" sz="1800" b="1" dirty="0" err="1">
                <a:latin typeface="Courier New" pitchFamily="49" charset="0"/>
              </a:rPr>
              <a:t>val</a:t>
            </a:r>
            <a:r>
              <a:rPr lang="en-US" altLang="en-US" sz="1800" b="1" dirty="0">
                <a:latin typeface="Courier New" pitchFamily="49" charset="0"/>
              </a:rPr>
              <a:t> &lt; Heap</a:t>
            </a:r>
            <a:r>
              <a:rPr lang="en-US" altLang="en-US" sz="1800" b="1" dirty="0" smtClean="0">
                <a:latin typeface="Courier New" pitchFamily="49" charset="0"/>
              </a:rPr>
              <a:t>[(hole-1)/2</a:t>
            </a:r>
            <a:r>
              <a:rPr lang="en-US" altLang="en-US" sz="1800" b="1" dirty="0">
                <a:latin typeface="Courier New" pitchFamily="49" charset="0"/>
              </a:rPr>
              <a:t>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Heap[hole] = Heap</a:t>
            </a:r>
            <a:r>
              <a:rPr lang="en-US" altLang="en-US" sz="1800" b="1" dirty="0" smtClean="0">
                <a:latin typeface="Courier New" pitchFamily="49" charset="0"/>
              </a:rPr>
              <a:t>[(hole-1)/2</a:t>
            </a:r>
            <a:r>
              <a:rPr lang="en-US" altLang="en-US" sz="1800" b="1" dirty="0">
                <a:latin typeface="Courier New" pitchFamily="49" charset="0"/>
              </a:rPr>
              <a:t>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hole </a:t>
            </a:r>
            <a:r>
              <a:rPr lang="en-US" altLang="en-US" sz="1800" b="1" dirty="0" smtClean="0">
                <a:latin typeface="Courier New" pitchFamily="49" charset="0"/>
              </a:rPr>
              <a:t>= (hole-1)/2;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return hole;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0349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35921</TotalTime>
  <Words>1157</Words>
  <Application>Microsoft Office PowerPoint</Application>
  <PresentationFormat>On-screen Show (4:3)</PresentationFormat>
  <Paragraphs>398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CSE 332: Data Structures and Parallelism</vt:lpstr>
      <vt:lpstr>Announcements</vt:lpstr>
      <vt:lpstr>Priority Queues (or Heaps)</vt:lpstr>
      <vt:lpstr>Heap operations, O(log n) time</vt:lpstr>
      <vt:lpstr>PowerPoint Presentation</vt:lpstr>
      <vt:lpstr>Mapping a binary tree to an array Zero indexing</vt:lpstr>
      <vt:lpstr>Why use an array</vt:lpstr>
      <vt:lpstr>PowerPoint Presentation</vt:lpstr>
      <vt:lpstr>Insert Code</vt:lpstr>
      <vt:lpstr>DeleteMin Code</vt:lpstr>
      <vt:lpstr>More Priority Queue Operations</vt:lpstr>
      <vt:lpstr>Still More Priority Queue Operations</vt:lpstr>
      <vt:lpstr>Building a Heap </vt:lpstr>
      <vt:lpstr>BuildHeap: Floyd’s Method</vt:lpstr>
      <vt:lpstr>BuildHeap: Floyd’s Method</vt:lpstr>
      <vt:lpstr>Finally . . .</vt:lpstr>
      <vt:lpstr>Buildheap pseudocode</vt:lpstr>
      <vt:lpstr>Buildheap Analysis</vt:lpstr>
      <vt:lpstr>The Math:  </vt:lpstr>
      <vt:lpstr>Heap Sort</vt:lpstr>
      <vt:lpstr>Why Heapsort is great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 Data Structures and Parallelism</dc:title>
  <dc:creator>Richard Anderson</dc:creator>
  <cp:lastModifiedBy>Richard Anderson</cp:lastModifiedBy>
  <cp:revision>359</cp:revision>
  <cp:lastPrinted>2014-01-05T21:20:15Z</cp:lastPrinted>
  <dcterms:created xsi:type="dcterms:W3CDTF">2002-03-26T00:11:56Z</dcterms:created>
  <dcterms:modified xsi:type="dcterms:W3CDTF">2022-10-06T22:20:09Z</dcterms:modified>
</cp:coreProperties>
</file>