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0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4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0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1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3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471" r:id="rId3"/>
    <p:sldId id="468" r:id="rId4"/>
    <p:sldId id="438" r:id="rId5"/>
    <p:sldId id="469" r:id="rId6"/>
    <p:sldId id="440" r:id="rId7"/>
    <p:sldId id="443" r:id="rId8"/>
    <p:sldId id="470" r:id="rId9"/>
    <p:sldId id="445" r:id="rId10"/>
    <p:sldId id="446" r:id="rId11"/>
    <p:sldId id="447" r:id="rId12"/>
    <p:sldId id="448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  <p:sldId id="481" r:id="rId23"/>
    <p:sldId id="482" r:id="rId24"/>
    <p:sldId id="483" r:id="rId25"/>
    <p:sldId id="484" r:id="rId26"/>
    <p:sldId id="485" r:id="rId27"/>
    <p:sldId id="486" r:id="rId28"/>
    <p:sldId id="487" r:id="rId29"/>
    <p:sldId id="488" r:id="rId30"/>
  </p:sldIdLst>
  <p:sldSz cx="9144000" cy="6858000" type="screen4x3"/>
  <p:notesSz cx="6985000" cy="9283700"/>
  <p:custDataLst>
    <p:tags r:id="rId33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754" autoAdjust="0"/>
    <p:restoredTop sz="80512" autoAdjust="0"/>
  </p:normalViewPr>
  <p:slideViewPr>
    <p:cSldViewPr>
      <p:cViewPr varScale="1">
        <p:scale>
          <a:sx n="90" d="100"/>
          <a:sy n="90" d="100"/>
        </p:scale>
        <p:origin x="7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6.xml"/><Relationship Id="rId7" Type="http://schemas.openxmlformats.org/officeDocument/2006/relationships/slide" Target="slides/slide20.xml"/><Relationship Id="rId2" Type="http://schemas.openxmlformats.org/officeDocument/2006/relationships/slide" Target="slides/slide9.xml"/><Relationship Id="rId1" Type="http://schemas.openxmlformats.org/officeDocument/2006/relationships/slide" Target="slides/slide4.xml"/><Relationship Id="rId6" Type="http://schemas.openxmlformats.org/officeDocument/2006/relationships/slide" Target="slides/slide19.xml"/><Relationship Id="rId11" Type="http://schemas.openxmlformats.org/officeDocument/2006/relationships/slide" Target="slides/slide26.xml"/><Relationship Id="rId5" Type="http://schemas.openxmlformats.org/officeDocument/2006/relationships/slide" Target="slides/slide18.xml"/><Relationship Id="rId10" Type="http://schemas.openxmlformats.org/officeDocument/2006/relationships/slide" Target="slides/slide25.xml"/><Relationship Id="rId4" Type="http://schemas.openxmlformats.org/officeDocument/2006/relationships/slide" Target="slides/slide17.xml"/><Relationship Id="rId9" Type="http://schemas.openxmlformats.org/officeDocument/2006/relationships/slide" Target="slides/slide2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8896B0A-4A6F-4B21-B27C-2AAC4301922F}"/>
    <pc:docChg chg="custSel modSld">
      <pc:chgData name="Richard Anderson" userId="4654cc452026b74c" providerId="LiveId" clId="{18896B0A-4A6F-4B21-B27C-2AAC4301922F}" dt="2022-09-30T02:53:11.421" v="72" actId="20577"/>
      <pc:docMkLst>
        <pc:docMk/>
      </pc:docMkLst>
      <pc:sldChg chg="modSp mod">
        <pc:chgData name="Richard Anderson" userId="4654cc452026b74c" providerId="LiveId" clId="{18896B0A-4A6F-4B21-B27C-2AAC4301922F}" dt="2022-09-30T02:53:11.421" v="72" actId="20577"/>
        <pc:sldMkLst>
          <pc:docMk/>
          <pc:sldMk cId="4113631742" sldId="430"/>
        </pc:sldMkLst>
        <pc:spChg chg="mod">
          <ac:chgData name="Richard Anderson" userId="4654cc452026b74c" providerId="LiveId" clId="{18896B0A-4A6F-4B21-B27C-2AAC4301922F}" dt="2022-09-30T02:53:11.421" v="72" actId="20577"/>
          <ac:spMkLst>
            <pc:docMk/>
            <pc:sldMk cId="4113631742" sldId="430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5FCE81F-E19F-442C-B24D-338810313230}" type="slidenum">
              <a:rPr lang="en-US" altLang="en-US" sz="1200" smtClean="0">
                <a:solidFill>
                  <a:schemeClr val="tx1"/>
                </a:solidFill>
              </a:rPr>
              <a:pPr/>
              <a:t>14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Modify eqn, to h(n) &lt;= cf(n) for all n&gt;= n_0 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105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789BDCD-6EAE-413D-8EAF-9323327534C1}" type="slidenum">
              <a:rPr lang="en-US" altLang="en-US" sz="1200" smtClean="0">
                <a:solidFill>
                  <a:schemeClr val="tx1"/>
                </a:solidFill>
              </a:rPr>
              <a:pPr/>
              <a:t>15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1360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2D98315-8063-4F4F-8DDA-24F82CBB52BB}" type="slidenum">
              <a:rPr lang="en-US" altLang="en-US" sz="1200" smtClean="0">
                <a:solidFill>
                  <a:schemeClr val="tx1"/>
                </a:solidFill>
              </a:rPr>
              <a:pPr/>
              <a:t>16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4609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0537E75-3CC4-42AA-B7BB-8576FCDAAFFE}" type="slidenum">
              <a:rPr lang="en-US" altLang="en-US" sz="1200" smtClean="0">
                <a:solidFill>
                  <a:schemeClr val="tx1"/>
                </a:solidFill>
              </a:rPr>
              <a:pPr/>
              <a:t>17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 c = 1, the crossover happens at n = 100</a:t>
            </a:r>
          </a:p>
        </p:txBody>
      </p:sp>
    </p:spTree>
    <p:extLst>
      <p:ext uri="{BB962C8B-B14F-4D97-AF65-F5344CB8AC3E}">
        <p14:creationId xmlns:p14="http://schemas.microsoft.com/office/powerpoint/2010/main" val="603324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29C706F-2DE7-4E4A-AD9E-7252E8406283}" type="slidenum">
              <a:rPr lang="en-US" altLang="en-US" sz="1200" smtClean="0">
                <a:solidFill>
                  <a:schemeClr val="tx1"/>
                </a:solidFill>
              </a:rPr>
              <a:pPr/>
              <a:t>18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1843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E26529A-CD9C-4EBA-A915-7D6E7F8765C2}" type="slidenum">
              <a:rPr lang="en-US" altLang="en-US" sz="1200" smtClean="0">
                <a:solidFill>
                  <a:schemeClr val="tx1"/>
                </a:solidFill>
              </a:rPr>
              <a:pPr/>
              <a:t>19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 why bother with these constants?</a:t>
            </a:r>
          </a:p>
        </p:txBody>
      </p:sp>
    </p:spTree>
    <p:extLst>
      <p:ext uri="{BB962C8B-B14F-4D97-AF65-F5344CB8AC3E}">
        <p14:creationId xmlns:p14="http://schemas.microsoft.com/office/powerpoint/2010/main" val="62629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BBE6CAD-895C-44C2-A113-93B30306B448}" type="slidenum">
              <a:rPr lang="en-US" altLang="en-US" sz="1200" smtClean="0">
                <a:solidFill>
                  <a:schemeClr val="tx1"/>
                </a:solidFill>
              </a:rPr>
              <a:pPr/>
              <a:t>20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n=2:  LHS = 16</a:t>
            </a:r>
          </a:p>
          <a:p>
            <a:endParaRPr lang="en-US" altLang="en-US" smtClean="0"/>
          </a:p>
          <a:p>
            <a:r>
              <a:rPr lang="en-US" altLang="en-US" smtClean="0"/>
              <a:t>So set n_0 = 2, c = 16</a:t>
            </a:r>
          </a:p>
        </p:txBody>
      </p:sp>
    </p:spTree>
    <p:extLst>
      <p:ext uri="{BB962C8B-B14F-4D97-AF65-F5344CB8AC3E}">
        <p14:creationId xmlns:p14="http://schemas.microsoft.com/office/powerpoint/2010/main" val="4214753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597B99D-DAB3-441A-9693-F0498E0E9613}" type="slidenum">
              <a:rPr lang="en-US" altLang="en-US" sz="1200" smtClean="0">
                <a:solidFill>
                  <a:schemeClr val="tx1"/>
                </a:solidFill>
              </a:rPr>
              <a:pPr/>
              <a:t>21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0306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E24607B-00E6-4949-AF92-1E338BAEC2F9}" type="slidenum">
              <a:rPr lang="en-US" altLang="en-US" sz="1200" smtClean="0">
                <a:solidFill>
                  <a:schemeClr val="tx1"/>
                </a:solidFill>
              </a:rPr>
              <a:pPr/>
              <a:t>22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86" y="4560988"/>
            <a:ext cx="5363029" cy="4319289"/>
          </a:xfrm>
          <a:noFill/>
        </p:spPr>
        <p:txBody>
          <a:bodyPr vert="horz" lIns="96478" tIns="48238" rIns="96478" bIns="482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9635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5BD0FC1-6220-45D1-AE18-92675328ECBB}" type="slidenum">
              <a:rPr lang="en-US" altLang="en-US" sz="1200" smtClean="0">
                <a:solidFill>
                  <a:schemeClr val="tx1"/>
                </a:solidFill>
              </a:rPr>
              <a:pPr/>
              <a:t>23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Omega (log N) </a:t>
            </a:r>
          </a:p>
          <a:p>
            <a:endParaRPr lang="en-US" altLang="en-US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O(N^2)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3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A4EC73F-3E2D-49DD-9F81-CAF86E92616A}" type="slidenum">
              <a:rPr lang="en-US" altLang="en-US" sz="1200" smtClean="0">
                <a:solidFill>
                  <a:schemeClr val="tx1"/>
                </a:solidFill>
              </a:rPr>
              <a:pPr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Here we (somewhat arbitrarily) count arithmetic ops, compares, returns, but not array indexing, function call, conditional.</a:t>
            </a:r>
          </a:p>
          <a:p>
            <a:r>
              <a:rPr lang="en-US" altLang="en-US"/>
              <a:t>e.g., mid = (high + low) / 2 is 2 ops, if (key == array[mid]) is 1 op.  Lame, but need to choose some convention.</a:t>
            </a:r>
          </a:p>
          <a:p>
            <a:r>
              <a:rPr lang="en-US" altLang="en-US"/>
              <a:t>Best = 5, or 2 if n=0, </a:t>
            </a:r>
          </a:p>
          <a:p>
            <a:r>
              <a:rPr lang="en-US" altLang="en-US"/>
              <a:t>Worst = 7 + T(n/2)</a:t>
            </a:r>
          </a:p>
          <a:p>
            <a:r>
              <a:rPr lang="en-US" altLang="en-US"/>
              <a:t>Uh-oh.  Let’s go to the next slide.  We’ll come back and fill out these numbers later.</a:t>
            </a:r>
          </a:p>
          <a:p>
            <a:endParaRPr lang="en-US" altLang="en-US"/>
          </a:p>
          <a:p>
            <a:r>
              <a:rPr lang="en-US" altLang="en-US"/>
              <a:t>Worst if not found = 7 log_2 n + 9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804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13DA730-B476-4775-A5C9-E9D943B56100}" type="slidenum">
              <a:rPr lang="en-US" altLang="en-US" sz="1200" smtClean="0">
                <a:solidFill>
                  <a:schemeClr val="tx1"/>
                </a:solidFill>
              </a:rPr>
              <a:pPr/>
              <a:t>24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O(logN)</a:t>
            </a: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Omega(logN)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24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9AAB8D5-0A11-447C-B040-30DB8587A9CA}" type="slidenum">
              <a:rPr lang="en-US" altLang="en-US" sz="1200" smtClean="0">
                <a:solidFill>
                  <a:schemeClr val="tx1"/>
                </a:solidFill>
              </a:rPr>
              <a:pPr/>
              <a:t>25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The strictly less/greater than versions are less common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21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1CE34A2-FFC6-4F33-81B5-604E2DD830CA}" type="slidenum">
              <a:rPr lang="en-US" altLang="en-US" sz="1200" smtClean="0">
                <a:solidFill>
                  <a:schemeClr val="tx1"/>
                </a:solidFill>
              </a:rPr>
              <a:pPr/>
              <a:t>26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how they all look suspiciously like copy-and-paste definitions …</a:t>
            </a:r>
          </a:p>
          <a:p>
            <a:endParaRPr lang="en-US" altLang="en-US" smtClean="0"/>
          </a:p>
          <a:p>
            <a:r>
              <a:rPr lang="en-US" altLang="en-US" smtClean="0"/>
              <a:t>Make sure that they notice the only difference between the relations -- less-than, less-than-or-equal, etc.</a:t>
            </a:r>
          </a:p>
        </p:txBody>
      </p:sp>
    </p:spTree>
    <p:extLst>
      <p:ext uri="{BB962C8B-B14F-4D97-AF65-F5344CB8AC3E}">
        <p14:creationId xmlns:p14="http://schemas.microsoft.com/office/powerpoint/2010/main" val="4044529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B05C41F-280E-4230-9B74-54FA6DFC33BC}" type="slidenum">
              <a:rPr lang="en-US" altLang="en-US" sz="1200" smtClean="0">
                <a:solidFill>
                  <a:schemeClr val="tx1"/>
                </a:solidFill>
              </a:rPr>
              <a:pPr/>
              <a:t>27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 fact, it’s not just the intuitive chart, but it’s the chart of definitions!  Notice how similar the formal definitions all were … they only differed in the relations which we highlighted in blue!</a:t>
            </a:r>
          </a:p>
        </p:txBody>
      </p:sp>
    </p:spTree>
    <p:extLst>
      <p:ext uri="{BB962C8B-B14F-4D97-AF65-F5344CB8AC3E}">
        <p14:creationId xmlns:p14="http://schemas.microsoft.com/office/powerpoint/2010/main" val="3894811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26F3A87-30BE-463B-89AA-A3D96BF2D4EE}" type="slidenum">
              <a:rPr lang="en-US" altLang="en-US" sz="1200" smtClean="0">
                <a:solidFill>
                  <a:schemeClr val="tx1"/>
                </a:solidFill>
              </a:rPr>
              <a:pPr/>
              <a:t>28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already discussed the bound flavor. All of these can be applied to any analysis case. For example, we’ll later prove that sorting in the worst case takes at least n log n time. That’s a lower bound on a worst case.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Average case is hard! What does “average” mean. For example, what’s the average case for searching an unordered list (as precise as possible, not asymptotic).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WRONG! It’s about n, not 1/2 n. Why? You have to search the whole thing if the elt is not there.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Note there’s two senses of tight. I’ll try to avoid the terminology “asymptotically tight” and stick with the lower def’n of tight. O(inf) is not tight!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85814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048F6E1-0E94-4A88-BB09-7B727FBB4A8F}" type="slidenum">
              <a:rPr lang="en-US" altLang="en-US" sz="1200" smtClean="0">
                <a:solidFill>
                  <a:schemeClr val="tx1"/>
                </a:solidFill>
              </a:rPr>
              <a:pPr/>
              <a:t>29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86" y="4560988"/>
            <a:ext cx="5363029" cy="4319289"/>
          </a:xfrm>
          <a:noFill/>
        </p:spPr>
        <p:txBody>
          <a:bodyPr vert="horz" lIns="96478" tIns="48238" rIns="96478" bIns="482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492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31BA987-66A1-43E6-B013-7BD5CEC71F2B}" type="slidenum">
              <a:rPr lang="en-US" altLang="en-US" sz="1200" smtClean="0">
                <a:solidFill>
                  <a:schemeClr val="tx1"/>
                </a:solidFill>
              </a:rPr>
              <a:pPr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Linear Search:  3,   3n+3</a:t>
            </a:r>
          </a:p>
          <a:p>
            <a:r>
              <a:rPr lang="en-US" altLang="en-US"/>
              <a:t>Binary Search:  4,   7logN + 9</a:t>
            </a:r>
          </a:p>
          <a:p>
            <a:endParaRPr lang="en-US" altLang="en-US"/>
          </a:p>
          <a:p>
            <a:r>
              <a:rPr lang="en-US" altLang="en-US"/>
              <a:t>BS wins for n &gt; 7</a:t>
            </a:r>
          </a:p>
          <a:p>
            <a:endParaRPr lang="en-US" altLang="en-US"/>
          </a:p>
          <a:p>
            <a:r>
              <a:rPr lang="en-US" altLang="en-US"/>
              <a:t>Some students will probably say “Binary search, because it’s O( log n ), whereas linear search is O( n )”.  But the point of this discussion is that big-O notation obscures some important factors (like constants!) and we really don’t know the input size.</a:t>
            </a:r>
          </a:p>
          <a:p>
            <a:endParaRPr lang="en-US" altLang="en-US"/>
          </a:p>
          <a:p>
            <a:r>
              <a:rPr lang="en-US" altLang="en-US"/>
              <a:t>To make a meaningful comparison, we need to know more information.  What information might that be?</a:t>
            </a:r>
          </a:p>
          <a:p>
            <a:r>
              <a:rPr lang="en-US" altLang="en-US"/>
              <a:t>  (1) what our priorities are (runtime?  Memory footprint?)</a:t>
            </a:r>
          </a:p>
          <a:p>
            <a:r>
              <a:rPr lang="en-US" altLang="en-US"/>
              <a:t>  (2) what the input size is (or, even better, what the input is!)</a:t>
            </a:r>
          </a:p>
          <a:p>
            <a:r>
              <a:rPr lang="en-US" altLang="en-US"/>
              <a:t>  (3) our platform/machine – we saw on the earlier chart that architecture made a difference!</a:t>
            </a:r>
          </a:p>
          <a:p>
            <a:r>
              <a:rPr lang="en-US" altLang="en-US"/>
              <a:t>  (4) other …</a:t>
            </a:r>
          </a:p>
          <a:p>
            <a:endParaRPr lang="en-US" altLang="en-US"/>
          </a:p>
          <a:p>
            <a:r>
              <a:rPr lang="en-US" altLang="en-US"/>
              <a:t>Big-O notation gives us a way to compare algorithms without this information, but the cost is a loss of precision.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3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F150393-86AC-4FE4-90E1-C8EE2E6162F2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Binary better almost all of the time, especially for large values of N.</a:t>
            </a:r>
          </a:p>
          <a:p>
            <a:r>
              <a:rPr lang="en-US" altLang="en-US"/>
              <a:t>Linear is better for small values of N</a:t>
            </a:r>
          </a:p>
          <a:p>
            <a:r>
              <a:rPr lang="en-US" altLang="en-US"/>
              <a:t>Linear best case always beats out binary best case (bottom of the graph)</a:t>
            </a:r>
          </a:p>
          <a:p>
            <a:endParaRPr lang="en-US" altLang="en-US"/>
          </a:p>
          <a:p>
            <a:r>
              <a:rPr lang="en-US" altLang="en-US"/>
              <a:t>There also seem to be some trends (linear slope vs. logarithmic).  Can we quantify these?</a:t>
            </a:r>
          </a:p>
        </p:txBody>
      </p:sp>
    </p:spTree>
    <p:extLst>
      <p:ext uri="{BB962C8B-B14F-4D97-AF65-F5344CB8AC3E}">
        <p14:creationId xmlns:p14="http://schemas.microsoft.com/office/powerpoint/2010/main" val="3119365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FE18581-D432-47E4-8F5A-B55D67B9BCBA}" type="slidenum">
              <a:rPr lang="en-US" altLang="en-US" sz="1200" smtClean="0">
                <a:solidFill>
                  <a:schemeClr val="tx1"/>
                </a:solidFill>
              </a:rPr>
              <a:pPr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707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5E87B766-4460-4A62-B39A-49E12CA05741}" type="slidenum">
              <a:rPr lang="en-US" altLang="en-US" sz="1200" smtClean="0">
                <a:solidFill>
                  <a:schemeClr val="tx1"/>
                </a:solidFill>
              </a:rPr>
              <a:pPr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877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FBB75C-222B-4588-866C-D6F325090956}" type="slidenum">
              <a:rPr lang="en-US" altLang="en-US" sz="1200" smtClean="0">
                <a:solidFill>
                  <a:schemeClr val="tx1"/>
                </a:solidFill>
              </a:rPr>
              <a:pPr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69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8D6021F-5B44-47DE-B6DE-A1EE88300976}" type="slidenum">
              <a:rPr lang="en-US" altLang="en-US" sz="1200" smtClean="0">
                <a:solidFill>
                  <a:schemeClr val="tx1"/>
                </a:solidFill>
              </a:rPr>
              <a:pPr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596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EA4A5EA-2787-4E24-AA74-3FEDE1B98E51}" type="slidenum">
              <a:rPr lang="en-US" altLang="en-US" sz="1200" smtClean="0">
                <a:solidFill>
                  <a:schemeClr val="tx1"/>
                </a:solidFill>
              </a:rPr>
              <a:pPr/>
              <a:t>13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761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62FA-A2F7-48CC-9F31-D19E8F226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2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2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5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6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7.pn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91.xml"/><Relationship Id="rId7" Type="http://schemas.openxmlformats.org/officeDocument/2006/relationships/oleObject" Target="../embeddings/oleObject4.bin"/><Relationship Id="rId2" Type="http://schemas.openxmlformats.org/officeDocument/2006/relationships/tags" Target="../tags/tag90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0.wmf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oleObject" Target="../embeddings/oleObject6.bin"/><Relationship Id="rId2" Type="http://schemas.openxmlformats.org/officeDocument/2006/relationships/tags" Target="../tags/tag95.xml"/><Relationship Id="rId1" Type="http://schemas.openxmlformats.org/officeDocument/2006/relationships/vmlDrawing" Target="../drawings/vmlDrawing4.vml"/><Relationship Id="rId6" Type="http://schemas.openxmlformats.org/officeDocument/2006/relationships/tags" Target="../tags/tag99.xml"/><Relationship Id="rId11" Type="http://schemas.openxmlformats.org/officeDocument/2006/relationships/image" Target="../media/image9.wmf"/><Relationship Id="rId5" Type="http://schemas.openxmlformats.org/officeDocument/2006/relationships/tags" Target="../tags/tag98.xml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tags" Target="../tags/tag97.xml"/><Relationship Id="rId9" Type="http://schemas.openxmlformats.org/officeDocument/2006/relationships/notesSlide" Target="../notesSlides/notesSlide22.xml"/><Relationship Id="rId1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image" Target="../media/image2.jpeg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1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wmf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oleObject" Target="../embeddings/oleObject2.bin"/><Relationship Id="rId2" Type="http://schemas.openxmlformats.org/officeDocument/2006/relationships/tags" Target="../tags/tag41.xml"/><Relationship Id="rId1" Type="http://schemas.openxmlformats.org/officeDocument/2006/relationships/vmlDrawing" Target="../drawings/vmlDrawing1.vml"/><Relationship Id="rId6" Type="http://schemas.openxmlformats.org/officeDocument/2006/relationships/tags" Target="../tags/tag45.xml"/><Relationship Id="rId11" Type="http://schemas.openxmlformats.org/officeDocument/2006/relationships/image" Target="../media/image3.wmf"/><Relationship Id="rId5" Type="http://schemas.openxmlformats.org/officeDocument/2006/relationships/tags" Target="../tags/tag4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43.xml"/><Relationship Id="rId9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3:   Algorithm </a:t>
            </a:r>
            <a:r>
              <a:rPr lang="en-US" altLang="en-US" dirty="0"/>
              <a:t>Analysis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Asymptotic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dirty="0"/>
              <a:t>Eliminate low order </a:t>
            </a:r>
            <a:r>
              <a:rPr lang="en-US" altLang="en-US" dirty="0" smtClean="0"/>
              <a:t>and coefficients</a:t>
            </a:r>
          </a:p>
          <a:p>
            <a:pPr>
              <a:buFontTx/>
              <a:buNone/>
            </a:pPr>
            <a:endParaRPr lang="en-US" altLang="en-US" dirty="0"/>
          </a:p>
          <a:p>
            <a:pPr lvl="1"/>
            <a:r>
              <a:rPr lang="en-US" altLang="en-US" dirty="0"/>
              <a:t>4n + 5 </a:t>
            </a:r>
            <a:r>
              <a:rPr lang="en-US" altLang="en-US" dirty="0">
                <a:sym typeface="Symbol" pitchFamily="18" charset="2"/>
              </a:rPr>
              <a:t></a:t>
            </a:r>
          </a:p>
          <a:p>
            <a:pPr lvl="1"/>
            <a:r>
              <a:rPr lang="en-US" altLang="en-US" dirty="0"/>
              <a:t>0.5 n log </a:t>
            </a:r>
            <a:r>
              <a:rPr lang="en-US" altLang="en-US" dirty="0">
                <a:sym typeface="Symbol" pitchFamily="18" charset="2"/>
              </a:rPr>
              <a:t>n</a:t>
            </a:r>
            <a:r>
              <a:rPr lang="en-US" altLang="en-US" dirty="0"/>
              <a:t> + 2n + 7 </a:t>
            </a:r>
            <a:r>
              <a:rPr lang="en-US" altLang="en-US" dirty="0">
                <a:sym typeface="Symbol" pitchFamily="18" charset="2"/>
              </a:rPr>
              <a:t></a:t>
            </a:r>
            <a:endParaRPr lang="en-US" altLang="en-US" dirty="0"/>
          </a:p>
          <a:p>
            <a:pPr lvl="1"/>
            <a:r>
              <a:rPr lang="en-US" altLang="en-US" dirty="0"/>
              <a:t>n</a:t>
            </a:r>
            <a:r>
              <a:rPr lang="en-US" altLang="en-US" baseline="30000" dirty="0"/>
              <a:t>3</a:t>
            </a:r>
            <a:r>
              <a:rPr lang="en-US" altLang="en-US" dirty="0"/>
              <a:t> + 3 2</a:t>
            </a:r>
            <a:r>
              <a:rPr lang="en-US" altLang="en-US" sz="2800" baseline="30000" dirty="0"/>
              <a:t>n</a:t>
            </a:r>
            <a:r>
              <a:rPr lang="en-US" altLang="en-US" dirty="0"/>
              <a:t> + 8n </a:t>
            </a:r>
            <a:r>
              <a:rPr lang="en-US" altLang="en-US" dirty="0">
                <a:sym typeface="Symbol" pitchFamily="18" charset="2"/>
              </a:rPr>
              <a:t> 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 smtClean="0"/>
              <a:t> </a:t>
            </a:r>
            <a:endParaRPr lang="en-US" alt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Properties of 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Basic: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</a:t>
            </a:r>
            <a:r>
              <a:rPr lang="en-US" altLang="en-US" sz="2400" baseline="50000"/>
              <a:t>log</a:t>
            </a:r>
            <a:r>
              <a:rPr lang="en-US" altLang="en-US" sz="2400" baseline="20000"/>
              <a:t>A</a:t>
            </a:r>
            <a:r>
              <a:rPr lang="en-US" altLang="en-US" sz="2400" baseline="50000"/>
              <a:t>B</a:t>
            </a:r>
            <a:r>
              <a:rPr lang="en-US" altLang="en-US" sz="2400"/>
              <a:t> = 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log</a:t>
            </a:r>
            <a:r>
              <a:rPr lang="en-US" altLang="en-US" sz="2400" baseline="-25000"/>
              <a:t>A</a:t>
            </a:r>
            <a:r>
              <a:rPr lang="en-US" altLang="en-US" sz="2400"/>
              <a:t>A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Independent of base: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log(AB) =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log(A/B)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log(A</a:t>
            </a:r>
            <a:r>
              <a:rPr lang="en-US" altLang="en-US" sz="2400" baseline="30000"/>
              <a:t>B</a:t>
            </a:r>
            <a:r>
              <a:rPr lang="en-US" altLang="en-US" sz="2400"/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log((A</a:t>
            </a:r>
            <a:r>
              <a:rPr lang="en-US" altLang="en-US" sz="2400" baseline="30000"/>
              <a:t>B</a:t>
            </a:r>
            <a:r>
              <a:rPr lang="en-US" altLang="en-US" sz="2400"/>
              <a:t>)</a:t>
            </a:r>
            <a:r>
              <a:rPr lang="en-US" altLang="en-US" sz="2400" baseline="50000"/>
              <a:t>C</a:t>
            </a:r>
            <a:r>
              <a:rPr lang="en-US" altLang="en-US" sz="2400"/>
              <a:t>) =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524000"/>
            <a:ext cx="7772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kern="0" dirty="0"/>
              <a:t>Changing base </a:t>
            </a:r>
            <a:r>
              <a:rPr lang="en-US" altLang="en-US" kern="0" dirty="0">
                <a:sym typeface="Symbol"/>
              </a:rPr>
              <a:t> </a:t>
            </a:r>
            <a:r>
              <a:rPr lang="en-US" altLang="en-US" kern="0" dirty="0"/>
              <a:t> multiply by constant</a:t>
            </a:r>
          </a:p>
          <a:p>
            <a:pPr lvl="1">
              <a:defRPr/>
            </a:pPr>
            <a:r>
              <a:rPr lang="en-US" altLang="en-US" kern="0" dirty="0">
                <a:sym typeface="Symbol" pitchFamily="18" charset="2"/>
              </a:rPr>
              <a:t>For example:  log</a:t>
            </a:r>
            <a:r>
              <a:rPr lang="en-US" altLang="en-US" kern="0" baseline="-25000" dirty="0">
                <a:sym typeface="Symbol" pitchFamily="18" charset="2"/>
              </a:rPr>
              <a:t>2</a:t>
            </a:r>
            <a:r>
              <a:rPr lang="en-US" altLang="en-US" kern="0" dirty="0">
                <a:sym typeface="Symbol" pitchFamily="18" charset="2"/>
              </a:rPr>
              <a:t>x = 3.22 log</a:t>
            </a:r>
            <a:r>
              <a:rPr lang="en-US" altLang="en-US" kern="0" baseline="-25000" dirty="0">
                <a:sym typeface="Symbol" pitchFamily="18" charset="2"/>
              </a:rPr>
              <a:t>10</a:t>
            </a:r>
            <a:r>
              <a:rPr lang="en-US" altLang="en-US" kern="0" dirty="0">
                <a:sym typeface="Symbol" pitchFamily="18" charset="2"/>
              </a:rPr>
              <a:t>x </a:t>
            </a:r>
          </a:p>
          <a:p>
            <a:pPr lvl="1">
              <a:defRPr/>
            </a:pPr>
            <a:endParaRPr lang="en-US" altLang="en-US" kern="0" dirty="0">
              <a:sym typeface="Symbol" pitchFamily="18" charset="2"/>
            </a:endParaRPr>
          </a:p>
          <a:p>
            <a:pPr lvl="1">
              <a:defRPr/>
            </a:pPr>
            <a:r>
              <a:rPr lang="en-US" altLang="en-US" kern="0" dirty="0"/>
              <a:t>More generally</a:t>
            </a:r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r>
              <a:rPr lang="en-US" altLang="en-US" kern="0" dirty="0"/>
              <a:t>Means we can ignore the base for asymptotic analysis </a:t>
            </a:r>
            <a:br>
              <a:rPr lang="en-US" altLang="en-US" kern="0" dirty="0"/>
            </a:br>
            <a:r>
              <a:rPr lang="en-US" altLang="en-US" kern="0" dirty="0"/>
              <a:t>(since we’re ignoring constant multipliers)</a:t>
            </a:r>
          </a:p>
          <a:p>
            <a:pPr lvl="1">
              <a:defRPr/>
            </a:pPr>
            <a:endParaRPr lang="en-US" altLang="en-US" kern="0" dirty="0"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3200" kern="0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Properties of Logs</a:t>
            </a:r>
          </a:p>
        </p:txBody>
      </p:sp>
      <p:sp>
        <p:nvSpPr>
          <p:cNvPr id="2765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38538" y="4800600"/>
            <a:ext cx="2100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 = k 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7654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743200" y="3378200"/>
          <a:ext cx="308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1536700" imgH="482600" progId="Equation.3">
                  <p:embed/>
                </p:oleObj>
              </mc:Choice>
              <mc:Fallback>
                <p:oleObj name="Equation" r:id="rId8" imgW="1536700" imgH="482600" progId="Equation.3">
                  <p:embed/>
                  <p:pic>
                    <p:nvPicPr>
                      <p:cNvPr id="276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78200"/>
                        <a:ext cx="308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Another example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 smtClean="0"/>
              <a:t>Eliminate </a:t>
            </a:r>
            <a:br>
              <a:rPr lang="en-US" altLang="en-US" sz="2400" smtClean="0"/>
            </a:br>
            <a:r>
              <a:rPr lang="en-US" altLang="en-US" sz="2400" smtClean="0"/>
              <a:t>low-order </a:t>
            </a:r>
            <a:br>
              <a:rPr lang="en-US" altLang="en-US" sz="2400" smtClean="0"/>
            </a:br>
            <a:r>
              <a:rPr lang="en-US" altLang="en-US" sz="2400" smtClean="0"/>
              <a:t>terms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Eliminate </a:t>
            </a:r>
            <a:br>
              <a:rPr lang="en-US" altLang="en-US" sz="2400" smtClean="0"/>
            </a:br>
            <a:r>
              <a:rPr lang="en-US" altLang="en-US" sz="2400" smtClean="0"/>
              <a:t>constant </a:t>
            </a:r>
            <a:br>
              <a:rPr lang="en-US" altLang="en-US" sz="2400" smtClean="0"/>
            </a:br>
            <a:r>
              <a:rPr lang="en-US" altLang="en-US" sz="2400" smtClean="0"/>
              <a:t>coefficients</a:t>
            </a:r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250" y="1403350"/>
            <a:ext cx="3867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itchFamily="18" charset="0"/>
              </a:rPr>
              <a:t>16</a:t>
            </a:r>
            <a:r>
              <a:rPr lang="en-US" altLang="en-US" i="1">
                <a:latin typeface="Times New Roman" pitchFamily="18" charset="0"/>
              </a:rPr>
              <a:t>n</a:t>
            </a:r>
            <a:r>
              <a:rPr lang="en-US" altLang="en-US" baseline="30000">
                <a:latin typeface="Times New Roman" pitchFamily="18" charset="0"/>
              </a:rPr>
              <a:t>3</a:t>
            </a:r>
            <a:r>
              <a:rPr lang="en-US" altLang="en-US">
                <a:latin typeface="Times New Roman" pitchFamily="18" charset="0"/>
              </a:rPr>
              <a:t>log</a:t>
            </a:r>
            <a:r>
              <a:rPr lang="en-US" altLang="en-US" baseline="-25000">
                <a:latin typeface="Times New Roman" pitchFamily="18" charset="0"/>
              </a:rPr>
              <a:t>8</a:t>
            </a:r>
            <a:r>
              <a:rPr lang="en-US" altLang="en-US">
                <a:latin typeface="Times New Roman" pitchFamily="18" charset="0"/>
              </a:rPr>
              <a:t>(10n</a:t>
            </a:r>
            <a:r>
              <a:rPr lang="en-US" altLang="en-US" baseline="30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) + 100n</a:t>
            </a:r>
            <a:r>
              <a:rPr lang="en-US" altLang="en-US" baseline="30000">
                <a:latin typeface="Times New Roman" pitchFamily="18" charset="0"/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Comparing functions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altLang="en-US" sz="2400" smtClean="0"/>
              <a:t>f(n) is an </a:t>
            </a:r>
            <a:r>
              <a:rPr lang="en-US" altLang="en-US" sz="2400" b="1" smtClean="0"/>
              <a:t>upper bound</a:t>
            </a:r>
            <a:r>
              <a:rPr lang="en-US" altLang="en-US" sz="2400" smtClean="0"/>
              <a:t> for h(n)</a:t>
            </a:r>
          </a:p>
          <a:p>
            <a:pPr>
              <a:buFontTx/>
              <a:buNone/>
            </a:pPr>
            <a:r>
              <a:rPr lang="en-US" altLang="en-US" sz="2400" smtClean="0"/>
              <a:t>   if h(n) ≤ f(n) for all n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This is too strict – we mostly care about </a:t>
            </a:r>
            <a:r>
              <a:rPr lang="en-US" altLang="en-US" sz="2400" i="1" smtClean="0"/>
              <a:t>large</a:t>
            </a:r>
            <a:r>
              <a:rPr lang="en-US" altLang="en-US" sz="2400" smtClean="0"/>
              <a:t> n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Still too strict if we want to ignore </a:t>
            </a:r>
            <a:r>
              <a:rPr lang="en-US" altLang="en-US" sz="2400" i="1" smtClean="0"/>
              <a:t>scale factors</a:t>
            </a:r>
          </a:p>
          <a:p>
            <a:pPr>
              <a:buFontTx/>
              <a:buNone/>
            </a:pPr>
            <a:endParaRPr lang="en-US" altLang="en-US" sz="2400" i="1" smtClean="0"/>
          </a:p>
        </p:txBody>
      </p:sp>
      <p:sp>
        <p:nvSpPr>
          <p:cNvPr id="29701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279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Plot h(n)=n, f(n) = n^2</a:t>
            </a:r>
          </a:p>
        </p:txBody>
      </p:sp>
      <p:sp>
        <p:nvSpPr>
          <p:cNvPr id="29702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4038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Another plot where they cross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 of Order Notation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h(n) </a:t>
            </a:r>
            <a:r>
              <a:rPr lang="az-Cyrl-AZ" altLang="en-US" dirty="0" smtClean="0"/>
              <a:t>є</a:t>
            </a:r>
            <a:r>
              <a:rPr lang="en-US" altLang="en-US" dirty="0" smtClean="0"/>
              <a:t> O(f(n))             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Big-O  “Order”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if there exist positive constants c and n</a:t>
            </a:r>
            <a:r>
              <a:rPr lang="en-US" altLang="en-US" sz="2400" baseline="-25000" dirty="0" smtClean="0"/>
              <a:t>0</a:t>
            </a:r>
            <a:endParaRPr lang="en-US" altLang="en-US" sz="2400" dirty="0" smtClean="0"/>
          </a:p>
          <a:p>
            <a:pPr>
              <a:buFontTx/>
              <a:buNone/>
              <a:defRPr/>
            </a:pPr>
            <a:r>
              <a:rPr lang="en-US" altLang="en-US" sz="2400" dirty="0" smtClean="0"/>
              <a:t>   such that h(n) ≤ c f(n) for all n ≥ n</a:t>
            </a:r>
            <a:r>
              <a:rPr lang="en-US" altLang="en-US" sz="2400" baseline="-25000" dirty="0" smtClean="0"/>
              <a:t>0</a:t>
            </a:r>
          </a:p>
          <a:p>
            <a:pPr>
              <a:buFontTx/>
              <a:buNone/>
              <a:defRPr/>
            </a:pPr>
            <a:r>
              <a:rPr lang="en-US" altLang="en-US" sz="2400" dirty="0" smtClean="0"/>
              <a:t> </a:t>
            </a: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r>
              <a:rPr lang="en-US" altLang="en-US" sz="2400" dirty="0" smtClean="0"/>
              <a:t>O(f(n)) defines a class (set) of functions</a:t>
            </a:r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endParaRPr lang="en-US" alt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>
              <a:buFontTx/>
              <a:buNone/>
              <a:defRPr/>
            </a:pPr>
            <a:endParaRPr lang="en-US" altLang="en-US" sz="2400" i="1" dirty="0" smtClean="0"/>
          </a:p>
        </p:txBody>
      </p:sp>
      <p:sp>
        <p:nvSpPr>
          <p:cNvPr id="30725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279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Plot h(n)=n, f(n) = n^2</a:t>
            </a:r>
          </a:p>
        </p:txBody>
      </p:sp>
      <p:sp>
        <p:nvSpPr>
          <p:cNvPr id="30726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4038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Another plot where they cross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Order Notation: Intuition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4375" y="5486400"/>
            <a:ext cx="8048625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/>
              <a:t>Although not yet apparent, as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gets “sufficiently large”, </a:t>
            </a:r>
            <a:r>
              <a:rPr lang="en-US" altLang="en-US" sz="2400" i="1" smtClean="0">
                <a:solidFill>
                  <a:srgbClr val="FF0000"/>
                </a:solidFill>
              </a:rPr>
              <a:t>a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i="1" smtClean="0">
                <a:solidFill>
                  <a:srgbClr val="FF0000"/>
                </a:solidFill>
              </a:rPr>
              <a:t>n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  <a:r>
              <a:rPr lang="en-US" altLang="en-US" sz="2400" smtClean="0"/>
              <a:t> will be “greater than or equal to” </a:t>
            </a:r>
            <a:r>
              <a:rPr lang="en-US" altLang="en-US" sz="2400" i="1" smtClean="0">
                <a:solidFill>
                  <a:schemeClr val="accent2"/>
                </a:solidFill>
              </a:rPr>
              <a:t>b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</a:t>
            </a:r>
            <a:r>
              <a:rPr lang="en-US" altLang="en-US" sz="2400" smtClean="0"/>
              <a:t> </a:t>
            </a:r>
          </a:p>
        </p:txBody>
      </p:sp>
      <p:pic>
        <p:nvPicPr>
          <p:cNvPr id="31749" name="Picture 4" descr="race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657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2819400"/>
            <a:ext cx="30765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) = 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 + 2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buFontTx/>
              <a:buNone/>
            </a:pP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) = 100</a:t>
            </a: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+ 1000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Order Notation: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76400" y="5791200"/>
            <a:ext cx="62484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</a:rPr>
              <a:t>100</a:t>
            </a:r>
            <a:r>
              <a:rPr lang="en-US" altLang="en-US" sz="2000" i="1" smtClean="0">
                <a:solidFill>
                  <a:schemeClr val="accent2"/>
                </a:solidFill>
              </a:rPr>
              <a:t>n</a:t>
            </a:r>
            <a:r>
              <a:rPr lang="en-US" altLang="en-US" sz="20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000" smtClean="0">
                <a:solidFill>
                  <a:schemeClr val="accent2"/>
                </a:solidFill>
              </a:rPr>
              <a:t> + 1000 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  (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000" smtClean="0">
                <a:solidFill>
                  <a:srgbClr val="FF0000"/>
                </a:solidFill>
              </a:rPr>
              <a:t> + 2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000" smtClean="0"/>
              <a:t>) for all 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 </a:t>
            </a:r>
            <a:r>
              <a:rPr lang="en-US" altLang="en-US" sz="2000" smtClean="0">
                <a:solidFill>
                  <a:srgbClr val="339933"/>
                </a:solidFill>
                <a:sym typeface="Symbol" pitchFamily="18" charset="2"/>
              </a:rPr>
              <a:t>100</a:t>
            </a:r>
            <a:endParaRPr lang="en-US" altLang="en-US" sz="2000" smtClean="0">
              <a:sym typeface="Symbol" pitchFamily="18" charset="2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So </a:t>
            </a:r>
            <a:r>
              <a:rPr lang="en-US" altLang="en-US" sz="2000" smtClean="0">
                <a:solidFill>
                  <a:schemeClr val="accent2"/>
                </a:solidFill>
              </a:rPr>
              <a:t>100</a:t>
            </a:r>
            <a:r>
              <a:rPr lang="en-US" altLang="en-US" sz="2000" i="1" smtClean="0">
                <a:solidFill>
                  <a:schemeClr val="accent2"/>
                </a:solidFill>
              </a:rPr>
              <a:t>n</a:t>
            </a:r>
            <a:r>
              <a:rPr lang="en-US" altLang="en-US" sz="20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000" smtClean="0">
                <a:solidFill>
                  <a:schemeClr val="accent2"/>
                </a:solidFill>
              </a:rPr>
              <a:t> + 1000 </a:t>
            </a:r>
            <a:r>
              <a:rPr lang="en-US" altLang="en-US" sz="2000" smtClean="0">
                <a:sym typeface="Symbol" pitchFamily="18" charset="2"/>
              </a:rPr>
              <a:t> O(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000" smtClean="0">
                <a:solidFill>
                  <a:srgbClr val="FF0000"/>
                </a:solidFill>
              </a:rPr>
              <a:t> + 2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000" smtClean="0">
                <a:sym typeface="Symbol" pitchFamily="18" charset="2"/>
              </a:rPr>
              <a:t>)</a:t>
            </a:r>
            <a:endParaRPr lang="en-US" altLang="en-US" sz="2000" smtClean="0"/>
          </a:p>
        </p:txBody>
      </p:sp>
      <p:sp>
        <p:nvSpPr>
          <p:cNvPr id="32773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2879725"/>
            <a:ext cx="1905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Wait, crossover point at 100, not 198?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chemeClr val="accent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If we pick c =1, then n</a:t>
            </a:r>
            <a:r>
              <a:rPr lang="en-US" altLang="en-US" sz="2000" baseline="-25000">
                <a:solidFill>
                  <a:schemeClr val="accent1"/>
                </a:solidFill>
                <a:latin typeface="Times New Roman" pitchFamily="18" charset="0"/>
              </a:rPr>
              <a:t>0</a:t>
            </a: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=100</a:t>
            </a:r>
          </a:p>
        </p:txBody>
      </p:sp>
      <p:sp>
        <p:nvSpPr>
          <p:cNvPr id="32774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2484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b 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 O(n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),O(n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),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Ω(n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l-GR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altLang="en-US" sz="18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5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9150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itchFamily="18" charset="2"/>
              </a:rPr>
              <a:t> O( </a:t>
            </a:r>
            <a:r>
              <a:rPr lang="en-US" altLang="en-US" i="1" dirty="0" smtClean="0">
                <a:sym typeface="Symbol" pitchFamily="18" charset="2"/>
              </a:rPr>
              <a:t>f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i="1" dirty="0" smtClean="0">
                <a:sym typeface="Symbol" pitchFamily="18" charset="2"/>
              </a:rPr>
              <a:t>n</a:t>
            </a:r>
            <a:r>
              <a:rPr lang="en-US" altLang="en-US" dirty="0" smtClean="0">
                <a:sym typeface="Symbol" pitchFamily="18" charset="2"/>
              </a:rPr>
              <a:t>) )     </a:t>
            </a:r>
            <a:r>
              <a:rPr lang="en-US" altLang="en-US" dirty="0" err="1" smtClean="0">
                <a:sym typeface="Symbol" pitchFamily="18" charset="2"/>
              </a:rPr>
              <a:t>iff</a:t>
            </a:r>
            <a:r>
              <a:rPr lang="en-US" altLang="en-US" dirty="0" smtClean="0">
                <a:sym typeface="Symbol" pitchFamily="18" charset="2"/>
              </a:rPr>
              <a:t> there exist positive constants </a:t>
            </a:r>
            <a:r>
              <a:rPr lang="en-US" altLang="en-US" i="1" dirty="0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dirty="0" smtClean="0">
                <a:sym typeface="Symbol" pitchFamily="18" charset="2"/>
              </a:rPr>
              <a:t> and </a:t>
            </a:r>
            <a:r>
              <a:rPr lang="en-US" altLang="en-US" i="1" dirty="0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dirty="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dirty="0" smtClean="0">
                <a:sym typeface="Symbol" pitchFamily="18" charset="2"/>
              </a:rPr>
              <a:t> such that: </a:t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i="1" dirty="0" smtClean="0"/>
              <a:t>h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itchFamily="18" charset="2"/>
              </a:rPr>
              <a:t>  </a:t>
            </a:r>
            <a:r>
              <a:rPr lang="en-US" altLang="en-US" i="1" dirty="0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i="1" dirty="0" smtClean="0">
                <a:sym typeface="Symbol" pitchFamily="18" charset="2"/>
              </a:rPr>
              <a:t>f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i="1" dirty="0" smtClean="0">
                <a:sym typeface="Symbol" pitchFamily="18" charset="2"/>
              </a:rPr>
              <a:t>n</a:t>
            </a:r>
            <a:r>
              <a:rPr lang="en-US" altLang="en-US" dirty="0" smtClean="0">
                <a:sym typeface="Symbol" pitchFamily="18" charset="2"/>
              </a:rPr>
              <a:t>) for all </a:t>
            </a:r>
            <a:r>
              <a:rPr lang="en-US" altLang="en-US" i="1" dirty="0" smtClean="0">
                <a:sym typeface="Symbol" pitchFamily="18" charset="2"/>
              </a:rPr>
              <a:t>n</a:t>
            </a:r>
            <a:r>
              <a:rPr lang="en-US" altLang="en-US" dirty="0" smtClean="0">
                <a:sym typeface="Symbol" pitchFamily="18" charset="2"/>
              </a:rPr>
              <a:t>  </a:t>
            </a:r>
            <a:r>
              <a:rPr lang="en-US" altLang="en-US" i="1" dirty="0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dirty="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dirty="0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Example: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100</a:t>
            </a:r>
            <a:r>
              <a:rPr lang="en-US" altLang="en-US" i="1" dirty="0" smtClean="0">
                <a:solidFill>
                  <a:schemeClr val="accent2"/>
                </a:solidFill>
              </a:rPr>
              <a:t>n</a:t>
            </a:r>
            <a:r>
              <a:rPr lang="en-US" alt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en-US" dirty="0" smtClean="0">
                <a:solidFill>
                  <a:schemeClr val="accent2"/>
                </a:solidFill>
              </a:rPr>
              <a:t> + 1000 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 </a:t>
            </a:r>
            <a:r>
              <a:rPr lang="en-US" altLang="en-US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 (</a:t>
            </a:r>
            <a:r>
              <a:rPr lang="en-US" altLang="en-US" i="1" dirty="0" smtClean="0">
                <a:solidFill>
                  <a:srgbClr val="FF0000"/>
                </a:solidFill>
              </a:rPr>
              <a:t>n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</a:rPr>
              <a:t> + 2</a:t>
            </a:r>
            <a:r>
              <a:rPr lang="en-US" altLang="en-US" i="1" dirty="0" smtClean="0">
                <a:solidFill>
                  <a:srgbClr val="FF0000"/>
                </a:solidFill>
              </a:rPr>
              <a:t>n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/>
              <a:t>) for all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 </a:t>
            </a:r>
            <a:r>
              <a:rPr lang="en-US" altLang="en-US" dirty="0" smtClean="0">
                <a:solidFill>
                  <a:srgbClr val="339933"/>
                </a:solidFill>
                <a:sym typeface="Symbol" pitchFamily="18" charset="2"/>
              </a:rPr>
              <a:t>100</a:t>
            </a:r>
            <a:br>
              <a:rPr lang="en-US" altLang="en-US" dirty="0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dirty="0" smtClean="0">
                <a:sym typeface="Symbol" pitchFamily="18" charset="2"/>
              </a:rPr>
              <a:t/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dirty="0" smtClean="0">
                <a:sym typeface="Symbol" pitchFamily="18" charset="2"/>
              </a:rPr>
              <a:t>		So </a:t>
            </a:r>
            <a:r>
              <a:rPr lang="en-US" altLang="en-US" dirty="0" smtClean="0">
                <a:solidFill>
                  <a:schemeClr val="accent2"/>
                </a:solidFill>
              </a:rPr>
              <a:t>100</a:t>
            </a:r>
            <a:r>
              <a:rPr lang="en-US" altLang="en-US" i="1" dirty="0" smtClean="0">
                <a:solidFill>
                  <a:schemeClr val="accent2"/>
                </a:solidFill>
              </a:rPr>
              <a:t>n</a:t>
            </a:r>
            <a:r>
              <a:rPr lang="en-US" alt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en-US" dirty="0" smtClean="0">
                <a:solidFill>
                  <a:schemeClr val="accent2"/>
                </a:solidFill>
              </a:rPr>
              <a:t> + 1000 </a:t>
            </a:r>
            <a:r>
              <a:rPr lang="en-US" altLang="en-US" dirty="0" smtClean="0">
                <a:sym typeface="Symbol" pitchFamily="18" charset="2"/>
              </a:rPr>
              <a:t> O(</a:t>
            </a:r>
            <a:r>
              <a:rPr lang="en-US" altLang="en-US" i="1" dirty="0" smtClean="0">
                <a:solidFill>
                  <a:srgbClr val="FF0000"/>
                </a:solidFill>
              </a:rPr>
              <a:t>n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</a:rPr>
              <a:t> + 2</a:t>
            </a:r>
            <a:r>
              <a:rPr lang="en-US" altLang="en-US" i="1" dirty="0" smtClean="0">
                <a:solidFill>
                  <a:srgbClr val="FF0000"/>
                </a:solidFill>
              </a:rPr>
              <a:t>n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ym typeface="Symbol" pitchFamily="18" charset="2"/>
              </a:rPr>
              <a:t> )</a:t>
            </a:r>
          </a:p>
          <a:p>
            <a:pPr>
              <a:buFontTx/>
              <a:buNone/>
            </a:pPr>
            <a:endParaRPr lang="en-US" altLang="en-US" dirty="0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Constants are not unique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 O(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)     iff there exist positive constants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and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 such that: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 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for all 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 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Example: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</a:t>
            </a:r>
            <a:r>
              <a:rPr lang="en-US" altLang="en-US" smtClean="0">
                <a:sym typeface="Symbol" pitchFamily="18" charset="2"/>
              </a:rPr>
              <a:t> 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for all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100</a:t>
            </a:r>
          </a:p>
          <a:p>
            <a:pPr>
              <a:buFontTx/>
              <a:buNone/>
            </a:pPr>
            <a:endParaRPr lang="en-US" altLang="en-US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1/2</a:t>
            </a:r>
            <a:r>
              <a:rPr lang="en-US" altLang="en-US" smtClean="0">
                <a:sym typeface="Symbol" pitchFamily="18" charset="2"/>
              </a:rPr>
              <a:t> 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for all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198</a:t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/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#1:  Released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Thursday, Oct 13</a:t>
            </a:r>
            <a:endParaRPr lang="en-US" dirty="0" smtClean="0"/>
          </a:p>
          <a:p>
            <a:r>
              <a:rPr lang="en-US" dirty="0" smtClean="0"/>
              <a:t>Exercise #1:  Due tonight, 11:59 pm</a:t>
            </a:r>
          </a:p>
          <a:p>
            <a:r>
              <a:rPr lang="en-US" dirty="0" smtClean="0"/>
              <a:t>Reading</a:t>
            </a:r>
            <a:r>
              <a:rPr lang="en-US" dirty="0" smtClean="0"/>
              <a:t>:  Weiss,  for Monday and Wednesday</a:t>
            </a:r>
          </a:p>
          <a:p>
            <a:pPr lvl="1"/>
            <a:r>
              <a:rPr lang="en-US" dirty="0" smtClean="0"/>
              <a:t>Priority Queues,  6.1-6.5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4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Another Example:  Binary Search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 O(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)     iff there exist positive constants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and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 such that: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 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for all 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 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Is </a:t>
            </a:r>
            <a:r>
              <a:rPr lang="en-US" altLang="en-US" smtClean="0">
                <a:solidFill>
                  <a:schemeClr val="accent2"/>
                </a:solidFill>
              </a:rPr>
              <a:t>7log</a:t>
            </a:r>
            <a:r>
              <a:rPr lang="en-US" altLang="en-US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n + 9</a:t>
            </a:r>
            <a:r>
              <a:rPr lang="en-US" altLang="en-US" smtClean="0">
                <a:sym typeface="Symbol" pitchFamily="18" charset="2"/>
              </a:rPr>
              <a:t>  O (</a:t>
            </a:r>
            <a:r>
              <a:rPr lang="en-US" altLang="en-US" smtClean="0">
                <a:solidFill>
                  <a:srgbClr val="FF0000"/>
                </a:solidFill>
              </a:rPr>
              <a:t>log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smtClean="0">
                <a:sym typeface="Symbol" pitchFamily="18" charset="2"/>
              </a:rPr>
              <a:t>)?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/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Some Notes on Notation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Sometimes you’ll see (e.g., in Weiss)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= O(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or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is O(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These are equivalent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itchFamily="18" charset="2"/>
              </a:rPr>
              <a:t> </a:t>
            </a:r>
            <a:r>
              <a:rPr lang="en-US" altLang="en-US" sz="2400" dirty="0" smtClean="0"/>
              <a:t>O(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)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Big-O: Common Names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 lvl="1"/>
            <a:r>
              <a:rPr lang="en-US" altLang="en-US" sz="2000" dirty="0" smtClean="0"/>
              <a:t>constant:		O(1)</a:t>
            </a:r>
          </a:p>
          <a:p>
            <a:pPr lvl="1"/>
            <a:r>
              <a:rPr lang="en-US" altLang="en-US" sz="2000" dirty="0" smtClean="0"/>
              <a:t>logarithmic:	O(log n)	(</a:t>
            </a:r>
            <a:r>
              <a:rPr lang="en-US" altLang="en-US" sz="2000" dirty="0" err="1" smtClean="0"/>
              <a:t>log</a:t>
            </a:r>
            <a:r>
              <a:rPr lang="en-US" altLang="en-US" sz="2000" baseline="-25000" dirty="0" err="1" smtClean="0"/>
              <a:t>k</a:t>
            </a:r>
            <a:r>
              <a:rPr lang="en-US" altLang="en-US" sz="2000" dirty="0" err="1" smtClean="0"/>
              <a:t>n</a:t>
            </a:r>
            <a:r>
              <a:rPr lang="en-US" altLang="en-US" sz="2000" dirty="0" smtClean="0"/>
              <a:t>, log n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 O(log n))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linear:		O(n)</a:t>
            </a:r>
          </a:p>
          <a:p>
            <a:pPr lvl="1"/>
            <a:r>
              <a:rPr lang="en-US" altLang="en-US" sz="2000" dirty="0" smtClean="0"/>
              <a:t>log-linear:		O(n log n)</a:t>
            </a:r>
          </a:p>
          <a:p>
            <a:pPr lvl="1"/>
            <a:r>
              <a:rPr lang="en-US" altLang="en-US" sz="2000" dirty="0" smtClean="0"/>
              <a:t>quadratic:		O(n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dirty="0" smtClean="0"/>
              <a:t>cubic:		O(n</a:t>
            </a:r>
            <a:r>
              <a:rPr lang="en-US" altLang="en-US" sz="2000" baseline="30000" dirty="0" smtClean="0"/>
              <a:t>3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dirty="0" smtClean="0"/>
              <a:t>polynomial:	O(</a:t>
            </a:r>
            <a:r>
              <a:rPr lang="en-US" altLang="en-US" sz="2000" dirty="0" err="1" smtClean="0"/>
              <a:t>n</a:t>
            </a:r>
            <a:r>
              <a:rPr lang="en-US" altLang="en-US" sz="2000" baseline="30000" dirty="0" err="1" smtClean="0"/>
              <a:t>k</a:t>
            </a:r>
            <a:r>
              <a:rPr lang="en-US" altLang="en-US" sz="2000" dirty="0" smtClean="0"/>
              <a:t>)		(k is a constant)</a:t>
            </a:r>
          </a:p>
          <a:p>
            <a:pPr lvl="1"/>
            <a:r>
              <a:rPr lang="en-US" altLang="en-US" sz="2000" dirty="0" smtClean="0"/>
              <a:t>exponential:	O(</a:t>
            </a:r>
            <a:r>
              <a:rPr lang="en-US" altLang="en-US" sz="2000" dirty="0" err="1" smtClean="0"/>
              <a:t>c</a:t>
            </a:r>
            <a:r>
              <a:rPr lang="en-US" altLang="en-US" sz="2000" baseline="30000" dirty="0" err="1" smtClean="0"/>
              <a:t>n</a:t>
            </a:r>
            <a:r>
              <a:rPr lang="en-US" altLang="en-US" sz="2000" dirty="0" smtClean="0"/>
              <a:t>)		(c is a constant &gt; 1)</a:t>
            </a:r>
          </a:p>
        </p:txBody>
      </p:sp>
      <p:sp>
        <p:nvSpPr>
          <p:cNvPr id="38917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828800"/>
            <a:ext cx="304800" cy="4114800"/>
          </a:xfrm>
          <a:prstGeom prst="downArrow">
            <a:avLst>
              <a:gd name="adj1" fmla="val 50000"/>
              <a:gd name="adj2" fmla="val 3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Lower Bounds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smtClean="0"/>
              <a:t>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itchFamily="18" charset="2"/>
              </a:rPr>
              <a:t>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err="1" smtClean="0">
                <a:sym typeface="Symbol" pitchFamily="18" charset="2"/>
              </a:rPr>
              <a:t>iff</a:t>
            </a:r>
            <a:r>
              <a:rPr lang="en-US" altLang="en-US" sz="2400" dirty="0" smtClean="0">
                <a:sym typeface="Symbol" pitchFamily="18" charset="2"/>
              </a:rPr>
              <a:t/>
            </a:r>
            <a:br>
              <a:rPr lang="en-US" altLang="en-US" sz="2400" dirty="0" smtClean="0">
                <a:sym typeface="Symbol" pitchFamily="18" charset="2"/>
              </a:rPr>
            </a:br>
            <a:r>
              <a:rPr lang="en-US" altLang="en-US" sz="2400" dirty="0" smtClean="0">
                <a:sym typeface="Symbol" pitchFamily="18" charset="2"/>
              </a:rPr>
              <a:t>There exist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&gt;0 and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  <a:r>
              <a:rPr lang="en-US" altLang="en-US" sz="2400" dirty="0" smtClean="0">
                <a:sym typeface="Symbol" pitchFamily="18" charset="2"/>
              </a:rPr>
              <a:t>&gt;0 such that </a:t>
            </a: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b="1" dirty="0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 g(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) for all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 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Tight Bound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dirty="0" smtClean="0">
                <a:solidFill>
                  <a:schemeClr val="accent2"/>
                </a:solidFill>
              </a:rPr>
              <a:t>( 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f</a:t>
            </a:r>
            <a:r>
              <a:rPr lang="en-US" altLang="en-US" sz="2400" dirty="0" smtClean="0">
                <a:solidFill>
                  <a:schemeClr val="accent2"/>
                </a:solidFill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</a:rPr>
              <a:t>) )</a:t>
            </a:r>
            <a:r>
              <a:rPr lang="en-US" altLang="en-US" sz="2400" dirty="0" smtClean="0"/>
              <a:t> 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dirty="0" smtClean="0">
                <a:sym typeface="Symbol" pitchFamily="18" charset="2"/>
              </a:rPr>
              <a:t> </a:t>
            </a:r>
            <a:r>
              <a:rPr lang="en-US" altLang="en-US" sz="2000" dirty="0" err="1" smtClean="0">
                <a:sym typeface="Symbol" pitchFamily="18" charset="2"/>
              </a:rPr>
              <a:t>iff</a:t>
            </a:r>
            <a:endParaRPr lang="en-US" alt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i="1" dirty="0" smtClean="0"/>
              <a:t>    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O( 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 and </a:t>
            </a: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(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 smtClean="0">
                <a:sym typeface="Symbol" pitchFamily="18" charset="2"/>
              </a:rPr>
              <a:t>	- </a:t>
            </a:r>
            <a:r>
              <a:rPr lang="en-US" altLang="en-US" sz="1800" dirty="0" smtClean="0">
                <a:sym typeface="Symbol" pitchFamily="18" charset="2"/>
              </a:rPr>
              <a:t>This is equivalent to:</a:t>
            </a:r>
            <a:endParaRPr lang="en-US" altLang="en-US" sz="1400" dirty="0" smtClean="0">
              <a:sym typeface="Symbol" pitchFamily="18" charset="2"/>
            </a:endParaRPr>
          </a:p>
          <a:p>
            <a:pPr>
              <a:defRPr/>
            </a:pPr>
            <a:endParaRPr lang="en-US" altLang="en-US" sz="2400" dirty="0" smtClean="0"/>
          </a:p>
        </p:txBody>
      </p:sp>
      <p:graphicFrame>
        <p:nvGraphicFramePr>
          <p:cNvPr id="40965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352800" y="3581400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269449" imgH="266584" progId="Equation.DSMT4">
                  <p:embed/>
                </p:oleObj>
              </mc:Choice>
              <mc:Fallback>
                <p:oleObj name="Equation" r:id="rId7" imgW="1269449" imgH="266584" progId="Equation.DSMT4">
                  <p:embed/>
                  <p:pic>
                    <p:nvPicPr>
                      <p:cNvPr id="4096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81400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Full Set of Asymptotic Bounds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smtClean="0">
                <a:solidFill>
                  <a:schemeClr val="accent2"/>
                </a:solidFill>
              </a:rPr>
              <a:t>O( 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f</a:t>
            </a:r>
            <a:r>
              <a:rPr lang="en-US" altLang="en-US" sz="2400" dirty="0" smtClean="0">
                <a:solidFill>
                  <a:schemeClr val="accent2"/>
                </a:solidFill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</a:rPr>
              <a:t>) )</a:t>
            </a:r>
            <a:r>
              <a:rPr lang="en-US" altLang="en-US" sz="2400" dirty="0" smtClean="0"/>
              <a:t> 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less than or 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dirty="0" smtClean="0">
                <a:solidFill>
                  <a:schemeClr val="accent2"/>
                </a:solidFill>
              </a:rPr>
              <a:t>o(</a:t>
            </a:r>
            <a:r>
              <a:rPr lang="en-US" altLang="en-US" i="1" dirty="0" smtClean="0">
                <a:solidFill>
                  <a:schemeClr val="accent2"/>
                </a:solidFill>
              </a:rPr>
              <a:t>f</a:t>
            </a:r>
            <a:r>
              <a:rPr lang="en-US" altLang="en-US" dirty="0" smtClean="0">
                <a:solidFill>
                  <a:schemeClr val="accent2"/>
                </a:solidFill>
              </a:rPr>
              <a:t>(</a:t>
            </a:r>
            <a:r>
              <a:rPr lang="en-US" altLang="en-US" i="1" dirty="0" smtClean="0">
                <a:solidFill>
                  <a:schemeClr val="accent2"/>
                </a:solidFill>
              </a:rPr>
              <a:t>n</a:t>
            </a:r>
            <a:r>
              <a:rPr lang="en-US" altLang="en-US" dirty="0" smtClean="0">
                <a:solidFill>
                  <a:schemeClr val="accent2"/>
                </a:solidFill>
              </a:rPr>
              <a:t>) )</a:t>
            </a:r>
            <a:r>
              <a:rPr lang="en-US" altLang="en-US" dirty="0" smtClean="0"/>
              <a:t> is the set of all functions asymptotically </a:t>
            </a:r>
            <a:r>
              <a:rPr lang="en-US" altLang="en-US" dirty="0" smtClean="0">
                <a:solidFill>
                  <a:schemeClr val="accent2"/>
                </a:solidFill>
              </a:rPr>
              <a:t>strictly less than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</a:t>
            </a:r>
          </a:p>
          <a:p>
            <a:endParaRPr lang="en-US" alt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smtClean="0"/>
              <a:t>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dirty="0" smtClean="0">
                <a:solidFill>
                  <a:schemeClr val="accent2"/>
                </a:solidFill>
                <a:sym typeface="Symbol" pitchFamily="18" charset="2"/>
              </a:rPr>
              <a:t></a:t>
            </a:r>
            <a:r>
              <a:rPr lang="en-US" altLang="en-US" dirty="0" smtClean="0">
                <a:solidFill>
                  <a:schemeClr val="accent2"/>
                </a:solidFill>
              </a:rPr>
              <a:t>( </a:t>
            </a:r>
            <a:r>
              <a:rPr lang="en-US" altLang="en-US" i="1" dirty="0" smtClean="0">
                <a:solidFill>
                  <a:schemeClr val="accent2"/>
                </a:solidFill>
              </a:rPr>
              <a:t>g</a:t>
            </a:r>
            <a:r>
              <a:rPr lang="en-US" altLang="en-US" dirty="0" smtClean="0">
                <a:solidFill>
                  <a:schemeClr val="accent2"/>
                </a:solidFill>
              </a:rPr>
              <a:t>(</a:t>
            </a:r>
            <a:r>
              <a:rPr lang="en-US" altLang="en-US" i="1" dirty="0" smtClean="0">
                <a:solidFill>
                  <a:schemeClr val="accent2"/>
                </a:solidFill>
              </a:rPr>
              <a:t>n</a:t>
            </a:r>
            <a:r>
              <a:rPr lang="en-US" altLang="en-US" dirty="0" smtClean="0">
                <a:solidFill>
                  <a:schemeClr val="accent2"/>
                </a:solidFill>
              </a:rPr>
              <a:t>) )</a:t>
            </a:r>
            <a:r>
              <a:rPr lang="en-US" altLang="en-US" dirty="0" smtClean="0"/>
              <a:t> is the set of all functions asymptotically </a:t>
            </a:r>
            <a:r>
              <a:rPr lang="en-US" altLang="en-US" dirty="0" smtClean="0">
                <a:solidFill>
                  <a:schemeClr val="accent2"/>
                </a:solidFill>
              </a:rPr>
              <a:t>strictly greater than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</a:t>
            </a:r>
          </a:p>
          <a:p>
            <a:endParaRPr lang="en-US" alt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dirty="0" smtClean="0">
                <a:solidFill>
                  <a:schemeClr val="accent2"/>
                </a:solidFill>
              </a:rPr>
              <a:t>( 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f</a:t>
            </a:r>
            <a:r>
              <a:rPr lang="en-US" altLang="en-US" sz="2400" dirty="0" smtClean="0">
                <a:solidFill>
                  <a:schemeClr val="accent2"/>
                </a:solidFill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</a:rPr>
              <a:t>) )</a:t>
            </a:r>
            <a:r>
              <a:rPr lang="en-US" altLang="en-US" sz="2400" dirty="0" smtClean="0"/>
              <a:t> 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&lt;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 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200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800" i="1" baseline="-25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(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 </a:t>
            </a:r>
            <a:endParaRPr lang="en-US" altLang="en-US" sz="1800" smtClean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O( 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 and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(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>
              <a:sym typeface="Symbol" pitchFamily="18" charset="2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 sz="4000" smtClean="0"/>
              <a:t>Formal Definitions</a:t>
            </a:r>
            <a:endParaRPr lang="en-US" altLang="en-US" sz="3600" smtClean="0"/>
          </a:p>
        </p:txBody>
      </p:sp>
      <p:sp>
        <p:nvSpPr>
          <p:cNvPr id="4301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38800" y="6084888"/>
            <a:ext cx="3459163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Note: only inequality change, 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(there exists c) or (for all c).</a:t>
            </a:r>
          </a:p>
        </p:txBody>
      </p:sp>
      <p:graphicFrame>
        <p:nvGraphicFramePr>
          <p:cNvPr id="43014" name="Object 7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503613" y="2770188"/>
          <a:ext cx="16557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0" imgW="1053643" imgH="266584" progId="Equation.DSMT4">
                  <p:embed/>
                </p:oleObj>
              </mc:Choice>
              <mc:Fallback>
                <p:oleObj name="Equation" r:id="rId10" imgW="1053643" imgH="266584" progId="Equation.DSMT4">
                  <p:embed/>
                  <p:pic>
                    <p:nvPicPr>
                      <p:cNvPr id="430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770188"/>
                        <a:ext cx="16557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8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503613" y="4665663"/>
          <a:ext cx="17351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2" imgW="1104421" imgH="266584" progId="Equation.DSMT4">
                  <p:embed/>
                </p:oleObj>
              </mc:Choice>
              <mc:Fallback>
                <p:oleObj name="Equation" r:id="rId12" imgW="1104421" imgH="266584" progId="Equation.DSMT4">
                  <p:embed/>
                  <p:pic>
                    <p:nvPicPr>
                      <p:cNvPr id="430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665663"/>
                        <a:ext cx="17351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3517900" y="5775325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4" imgW="1269449" imgH="266584" progId="Equation.DSMT4">
                  <p:embed/>
                </p:oleObj>
              </mc:Choice>
              <mc:Fallback>
                <p:oleObj name="Equation" r:id="rId14" imgW="1269449" imgH="266584" progId="Equation.DSMT4">
                  <p:embed/>
                  <p:pic>
                    <p:nvPicPr>
                      <p:cNvPr id="430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775325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Big-Omega et al. Intuitively</a:t>
            </a:r>
          </a:p>
        </p:txBody>
      </p:sp>
      <p:graphicFrame>
        <p:nvGraphicFramePr>
          <p:cNvPr id="450563" name="Group 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1143000" y="2057400"/>
          <a:ext cx="6781800" cy="3184830"/>
        </p:xfrm>
        <a:graphic>
          <a:graphicData uri="http://schemas.openxmlformats.org/drawingml/2006/table">
            <a:tbl>
              <a:tblPr/>
              <a:tblGrid>
                <a:gridCol w="339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Asymptotic Notation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Mathematics Relation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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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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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D62FA-A2F7-48CC-9F31-D19E8F22652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3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Complexity cases (revisited)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080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Problem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Worst-case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# steps algorithm takes on “most challenging”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Best-case complexity: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min</a:t>
            </a:r>
            <a:r>
              <a:rPr lang="en-US" altLang="en-US" smtClean="0"/>
              <a:t> # steps algorithm takes on “easiest”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Average-case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avg</a:t>
            </a:r>
            <a:r>
              <a:rPr lang="en-US" altLang="en-US" smtClean="0"/>
              <a:t> # steps algorithm takes on </a:t>
            </a:r>
            <a:r>
              <a:rPr lang="en-US" altLang="en-US" i="1" smtClean="0"/>
              <a:t>random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Amortized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total # steps algorithm takes on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“most challenging” </a:t>
            </a:r>
            <a:r>
              <a:rPr lang="en-US" altLang="en-US" i="1" smtClean="0"/>
              <a:t>consecutive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chemeClr val="accent2"/>
                </a:solidFill>
              </a:rPr>
              <a:t>N</a:t>
            </a:r>
            <a:r>
              <a:rPr lang="en-US" altLang="en-US" smtClean="0"/>
              <a:t>, divided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(i.e., divide the max total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).</a:t>
            </a:r>
            <a:endParaRPr lang="en-US" altLang="en-US" b="1" smtClean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Bounds vs. Cases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70000"/>
            <a:ext cx="7848600" cy="5359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/>
              <a:t>Two </a:t>
            </a:r>
            <a:r>
              <a:rPr lang="en-US" altLang="en-US" sz="2400" u="sng" smtClean="0"/>
              <a:t>orthogonal</a:t>
            </a:r>
            <a:r>
              <a:rPr lang="en-US" altLang="en-US" sz="2400" smtClean="0"/>
              <a:t> axes:</a:t>
            </a:r>
          </a:p>
          <a:p>
            <a:pPr lvl="2">
              <a:buFontTx/>
              <a:buNone/>
            </a:pPr>
            <a:endParaRPr lang="en-US" altLang="en-US" sz="1800" smtClean="0"/>
          </a:p>
          <a:p>
            <a:pPr lvl="1"/>
            <a:r>
              <a:rPr lang="en-US" altLang="en-US" sz="2000" smtClean="0">
                <a:solidFill>
                  <a:srgbClr val="FF0000"/>
                </a:solidFill>
              </a:rPr>
              <a:t>Bound Flavor</a:t>
            </a:r>
          </a:p>
          <a:p>
            <a:pPr lvl="2"/>
            <a:r>
              <a:rPr lang="en-US" altLang="en-US" sz="1800" smtClean="0"/>
              <a:t>Upper bound (O, o)</a:t>
            </a:r>
          </a:p>
          <a:p>
            <a:pPr lvl="2"/>
            <a:r>
              <a:rPr lang="en-US" altLang="en-US" sz="1800" smtClean="0"/>
              <a:t>Lower bound (</a:t>
            </a:r>
            <a:r>
              <a:rPr lang="en-US" altLang="en-US" sz="1800" smtClean="0">
                <a:sym typeface="Symbol" pitchFamily="18" charset="2"/>
              </a:rPr>
              <a:t></a:t>
            </a:r>
            <a:r>
              <a:rPr lang="en-US" altLang="en-US" sz="1800" smtClean="0"/>
              <a:t>, </a:t>
            </a:r>
            <a:r>
              <a:rPr lang="en-US" altLang="en-US" sz="1800" smtClean="0">
                <a:sym typeface="Symbol" pitchFamily="18" charset="2"/>
              </a:rPr>
              <a:t>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Asymptotically tight (</a:t>
            </a:r>
            <a:r>
              <a:rPr lang="en-US" altLang="en-US" sz="1800" smtClean="0">
                <a:sym typeface="Symbol" pitchFamily="18" charset="2"/>
              </a:rPr>
              <a:t></a:t>
            </a:r>
            <a:r>
              <a:rPr lang="en-US" altLang="en-US" sz="1800" smtClean="0"/>
              <a:t>)</a:t>
            </a:r>
          </a:p>
          <a:p>
            <a:pPr lvl="2"/>
            <a:endParaRPr lang="en-US" altLang="en-US" sz="1800" smtClean="0"/>
          </a:p>
          <a:p>
            <a:pPr lvl="1"/>
            <a:r>
              <a:rPr lang="en-US" altLang="en-US" sz="2000" smtClean="0">
                <a:solidFill>
                  <a:srgbClr val="FF0000"/>
                </a:solidFill>
              </a:rPr>
              <a:t>Analysis Case</a:t>
            </a:r>
          </a:p>
          <a:p>
            <a:pPr lvl="2"/>
            <a:r>
              <a:rPr lang="en-US" altLang="en-US" sz="1800" smtClean="0"/>
              <a:t>Worst Case (Adversary),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worst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Average Case,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avg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Best Case,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best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Amortized,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amort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>
              <a:buFontTx/>
              <a:buNone/>
            </a:pPr>
            <a:endParaRPr lang="en-US" altLang="en-US" sz="1800" smtClean="0"/>
          </a:p>
          <a:p>
            <a:pPr marL="0" indent="0">
              <a:buFontTx/>
              <a:buNone/>
            </a:pPr>
            <a:r>
              <a:rPr lang="en-US" altLang="en-US" sz="2400" smtClean="0"/>
              <a:t>One can estimate the bounds for any given case.</a:t>
            </a:r>
          </a:p>
        </p:txBody>
      </p:sp>
      <p:sp>
        <p:nvSpPr>
          <p:cNvPr id="46085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338888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e.g., We’ll show sorting takes at least n log n.  That’s a lower bound on a worst case.</a:t>
            </a:r>
            <a:endParaRPr lang="el-GR" altLang="en-US" sz="18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>
                <a:solidFill>
                  <a:srgbClr val="FF0000"/>
                </a:solidFill>
              </a:rPr>
              <a:t>Worst Case Time </a:t>
            </a:r>
            <a:r>
              <a:rPr lang="en-US" dirty="0" smtClean="0">
                <a:solidFill>
                  <a:srgbClr val="FF0000"/>
                </a:solidFill>
              </a:rPr>
              <a:t>Complexity</a:t>
            </a:r>
          </a:p>
          <a:p>
            <a:pPr lvl="1"/>
            <a:r>
              <a:rPr lang="en-US" altLang="en-US" b="1" dirty="0">
                <a:solidFill>
                  <a:schemeClr val="accent2"/>
                </a:solidFill>
              </a:rPr>
              <a:t>max</a:t>
            </a:r>
            <a:r>
              <a:rPr lang="en-US" altLang="en-US" dirty="0"/>
              <a:t> # steps algorithm takes on </a:t>
            </a:r>
            <a:r>
              <a:rPr lang="en-US" altLang="en-US" dirty="0" smtClean="0"/>
              <a:t>input </a:t>
            </a:r>
            <a:r>
              <a:rPr lang="en-US" altLang="en-US" dirty="0"/>
              <a:t>of size </a:t>
            </a:r>
            <a:r>
              <a:rPr lang="en-US" altLang="en-US" b="1" dirty="0" smtClean="0">
                <a:solidFill>
                  <a:srgbClr val="0033CC"/>
                </a:solidFill>
              </a:rPr>
              <a:t>N</a:t>
            </a:r>
          </a:p>
          <a:p>
            <a:pPr lvl="1"/>
            <a:r>
              <a:rPr lang="en-US" dirty="0" smtClean="0"/>
              <a:t>Run time is a function of </a:t>
            </a:r>
            <a:r>
              <a:rPr lang="en-US" b="1" dirty="0" smtClean="0">
                <a:solidFill>
                  <a:srgbClr val="0033CC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-728663" y="3336888"/>
            <a:ext cx="4881563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Basic operations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Consecutive statements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Conditionals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Loops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Function calls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Recursive functions</a:t>
            </a:r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4397782" y="3336888"/>
            <a:ext cx="4800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Constant time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Sum of times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Test, plus larger branch cost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Sum of iterations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Cost of function body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Solve recurrence relation…</a:t>
            </a:r>
          </a:p>
        </p:txBody>
      </p:sp>
    </p:spTree>
    <p:extLst>
      <p:ext uri="{BB962C8B-B14F-4D97-AF65-F5344CB8AC3E}">
        <p14:creationId xmlns:p14="http://schemas.microsoft.com/office/powerpoint/2010/main" val="262901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/>
              <a:t>Binary Search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838325"/>
            <a:ext cx="7212013" cy="32750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BinArrayContains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array[],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low,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high,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The subarray is empty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 low &gt; high ) return false;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Search this subarray recursively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mid = (high + low) /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 key ==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 else if( key &lt;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BinArrayFind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array, low, mid-1,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BinArrayFind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array, mid+1, high,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4294967295"/>
            <p:custDataLst>
              <p:tags r:id="rId3"/>
            </p:custDataLst>
          </p:nvPr>
        </p:nvSpPr>
        <p:spPr>
          <a:xfrm>
            <a:off x="6096000" y="1676400"/>
            <a:ext cx="2819400" cy="43434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Best case: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Worst case: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14342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4188" y="5486400"/>
            <a:ext cx="35798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Best:  5 when at [mid] (or 2, n=0)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Worst: 7 + recursion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   = 7log(n) + 9 (work out)</a:t>
            </a:r>
          </a:p>
        </p:txBody>
      </p:sp>
      <p:sp>
        <p:nvSpPr>
          <p:cNvPr id="143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2514600"/>
            <a:ext cx="2819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grpSp>
        <p:nvGrpSpPr>
          <p:cNvPr id="14344" name="Group 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14763" y="1092200"/>
            <a:ext cx="4910137" cy="533400"/>
            <a:chOff x="2092" y="912"/>
            <a:chExt cx="3093" cy="336"/>
          </a:xfrm>
        </p:grpSpPr>
        <p:sp>
          <p:nvSpPr>
            <p:cNvPr id="1434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92" y="912"/>
              <a:ext cx="309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46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47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7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86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244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628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012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39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78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77" y="954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2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561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</a:t>
              </a:r>
            </a:p>
          </p:txBody>
        </p:sp>
        <p:sp>
          <p:nvSpPr>
            <p:cNvPr id="14355" name="Text Box 1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45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</a:t>
              </a:r>
            </a:p>
          </p:txBody>
        </p:sp>
        <p:sp>
          <p:nvSpPr>
            <p:cNvPr id="14356" name="Text 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0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16</a:t>
              </a:r>
            </a:p>
          </p:txBody>
        </p:sp>
        <p:sp>
          <p:nvSpPr>
            <p:cNvPr id="14357" name="Text Box 2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92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37</a:t>
              </a:r>
            </a:p>
          </p:txBody>
        </p:sp>
        <p:sp>
          <p:nvSpPr>
            <p:cNvPr id="14358" name="Text Box 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76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50</a:t>
              </a:r>
            </a:p>
          </p:txBody>
        </p:sp>
        <p:sp>
          <p:nvSpPr>
            <p:cNvPr id="1435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38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73</a:t>
              </a:r>
            </a:p>
          </p:txBody>
        </p:sp>
        <p:sp>
          <p:nvSpPr>
            <p:cNvPr id="1436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5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75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Recurrences</a:t>
            </a:r>
            <a:br>
              <a:rPr lang="en-US" dirty="0"/>
            </a:br>
            <a:r>
              <a:rPr lang="en-US" dirty="0"/>
              <a:t>T(n) = T(n/2) + 7;  T(1) =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Determine the recurrence relations and base cases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Expand relation in terms of number of expansions k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Find a closed form by setting k to value that reduces problem to the base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4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Linear Search vs Binary Search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1447800"/>
          <a:ext cx="7391400" cy="1616075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Linear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Binary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Best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at [middle]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Worst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3n+3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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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+ 9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2" name="Text Box 32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53363" y="2657475"/>
            <a:ext cx="1290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BS wins for n&gt;7</a:t>
            </a:r>
          </a:p>
        </p:txBody>
      </p:sp>
      <p:sp>
        <p:nvSpPr>
          <p:cNvPr id="16403" name="Text Box 33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543550"/>
            <a:ext cx="51038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we’re sweeping a lot of stuff under the rug…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depends on input, processor…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sorting time for binary search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for really large values of n, BS is going to win</a:t>
            </a:r>
          </a:p>
          <a:p>
            <a:pPr lvl="1">
              <a:spcBef>
                <a:spcPct val="0"/>
              </a:spcBef>
              <a:buFontTx/>
              <a:buChar char="-"/>
            </a:pPr>
            <a:endParaRPr lang="en-US" altLang="en-US" sz="16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2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Empirical comparison</a:t>
            </a:r>
          </a:p>
        </p:txBody>
      </p:sp>
      <p:sp>
        <p:nvSpPr>
          <p:cNvPr id="19460" name="Rectangle 3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209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time</a:t>
            </a:r>
            <a:br>
              <a:rPr lang="en-US" altLang="en-US" sz="1200">
                <a:latin typeface="Arial" charset="0"/>
              </a:rPr>
            </a:br>
            <a:r>
              <a:rPr lang="en-US" altLang="en-US" sz="1200">
                <a:latin typeface="Arial" charset="0"/>
              </a:rPr>
              <a:t>(# ops)</a:t>
            </a:r>
          </a:p>
        </p:txBody>
      </p:sp>
      <p:pic>
        <p:nvPicPr>
          <p:cNvPr id="19463" name="Picture 6" descr="bsearchMC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lsearchMC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Linear search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Binary search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Consider only the </a:t>
            </a:r>
            <a:r>
              <a:rPr lang="en-US" altLang="en-US" sz="2400" i="1" dirty="0" smtClean="0"/>
              <a:t>order of growth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of the running </a:t>
            </a:r>
            <a:r>
              <a:rPr lang="en-US" altLang="en-US" sz="2400" dirty="0" smtClean="0"/>
              <a:t>time</a:t>
            </a:r>
          </a:p>
          <a:p>
            <a:pPr lvl="1">
              <a:defRPr/>
            </a:pPr>
            <a:r>
              <a:rPr lang="en-US" altLang="en-US" sz="2000" dirty="0" smtClean="0"/>
              <a:t>Runtime a function of input size</a:t>
            </a:r>
            <a:endParaRPr lang="en-US" altLang="en-US" sz="2000" dirty="0"/>
          </a:p>
          <a:p>
            <a:pPr marL="0" indent="0">
              <a:buNone/>
              <a:defRPr/>
            </a:pP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 lvl="1">
              <a:defRPr/>
            </a:pPr>
            <a:r>
              <a:rPr lang="en-US" altLang="en-US" sz="2000" dirty="0"/>
              <a:t>A valuable tool when the input gets “large”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endParaRPr lang="en-US" altLang="en-US" sz="2000" dirty="0"/>
          </a:p>
          <a:p>
            <a:pPr marL="457200" lvl="1" indent="0">
              <a:buFontTx/>
              <a:buNone/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b="1" dirty="0"/>
              <a:t>Ignores</a:t>
            </a:r>
            <a:r>
              <a:rPr lang="en-US" altLang="en-US" sz="2000" dirty="0"/>
              <a:t> the effects of</a:t>
            </a:r>
            <a:r>
              <a:rPr lang="en-US" altLang="en-US" sz="2000" i="1" dirty="0"/>
              <a:t> </a:t>
            </a:r>
            <a:r>
              <a:rPr lang="en-US" altLang="en-US" sz="2000" b="1" i="1" dirty="0"/>
              <a:t>different machines</a:t>
            </a:r>
            <a:r>
              <a:rPr lang="en-US" altLang="en-US" sz="2000" dirty="0"/>
              <a:t> or </a:t>
            </a:r>
            <a:r>
              <a:rPr lang="en-US" altLang="en-US" sz="2000" b="1" i="1" dirty="0"/>
              <a:t>different implementations</a:t>
            </a:r>
            <a:r>
              <a:rPr lang="en-US" altLang="en-US" sz="2000" dirty="0"/>
              <a:t> of same algorithm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A6E291F0-60F1-4F29-B060-2D26529DF1A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5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Asymptotic Analysis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find the asymptotic runtime, throw away the constants and low-order terms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Linear search is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lvl="1">
              <a:lnSpc>
                <a:spcPct val="90000"/>
              </a:lnSpc>
            </a:pPr>
            <a:r>
              <a:rPr lang="en-US" altLang="en-US"/>
              <a:t>Binary search is</a:t>
            </a:r>
            <a:endParaRPr lang="en-US" altLang="en-US" b="1"/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2313" y="4992688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accent2"/>
                </a:solidFill>
                <a:latin typeface="Times New Roman" pitchFamily="18" charset="0"/>
              </a:rPr>
              <a:t>Remember: the “fastest” algorithm has the slowest growing function for its runtime</a:t>
            </a:r>
          </a:p>
        </p:txBody>
      </p:sp>
      <p:sp>
        <p:nvSpPr>
          <p:cNvPr id="24582" name="Text 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5943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Bases don’t matter, more in a sec</a:t>
            </a:r>
          </a:p>
        </p:txBody>
      </p:sp>
      <p:graphicFrame>
        <p:nvGraphicFramePr>
          <p:cNvPr id="24583" name="Object 10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4281488" y="3048000"/>
          <a:ext cx="29575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0" imgW="1473200" imgH="241300" progId="Equation.3">
                  <p:embed/>
                </p:oleObj>
              </mc:Choice>
              <mc:Fallback>
                <p:oleObj name="Equation" r:id="rId10" imgW="1473200" imgH="241300" progId="Equation.3">
                  <p:embed/>
                  <p:pic>
                    <p:nvPicPr>
                      <p:cNvPr id="2458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3048000"/>
                        <a:ext cx="295751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254500" y="3810000"/>
          <a:ext cx="41798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2" imgW="2082800" imgH="241300" progId="Equation.3">
                  <p:embed/>
                </p:oleObj>
              </mc:Choice>
              <mc:Fallback>
                <p:oleObj name="Equation" r:id="rId12" imgW="2082800" imgH="241300" progId="Equation.3">
                  <p:embed/>
                  <p:pic>
                    <p:nvPicPr>
                      <p:cNvPr id="2458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810000"/>
                        <a:ext cx="41798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09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32969</TotalTime>
  <Words>2429</Words>
  <Application>Microsoft Office PowerPoint</Application>
  <PresentationFormat>On-screen Show (4:3)</PresentationFormat>
  <Paragraphs>440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Office Theme</vt:lpstr>
      <vt:lpstr>Equation</vt:lpstr>
      <vt:lpstr>CSE 332: Data Structures and Parallelism</vt:lpstr>
      <vt:lpstr>Announcements</vt:lpstr>
      <vt:lpstr>Analyzing Performance</vt:lpstr>
      <vt:lpstr>Binary Search Analysis</vt:lpstr>
      <vt:lpstr>Solving Recurrences T(n) = T(n/2) + 7;  T(1) = 9</vt:lpstr>
      <vt:lpstr>Linear Search vs Binary Search</vt:lpstr>
      <vt:lpstr>Empirical comparison</vt:lpstr>
      <vt:lpstr>Asymptotic Analysis</vt:lpstr>
      <vt:lpstr>Asymptotic Analysis</vt:lpstr>
      <vt:lpstr>Asymptotic Analysis</vt:lpstr>
      <vt:lpstr>Properties of Logs</vt:lpstr>
      <vt:lpstr>Properties of Logs</vt:lpstr>
      <vt:lpstr>Another example</vt:lpstr>
      <vt:lpstr>Comparing functions</vt:lpstr>
      <vt:lpstr>Definition of Order Notation</vt:lpstr>
      <vt:lpstr>Order Notation: Intuition</vt:lpstr>
      <vt:lpstr>Order Notation: Example</vt:lpstr>
      <vt:lpstr>Example</vt:lpstr>
      <vt:lpstr>Constants are not unique</vt:lpstr>
      <vt:lpstr>Another Example:  Binary Search</vt:lpstr>
      <vt:lpstr>Some Notes on Notation</vt:lpstr>
      <vt:lpstr>Big-O: Common Names</vt:lpstr>
      <vt:lpstr>Asymptotic Lower Bounds</vt:lpstr>
      <vt:lpstr>Asymptotic Tight Bound</vt:lpstr>
      <vt:lpstr>Full Set of Asymptotic Bounds</vt:lpstr>
      <vt:lpstr>Formal Definitions</vt:lpstr>
      <vt:lpstr>Big-Omega et al. Intuitively</vt:lpstr>
      <vt:lpstr>Complexity cases (revisited)</vt:lpstr>
      <vt:lpstr>Bounds vs.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</dc:title>
  <dc:creator>Richard Anderson</dc:creator>
  <cp:lastModifiedBy>Richard Anderson</cp:lastModifiedBy>
  <cp:revision>349</cp:revision>
  <cp:lastPrinted>2014-01-05T21:20:15Z</cp:lastPrinted>
  <dcterms:created xsi:type="dcterms:W3CDTF">2002-03-26T00:11:56Z</dcterms:created>
  <dcterms:modified xsi:type="dcterms:W3CDTF">2022-10-03T04:17:51Z</dcterms:modified>
</cp:coreProperties>
</file>