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3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4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5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6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notesSlides/notesSlide7.xml" ContentType="application/vnd.openxmlformats-officedocument.presentationml.notesSlid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8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notesSlides/notesSlide9.xml" ContentType="application/vnd.openxmlformats-officedocument.presentationml.notesSl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notesSlides/notesSlide10.xml" ContentType="application/vnd.openxmlformats-officedocument.presentationml.notesSlide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notesSlides/notesSlide11.xml" ContentType="application/vnd.openxmlformats-officedocument.presentationml.notesSlide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notesSlides/notesSlide12.xml" ContentType="application/vnd.openxmlformats-officedocument.presentationml.notesSlide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notesSlides/notesSlide13.xml" ContentType="application/vnd.openxmlformats-officedocument.presentationml.notesSlide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notesSlides/notesSlide14.xml" ContentType="application/vnd.openxmlformats-officedocument.presentationml.notesSlide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notesSlides/notesSlide15.xml" ContentType="application/vnd.openxmlformats-officedocument.presentationml.notesSlide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notesSlides/notesSlide16.xml" ContentType="application/vnd.openxmlformats-officedocument.presentationml.notesSlide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notesSlides/notesSlide17.xml" ContentType="application/vnd.openxmlformats-officedocument.presentationml.notesSlide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8"/>
  </p:notesMasterIdLst>
  <p:handoutMasterIdLst>
    <p:handoutMasterId r:id="rId29"/>
  </p:handoutMasterIdLst>
  <p:sldIdLst>
    <p:sldId id="256" r:id="rId2"/>
    <p:sldId id="430" r:id="rId3"/>
    <p:sldId id="386" r:id="rId4"/>
    <p:sldId id="387" r:id="rId5"/>
    <p:sldId id="388" r:id="rId6"/>
    <p:sldId id="389" r:id="rId7"/>
    <p:sldId id="390" r:id="rId8"/>
    <p:sldId id="467" r:id="rId9"/>
    <p:sldId id="392" r:id="rId10"/>
    <p:sldId id="393" r:id="rId11"/>
    <p:sldId id="431" r:id="rId12"/>
    <p:sldId id="432" r:id="rId13"/>
    <p:sldId id="434" r:id="rId14"/>
    <p:sldId id="468" r:id="rId15"/>
    <p:sldId id="398" r:id="rId16"/>
    <p:sldId id="436" r:id="rId17"/>
    <p:sldId id="437" r:id="rId18"/>
    <p:sldId id="438" r:id="rId19"/>
    <p:sldId id="469" r:id="rId20"/>
    <p:sldId id="440" r:id="rId21"/>
    <p:sldId id="443" r:id="rId22"/>
    <p:sldId id="470" r:id="rId23"/>
    <p:sldId id="445" r:id="rId24"/>
    <p:sldId id="446" r:id="rId25"/>
    <p:sldId id="447" r:id="rId26"/>
    <p:sldId id="448" r:id="rId27"/>
  </p:sldIdLst>
  <p:sldSz cx="9144000" cy="6858000" type="screen4x3"/>
  <p:notesSz cx="6985000" cy="9283700"/>
  <p:custDataLst>
    <p:tags r:id="rId30"/>
  </p:custDataLst>
  <p:defaultTextStyle>
    <a:defPPr>
      <a:defRPr lang="en-US"/>
    </a:defPPr>
    <a:lvl1pPr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3754" autoAdjust="0"/>
    <p:restoredTop sz="80512" autoAdjust="0"/>
  </p:normalViewPr>
  <p:slideViewPr>
    <p:cSldViewPr>
      <p:cViewPr varScale="1">
        <p:scale>
          <a:sx n="90" d="100"/>
          <a:sy n="90" d="100"/>
        </p:scale>
        <p:origin x="7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notesViewPr>
    <p:cSldViewPr>
      <p:cViewPr varScale="1">
        <p:scale>
          <a:sx n="88" d="100"/>
          <a:sy n="88" d="100"/>
        </p:scale>
        <p:origin x="-1926" y="-10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3.xml"/><Relationship Id="rId2" Type="http://schemas.openxmlformats.org/officeDocument/2006/relationships/slide" Target="slides/slide18.xml"/><Relationship Id="rId1" Type="http://schemas.openxmlformats.org/officeDocument/2006/relationships/slide" Target="slides/slide1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18896B0A-4A6F-4B21-B27C-2AAC4301922F}"/>
    <pc:docChg chg="custSel modSld">
      <pc:chgData name="Richard Anderson" userId="4654cc452026b74c" providerId="LiveId" clId="{18896B0A-4A6F-4B21-B27C-2AAC4301922F}" dt="2022-09-30T02:53:11.421" v="72" actId="20577"/>
      <pc:docMkLst>
        <pc:docMk/>
      </pc:docMkLst>
      <pc:sldChg chg="modSp mod">
        <pc:chgData name="Richard Anderson" userId="4654cc452026b74c" providerId="LiveId" clId="{18896B0A-4A6F-4B21-B27C-2AAC4301922F}" dt="2022-09-30T02:53:11.421" v="72" actId="20577"/>
        <pc:sldMkLst>
          <pc:docMk/>
          <pc:sldMk cId="4113631742" sldId="430"/>
        </pc:sldMkLst>
        <pc:spChg chg="mod">
          <ac:chgData name="Richard Anderson" userId="4654cc452026b74c" providerId="LiveId" clId="{18896B0A-4A6F-4B21-B27C-2AAC4301922F}" dt="2022-09-30T02:53:11.421" v="72" actId="20577"/>
          <ac:spMkLst>
            <pc:docMk/>
            <pc:sldMk cId="4113631742" sldId="430"/>
            <ac:spMk id="3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07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62287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607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53488"/>
            <a:ext cx="30622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FFEEAA-FA7D-4C6B-B401-0583FCE20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8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10075"/>
            <a:ext cx="51244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009345-72C9-4A7C-A0D7-3D94E6803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04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17C474B-C3E0-4DCD-B84A-C2977C7F6AF3}" type="slidenum">
              <a:rPr lang="en-US" altLang="en-US" sz="1300" smtClean="0">
                <a:solidFill>
                  <a:schemeClr val="tx1"/>
                </a:solidFill>
              </a:rPr>
              <a:pPr/>
              <a:t>1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B8CE97C7-8F13-45DF-84A7-6144F35D9646}" type="slidenum">
              <a:rPr lang="en-US" altLang="en-US" sz="1200" smtClean="0">
                <a:solidFill>
                  <a:schemeClr val="tx1"/>
                </a:solidFill>
              </a:rPr>
              <a:pPr/>
              <a:t>16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Linear, binary</a:t>
            </a:r>
          </a:p>
        </p:txBody>
      </p:sp>
    </p:spTree>
    <p:extLst>
      <p:ext uri="{BB962C8B-B14F-4D97-AF65-F5344CB8AC3E}">
        <p14:creationId xmlns:p14="http://schemas.microsoft.com/office/powerpoint/2010/main" val="40343125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650B3D16-CDED-4C0E-B2BD-5AED33A60E77}" type="slidenum">
              <a:rPr lang="en-US" altLang="en-US" sz="1200" smtClean="0">
                <a:solidFill>
                  <a:schemeClr val="tx1"/>
                </a:solidFill>
              </a:rPr>
              <a:pPr/>
              <a:t>17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CURLESS: this is a weird algorithm, shouldn’t it actually return the location of the key, rather than just say if it was found?</a:t>
            </a:r>
          </a:p>
          <a:p>
            <a:pPr algn="just"/>
            <a:endParaRPr lang="en-US" altLang="en-US"/>
          </a:p>
          <a:p>
            <a:r>
              <a:rPr lang="en-US" altLang="en-US"/>
              <a:t>Arguably, the best case is a zero length array query…n=0…but this doesn’t tell us best case a fn of n.</a:t>
            </a:r>
          </a:p>
          <a:p>
            <a:endParaRPr lang="en-US" altLang="en-US"/>
          </a:p>
          <a:p>
            <a:r>
              <a:rPr lang="en-US" altLang="en-US"/>
              <a:t>T(n) = n (we are looking for “exact” runtimes)</a:t>
            </a:r>
          </a:p>
          <a:p>
            <a:r>
              <a:rPr lang="en-US" altLang="en-US"/>
              <a:t>loop init: 1</a:t>
            </a:r>
          </a:p>
          <a:p>
            <a:r>
              <a:rPr lang="en-US" altLang="en-US"/>
              <a:t>Loop check: n+1 (max, if not found)</a:t>
            </a:r>
          </a:p>
          <a:p>
            <a:r>
              <a:rPr lang="en-US" altLang="en-US"/>
              <a:t>Loop counter: n</a:t>
            </a:r>
          </a:p>
          <a:p>
            <a:r>
              <a:rPr lang="en-US" altLang="en-US"/>
              <a:t>Conditional inside loop: n</a:t>
            </a:r>
          </a:p>
          <a:p>
            <a:r>
              <a:rPr lang="en-US" altLang="en-US"/>
              <a:t>Best = T(n)=4, T(0) = 2, Worst if not found = T(n) = 3n + 3</a:t>
            </a:r>
          </a:p>
          <a:p>
            <a:r>
              <a:rPr lang="en-US" altLang="en-US"/>
              <a:t>[note that average depends on if found]</a:t>
            </a:r>
          </a:p>
        </p:txBody>
      </p:sp>
    </p:spTree>
    <p:extLst>
      <p:ext uri="{BB962C8B-B14F-4D97-AF65-F5344CB8AC3E}">
        <p14:creationId xmlns:p14="http://schemas.microsoft.com/office/powerpoint/2010/main" val="29500508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1A4EC73F-3E2D-49DD-9F81-CAF86E92616A}" type="slidenum">
              <a:rPr lang="en-US" altLang="en-US" sz="1200" smtClean="0">
                <a:solidFill>
                  <a:schemeClr val="tx1"/>
                </a:solidFill>
              </a:rPr>
              <a:pPr/>
              <a:t>18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Here we (somewhat arbitrarily) count arithmetic ops, compares, returns, but not array indexing, function call, conditional.</a:t>
            </a:r>
          </a:p>
          <a:p>
            <a:r>
              <a:rPr lang="en-US" altLang="en-US"/>
              <a:t>e.g., mid = (high + low) / 2 is 2 ops, if (key == array[mid]) is 1 op.  Lame, but need to choose some convention.</a:t>
            </a:r>
          </a:p>
          <a:p>
            <a:r>
              <a:rPr lang="en-US" altLang="en-US"/>
              <a:t>Best = 5, or 2 if n=0, </a:t>
            </a:r>
          </a:p>
          <a:p>
            <a:r>
              <a:rPr lang="en-US" altLang="en-US"/>
              <a:t>Worst = 7 + T(n/2)</a:t>
            </a:r>
          </a:p>
          <a:p>
            <a:r>
              <a:rPr lang="en-US" altLang="en-US"/>
              <a:t>Uh-oh.  Let’s go to the next slide.  We’ll come back and fill out these numbers later.</a:t>
            </a:r>
          </a:p>
          <a:p>
            <a:endParaRPr lang="en-US" altLang="en-US"/>
          </a:p>
          <a:p>
            <a:r>
              <a:rPr lang="en-US" altLang="en-US"/>
              <a:t>Worst if not found = 7 log_2 n + 9</a:t>
            </a:r>
          </a:p>
          <a:p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68046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231BA987-66A1-43E6-B013-7BD5CEC71F2B}" type="slidenum">
              <a:rPr lang="en-US" altLang="en-US" sz="1200" smtClean="0">
                <a:solidFill>
                  <a:schemeClr val="tx1"/>
                </a:solidFill>
              </a:rPr>
              <a:pPr/>
              <a:t>20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Linear Search:  3,   3n+3</a:t>
            </a:r>
          </a:p>
          <a:p>
            <a:r>
              <a:rPr lang="en-US" altLang="en-US"/>
              <a:t>Binary Search:  4,   7logN + 9</a:t>
            </a:r>
          </a:p>
          <a:p>
            <a:endParaRPr lang="en-US" altLang="en-US"/>
          </a:p>
          <a:p>
            <a:r>
              <a:rPr lang="en-US" altLang="en-US"/>
              <a:t>BS wins for n &gt; 7</a:t>
            </a:r>
          </a:p>
          <a:p>
            <a:endParaRPr lang="en-US" altLang="en-US"/>
          </a:p>
          <a:p>
            <a:r>
              <a:rPr lang="en-US" altLang="en-US"/>
              <a:t>Some students will probably say “Binary search, because it’s O( log n ), whereas linear search is O( n )”.  But the point of this discussion is that big-O notation obscures some important factors (like constants!) and we really don’t know the input size.</a:t>
            </a:r>
          </a:p>
          <a:p>
            <a:endParaRPr lang="en-US" altLang="en-US"/>
          </a:p>
          <a:p>
            <a:r>
              <a:rPr lang="en-US" altLang="en-US"/>
              <a:t>To make a meaningful comparison, we need to know more information.  What information might that be?</a:t>
            </a:r>
          </a:p>
          <a:p>
            <a:r>
              <a:rPr lang="en-US" altLang="en-US"/>
              <a:t>  (1) what our priorities are (runtime?  Memory footprint?)</a:t>
            </a:r>
          </a:p>
          <a:p>
            <a:r>
              <a:rPr lang="en-US" altLang="en-US"/>
              <a:t>  (2) what the input size is (or, even better, what the input is!)</a:t>
            </a:r>
          </a:p>
          <a:p>
            <a:r>
              <a:rPr lang="en-US" altLang="en-US"/>
              <a:t>  (3) our platform/machine – we saw on the earlier chart that architecture made a difference!</a:t>
            </a:r>
          </a:p>
          <a:p>
            <a:r>
              <a:rPr lang="en-US" altLang="en-US"/>
              <a:t>  (4) other …</a:t>
            </a:r>
          </a:p>
          <a:p>
            <a:endParaRPr lang="en-US" altLang="en-US"/>
          </a:p>
          <a:p>
            <a:r>
              <a:rPr lang="en-US" altLang="en-US"/>
              <a:t>Big-O notation gives us a way to compare algorithms without this information, but the cost is a loss of precision.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20399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3F150393-86AC-4FE4-90E1-C8EE2E6162F2}" type="slidenum">
              <a:rPr lang="en-US" altLang="en-US" sz="1200" smtClean="0">
                <a:solidFill>
                  <a:schemeClr val="tx1"/>
                </a:solidFill>
              </a:rPr>
              <a:pPr/>
              <a:t>21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Binary better almost all of the time, especially for large values of N.</a:t>
            </a:r>
          </a:p>
          <a:p>
            <a:r>
              <a:rPr lang="en-US" altLang="en-US"/>
              <a:t>Linear is better for small values of N</a:t>
            </a:r>
          </a:p>
          <a:p>
            <a:r>
              <a:rPr lang="en-US" altLang="en-US"/>
              <a:t>Linear best case always beats out binary best case (bottom of the graph)</a:t>
            </a:r>
          </a:p>
          <a:p>
            <a:endParaRPr lang="en-US" altLang="en-US"/>
          </a:p>
          <a:p>
            <a:r>
              <a:rPr lang="en-US" altLang="en-US"/>
              <a:t>There also seem to be some trends (linear slope vs. logarithmic).  Can we quantify these?</a:t>
            </a:r>
          </a:p>
        </p:txBody>
      </p:sp>
    </p:spTree>
    <p:extLst>
      <p:ext uri="{BB962C8B-B14F-4D97-AF65-F5344CB8AC3E}">
        <p14:creationId xmlns:p14="http://schemas.microsoft.com/office/powerpoint/2010/main" val="31193656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FE18581-D432-47E4-8F5A-B55D67B9BCBA}" type="slidenum">
              <a:rPr lang="en-US" altLang="en-US" sz="1200" smtClean="0">
                <a:solidFill>
                  <a:schemeClr val="tx1"/>
                </a:solidFill>
              </a:rPr>
              <a:pPr/>
              <a:t>23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37074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5E87B766-4460-4A62-B39A-49E12CA05741}" type="slidenum">
              <a:rPr lang="en-US" altLang="en-US" sz="1200" smtClean="0">
                <a:solidFill>
                  <a:schemeClr val="tx1"/>
                </a:solidFill>
              </a:rPr>
              <a:pPr/>
              <a:t>24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08778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4BFBB75C-222B-4588-866C-D6F325090956}" type="slidenum">
              <a:rPr lang="en-US" altLang="en-US" sz="1200" smtClean="0">
                <a:solidFill>
                  <a:schemeClr val="tx1"/>
                </a:solidFill>
              </a:rPr>
              <a:pPr/>
              <a:t>25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694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38D6021F-5B44-47DE-B6DE-A1EE88300976}" type="slidenum">
              <a:rPr lang="en-US" altLang="en-US" sz="1200" smtClean="0">
                <a:solidFill>
                  <a:schemeClr val="tx1"/>
                </a:solidFill>
              </a:rPr>
              <a:pPr/>
              <a:t>26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596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25FF9EB8-73B8-480F-A4A2-C92707B78722}" type="slidenum">
              <a:rPr lang="en-US" altLang="en-US" sz="1300" smtClean="0">
                <a:solidFill>
                  <a:schemeClr val="tx1"/>
                </a:solidFill>
              </a:rPr>
              <a:pPr/>
              <a:t>3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916" y="4560899"/>
            <a:ext cx="5363371" cy="43195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You’ve probably seen the Q before. If so, this is an opportunity to get familiar with how we will be treating concepts in this class.  If not, then the Q is a simple but very powerful abstraction, and you should make sure you understand it thoroughly.</a:t>
            </a:r>
          </a:p>
          <a:p>
            <a:endParaRPr lang="en-US" altLang="en-US"/>
          </a:p>
          <a:p>
            <a:r>
              <a:rPr lang="en-US" altLang="en-US"/>
              <a:t>Note the lack of any implementation details – just the interface and key properties that must be satisfied.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47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E43C2D5C-6784-46DF-A808-062BA941A1E8}" type="slidenum">
              <a:rPr lang="en-US" altLang="en-US" sz="1300" smtClean="0">
                <a:solidFill>
                  <a:schemeClr val="tx1"/>
                </a:solidFill>
              </a:rPr>
              <a:pPr/>
              <a:t>4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916" y="4560899"/>
            <a:ext cx="5363371" cy="43195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803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47F12C06-30F4-4D07-8958-88093D90529F}" type="slidenum">
              <a:rPr lang="en-US" altLang="en-US" sz="1300" smtClean="0">
                <a:solidFill>
                  <a:schemeClr val="tx1"/>
                </a:solidFill>
              </a:rPr>
              <a:pPr/>
              <a:t>5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916" y="4560899"/>
            <a:ext cx="5363371" cy="43195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Here is a data structure implementation of the Q.</a:t>
            </a:r>
          </a:p>
          <a:p>
            <a:r>
              <a:rPr lang="en-US" altLang="en-US" dirty="0"/>
              <a:t>The queue is stored as an array.</a:t>
            </a:r>
          </a:p>
          <a:p>
            <a:r>
              <a:rPr lang="en-US" altLang="en-US" dirty="0" err="1"/>
              <a:t>shiftLeftOne</a:t>
            </a:r>
            <a:r>
              <a:rPr lang="en-US" altLang="en-US" dirty="0"/>
              <a:t> is expensive!  </a:t>
            </a:r>
          </a:p>
          <a:p>
            <a:endParaRPr lang="en-US" altLang="en-US" dirty="0"/>
          </a:p>
          <a:p>
            <a:r>
              <a:rPr lang="en-US" altLang="en-US" b="1" dirty="0"/>
              <a:t>There’s also another problem here. What’s wrong with the </a:t>
            </a:r>
            <a:r>
              <a:rPr lang="en-US" altLang="en-US" b="1" dirty="0" err="1"/>
              <a:t>Enqueue</a:t>
            </a:r>
            <a:r>
              <a:rPr lang="en-US" altLang="en-US" b="1" dirty="0"/>
              <a:t> and </a:t>
            </a:r>
            <a:r>
              <a:rPr lang="en-US" altLang="en-US" b="1" dirty="0" err="1"/>
              <a:t>Dequeue</a:t>
            </a:r>
            <a:r>
              <a:rPr lang="en-US" altLang="en-US" b="1" dirty="0"/>
              <a:t> functions?</a:t>
            </a:r>
          </a:p>
          <a:p>
            <a:endParaRPr lang="en-US" altLang="en-US" b="1" dirty="0"/>
          </a:p>
          <a:p>
            <a:r>
              <a:rPr lang="en-US" altLang="en-US" b="1" dirty="0"/>
              <a:t>Your data structures should be robust!</a:t>
            </a:r>
            <a:r>
              <a:rPr lang="en-US" altLang="en-US" dirty="0"/>
              <a:t> Make them robust before you even consider thinking about making them efficient! That is an order!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0342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4BCAECB-BB50-4643-A925-F846CA6A618B}" type="slidenum">
              <a:rPr lang="en-US" altLang="en-US" sz="1300" smtClean="0">
                <a:solidFill>
                  <a:schemeClr val="tx1"/>
                </a:solidFill>
              </a:rPr>
              <a:pPr/>
              <a:t>6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916" y="4560899"/>
            <a:ext cx="5363371" cy="43195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Here is another data structure implementation of the Q.</a:t>
            </a:r>
          </a:p>
          <a:p>
            <a:r>
              <a:rPr lang="en-US" altLang="en-US" dirty="0"/>
              <a:t>The queue is stored as an array, and, to avoid shifting all the elements each time an element is </a:t>
            </a:r>
            <a:r>
              <a:rPr lang="en-US" altLang="en-US" dirty="0" err="1"/>
              <a:t>dequeued</a:t>
            </a:r>
            <a:r>
              <a:rPr lang="en-US" altLang="en-US" dirty="0"/>
              <a:t>, we imagine that the array wraps around on itself.</a:t>
            </a:r>
          </a:p>
          <a:p>
            <a:endParaRPr lang="en-US" altLang="en-US" dirty="0"/>
          </a:p>
          <a:p>
            <a:r>
              <a:rPr lang="en-US" altLang="en-US" dirty="0"/>
              <a:t>Test for empty/full:  front = back</a:t>
            </a:r>
          </a:p>
          <a:p>
            <a:endParaRPr lang="en-US" altLang="en-US" dirty="0"/>
          </a:p>
          <a:p>
            <a:r>
              <a:rPr lang="en-US" altLang="en-US" dirty="0"/>
              <a:t>Can we do something smarter when full?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9069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7EADF361-F837-4BB7-9A2A-0C72D4D3F27F}" type="slidenum">
              <a:rPr lang="en-US" altLang="en-US" sz="1300" smtClean="0">
                <a:solidFill>
                  <a:schemeClr val="tx1"/>
                </a:solidFill>
              </a:rPr>
              <a:pPr/>
              <a:t>7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5655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4BE4EC1B-2898-4C5B-A287-7AA66FDAC488}" type="slidenum">
              <a:rPr lang="en-US" altLang="en-US" sz="1300" smtClean="0">
                <a:solidFill>
                  <a:schemeClr val="tx1"/>
                </a:solidFill>
              </a:rPr>
              <a:pPr/>
              <a:t>9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4159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A21DB23E-75ED-4DCB-AD1D-7E0D5DC6D172}" type="slidenum">
              <a:rPr lang="en-US" altLang="en-US" sz="1300" smtClean="0">
                <a:solidFill>
                  <a:schemeClr val="tx1"/>
                </a:solidFill>
              </a:rPr>
              <a:pPr/>
              <a:t>10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51643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190DB1E1-F765-46BA-9093-6D44CB48B43B}" type="slidenum">
              <a:rPr lang="en-US" altLang="en-US" sz="1200" smtClean="0">
                <a:solidFill>
                  <a:schemeClr val="tx1"/>
                </a:solidFill>
              </a:rPr>
              <a:pPr/>
              <a:t>15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76" y="4560988"/>
            <a:ext cx="5365448" cy="4319289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527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/>
              <a:t>9/30/2022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9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E3D29-17E1-4F73-98C5-C1578562D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6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06F9A-20CC-453C-B016-716D1B49E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/>
              <a:t>9/30/2022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5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399F4-18E9-476C-BF51-6F6CFD525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A4B9-27A0-431E-828E-D9164D3B9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B3FFC-6FA6-477D-962A-C50729C486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0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1CD63-D5FC-42BA-93E0-6A849AD09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1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9/30/2022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E508F6-ED62-4112-8118-58A1073E24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9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6.xml"/><Relationship Id="rId1" Type="http://schemas.openxmlformats.org/officeDocument/2006/relationships/tags" Target="../tags/tag1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4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36.xml"/><Relationship Id="rId13" Type="http://schemas.openxmlformats.org/officeDocument/2006/relationships/tags" Target="../tags/tag141.xml"/><Relationship Id="rId18" Type="http://schemas.openxmlformats.org/officeDocument/2006/relationships/tags" Target="../tags/tag146.xml"/><Relationship Id="rId3" Type="http://schemas.openxmlformats.org/officeDocument/2006/relationships/tags" Target="../tags/tag131.xml"/><Relationship Id="rId21" Type="http://schemas.openxmlformats.org/officeDocument/2006/relationships/notesSlide" Target="../notesSlides/notesSlide10.xml"/><Relationship Id="rId7" Type="http://schemas.openxmlformats.org/officeDocument/2006/relationships/tags" Target="../tags/tag135.xml"/><Relationship Id="rId12" Type="http://schemas.openxmlformats.org/officeDocument/2006/relationships/tags" Target="../tags/tag140.xml"/><Relationship Id="rId17" Type="http://schemas.openxmlformats.org/officeDocument/2006/relationships/tags" Target="../tags/tag145.xml"/><Relationship Id="rId2" Type="http://schemas.openxmlformats.org/officeDocument/2006/relationships/tags" Target="../tags/tag130.xml"/><Relationship Id="rId16" Type="http://schemas.openxmlformats.org/officeDocument/2006/relationships/tags" Target="../tags/tag144.xml"/><Relationship Id="rId20" Type="http://schemas.openxmlformats.org/officeDocument/2006/relationships/slideLayout" Target="../slideLayouts/slideLayout6.xml"/><Relationship Id="rId1" Type="http://schemas.openxmlformats.org/officeDocument/2006/relationships/tags" Target="../tags/tag129.xml"/><Relationship Id="rId6" Type="http://schemas.openxmlformats.org/officeDocument/2006/relationships/tags" Target="../tags/tag134.xml"/><Relationship Id="rId11" Type="http://schemas.openxmlformats.org/officeDocument/2006/relationships/tags" Target="../tags/tag139.xml"/><Relationship Id="rId5" Type="http://schemas.openxmlformats.org/officeDocument/2006/relationships/tags" Target="../tags/tag133.xml"/><Relationship Id="rId15" Type="http://schemas.openxmlformats.org/officeDocument/2006/relationships/tags" Target="../tags/tag143.xml"/><Relationship Id="rId10" Type="http://schemas.openxmlformats.org/officeDocument/2006/relationships/tags" Target="../tags/tag138.xml"/><Relationship Id="rId19" Type="http://schemas.openxmlformats.org/officeDocument/2006/relationships/tags" Target="../tags/tag147.xml"/><Relationship Id="rId4" Type="http://schemas.openxmlformats.org/officeDocument/2006/relationships/tags" Target="../tags/tag132.xml"/><Relationship Id="rId9" Type="http://schemas.openxmlformats.org/officeDocument/2006/relationships/tags" Target="../tags/tag137.xml"/><Relationship Id="rId14" Type="http://schemas.openxmlformats.org/officeDocument/2006/relationships/tags" Target="../tags/tag14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50.xml"/><Relationship Id="rId7" Type="http://schemas.openxmlformats.org/officeDocument/2006/relationships/notesSlide" Target="../notesSlides/notesSlide11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52.xml"/><Relationship Id="rId4" Type="http://schemas.openxmlformats.org/officeDocument/2006/relationships/tags" Target="../tags/tag15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60.xml"/><Relationship Id="rId13" Type="http://schemas.openxmlformats.org/officeDocument/2006/relationships/tags" Target="../tags/tag165.xml"/><Relationship Id="rId18" Type="http://schemas.openxmlformats.org/officeDocument/2006/relationships/tags" Target="../tags/tag170.xml"/><Relationship Id="rId3" Type="http://schemas.openxmlformats.org/officeDocument/2006/relationships/tags" Target="../tags/tag155.xml"/><Relationship Id="rId21" Type="http://schemas.openxmlformats.org/officeDocument/2006/relationships/tags" Target="../tags/tag173.xml"/><Relationship Id="rId7" Type="http://schemas.openxmlformats.org/officeDocument/2006/relationships/tags" Target="../tags/tag159.xml"/><Relationship Id="rId12" Type="http://schemas.openxmlformats.org/officeDocument/2006/relationships/tags" Target="../tags/tag164.xml"/><Relationship Id="rId17" Type="http://schemas.openxmlformats.org/officeDocument/2006/relationships/tags" Target="../tags/tag169.xml"/><Relationship Id="rId2" Type="http://schemas.openxmlformats.org/officeDocument/2006/relationships/tags" Target="../tags/tag154.xml"/><Relationship Id="rId16" Type="http://schemas.openxmlformats.org/officeDocument/2006/relationships/tags" Target="../tags/tag168.xml"/><Relationship Id="rId20" Type="http://schemas.openxmlformats.org/officeDocument/2006/relationships/tags" Target="../tags/tag172.xml"/><Relationship Id="rId1" Type="http://schemas.openxmlformats.org/officeDocument/2006/relationships/tags" Target="../tags/tag153.xml"/><Relationship Id="rId6" Type="http://schemas.openxmlformats.org/officeDocument/2006/relationships/tags" Target="../tags/tag158.xml"/><Relationship Id="rId11" Type="http://schemas.openxmlformats.org/officeDocument/2006/relationships/tags" Target="../tags/tag163.xml"/><Relationship Id="rId24" Type="http://schemas.openxmlformats.org/officeDocument/2006/relationships/notesSlide" Target="../notesSlides/notesSlide12.xml"/><Relationship Id="rId5" Type="http://schemas.openxmlformats.org/officeDocument/2006/relationships/tags" Target="../tags/tag157.xml"/><Relationship Id="rId15" Type="http://schemas.openxmlformats.org/officeDocument/2006/relationships/tags" Target="../tags/tag167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162.xml"/><Relationship Id="rId19" Type="http://schemas.openxmlformats.org/officeDocument/2006/relationships/tags" Target="../tags/tag171.xml"/><Relationship Id="rId4" Type="http://schemas.openxmlformats.org/officeDocument/2006/relationships/tags" Target="../tags/tag156.xml"/><Relationship Id="rId9" Type="http://schemas.openxmlformats.org/officeDocument/2006/relationships/tags" Target="../tags/tag161.xml"/><Relationship Id="rId14" Type="http://schemas.openxmlformats.org/officeDocument/2006/relationships/tags" Target="../tags/tag166.xml"/><Relationship Id="rId22" Type="http://schemas.openxmlformats.org/officeDocument/2006/relationships/tags" Target="../tags/tag17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77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7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86.xml"/><Relationship Id="rId13" Type="http://schemas.openxmlformats.org/officeDocument/2006/relationships/image" Target="../media/image2.jpeg"/><Relationship Id="rId3" Type="http://schemas.openxmlformats.org/officeDocument/2006/relationships/tags" Target="../tags/tag181.xml"/><Relationship Id="rId7" Type="http://schemas.openxmlformats.org/officeDocument/2006/relationships/tags" Target="../tags/tag185.xml"/><Relationship Id="rId12" Type="http://schemas.openxmlformats.org/officeDocument/2006/relationships/image" Target="../media/image1.jpeg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6" Type="http://schemas.openxmlformats.org/officeDocument/2006/relationships/tags" Target="../tags/tag184.xml"/><Relationship Id="rId11" Type="http://schemas.openxmlformats.org/officeDocument/2006/relationships/notesSlide" Target="../notesSlides/notesSlide14.xml"/><Relationship Id="rId5" Type="http://schemas.openxmlformats.org/officeDocument/2006/relationships/tags" Target="../tags/tag18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82.xml"/><Relationship Id="rId9" Type="http://schemas.openxmlformats.org/officeDocument/2006/relationships/tags" Target="../tags/tag18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4.wmf"/><Relationship Id="rId3" Type="http://schemas.openxmlformats.org/officeDocument/2006/relationships/tags" Target="../tags/tag189.xml"/><Relationship Id="rId7" Type="http://schemas.openxmlformats.org/officeDocument/2006/relationships/tags" Target="../tags/tag193.xml"/><Relationship Id="rId12" Type="http://schemas.openxmlformats.org/officeDocument/2006/relationships/oleObject" Target="../embeddings/oleObject2.bin"/><Relationship Id="rId2" Type="http://schemas.openxmlformats.org/officeDocument/2006/relationships/tags" Target="../tags/tag188.xml"/><Relationship Id="rId1" Type="http://schemas.openxmlformats.org/officeDocument/2006/relationships/vmlDrawing" Target="../drawings/vmlDrawing1.vml"/><Relationship Id="rId6" Type="http://schemas.openxmlformats.org/officeDocument/2006/relationships/tags" Target="../tags/tag192.xml"/><Relationship Id="rId11" Type="http://schemas.openxmlformats.org/officeDocument/2006/relationships/image" Target="../media/image3.wmf"/><Relationship Id="rId5" Type="http://schemas.openxmlformats.org/officeDocument/2006/relationships/tags" Target="../tags/tag191.xml"/><Relationship Id="rId10" Type="http://schemas.openxmlformats.org/officeDocument/2006/relationships/oleObject" Target="../embeddings/oleObject1.bin"/><Relationship Id="rId4" Type="http://schemas.openxmlformats.org/officeDocument/2006/relationships/tags" Target="../tags/tag190.xml"/><Relationship Id="rId9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5.xml"/><Relationship Id="rId1" Type="http://schemas.openxmlformats.org/officeDocument/2006/relationships/tags" Target="../tags/tag194.xml"/><Relationship Id="rId4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7.xml"/><Relationship Id="rId1" Type="http://schemas.openxmlformats.org/officeDocument/2006/relationships/tags" Target="../tags/tag196.xml"/><Relationship Id="rId4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199.xml"/><Relationship Id="rId7" Type="http://schemas.openxmlformats.org/officeDocument/2006/relationships/notesSlide" Target="../notesSlides/notesSlide18.xml"/><Relationship Id="rId2" Type="http://schemas.openxmlformats.org/officeDocument/2006/relationships/tags" Target="../tags/tag198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1.xml"/><Relationship Id="rId4" Type="http://schemas.openxmlformats.org/officeDocument/2006/relationships/tags" Target="../tags/tag200.xml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8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tags" Target="../tags/tag34.xml"/><Relationship Id="rId26" Type="http://schemas.openxmlformats.org/officeDocument/2006/relationships/tags" Target="../tags/tag42.xml"/><Relationship Id="rId3" Type="http://schemas.openxmlformats.org/officeDocument/2006/relationships/tags" Target="../tags/tag19.xml"/><Relationship Id="rId21" Type="http://schemas.openxmlformats.org/officeDocument/2006/relationships/tags" Target="../tags/tag37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tags" Target="../tags/tag33.xml"/><Relationship Id="rId25" Type="http://schemas.openxmlformats.org/officeDocument/2006/relationships/tags" Target="../tags/tag41.xml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20" Type="http://schemas.openxmlformats.org/officeDocument/2006/relationships/tags" Target="../tags/tag36.xml"/><Relationship Id="rId29" Type="http://schemas.openxmlformats.org/officeDocument/2006/relationships/tags" Target="../tags/tag45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24" Type="http://schemas.openxmlformats.org/officeDocument/2006/relationships/tags" Target="../tags/tag40.xml"/><Relationship Id="rId32" Type="http://schemas.openxmlformats.org/officeDocument/2006/relationships/notesSlide" Target="../notesSlides/notesSlide4.xml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23" Type="http://schemas.openxmlformats.org/officeDocument/2006/relationships/tags" Target="../tags/tag39.xml"/><Relationship Id="rId28" Type="http://schemas.openxmlformats.org/officeDocument/2006/relationships/tags" Target="../tags/tag44.xml"/><Relationship Id="rId10" Type="http://schemas.openxmlformats.org/officeDocument/2006/relationships/tags" Target="../tags/tag26.xml"/><Relationship Id="rId19" Type="http://schemas.openxmlformats.org/officeDocument/2006/relationships/tags" Target="../tags/tag35.xml"/><Relationship Id="rId31" Type="http://schemas.openxmlformats.org/officeDocument/2006/relationships/slideLayout" Target="../slideLayouts/slideLayout4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Relationship Id="rId22" Type="http://schemas.openxmlformats.org/officeDocument/2006/relationships/tags" Target="../tags/tag38.xml"/><Relationship Id="rId27" Type="http://schemas.openxmlformats.org/officeDocument/2006/relationships/tags" Target="../tags/tag43.xml"/><Relationship Id="rId30" Type="http://schemas.openxmlformats.org/officeDocument/2006/relationships/tags" Target="../tags/tag46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59.xml"/><Relationship Id="rId18" Type="http://schemas.openxmlformats.org/officeDocument/2006/relationships/tags" Target="../tags/tag64.xml"/><Relationship Id="rId26" Type="http://schemas.openxmlformats.org/officeDocument/2006/relationships/tags" Target="../tags/tag72.xml"/><Relationship Id="rId3" Type="http://schemas.openxmlformats.org/officeDocument/2006/relationships/tags" Target="../tags/tag49.xml"/><Relationship Id="rId21" Type="http://schemas.openxmlformats.org/officeDocument/2006/relationships/tags" Target="../tags/tag67.xml"/><Relationship Id="rId34" Type="http://schemas.openxmlformats.org/officeDocument/2006/relationships/notesSlide" Target="../notesSlides/notesSlide5.xml"/><Relationship Id="rId7" Type="http://schemas.openxmlformats.org/officeDocument/2006/relationships/tags" Target="../tags/tag53.xml"/><Relationship Id="rId12" Type="http://schemas.openxmlformats.org/officeDocument/2006/relationships/tags" Target="../tags/tag58.xml"/><Relationship Id="rId17" Type="http://schemas.openxmlformats.org/officeDocument/2006/relationships/tags" Target="../tags/tag63.xml"/><Relationship Id="rId25" Type="http://schemas.openxmlformats.org/officeDocument/2006/relationships/tags" Target="../tags/tag71.xml"/><Relationship Id="rId33" Type="http://schemas.openxmlformats.org/officeDocument/2006/relationships/slideLayout" Target="../slideLayouts/slideLayout4.xml"/><Relationship Id="rId2" Type="http://schemas.openxmlformats.org/officeDocument/2006/relationships/tags" Target="../tags/tag48.xml"/><Relationship Id="rId16" Type="http://schemas.openxmlformats.org/officeDocument/2006/relationships/tags" Target="../tags/tag62.xml"/><Relationship Id="rId20" Type="http://schemas.openxmlformats.org/officeDocument/2006/relationships/tags" Target="../tags/tag66.xml"/><Relationship Id="rId29" Type="http://schemas.openxmlformats.org/officeDocument/2006/relationships/tags" Target="../tags/tag75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tags" Target="../tags/tag57.xml"/><Relationship Id="rId24" Type="http://schemas.openxmlformats.org/officeDocument/2006/relationships/tags" Target="../tags/tag70.xml"/><Relationship Id="rId32" Type="http://schemas.openxmlformats.org/officeDocument/2006/relationships/tags" Target="../tags/tag78.xml"/><Relationship Id="rId5" Type="http://schemas.openxmlformats.org/officeDocument/2006/relationships/tags" Target="../tags/tag51.xml"/><Relationship Id="rId15" Type="http://schemas.openxmlformats.org/officeDocument/2006/relationships/tags" Target="../tags/tag61.xml"/><Relationship Id="rId23" Type="http://schemas.openxmlformats.org/officeDocument/2006/relationships/tags" Target="../tags/tag69.xml"/><Relationship Id="rId28" Type="http://schemas.openxmlformats.org/officeDocument/2006/relationships/tags" Target="../tags/tag74.xml"/><Relationship Id="rId10" Type="http://schemas.openxmlformats.org/officeDocument/2006/relationships/tags" Target="../tags/tag56.xml"/><Relationship Id="rId19" Type="http://schemas.openxmlformats.org/officeDocument/2006/relationships/tags" Target="../tags/tag65.xml"/><Relationship Id="rId31" Type="http://schemas.openxmlformats.org/officeDocument/2006/relationships/tags" Target="../tags/tag77.xml"/><Relationship Id="rId4" Type="http://schemas.openxmlformats.org/officeDocument/2006/relationships/tags" Target="../tags/tag50.xml"/><Relationship Id="rId9" Type="http://schemas.openxmlformats.org/officeDocument/2006/relationships/tags" Target="../tags/tag55.xml"/><Relationship Id="rId14" Type="http://schemas.openxmlformats.org/officeDocument/2006/relationships/tags" Target="../tags/tag60.xml"/><Relationship Id="rId22" Type="http://schemas.openxmlformats.org/officeDocument/2006/relationships/tags" Target="../tags/tag68.xml"/><Relationship Id="rId27" Type="http://schemas.openxmlformats.org/officeDocument/2006/relationships/tags" Target="../tags/tag73.xml"/><Relationship Id="rId30" Type="http://schemas.openxmlformats.org/officeDocument/2006/relationships/tags" Target="../tags/tag76.xml"/><Relationship Id="rId8" Type="http://schemas.openxmlformats.org/officeDocument/2006/relationships/tags" Target="../tags/tag5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13" Type="http://schemas.openxmlformats.org/officeDocument/2006/relationships/tags" Target="../tags/tag91.xml"/><Relationship Id="rId18" Type="http://schemas.openxmlformats.org/officeDocument/2006/relationships/tags" Target="../tags/tag96.xml"/><Relationship Id="rId26" Type="http://schemas.openxmlformats.org/officeDocument/2006/relationships/tags" Target="../tags/tag104.xml"/><Relationship Id="rId3" Type="http://schemas.openxmlformats.org/officeDocument/2006/relationships/tags" Target="../tags/tag81.xml"/><Relationship Id="rId21" Type="http://schemas.openxmlformats.org/officeDocument/2006/relationships/tags" Target="../tags/tag99.xml"/><Relationship Id="rId7" Type="http://schemas.openxmlformats.org/officeDocument/2006/relationships/tags" Target="../tags/tag85.xml"/><Relationship Id="rId12" Type="http://schemas.openxmlformats.org/officeDocument/2006/relationships/tags" Target="../tags/tag90.xml"/><Relationship Id="rId17" Type="http://schemas.openxmlformats.org/officeDocument/2006/relationships/tags" Target="../tags/tag95.xml"/><Relationship Id="rId25" Type="http://schemas.openxmlformats.org/officeDocument/2006/relationships/tags" Target="../tags/tag103.xml"/><Relationship Id="rId2" Type="http://schemas.openxmlformats.org/officeDocument/2006/relationships/tags" Target="../tags/tag80.xml"/><Relationship Id="rId16" Type="http://schemas.openxmlformats.org/officeDocument/2006/relationships/tags" Target="../tags/tag94.xml"/><Relationship Id="rId20" Type="http://schemas.openxmlformats.org/officeDocument/2006/relationships/tags" Target="../tags/tag98.xml"/><Relationship Id="rId29" Type="http://schemas.openxmlformats.org/officeDocument/2006/relationships/tags" Target="../tags/tag107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tags" Target="../tags/tag89.xml"/><Relationship Id="rId24" Type="http://schemas.openxmlformats.org/officeDocument/2006/relationships/tags" Target="../tags/tag102.xml"/><Relationship Id="rId5" Type="http://schemas.openxmlformats.org/officeDocument/2006/relationships/tags" Target="../tags/tag83.xml"/><Relationship Id="rId15" Type="http://schemas.openxmlformats.org/officeDocument/2006/relationships/tags" Target="../tags/tag93.xml"/><Relationship Id="rId23" Type="http://schemas.openxmlformats.org/officeDocument/2006/relationships/tags" Target="../tags/tag101.xml"/><Relationship Id="rId28" Type="http://schemas.openxmlformats.org/officeDocument/2006/relationships/tags" Target="../tags/tag106.xml"/><Relationship Id="rId10" Type="http://schemas.openxmlformats.org/officeDocument/2006/relationships/tags" Target="../tags/tag88.xml"/><Relationship Id="rId19" Type="http://schemas.openxmlformats.org/officeDocument/2006/relationships/tags" Target="../tags/tag97.xml"/><Relationship Id="rId31" Type="http://schemas.openxmlformats.org/officeDocument/2006/relationships/notesSlide" Target="../notesSlides/notesSlide6.xml"/><Relationship Id="rId4" Type="http://schemas.openxmlformats.org/officeDocument/2006/relationships/tags" Target="../tags/tag82.xml"/><Relationship Id="rId9" Type="http://schemas.openxmlformats.org/officeDocument/2006/relationships/tags" Target="../tags/tag87.xml"/><Relationship Id="rId14" Type="http://schemas.openxmlformats.org/officeDocument/2006/relationships/tags" Target="../tags/tag92.xml"/><Relationship Id="rId22" Type="http://schemas.openxmlformats.org/officeDocument/2006/relationships/tags" Target="../tags/tag100.xml"/><Relationship Id="rId27" Type="http://schemas.openxmlformats.org/officeDocument/2006/relationships/tags" Target="../tags/tag105.xml"/><Relationship Id="rId30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13" Type="http://schemas.openxmlformats.org/officeDocument/2006/relationships/tags" Target="../tags/tag120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tags" Target="../tags/tag119.xml"/><Relationship Id="rId2" Type="http://schemas.openxmlformats.org/officeDocument/2006/relationships/tags" Target="../tags/tag109.xml"/><Relationship Id="rId16" Type="http://schemas.openxmlformats.org/officeDocument/2006/relationships/notesSlide" Target="../notesSlides/notesSlide7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tags" Target="../tags/tag118.xml"/><Relationship Id="rId5" Type="http://schemas.openxmlformats.org/officeDocument/2006/relationships/tags" Target="../tags/tag112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Relationship Id="rId14" Type="http://schemas.openxmlformats.org/officeDocument/2006/relationships/tags" Target="../tags/tag1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CSE 332: Data Structures and Parallelism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Fall 2022</a:t>
            </a:r>
          </a:p>
          <a:p>
            <a:r>
              <a:rPr lang="en-US" altLang="en-US" dirty="0"/>
              <a:t>Richard Anderson</a:t>
            </a:r>
          </a:p>
          <a:p>
            <a:r>
              <a:rPr lang="en-US" altLang="en-US" dirty="0"/>
              <a:t>Lecture 2:  Stacks, Queues and Algorithm Analysis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Stacks in Practice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Function call stack</a:t>
            </a:r>
          </a:p>
          <a:p>
            <a:r>
              <a:rPr lang="en-US" altLang="en-US"/>
              <a:t>Removing recursion</a:t>
            </a:r>
          </a:p>
          <a:p>
            <a:r>
              <a:rPr lang="en-US" altLang="en-US"/>
              <a:t>Balancing symbols (parentheses)</a:t>
            </a:r>
          </a:p>
          <a:p>
            <a:r>
              <a:rPr lang="en-US" altLang="en-US"/>
              <a:t>Evaluating postfix or “reverse Polish” notation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CF581E7-D2B1-4A06-A900-127F9D6873ED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4174150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Algorithm Analysis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41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sz="3500" dirty="0"/>
              <a:t>Correctness:</a:t>
            </a:r>
          </a:p>
          <a:p>
            <a:pPr lvl="1"/>
            <a:r>
              <a:rPr lang="en-US" altLang="en-US" dirty="0"/>
              <a:t>Does the algorithm do what is intended.</a:t>
            </a:r>
          </a:p>
          <a:p>
            <a:pPr lvl="1"/>
            <a:endParaRPr lang="en-US" altLang="en-US" dirty="0"/>
          </a:p>
          <a:p>
            <a:r>
              <a:rPr lang="en-US" altLang="en-US" sz="3500" dirty="0"/>
              <a:t>Performance:</a:t>
            </a:r>
          </a:p>
          <a:p>
            <a:pPr lvl="1"/>
            <a:r>
              <a:rPr lang="en-US" altLang="en-US" dirty="0"/>
              <a:t>Speed:		 </a:t>
            </a:r>
            <a:r>
              <a:rPr lang="en-US" altLang="en-US" dirty="0">
                <a:solidFill>
                  <a:srgbClr val="FF0000"/>
                </a:solidFill>
              </a:rPr>
              <a:t>time complexity</a:t>
            </a:r>
            <a:endParaRPr lang="en-US" altLang="en-US" dirty="0"/>
          </a:p>
          <a:p>
            <a:pPr lvl="1"/>
            <a:r>
              <a:rPr lang="en-US" altLang="en-US" dirty="0"/>
              <a:t>Memory:	 </a:t>
            </a:r>
            <a:r>
              <a:rPr lang="en-US" altLang="en-US" dirty="0">
                <a:solidFill>
                  <a:srgbClr val="FF0000"/>
                </a:solidFill>
              </a:rPr>
              <a:t>space complexity</a:t>
            </a:r>
          </a:p>
          <a:p>
            <a:pPr lvl="1"/>
            <a:endParaRPr lang="en-US" altLang="en-US" dirty="0">
              <a:solidFill>
                <a:srgbClr val="FF0000"/>
              </a:solidFill>
            </a:endParaRPr>
          </a:p>
          <a:p>
            <a:r>
              <a:rPr lang="en-US" altLang="en-US" sz="3500" dirty="0"/>
              <a:t>Why analyze?</a:t>
            </a:r>
          </a:p>
          <a:p>
            <a:pPr lvl="1"/>
            <a:r>
              <a:rPr lang="en-US" altLang="en-US" dirty="0"/>
              <a:t>To make good design decisions</a:t>
            </a:r>
          </a:p>
          <a:p>
            <a:pPr lvl="1"/>
            <a:r>
              <a:rPr lang="en-US" altLang="en-US" dirty="0"/>
              <a:t>Enable you to look at an algorithm (or code) and identify the bottlenecks, etc.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06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How to measure performance?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23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</a:t>
            </a:r>
            <a:r>
              <a:rPr lang="en-US" dirty="0">
                <a:solidFill>
                  <a:srgbClr val="FF0000"/>
                </a:solidFill>
              </a:rPr>
              <a:t>Worst Case Time Complexity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-685800" y="2599698"/>
            <a:ext cx="4881563" cy="350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400" b="1" dirty="0"/>
              <a:t>Basic operations</a:t>
            </a:r>
          </a:p>
          <a:p>
            <a:pPr algn="r"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400" b="1" dirty="0"/>
              <a:t>Consecutive statements</a:t>
            </a:r>
          </a:p>
          <a:p>
            <a:pPr algn="r"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400" b="1" dirty="0"/>
              <a:t>Conditionals</a:t>
            </a:r>
          </a:p>
          <a:p>
            <a:pPr algn="r"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400" b="1" dirty="0"/>
              <a:t>Loops</a:t>
            </a:r>
          </a:p>
          <a:p>
            <a:pPr algn="r"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400" b="1" dirty="0"/>
              <a:t>Function calls</a:t>
            </a:r>
          </a:p>
          <a:p>
            <a:pPr algn="r"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400" b="1" dirty="0"/>
              <a:t>Recursive functions</a:t>
            </a:r>
          </a:p>
        </p:txBody>
      </p:sp>
      <p:sp>
        <p:nvSpPr>
          <p:cNvPr id="8" name="Rectangle 4"/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4419600" y="2589065"/>
            <a:ext cx="48006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 sz="2400" dirty="0">
                <a:solidFill>
                  <a:schemeClr val="accent2"/>
                </a:solidFill>
              </a:rPr>
              <a:t>Constant time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 sz="2400" dirty="0">
                <a:solidFill>
                  <a:schemeClr val="accent2"/>
                </a:solidFill>
              </a:rPr>
              <a:t>Sum of times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 sz="2400" dirty="0">
                <a:solidFill>
                  <a:schemeClr val="accent2"/>
                </a:solidFill>
              </a:rPr>
              <a:t>Test, plus larger branch cost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 sz="2400" dirty="0">
                <a:solidFill>
                  <a:schemeClr val="accent2"/>
                </a:solidFill>
              </a:rPr>
              <a:t>Sum of iterations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 sz="2400" dirty="0">
                <a:solidFill>
                  <a:schemeClr val="accent2"/>
                </a:solidFill>
              </a:rPr>
              <a:t>Cost of function body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altLang="en-US" sz="2400" dirty="0">
                <a:solidFill>
                  <a:schemeClr val="accent2"/>
                </a:solidFill>
              </a:rPr>
              <a:t>Solve recurrence relation…</a:t>
            </a:r>
          </a:p>
        </p:txBody>
      </p:sp>
    </p:spTree>
    <p:extLst>
      <p:ext uri="{BB962C8B-B14F-4D97-AF65-F5344CB8AC3E}">
        <p14:creationId xmlns:p14="http://schemas.microsoft.com/office/powerpoint/2010/main" val="2629011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Worst case complexity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 </a:t>
            </a:r>
          </a:p>
          <a:p>
            <a:pPr>
              <a:buFontTx/>
              <a:buNone/>
            </a:pPr>
            <a:r>
              <a:rPr lang="en-US" altLang="en-US" dirty="0"/>
              <a:t>Problem size </a:t>
            </a:r>
            <a:r>
              <a:rPr lang="en-US" altLang="en-US" b="1" dirty="0">
                <a:solidFill>
                  <a:srgbClr val="0033CC"/>
                </a:solidFill>
              </a:rPr>
              <a:t>N</a:t>
            </a:r>
          </a:p>
          <a:p>
            <a:pPr lvl="1"/>
            <a:r>
              <a:rPr lang="en-US" altLang="en-US" b="1" dirty="0"/>
              <a:t>Worst-case complexity</a:t>
            </a:r>
            <a:r>
              <a:rPr lang="en-US" altLang="en-US" dirty="0"/>
              <a:t>: </a:t>
            </a:r>
            <a:r>
              <a:rPr lang="en-US" altLang="en-US" b="1" dirty="0">
                <a:solidFill>
                  <a:schemeClr val="accent2"/>
                </a:solidFill>
              </a:rPr>
              <a:t>max</a:t>
            </a:r>
            <a:r>
              <a:rPr lang="en-US" altLang="en-US" dirty="0"/>
              <a:t> # steps algorithm takes on “most challenging” input of size </a:t>
            </a:r>
            <a:r>
              <a:rPr lang="en-US" altLang="en-US" b="1" dirty="0">
                <a:solidFill>
                  <a:srgbClr val="0033CC"/>
                </a:solidFill>
              </a:rPr>
              <a:t>N</a:t>
            </a:r>
            <a:br>
              <a:rPr lang="en-US" altLang="en-US" b="1" dirty="0">
                <a:solidFill>
                  <a:srgbClr val="0033CC"/>
                </a:solidFill>
              </a:rPr>
            </a:br>
            <a:endParaRPr lang="en-US" altLang="en-US" b="1" dirty="0">
              <a:solidFill>
                <a:srgbClr val="0033CC"/>
              </a:solidFill>
            </a:endParaRPr>
          </a:p>
          <a:p>
            <a:pPr marL="457200" lvl="1" indent="0">
              <a:buNone/>
            </a:pPr>
            <a:endParaRPr lang="en-US" altLang="en-US" b="1" dirty="0">
              <a:solidFill>
                <a:srgbClr val="0033CC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68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>
                <a:latin typeface="+mn-lt"/>
              </a:rPr>
              <a:t>Exercise - Searching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144463" y="1905000"/>
            <a:ext cx="8985250" cy="4495800"/>
          </a:xfrm>
        </p:spPr>
        <p:txBody>
          <a:bodyPr/>
          <a:lstStyle/>
          <a:p>
            <a:pPr>
              <a:buFontTx/>
              <a:buNone/>
            </a:pPr>
            <a:endParaRPr lang="en-US" altLang="en-US" sz="2400" dirty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ArrayContains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array[],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n,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key){</a:t>
            </a:r>
          </a:p>
          <a:p>
            <a:pPr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</a:p>
          <a:p>
            <a:pPr>
              <a:buFontTx/>
              <a:buNone/>
            </a:pP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12293" name="Group 30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981200" y="1447800"/>
            <a:ext cx="4910138" cy="533400"/>
            <a:chOff x="2092" y="912"/>
            <a:chExt cx="3093" cy="336"/>
          </a:xfrm>
        </p:grpSpPr>
        <p:sp>
          <p:nvSpPr>
            <p:cNvPr id="12295" name="Rectangle 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092" y="912"/>
              <a:ext cx="3093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12296" name="Line 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2476" y="9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2297" name="Line 7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2860" y="9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2298" name="Line 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3244" y="9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2299" name="Line 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3628" y="9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2300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4012" y="9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2301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4396" y="9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2302" name="Line 1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4780" y="9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2303" name="Text Box 15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177" y="954"/>
              <a:ext cx="1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latin typeface="+mn-lt"/>
                </a:rPr>
                <a:t>2</a:t>
              </a:r>
            </a:p>
          </p:txBody>
        </p:sp>
        <p:sp>
          <p:nvSpPr>
            <p:cNvPr id="12304" name="Text Box 16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561" y="9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3</a:t>
              </a:r>
            </a:p>
          </p:txBody>
        </p:sp>
        <p:sp>
          <p:nvSpPr>
            <p:cNvPr id="12305" name="Text Box 17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945" y="9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5</a:t>
              </a:r>
            </a:p>
          </p:txBody>
        </p:sp>
        <p:sp>
          <p:nvSpPr>
            <p:cNvPr id="12306" name="Text Box 18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301" y="954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16</a:t>
              </a:r>
            </a:p>
          </p:txBody>
        </p:sp>
        <p:sp>
          <p:nvSpPr>
            <p:cNvPr id="12307" name="Text Box 19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692" y="954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37</a:t>
              </a:r>
            </a:p>
          </p:txBody>
        </p:sp>
        <p:sp>
          <p:nvSpPr>
            <p:cNvPr id="12308" name="Text Box 20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076" y="954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50</a:t>
              </a:r>
            </a:p>
          </p:txBody>
        </p:sp>
        <p:sp>
          <p:nvSpPr>
            <p:cNvPr id="12309" name="Text Box 21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438" y="954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73</a:t>
              </a:r>
            </a:p>
          </p:txBody>
        </p:sp>
        <p:sp>
          <p:nvSpPr>
            <p:cNvPr id="12310" name="Text Box 22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851" y="954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75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65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Linear Search Analysis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304800" y="1704975"/>
            <a:ext cx="8261350" cy="25685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bool </a:t>
            </a:r>
            <a:r>
              <a:rPr lang="en-US" altLang="en-US" sz="1800" b="1" dirty="0" err="1">
                <a:latin typeface="Courier New" pitchFamily="49" charset="0"/>
              </a:rPr>
              <a:t>LinearArrayContains</a:t>
            </a:r>
            <a:r>
              <a:rPr lang="en-US" altLang="en-US" sz="1800" b="1" dirty="0">
                <a:latin typeface="Courier New" pitchFamily="49" charset="0"/>
              </a:rPr>
              <a:t>(</a:t>
            </a:r>
            <a:r>
              <a:rPr lang="en-US" altLang="en-US" sz="1800" b="1" dirty="0" err="1">
                <a:latin typeface="Courier New" pitchFamily="49" charset="0"/>
              </a:rPr>
              <a:t>int</a:t>
            </a:r>
            <a:r>
              <a:rPr lang="en-US" altLang="en-US" sz="1800" b="1" dirty="0">
                <a:latin typeface="Courier New" pitchFamily="49" charset="0"/>
              </a:rPr>
              <a:t> array[], </a:t>
            </a:r>
            <a:r>
              <a:rPr lang="en-US" altLang="en-US" sz="1800" b="1" dirty="0" err="1">
                <a:latin typeface="Courier New" pitchFamily="49" charset="0"/>
              </a:rPr>
              <a:t>int</a:t>
            </a:r>
            <a:r>
              <a:rPr lang="en-US" altLang="en-US" sz="1800" b="1" dirty="0">
                <a:latin typeface="Courier New" pitchFamily="49" charset="0"/>
              </a:rPr>
              <a:t> n, </a:t>
            </a:r>
            <a:r>
              <a:rPr lang="en-US" altLang="en-US" sz="1800" b="1" dirty="0" err="1">
                <a:latin typeface="Courier New" pitchFamily="49" charset="0"/>
              </a:rPr>
              <a:t>int</a:t>
            </a:r>
            <a:r>
              <a:rPr lang="en-US" altLang="en-US" sz="1800" b="1" dirty="0">
                <a:latin typeface="Courier New" pitchFamily="49" charset="0"/>
              </a:rPr>
              <a:t> key 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	for( </a:t>
            </a:r>
            <a:r>
              <a:rPr lang="en-US" altLang="en-US" sz="1800" b="1" dirty="0" err="1">
                <a:latin typeface="Courier New" pitchFamily="49" charset="0"/>
              </a:rPr>
              <a:t>int</a:t>
            </a: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err="1">
                <a:latin typeface="Courier New" pitchFamily="49" charset="0"/>
              </a:rPr>
              <a:t>i</a:t>
            </a:r>
            <a:r>
              <a:rPr lang="en-US" altLang="en-US" sz="1800" b="1" dirty="0">
                <a:latin typeface="Courier New" pitchFamily="49" charset="0"/>
              </a:rPr>
              <a:t> = 0; </a:t>
            </a:r>
            <a:r>
              <a:rPr lang="en-US" altLang="en-US" sz="1800" b="1" dirty="0" err="1">
                <a:latin typeface="Courier New" pitchFamily="49" charset="0"/>
              </a:rPr>
              <a:t>i</a:t>
            </a:r>
            <a:r>
              <a:rPr lang="en-US" altLang="en-US" sz="1800" b="1" dirty="0">
                <a:latin typeface="Courier New" pitchFamily="49" charset="0"/>
              </a:rPr>
              <a:t> &lt; n; </a:t>
            </a:r>
            <a:r>
              <a:rPr lang="en-US" altLang="en-US" sz="1800" b="1" dirty="0" err="1">
                <a:latin typeface="Courier New" pitchFamily="49" charset="0"/>
              </a:rPr>
              <a:t>i</a:t>
            </a:r>
            <a:r>
              <a:rPr lang="en-US" altLang="en-US" sz="1800" b="1" dirty="0">
                <a:latin typeface="Courier New" pitchFamily="49" charset="0"/>
              </a:rPr>
              <a:t>++ ) {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		if( array[</a:t>
            </a:r>
            <a:r>
              <a:rPr lang="en-US" altLang="en-US" sz="1800" b="1" dirty="0" err="1">
                <a:latin typeface="Courier New" pitchFamily="49" charset="0"/>
              </a:rPr>
              <a:t>i</a:t>
            </a:r>
            <a:r>
              <a:rPr lang="en-US" altLang="en-US" sz="1800" b="1" dirty="0">
                <a:latin typeface="Courier New" pitchFamily="49" charset="0"/>
              </a:rPr>
              <a:t>] == key 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		    </a:t>
            </a:r>
            <a:r>
              <a:rPr lang="en-US" altLang="en-US" sz="1800" b="1" dirty="0"/>
              <a:t>// Found it!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		    return true;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	return false;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}</a:t>
            </a:r>
          </a:p>
        </p:txBody>
      </p:sp>
      <p:sp>
        <p:nvSpPr>
          <p:cNvPr id="244740" name="Rectangle 4"/>
          <p:cNvSpPr>
            <a:spLocks noGrp="1" noChangeArrowheads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5909930" y="2811462"/>
            <a:ext cx="2438400" cy="3886200"/>
          </a:xfrm>
        </p:spPr>
        <p:txBody>
          <a:bodyPr/>
          <a:lstStyle/>
          <a:p>
            <a:pPr>
              <a:buFontTx/>
              <a:buNone/>
            </a:pPr>
            <a:endParaRPr lang="en-US" altLang="en-US" sz="2000" dirty="0"/>
          </a:p>
          <a:p>
            <a:endParaRPr lang="en-US" altLang="en-US" sz="2000" dirty="0"/>
          </a:p>
          <a:p>
            <a:pPr>
              <a:buFontTx/>
              <a:buNone/>
            </a:pPr>
            <a:r>
              <a:rPr lang="en-US" altLang="en-US" sz="2000" dirty="0"/>
              <a:t>Best Case:</a:t>
            </a:r>
          </a:p>
          <a:p>
            <a:pPr>
              <a:buFontTx/>
              <a:buNone/>
            </a:pPr>
            <a:r>
              <a:rPr lang="en-US" altLang="en-US" sz="2000" dirty="0"/>
              <a:t>	</a:t>
            </a:r>
          </a:p>
          <a:p>
            <a:endParaRPr lang="en-US" altLang="en-US" sz="2000" dirty="0"/>
          </a:p>
          <a:p>
            <a:pPr>
              <a:buFontTx/>
              <a:buNone/>
            </a:pPr>
            <a:r>
              <a:rPr lang="en-US" altLang="en-US" sz="2000" dirty="0"/>
              <a:t>Worst Case:</a:t>
            </a:r>
          </a:p>
          <a:p>
            <a:pPr>
              <a:buFontTx/>
              <a:buNone/>
            </a:pPr>
            <a:r>
              <a:rPr lang="en-US" altLang="en-US" sz="2000" dirty="0"/>
              <a:t>	</a:t>
            </a:r>
          </a:p>
        </p:txBody>
      </p:sp>
      <p:sp>
        <p:nvSpPr>
          <p:cNvPr id="13318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648200" y="5486400"/>
            <a:ext cx="464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1"/>
                </a:solidFill>
                <a:latin typeface="Times New Roman" pitchFamily="18" charset="0"/>
              </a:rPr>
              <a:t>Best: T(n) = 4, when at [0]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1"/>
                </a:solidFill>
                <a:latin typeface="Times New Roman" pitchFamily="18" charset="0"/>
              </a:rPr>
              <a:t>Worst: T(n) = 3n+3, when not found</a:t>
            </a:r>
          </a:p>
        </p:txBody>
      </p:sp>
      <p:sp>
        <p:nvSpPr>
          <p:cNvPr id="13319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09930" y="3382962"/>
            <a:ext cx="2819400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73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altLang="en-US"/>
              <a:t>Binary Search Analysis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1838325"/>
            <a:ext cx="7212013" cy="32750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BinArrayContains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array[],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low,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high,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key 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The subarray is empty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if( low &gt; high ) return false;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// Search this subarray recursively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mid = (high + low) / 2;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if( key == array[mid] 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return true;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 else if( key &lt; array[mid] 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return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BinArrayFind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array, low, mid-1, key 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 else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return </a:t>
            </a:r>
            <a:r>
              <a:rPr lang="en-US" alt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BinArrayFind</a:t>
            </a:r>
            <a:r>
              <a:rPr lang="en-US" alt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array, mid+1, high, key 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400" dirty="0">
                <a:latin typeface="Courier New" pitchFamily="49" charset="0"/>
              </a:rPr>
              <a:t>}</a:t>
            </a:r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body" sz="half" idx="4294967295"/>
            <p:custDataLst>
              <p:tags r:id="rId3"/>
            </p:custDataLst>
          </p:nvPr>
        </p:nvSpPr>
        <p:spPr>
          <a:xfrm>
            <a:off x="6096000" y="1676400"/>
            <a:ext cx="2819400" cy="4343400"/>
          </a:xfrm>
        </p:spPr>
        <p:txBody>
          <a:bodyPr/>
          <a:lstStyle/>
          <a:p>
            <a:pPr>
              <a:buFontTx/>
              <a:buNone/>
            </a:pPr>
            <a:endParaRPr lang="en-US" altLang="en-US" sz="2400"/>
          </a:p>
          <a:p>
            <a:endParaRPr lang="en-US" altLang="en-US" sz="2400"/>
          </a:p>
          <a:p>
            <a:pPr>
              <a:buFontTx/>
              <a:buNone/>
            </a:pPr>
            <a:r>
              <a:rPr lang="en-US" altLang="en-US" sz="2400"/>
              <a:t>Best case:</a:t>
            </a:r>
          </a:p>
          <a:p>
            <a:pPr>
              <a:buFontTx/>
              <a:buNone/>
            </a:pPr>
            <a:r>
              <a:rPr lang="en-US" altLang="en-US" sz="2400"/>
              <a:t>	</a:t>
            </a:r>
          </a:p>
          <a:p>
            <a:endParaRPr lang="en-US" altLang="en-US" sz="2400"/>
          </a:p>
          <a:p>
            <a:pPr>
              <a:buFontTx/>
              <a:buNone/>
            </a:pPr>
            <a:r>
              <a:rPr lang="en-US" altLang="en-US" sz="2400"/>
              <a:t>Worst case:</a:t>
            </a:r>
          </a:p>
          <a:p>
            <a:pPr>
              <a:buFontTx/>
              <a:buNone/>
            </a:pPr>
            <a:r>
              <a:rPr lang="en-US" altLang="en-US" sz="2400"/>
              <a:t>	</a:t>
            </a:r>
          </a:p>
        </p:txBody>
      </p:sp>
      <p:sp>
        <p:nvSpPr>
          <p:cNvPr id="14342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564188" y="5486400"/>
            <a:ext cx="357981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1"/>
                </a:solidFill>
                <a:latin typeface="Arial" charset="0"/>
              </a:rPr>
              <a:t>Best:  5 when at [mid] (or 2, n=0)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1"/>
                </a:solidFill>
                <a:latin typeface="Arial" charset="0"/>
              </a:rPr>
              <a:t>Worst: 7 + recursion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1"/>
                </a:solidFill>
                <a:latin typeface="Arial" charset="0"/>
              </a:rPr>
              <a:t>   = 7log(n) + 9 (work out)</a:t>
            </a:r>
          </a:p>
        </p:txBody>
      </p:sp>
      <p:sp>
        <p:nvSpPr>
          <p:cNvPr id="14343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0" y="2514600"/>
            <a:ext cx="2819400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chemeClr val="accent1"/>
              </a:solidFill>
              <a:latin typeface="Times New Roman" pitchFamily="18" charset="0"/>
            </a:endParaRPr>
          </a:p>
        </p:txBody>
      </p:sp>
      <p:grpSp>
        <p:nvGrpSpPr>
          <p:cNvPr id="14344" name="Group 7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3814763" y="1092200"/>
            <a:ext cx="4910137" cy="533400"/>
            <a:chOff x="2092" y="912"/>
            <a:chExt cx="3093" cy="336"/>
          </a:xfrm>
        </p:grpSpPr>
        <p:sp>
          <p:nvSpPr>
            <p:cNvPr id="14345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092" y="912"/>
              <a:ext cx="3093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240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14346" name="Line 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2476" y="9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47" name="Line 10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860" y="9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48" name="Line 1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244" y="9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49" name="Line 12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3628" y="9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0" name="Line 13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4012" y="9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1" name="Line 1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4396" y="9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2" name="Line 1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4780" y="9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3" name="Text Box 16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177" y="954"/>
              <a:ext cx="1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2</a:t>
              </a:r>
            </a:p>
          </p:txBody>
        </p:sp>
        <p:sp>
          <p:nvSpPr>
            <p:cNvPr id="14354" name="Text Box 1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561" y="9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3</a:t>
              </a:r>
            </a:p>
          </p:txBody>
        </p:sp>
        <p:sp>
          <p:nvSpPr>
            <p:cNvPr id="14355" name="Text Box 1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945" y="9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5</a:t>
              </a:r>
            </a:p>
          </p:txBody>
        </p:sp>
        <p:sp>
          <p:nvSpPr>
            <p:cNvPr id="14356" name="Text Box 1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301" y="954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16</a:t>
              </a:r>
            </a:p>
          </p:txBody>
        </p:sp>
        <p:sp>
          <p:nvSpPr>
            <p:cNvPr id="14357" name="Text Box 2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692" y="954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37</a:t>
              </a:r>
            </a:p>
          </p:txBody>
        </p:sp>
        <p:sp>
          <p:nvSpPr>
            <p:cNvPr id="14358" name="Text Box 2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076" y="954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50</a:t>
              </a:r>
            </a:p>
          </p:txBody>
        </p:sp>
        <p:sp>
          <p:nvSpPr>
            <p:cNvPr id="14359" name="Text Box 2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438" y="954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73</a:t>
              </a:r>
            </a:p>
          </p:txBody>
        </p:sp>
        <p:sp>
          <p:nvSpPr>
            <p:cNvPr id="14360" name="Text Box 2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851" y="954"/>
              <a:ext cx="3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n-lt"/>
                </a:rPr>
                <a:t>75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90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Solving Recurrences</a:t>
            </a:r>
            <a:br>
              <a:rPr lang="en-US" dirty="0"/>
            </a:br>
            <a:r>
              <a:rPr lang="en-US" dirty="0"/>
              <a:t>T(n) = T(n/2) + 7;  T(1) =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Determine the recurrence relations and base cases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Expand relation in terms of number of expansions k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Find a closed form by setting k to value that reduces problem to the base case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47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</a:t>
            </a:r>
            <a:r>
              <a:rPr lang="en-US"/>
              <a:t>office </a:t>
            </a:r>
            <a:r>
              <a:rPr lang="en-US" smtClean="0"/>
              <a:t>hours  (CSE2 344)</a:t>
            </a:r>
            <a:endParaRPr lang="en-US" dirty="0"/>
          </a:p>
          <a:p>
            <a:pPr lvl="1"/>
            <a:r>
              <a:rPr lang="en-US" dirty="0"/>
              <a:t>Tuesday, 10 AM – 11 AM</a:t>
            </a:r>
          </a:p>
          <a:p>
            <a:pPr lvl="1"/>
            <a:r>
              <a:rPr lang="en-US" dirty="0"/>
              <a:t>Friday, 3 PM - 4 PM</a:t>
            </a:r>
          </a:p>
          <a:p>
            <a:r>
              <a:rPr lang="en-US" dirty="0"/>
              <a:t>Exercise #1:  Due Monday</a:t>
            </a:r>
          </a:p>
          <a:p>
            <a:pPr lvl="1"/>
            <a:r>
              <a:rPr lang="en-US" dirty="0"/>
              <a:t>Computer set up and some programming</a:t>
            </a:r>
          </a:p>
          <a:p>
            <a:r>
              <a:rPr lang="en-US" dirty="0"/>
              <a:t>Reading,  Weiss </a:t>
            </a:r>
          </a:p>
          <a:p>
            <a:pPr lvl="1"/>
            <a:r>
              <a:rPr lang="en-US" dirty="0"/>
              <a:t>Algorithm Analysis:  2.1-2.4</a:t>
            </a:r>
          </a:p>
          <a:p>
            <a:pPr lvl="1"/>
            <a:r>
              <a:rPr lang="en-US" dirty="0"/>
              <a:t>Stacks and Queues:  3.1-3.7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31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Linear Search vs Binary Search</a:t>
            </a:r>
          </a:p>
        </p:txBody>
      </p:sp>
      <p:graphicFrame>
        <p:nvGraphicFramePr>
          <p:cNvPr id="472067" name="Group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762000" y="1447800"/>
          <a:ext cx="7391400" cy="1616075"/>
        </p:xfrm>
        <a:graphic>
          <a:graphicData uri="http://schemas.openxmlformats.org/drawingml/2006/table">
            <a:tbl>
              <a:tblPr/>
              <a:tblGrid>
                <a:gridCol w="259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Linear Search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Binary Search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Best Case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 at [middle]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Worst Case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3n+3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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log n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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+ 9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402" name="Text Box 32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853363" y="2657475"/>
            <a:ext cx="12906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1"/>
                </a:solidFill>
                <a:latin typeface="Times New Roman" pitchFamily="18" charset="0"/>
              </a:rPr>
              <a:t>BS wins for n&gt;7</a:t>
            </a:r>
          </a:p>
        </p:txBody>
      </p:sp>
      <p:sp>
        <p:nvSpPr>
          <p:cNvPr id="16403" name="Text Box 33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5543550"/>
            <a:ext cx="5103813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accent1"/>
                </a:solidFill>
                <a:latin typeface="Arial" charset="0"/>
              </a:rPr>
              <a:t>But we’re sweeping a lot of stuff under the rug…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altLang="en-US" sz="1600">
                <a:solidFill>
                  <a:schemeClr val="accent1"/>
                </a:solidFill>
                <a:latin typeface="Arial" charset="0"/>
              </a:rPr>
              <a:t>depends on input, processor…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altLang="en-US" sz="1600">
                <a:solidFill>
                  <a:schemeClr val="accent1"/>
                </a:solidFill>
                <a:latin typeface="Arial" charset="0"/>
              </a:rPr>
              <a:t>sorting time for binary search</a:t>
            </a:r>
          </a:p>
          <a:p>
            <a:pPr lvl="1">
              <a:spcBef>
                <a:spcPct val="0"/>
              </a:spcBef>
              <a:buFontTx/>
              <a:buChar char="-"/>
            </a:pPr>
            <a:r>
              <a:rPr lang="en-US" altLang="en-US" sz="1600">
                <a:solidFill>
                  <a:schemeClr val="accent1"/>
                </a:solidFill>
                <a:latin typeface="Arial" charset="0"/>
              </a:rPr>
              <a:t>but for really large values of n, BS is going to win</a:t>
            </a:r>
          </a:p>
          <a:p>
            <a:pPr lvl="1">
              <a:spcBef>
                <a:spcPct val="0"/>
              </a:spcBef>
              <a:buFontTx/>
              <a:buChar char="-"/>
            </a:pPr>
            <a:endParaRPr lang="en-US" altLang="en-US" sz="160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822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Empirical comparison</a:t>
            </a:r>
          </a:p>
        </p:txBody>
      </p:sp>
      <p:sp>
        <p:nvSpPr>
          <p:cNvPr id="19460" name="Rectangle 3" hidden="1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9461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840163"/>
            <a:ext cx="2895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N (= array size)</a:t>
            </a:r>
          </a:p>
        </p:txBody>
      </p:sp>
      <p:sp>
        <p:nvSpPr>
          <p:cNvPr id="19462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2000" y="22098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time</a:t>
            </a:r>
            <a:br>
              <a:rPr lang="en-US" altLang="en-US" sz="1200">
                <a:latin typeface="Arial" charset="0"/>
              </a:rPr>
            </a:br>
            <a:r>
              <a:rPr lang="en-US" altLang="en-US" sz="1200">
                <a:latin typeface="Arial" charset="0"/>
              </a:rPr>
              <a:t>(# ops)</a:t>
            </a:r>
          </a:p>
        </p:txBody>
      </p:sp>
      <p:pic>
        <p:nvPicPr>
          <p:cNvPr id="19463" name="Picture 6" descr="bsearchMC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300" y="1547813"/>
            <a:ext cx="30353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7" descr="lsearchMC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113" y="1547813"/>
            <a:ext cx="30353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5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53000" y="3840163"/>
            <a:ext cx="2895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Arial" charset="0"/>
              </a:rPr>
              <a:t>N (= array size)</a:t>
            </a:r>
          </a:p>
        </p:txBody>
      </p:sp>
      <p:sp>
        <p:nvSpPr>
          <p:cNvPr id="19466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76400" y="4267200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Linear search</a:t>
            </a:r>
          </a:p>
        </p:txBody>
      </p:sp>
      <p:sp>
        <p:nvSpPr>
          <p:cNvPr id="19467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53000" y="4267200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Binary search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719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Asymptotic Analysis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400" dirty="0"/>
              <a:t>Consider only the </a:t>
            </a:r>
            <a:r>
              <a:rPr lang="en-US" altLang="en-US" sz="2400" i="1" dirty="0"/>
              <a:t>order</a:t>
            </a:r>
            <a:r>
              <a:rPr lang="en-US" altLang="en-US" sz="2400" dirty="0"/>
              <a:t> of the running time</a:t>
            </a:r>
          </a:p>
          <a:p>
            <a:pPr marL="0" indent="0">
              <a:buNone/>
              <a:defRPr/>
            </a:pP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/>
          </a:p>
          <a:p>
            <a:pPr lvl="1">
              <a:defRPr/>
            </a:pPr>
            <a:r>
              <a:rPr lang="en-US" altLang="en-US" sz="2000" dirty="0"/>
              <a:t>A valuable tool when the input gets “large”</a:t>
            </a:r>
          </a:p>
          <a:p>
            <a:pPr lvl="1">
              <a:defRPr/>
            </a:pPr>
            <a:endParaRPr lang="en-US" altLang="en-US" sz="2000" dirty="0"/>
          </a:p>
          <a:p>
            <a:pPr lvl="1">
              <a:defRPr/>
            </a:pPr>
            <a:endParaRPr lang="en-US" altLang="en-US" sz="2000" dirty="0"/>
          </a:p>
          <a:p>
            <a:pPr marL="457200" lvl="1" indent="0">
              <a:buFontTx/>
              <a:buNone/>
              <a:defRPr/>
            </a:pPr>
            <a:endParaRPr lang="en-US" altLang="en-US" sz="2000" dirty="0"/>
          </a:p>
          <a:p>
            <a:pPr lvl="1">
              <a:defRPr/>
            </a:pPr>
            <a:r>
              <a:rPr lang="en-US" altLang="en-US" sz="2000" b="1" dirty="0"/>
              <a:t>Ignores</a:t>
            </a:r>
            <a:r>
              <a:rPr lang="en-US" altLang="en-US" sz="2000" dirty="0"/>
              <a:t> the effects of</a:t>
            </a:r>
            <a:r>
              <a:rPr lang="en-US" altLang="en-US" sz="2000" i="1" dirty="0"/>
              <a:t> </a:t>
            </a:r>
            <a:r>
              <a:rPr lang="en-US" altLang="en-US" sz="2000" b="1" i="1" dirty="0"/>
              <a:t>different machines</a:t>
            </a:r>
            <a:r>
              <a:rPr lang="en-US" altLang="en-US" sz="2000" dirty="0"/>
              <a:t> or </a:t>
            </a:r>
            <a:r>
              <a:rPr lang="en-US" altLang="en-US" sz="2000" b="1" i="1" dirty="0"/>
              <a:t>different implementations</a:t>
            </a:r>
            <a:r>
              <a:rPr lang="en-US" altLang="en-US" sz="2000" dirty="0"/>
              <a:t> of same algorithm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A6E291F0-60F1-4F29-B060-2D26529DF1A6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0055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Asymptotic Analysis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85800" y="13716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To find the asymptotic runtime, throw away the constants and low-order terms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Linear search is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b="1"/>
          </a:p>
          <a:p>
            <a:pPr lvl="1">
              <a:lnSpc>
                <a:spcPct val="90000"/>
              </a:lnSpc>
            </a:pPr>
            <a:r>
              <a:rPr lang="en-US" altLang="en-US"/>
              <a:t>Binary search is</a:t>
            </a:r>
            <a:endParaRPr lang="en-US" altLang="en-US" b="1"/>
          </a:p>
        </p:txBody>
      </p:sp>
      <p:sp>
        <p:nvSpPr>
          <p:cNvPr id="24581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92313" y="4992688"/>
            <a:ext cx="480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2000" i="1" dirty="0">
                <a:solidFill>
                  <a:schemeClr val="accent2"/>
                </a:solidFill>
                <a:latin typeface="Times New Roman" pitchFamily="18" charset="0"/>
              </a:rPr>
              <a:t>Remember: the “fastest” algorithm has the slowest growing function for its runtime</a:t>
            </a:r>
          </a:p>
        </p:txBody>
      </p:sp>
      <p:sp>
        <p:nvSpPr>
          <p:cNvPr id="24582" name="Text Box 5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8600" y="59436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accent1"/>
                </a:solidFill>
                <a:latin typeface="Times New Roman" pitchFamily="18" charset="0"/>
              </a:rPr>
              <a:t>Bases don’t matter, more in a sec</a:t>
            </a:r>
          </a:p>
        </p:txBody>
      </p:sp>
      <p:graphicFrame>
        <p:nvGraphicFramePr>
          <p:cNvPr id="24583" name="Object 10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4281488" y="3048000"/>
          <a:ext cx="2957512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10" imgW="1473200" imgH="241300" progId="Equation.3">
                  <p:embed/>
                </p:oleObj>
              </mc:Choice>
              <mc:Fallback>
                <p:oleObj name="Equation" r:id="rId10" imgW="1473200" imgH="241300" progId="Equation.3">
                  <p:embed/>
                  <p:pic>
                    <p:nvPicPr>
                      <p:cNvPr id="24583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488" y="3048000"/>
                        <a:ext cx="2957512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1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4254500" y="3810000"/>
          <a:ext cx="4179888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12" imgW="2082800" imgH="241300" progId="Equation.3">
                  <p:embed/>
                </p:oleObj>
              </mc:Choice>
              <mc:Fallback>
                <p:oleObj name="Equation" r:id="rId12" imgW="2082800" imgH="241300" progId="Equation.3">
                  <p:embed/>
                  <p:pic>
                    <p:nvPicPr>
                      <p:cNvPr id="2458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0" y="3810000"/>
                        <a:ext cx="4179888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09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Asymptotic Analysis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/>
              <a:t>Eliminate low order terms</a:t>
            </a:r>
          </a:p>
          <a:p>
            <a:pPr lvl="1"/>
            <a:r>
              <a:rPr lang="en-US" altLang="en-US"/>
              <a:t>4n + 5 </a:t>
            </a:r>
            <a:r>
              <a:rPr lang="en-US" altLang="en-US">
                <a:sym typeface="Symbol" pitchFamily="18" charset="2"/>
              </a:rPr>
              <a:t></a:t>
            </a:r>
          </a:p>
          <a:p>
            <a:pPr lvl="1"/>
            <a:r>
              <a:rPr lang="en-US" altLang="en-US"/>
              <a:t>0.5 n log </a:t>
            </a:r>
            <a:r>
              <a:rPr lang="en-US" altLang="en-US">
                <a:sym typeface="Symbol" pitchFamily="18" charset="2"/>
              </a:rPr>
              <a:t>n</a:t>
            </a:r>
            <a:r>
              <a:rPr lang="en-US" altLang="en-US"/>
              <a:t> + 2n + 7 </a:t>
            </a:r>
            <a:r>
              <a:rPr lang="en-US" altLang="en-US">
                <a:sym typeface="Symbol" pitchFamily="18" charset="2"/>
              </a:rPr>
              <a:t></a:t>
            </a:r>
            <a:endParaRPr lang="en-US" altLang="en-US"/>
          </a:p>
          <a:p>
            <a:pPr lvl="1"/>
            <a:r>
              <a:rPr lang="en-US" altLang="en-US"/>
              <a:t>n</a:t>
            </a:r>
            <a:r>
              <a:rPr lang="en-US" altLang="en-US" baseline="30000"/>
              <a:t>3</a:t>
            </a:r>
            <a:r>
              <a:rPr lang="en-US" altLang="en-US"/>
              <a:t> + 3 2</a:t>
            </a:r>
            <a:r>
              <a:rPr lang="en-US" altLang="en-US" sz="2800" baseline="30000"/>
              <a:t>n</a:t>
            </a:r>
            <a:r>
              <a:rPr lang="en-US" altLang="en-US"/>
              <a:t> + 8n </a:t>
            </a:r>
            <a:r>
              <a:rPr lang="en-US" altLang="en-US">
                <a:sym typeface="Symbol" pitchFamily="18" charset="2"/>
              </a:rPr>
              <a:t> </a:t>
            </a:r>
          </a:p>
          <a:p>
            <a:pPr>
              <a:buFontTx/>
              <a:buNone/>
            </a:pPr>
            <a:endParaRPr lang="en-US" altLang="en-US" sz="3200"/>
          </a:p>
          <a:p>
            <a:pPr>
              <a:buFontTx/>
              <a:buNone/>
            </a:pPr>
            <a:r>
              <a:rPr lang="en-US" altLang="en-US" sz="3200"/>
              <a:t>Eliminate coefficients</a:t>
            </a:r>
          </a:p>
          <a:p>
            <a:pPr lvl="1"/>
            <a:r>
              <a:rPr lang="en-US" altLang="en-US"/>
              <a:t>4n </a:t>
            </a:r>
            <a:r>
              <a:rPr lang="en-US" altLang="en-US">
                <a:sym typeface="Symbol" pitchFamily="18" charset="2"/>
              </a:rPr>
              <a:t></a:t>
            </a:r>
          </a:p>
          <a:p>
            <a:pPr lvl="1"/>
            <a:r>
              <a:rPr lang="en-US" altLang="en-US">
                <a:sym typeface="Symbol" pitchFamily="18" charset="2"/>
              </a:rPr>
              <a:t>0.5 n log n </a:t>
            </a:r>
          </a:p>
          <a:p>
            <a:pPr lvl="1"/>
            <a:r>
              <a:rPr lang="en-US" altLang="en-US"/>
              <a:t>3 2</a:t>
            </a:r>
            <a:r>
              <a:rPr lang="en-US" altLang="en-US" sz="2800" baseline="30000"/>
              <a:t>n</a:t>
            </a:r>
            <a:r>
              <a:rPr lang="en-US" altLang="en-US"/>
              <a:t> </a:t>
            </a:r>
            <a:r>
              <a:rPr lang="en-US" altLang="en-US">
                <a:sym typeface="Symbol" pitchFamily="18" charset="2"/>
              </a:rPr>
              <a:t>=&gt;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211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Properties of Logs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371600"/>
            <a:ext cx="7772400" cy="5181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Basic: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A</a:t>
            </a:r>
            <a:r>
              <a:rPr lang="en-US" altLang="en-US" sz="2400" baseline="50000"/>
              <a:t>log</a:t>
            </a:r>
            <a:r>
              <a:rPr lang="en-US" altLang="en-US" sz="2400" baseline="20000"/>
              <a:t>A</a:t>
            </a:r>
            <a:r>
              <a:rPr lang="en-US" altLang="en-US" sz="2400" baseline="50000"/>
              <a:t>B</a:t>
            </a:r>
            <a:r>
              <a:rPr lang="en-US" altLang="en-US" sz="2400"/>
              <a:t> = B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log</a:t>
            </a:r>
            <a:r>
              <a:rPr lang="en-US" altLang="en-US" sz="2400" baseline="-25000"/>
              <a:t>A</a:t>
            </a:r>
            <a:r>
              <a:rPr lang="en-US" altLang="en-US" sz="2400"/>
              <a:t>A =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Independent of base: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log(AB) =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log(A/B) =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log(A</a:t>
            </a:r>
            <a:r>
              <a:rPr lang="en-US" altLang="en-US" sz="2400" baseline="30000"/>
              <a:t>B</a:t>
            </a:r>
            <a:r>
              <a:rPr lang="en-US" altLang="en-US" sz="2400"/>
              <a:t>) =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log((A</a:t>
            </a:r>
            <a:r>
              <a:rPr lang="en-US" altLang="en-US" sz="2400" baseline="30000"/>
              <a:t>B</a:t>
            </a:r>
            <a:r>
              <a:rPr lang="en-US" altLang="en-US" sz="2400"/>
              <a:t>)</a:t>
            </a:r>
            <a:r>
              <a:rPr lang="en-US" altLang="en-US" sz="2400" baseline="50000"/>
              <a:t>C</a:t>
            </a:r>
            <a:r>
              <a:rPr lang="en-US" altLang="en-US" sz="2400"/>
              <a:t>) =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488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524000"/>
            <a:ext cx="77724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  <a:defRPr/>
            </a:pPr>
            <a:r>
              <a:rPr lang="en-US" altLang="en-US" kern="0" dirty="0"/>
              <a:t>Changing base </a:t>
            </a:r>
            <a:r>
              <a:rPr lang="en-US" altLang="en-US" kern="0" dirty="0">
                <a:sym typeface="Symbol"/>
              </a:rPr>
              <a:t> </a:t>
            </a:r>
            <a:r>
              <a:rPr lang="en-US" altLang="en-US" kern="0" dirty="0"/>
              <a:t> multiply by constant</a:t>
            </a:r>
          </a:p>
          <a:p>
            <a:pPr lvl="1">
              <a:defRPr/>
            </a:pPr>
            <a:r>
              <a:rPr lang="en-US" altLang="en-US" kern="0" dirty="0">
                <a:sym typeface="Symbol" pitchFamily="18" charset="2"/>
              </a:rPr>
              <a:t>For example:  log</a:t>
            </a:r>
            <a:r>
              <a:rPr lang="en-US" altLang="en-US" kern="0" baseline="-25000" dirty="0">
                <a:sym typeface="Symbol" pitchFamily="18" charset="2"/>
              </a:rPr>
              <a:t>2</a:t>
            </a:r>
            <a:r>
              <a:rPr lang="en-US" altLang="en-US" kern="0" dirty="0">
                <a:sym typeface="Symbol" pitchFamily="18" charset="2"/>
              </a:rPr>
              <a:t>x = 3.22 log</a:t>
            </a:r>
            <a:r>
              <a:rPr lang="en-US" altLang="en-US" kern="0" baseline="-25000" dirty="0">
                <a:sym typeface="Symbol" pitchFamily="18" charset="2"/>
              </a:rPr>
              <a:t>10</a:t>
            </a:r>
            <a:r>
              <a:rPr lang="en-US" altLang="en-US" kern="0" dirty="0">
                <a:sym typeface="Symbol" pitchFamily="18" charset="2"/>
              </a:rPr>
              <a:t>x </a:t>
            </a:r>
          </a:p>
          <a:p>
            <a:pPr lvl="1">
              <a:defRPr/>
            </a:pPr>
            <a:endParaRPr lang="en-US" altLang="en-US" kern="0" dirty="0">
              <a:sym typeface="Symbol" pitchFamily="18" charset="2"/>
            </a:endParaRPr>
          </a:p>
          <a:p>
            <a:pPr lvl="1">
              <a:defRPr/>
            </a:pPr>
            <a:r>
              <a:rPr lang="en-US" altLang="en-US" kern="0" dirty="0"/>
              <a:t>More generally</a:t>
            </a:r>
          </a:p>
          <a:p>
            <a:pPr lvl="1">
              <a:defRPr/>
            </a:pPr>
            <a:endParaRPr lang="en-US" altLang="en-US" kern="0" dirty="0"/>
          </a:p>
          <a:p>
            <a:pPr lvl="1">
              <a:defRPr/>
            </a:pPr>
            <a:endParaRPr lang="en-US" altLang="en-US" kern="0" dirty="0"/>
          </a:p>
          <a:p>
            <a:pPr lvl="1">
              <a:defRPr/>
            </a:pPr>
            <a:endParaRPr lang="en-US" altLang="en-US" kern="0" dirty="0"/>
          </a:p>
          <a:p>
            <a:pPr lvl="1">
              <a:defRPr/>
            </a:pPr>
            <a:r>
              <a:rPr lang="en-US" altLang="en-US" kern="0" dirty="0"/>
              <a:t>Means we can ignore the base for asymptotic analysis </a:t>
            </a:r>
            <a:br>
              <a:rPr lang="en-US" altLang="en-US" kern="0" dirty="0"/>
            </a:br>
            <a:r>
              <a:rPr lang="en-US" altLang="en-US" kern="0" dirty="0"/>
              <a:t>(since we’re ignoring constant multipliers)</a:t>
            </a:r>
          </a:p>
          <a:p>
            <a:pPr lvl="1">
              <a:defRPr/>
            </a:pPr>
            <a:endParaRPr lang="en-US" altLang="en-US" kern="0" dirty="0">
              <a:sym typeface="Symbol" pitchFamily="18" charset="2"/>
            </a:endParaRPr>
          </a:p>
          <a:p>
            <a:pPr>
              <a:buFontTx/>
              <a:buNone/>
              <a:defRPr/>
            </a:pPr>
            <a:endParaRPr lang="en-US" altLang="en-US" sz="3200" kern="0" dirty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altLang="en-US"/>
              <a:t>Properties of Logs</a:t>
            </a:r>
          </a:p>
        </p:txBody>
      </p:sp>
      <p:sp>
        <p:nvSpPr>
          <p:cNvPr id="27653" name="Text Box 4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38538" y="4800600"/>
            <a:ext cx="2100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accent1"/>
                </a:solidFill>
                <a:latin typeface="Times New Roman" pitchFamily="18" charset="0"/>
              </a:rPr>
              <a:t>log</a:t>
            </a:r>
            <a:r>
              <a:rPr lang="en-US" altLang="en-US" sz="2400" baseline="-250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altLang="en-US" sz="2400">
                <a:solidFill>
                  <a:schemeClr val="accent1"/>
                </a:solidFill>
                <a:latin typeface="Times New Roman" pitchFamily="18" charset="0"/>
              </a:rPr>
              <a:t>n = k log</a:t>
            </a:r>
            <a:r>
              <a:rPr lang="en-US" altLang="en-US" sz="2400" baseline="-250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altLang="en-US" sz="2400">
                <a:solidFill>
                  <a:schemeClr val="accent1"/>
                </a:solidFill>
                <a:latin typeface="Times New Roman" pitchFamily="18" charset="0"/>
              </a:rPr>
              <a:t>n</a:t>
            </a:r>
          </a:p>
        </p:txBody>
      </p:sp>
      <p:graphicFrame>
        <p:nvGraphicFramePr>
          <p:cNvPr id="27654" name="Object 5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2743200" y="3378200"/>
          <a:ext cx="30861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8" imgW="1536700" imgH="482600" progId="Equation.3">
                  <p:embed/>
                </p:oleObj>
              </mc:Choice>
              <mc:Fallback>
                <p:oleObj name="Equation" r:id="rId8" imgW="1536700" imgH="482600" progId="Equation.3">
                  <p:embed/>
                  <p:pic>
                    <p:nvPicPr>
                      <p:cNvPr id="2765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378200"/>
                        <a:ext cx="30861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42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First Example: Queue ADT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76200" y="1905000"/>
            <a:ext cx="8001000" cy="3765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FIFO: First In First Out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Queue operations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/>
              <a:t>create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err="1"/>
              <a:t>enqueue</a:t>
            </a:r>
            <a:endParaRPr lang="en-US" altLang="en-US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err="1"/>
              <a:t>dequeue</a:t>
            </a:r>
            <a:endParaRPr lang="en-US" altLang="en-US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err="1"/>
              <a:t>is_empty</a:t>
            </a:r>
            <a:endParaRPr lang="en-US" alt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294967295"/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386D975-A0DE-4FD6-9375-1966BEFD710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560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43400" y="3276600"/>
            <a:ext cx="1981200" cy="1143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+mj-lt"/>
              </a:rPr>
              <a:t>F E D C B</a:t>
            </a:r>
          </a:p>
        </p:txBody>
      </p:sp>
      <p:sp>
        <p:nvSpPr>
          <p:cNvPr id="25606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3848100"/>
            <a:ext cx="1066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5607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3519488"/>
            <a:ext cx="11079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 err="1">
                <a:solidFill>
                  <a:schemeClr val="accent2"/>
                </a:solidFill>
                <a:latin typeface="+mj-lt"/>
              </a:rPr>
              <a:t>enqueue</a:t>
            </a:r>
            <a:endParaRPr lang="en-US" altLang="en-US" sz="2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5608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6324600" y="3848100"/>
            <a:ext cx="1066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5609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284913" y="3505200"/>
            <a:ext cx="11079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 err="1">
                <a:solidFill>
                  <a:schemeClr val="accent2"/>
                </a:solidFill>
                <a:latin typeface="+mj-lt"/>
              </a:rPr>
              <a:t>dequeue</a:t>
            </a:r>
            <a:endParaRPr lang="en-US" altLang="en-US" sz="2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5610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19400" y="3619500"/>
            <a:ext cx="3786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+mj-lt"/>
              </a:rPr>
              <a:t>G</a:t>
            </a:r>
          </a:p>
        </p:txBody>
      </p:sp>
      <p:sp>
        <p:nvSpPr>
          <p:cNvPr id="25611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443788" y="3619500"/>
            <a:ext cx="362600" cy="46166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+mj-lt"/>
              </a:rPr>
              <a:t>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2616765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Queues in practice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2057400"/>
            <a:ext cx="8001000" cy="3765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Print jobs</a:t>
            </a:r>
          </a:p>
          <a:p>
            <a:pPr>
              <a:lnSpc>
                <a:spcPct val="90000"/>
              </a:lnSpc>
            </a:pPr>
            <a:r>
              <a:rPr lang="en-US" altLang="en-US"/>
              <a:t>File serving</a:t>
            </a:r>
          </a:p>
          <a:p>
            <a:pPr>
              <a:lnSpc>
                <a:spcPct val="90000"/>
              </a:lnSpc>
            </a:pPr>
            <a:r>
              <a:rPr lang="en-US" altLang="en-US"/>
              <a:t>Phone calls and operators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(Later, we will consider “priority queues.”)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6A249A8-46F0-4F3E-B302-CA9533189043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1916981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altLang="en-US"/>
              <a:t>Array Queue Data Structure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>
          <a:xfrm>
            <a:off x="266700" y="3149600"/>
            <a:ext cx="4495800" cy="1371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 err="1">
                <a:latin typeface="Courier New" pitchFamily="49" charset="0"/>
              </a:rPr>
              <a:t>enqueue</a:t>
            </a:r>
            <a:r>
              <a:rPr lang="en-US" altLang="en-US" sz="2000" b="1" dirty="0">
                <a:latin typeface="Courier New" pitchFamily="49" charset="0"/>
              </a:rPr>
              <a:t>(Object x)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Q[back] = x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back = back + 1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latin typeface="Courier New" pitchFamily="49" charset="0"/>
              </a:rPr>
              <a:t>}</a:t>
            </a: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4294967295"/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B69BE2-5AC3-4ED3-8378-0D639901CE63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7653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290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54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7338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55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0386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56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3434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57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6482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58" name="Rectangl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530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59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60" name="Rectangle 1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6002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</a:t>
            </a:r>
          </a:p>
        </p:txBody>
      </p:sp>
      <p:sp>
        <p:nvSpPr>
          <p:cNvPr id="27661" name="Rectangle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9050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</a:t>
            </a:r>
          </a:p>
        </p:txBody>
      </p:sp>
      <p:sp>
        <p:nvSpPr>
          <p:cNvPr id="27662" name="Rectangle 1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098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d</a:t>
            </a:r>
          </a:p>
        </p:txBody>
      </p:sp>
      <p:sp>
        <p:nvSpPr>
          <p:cNvPr id="27663" name="Rectangle 1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146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e</a:t>
            </a:r>
          </a:p>
        </p:txBody>
      </p:sp>
      <p:sp>
        <p:nvSpPr>
          <p:cNvPr id="27664" name="Rectangle 1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8194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f</a:t>
            </a:r>
          </a:p>
        </p:txBody>
      </p:sp>
      <p:sp>
        <p:nvSpPr>
          <p:cNvPr id="27665" name="Rectangle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66" name="Rectangle 1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5626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67" name="Rectangle 1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8674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68" name="Rectangle 1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1722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69" name="Rectangle 2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770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70" name="Rectangle 2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7818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71" name="Rectangle 2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0866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72" name="Rectangle 23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3914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73" name="Text Box 2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90600" y="21336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Q</a:t>
            </a:r>
          </a:p>
        </p:txBody>
      </p:sp>
      <p:sp>
        <p:nvSpPr>
          <p:cNvPr id="27674" name="Text Box 2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584325" y="18907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itchFamily="18" charset="0"/>
              </a:rPr>
              <a:t>0</a:t>
            </a:r>
          </a:p>
        </p:txBody>
      </p:sp>
      <p:sp>
        <p:nvSpPr>
          <p:cNvPr id="27675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151688" y="1876425"/>
            <a:ext cx="7731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itchFamily="18" charset="0"/>
              </a:rPr>
              <a:t>size - 1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013075" y="2743200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itchFamily="18" charset="0"/>
              </a:rPr>
              <a:t>back</a:t>
            </a:r>
          </a:p>
        </p:txBody>
      </p:sp>
      <p:cxnSp>
        <p:nvCxnSpPr>
          <p:cNvPr id="27677" name="AutoShape 30"/>
          <p:cNvCxnSpPr>
            <a:cxnSpLocks noChangeShapeType="1"/>
            <a:stCxn id="27676" idx="0"/>
            <a:endCxn id="27665" idx="2"/>
          </p:cNvCxnSpPr>
          <p:nvPr>
            <p:custDataLst>
              <p:tags r:id="rId28"/>
            </p:custDataLst>
          </p:nvPr>
        </p:nvCxnSpPr>
        <p:spPr bwMode="auto">
          <a:xfrm flipH="1" flipV="1">
            <a:off x="3276600" y="2514600"/>
            <a:ext cx="2063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78" name="Rectangle 3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876800" y="3505200"/>
            <a:ext cx="4191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endParaRPr lang="en-US" altLang="en-US" sz="1800" b="1">
              <a:latin typeface="Courier New" pitchFamily="49" charset="0"/>
            </a:endParaRPr>
          </a:p>
        </p:txBody>
      </p:sp>
      <p:sp>
        <p:nvSpPr>
          <p:cNvPr id="27679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82575" y="4565650"/>
            <a:ext cx="54102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r>
              <a:rPr lang="en-US" altLang="en-US" sz="2000" b="1" dirty="0" err="1">
                <a:latin typeface="Courier New" pitchFamily="49" charset="0"/>
              </a:rPr>
              <a:t>dequeue</a:t>
            </a:r>
            <a:r>
              <a:rPr lang="en-US" alt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100000"/>
              </a:lnSpc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x = Q[0]</a:t>
            </a:r>
          </a:p>
          <a:p>
            <a:pPr lvl="1">
              <a:lnSpc>
                <a:spcPct val="100000"/>
              </a:lnSpc>
              <a:buFontTx/>
              <a:buNone/>
            </a:pPr>
            <a:r>
              <a:rPr lang="en-US" altLang="en-US" sz="2000" b="1" dirty="0" err="1">
                <a:latin typeface="Courier New" pitchFamily="49" charset="0"/>
              </a:rPr>
              <a:t>shiftLeftOne</a:t>
            </a:r>
            <a:r>
              <a:rPr lang="en-US" altLang="en-US" sz="2000" b="1" dirty="0">
                <a:latin typeface="Courier New" pitchFamily="49" charset="0"/>
              </a:rPr>
              <a:t>()</a:t>
            </a:r>
          </a:p>
          <a:p>
            <a:pPr lvl="1">
              <a:lnSpc>
                <a:spcPct val="100000"/>
              </a:lnSpc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back = back – 1</a:t>
            </a:r>
          </a:p>
          <a:p>
            <a:pPr lvl="1">
              <a:lnSpc>
                <a:spcPct val="100000"/>
              </a:lnSpc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return x 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369167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altLang="en-US" sz="4000"/>
              <a:t>Circular Array Queue Data Structure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>
          <a:xfrm>
            <a:off x="152400" y="2590800"/>
            <a:ext cx="4953000" cy="1625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 err="1">
                <a:latin typeface="Courier New" pitchFamily="49" charset="0"/>
              </a:rPr>
              <a:t>enqueue</a:t>
            </a:r>
            <a:r>
              <a:rPr lang="en-US" altLang="en-US" sz="2000" b="1" dirty="0">
                <a:latin typeface="Courier New" pitchFamily="49" charset="0"/>
              </a:rPr>
              <a:t>(Object x)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	 assert(!</a:t>
            </a:r>
            <a:r>
              <a:rPr lang="en-US" altLang="en-US" sz="2000" b="1" dirty="0" err="1">
                <a:latin typeface="Courier New" pitchFamily="49" charset="0"/>
              </a:rPr>
              <a:t>is_full</a:t>
            </a:r>
            <a:r>
              <a:rPr lang="en-US" altLang="en-US" sz="2000" b="1" dirty="0">
                <a:latin typeface="Courier New" pitchFamily="49" charset="0"/>
              </a:rPr>
              <a:t>())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Q[back] = x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back = (back + 1) % </a:t>
            </a:r>
            <a:r>
              <a:rPr lang="en-US" altLang="en-US" sz="2000" b="1" dirty="0" err="1">
                <a:latin typeface="Courier New" pitchFamily="49" charset="0"/>
              </a:rPr>
              <a:t>Q.size</a:t>
            </a:r>
            <a:endParaRPr lang="en-US" alt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latin typeface="Courier New" pitchFamily="49" charset="0"/>
              </a:rPr>
              <a:t>}</a:t>
            </a:r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4294967295"/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387736C-F548-401B-80DA-63B050218ABA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8677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002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78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050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79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098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80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5146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81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82" name="Rectangl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83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4290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84" name="Rectangle 1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7338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</a:t>
            </a:r>
          </a:p>
        </p:txBody>
      </p:sp>
      <p:sp>
        <p:nvSpPr>
          <p:cNvPr id="28685" name="Rectangle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0386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</a:t>
            </a:r>
          </a:p>
        </p:txBody>
      </p:sp>
      <p:sp>
        <p:nvSpPr>
          <p:cNvPr id="28686" name="Rectangle 1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434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d</a:t>
            </a:r>
          </a:p>
        </p:txBody>
      </p:sp>
      <p:sp>
        <p:nvSpPr>
          <p:cNvPr id="28687" name="Rectangle 1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e</a:t>
            </a:r>
          </a:p>
        </p:txBody>
      </p:sp>
      <p:sp>
        <p:nvSpPr>
          <p:cNvPr id="28688" name="Rectangle 1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9530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f</a:t>
            </a:r>
          </a:p>
        </p:txBody>
      </p:sp>
      <p:sp>
        <p:nvSpPr>
          <p:cNvPr id="28689" name="Rectangle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2578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90" name="Rectangle 1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5626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91" name="Rectangle 1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8674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92" name="Rectangle 1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1722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93" name="Rectangle 2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770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94" name="Rectangle 2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7818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95" name="Rectangle 2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0866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96" name="Rectangle 23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3914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97" name="Text Box 2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90600" y="1933575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Q</a:t>
            </a:r>
          </a:p>
        </p:txBody>
      </p:sp>
      <p:sp>
        <p:nvSpPr>
          <p:cNvPr id="28698" name="Text Box 2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584325" y="1690688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itchFamily="18" charset="0"/>
              </a:rPr>
              <a:t>0</a:t>
            </a:r>
          </a:p>
        </p:txBody>
      </p:sp>
      <p:sp>
        <p:nvSpPr>
          <p:cNvPr id="28699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151688" y="1676400"/>
            <a:ext cx="7731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itchFamily="18" charset="0"/>
              </a:rPr>
              <a:t>size - 1</a:t>
            </a:r>
          </a:p>
        </p:txBody>
      </p:sp>
      <p:sp>
        <p:nvSpPr>
          <p:cNvPr id="28700" name="Text Box 27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597275" y="2587625"/>
            <a:ext cx="58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itchFamily="18" charset="0"/>
              </a:rPr>
              <a:t>front</a:t>
            </a:r>
          </a:p>
        </p:txBody>
      </p:sp>
      <p:sp>
        <p:nvSpPr>
          <p:cNvPr id="28701" name="Text Box 2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119688" y="2587625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itchFamily="18" charset="0"/>
              </a:rPr>
              <a:t>back</a:t>
            </a:r>
          </a:p>
        </p:txBody>
      </p:sp>
      <p:cxnSp>
        <p:nvCxnSpPr>
          <p:cNvPr id="28702" name="AutoShape 29"/>
          <p:cNvCxnSpPr>
            <a:cxnSpLocks noChangeShapeType="1"/>
            <a:stCxn id="28700" idx="0"/>
            <a:endCxn id="28684" idx="2"/>
          </p:cNvCxnSpPr>
          <p:nvPr>
            <p:custDataLst>
              <p:tags r:id="rId29"/>
            </p:custDataLst>
          </p:nvPr>
        </p:nvCxnSpPr>
        <p:spPr bwMode="auto">
          <a:xfrm flipH="1" flipV="1">
            <a:off x="3886200" y="2314575"/>
            <a:ext cx="1588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03" name="AutoShape 30"/>
          <p:cNvCxnSpPr>
            <a:cxnSpLocks noChangeShapeType="1"/>
            <a:stCxn id="28701" idx="0"/>
            <a:endCxn id="28689" idx="2"/>
          </p:cNvCxnSpPr>
          <p:nvPr>
            <p:custDataLst>
              <p:tags r:id="rId30"/>
            </p:custDataLst>
          </p:nvPr>
        </p:nvCxnSpPr>
        <p:spPr bwMode="auto">
          <a:xfrm flipV="1">
            <a:off x="5403850" y="2314575"/>
            <a:ext cx="63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04" name="Rectangle 3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876800" y="3505200"/>
            <a:ext cx="4191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endParaRPr lang="en-US" altLang="en-US" sz="1800" b="1">
              <a:latin typeface="Courier New" pitchFamily="49" charset="0"/>
            </a:endParaRPr>
          </a:p>
        </p:txBody>
      </p:sp>
      <p:sp>
        <p:nvSpPr>
          <p:cNvPr id="28705" name="Text Box 3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68275" y="4260850"/>
            <a:ext cx="54102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r>
              <a:rPr lang="en-US" altLang="en-US" sz="2000" b="1" dirty="0" err="1">
                <a:latin typeface="Courier New" pitchFamily="49" charset="0"/>
              </a:rPr>
              <a:t>dequeue</a:t>
            </a:r>
            <a:r>
              <a:rPr lang="en-US" alt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100000"/>
              </a:lnSpc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assert(!</a:t>
            </a:r>
            <a:r>
              <a:rPr lang="en-US" altLang="en-US" sz="2000" b="1" dirty="0" err="1">
                <a:latin typeface="Courier New" pitchFamily="49" charset="0"/>
              </a:rPr>
              <a:t>is_empty</a:t>
            </a:r>
            <a:r>
              <a:rPr lang="en-US" altLang="en-US" sz="2000" b="1" dirty="0">
                <a:latin typeface="Courier New" pitchFamily="49" charset="0"/>
              </a:rPr>
              <a:t>())</a:t>
            </a:r>
          </a:p>
          <a:p>
            <a:pPr lvl="1">
              <a:lnSpc>
                <a:spcPct val="100000"/>
              </a:lnSpc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x = Q[front] </a:t>
            </a:r>
          </a:p>
          <a:p>
            <a:pPr lvl="1">
              <a:lnSpc>
                <a:spcPct val="100000"/>
              </a:lnSpc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front = (front + 1) % </a:t>
            </a:r>
            <a:r>
              <a:rPr lang="en-US" altLang="en-US" sz="2000" b="1" dirty="0" err="1">
                <a:latin typeface="Courier New" pitchFamily="49" charset="0"/>
              </a:rPr>
              <a:t>Q.size</a:t>
            </a:r>
            <a:endParaRPr lang="en-US" altLang="en-US" sz="2000" b="1" dirty="0">
              <a:latin typeface="Courier New" pitchFamily="49" charset="0"/>
            </a:endParaRPr>
          </a:p>
          <a:p>
            <a:pPr lvl="1">
              <a:lnSpc>
                <a:spcPct val="100000"/>
              </a:lnSpc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return x 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3425756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altLang="en-US" sz="4000"/>
              <a:t>Linked List Queue Data Structure</a:t>
            </a:r>
          </a:p>
        </p:txBody>
      </p:sp>
      <p:sp>
        <p:nvSpPr>
          <p:cNvPr id="30" name="Slide Number Placeholder 3"/>
          <p:cNvSpPr>
            <a:spLocks noGrp="1"/>
          </p:cNvSpPr>
          <p:nvPr>
            <p:ph type="sldNum" sz="quarter" idx="4294967295"/>
            <p:custDataLst>
              <p:tags r:id="rId2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7997B1C-C874-4D69-8694-D5AB44DCADA0}" type="slidenum">
              <a:rPr lang="en-US"/>
              <a:pPr>
                <a:defRPr/>
              </a:pPr>
              <a:t>7</a:t>
            </a:fld>
            <a:endParaRPr lang="en-US"/>
          </a:p>
        </p:txBody>
      </p:sp>
      <p:grpSp>
        <p:nvGrpSpPr>
          <p:cNvPr id="29700" name="Group 29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997075" y="1889125"/>
            <a:ext cx="4708525" cy="914400"/>
            <a:chOff x="1258" y="1190"/>
            <a:chExt cx="2966" cy="576"/>
          </a:xfrm>
        </p:grpSpPr>
        <p:sp>
          <p:nvSpPr>
            <p:cNvPr id="29703" name="Rectangle 3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344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9704" name="Rectangle 4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536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sp>
          <p:nvSpPr>
            <p:cNvPr id="29705" name="Rectangle 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440" y="119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sp>
          <p:nvSpPr>
            <p:cNvPr id="29706" name="Rectangle 6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968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9707" name="Rectangle 7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160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sp>
          <p:nvSpPr>
            <p:cNvPr id="29708" name="Rectangle 8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064" y="119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cxnSp>
          <p:nvCxnSpPr>
            <p:cNvPr id="29709" name="AutoShape 9"/>
            <p:cNvCxnSpPr>
              <a:cxnSpLocks noChangeShapeType="1"/>
              <a:stCxn id="29705" idx="3"/>
              <a:endCxn id="29706" idx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1632" y="1286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10" name="Rectangle 10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592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29711" name="Rectangle 11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784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sp>
          <p:nvSpPr>
            <p:cNvPr id="29712" name="Rectangle 12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688" y="119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cxnSp>
          <p:nvCxnSpPr>
            <p:cNvPr id="29713" name="AutoShape 13"/>
            <p:cNvCxnSpPr>
              <a:cxnSpLocks noChangeShapeType="1"/>
              <a:stCxn id="29708" idx="3"/>
              <a:endCxn id="29710" idx="1"/>
            </p:cNvCxnSpPr>
            <p:nvPr>
              <p:custDataLst>
                <p:tags r:id="rId16"/>
              </p:custDataLst>
            </p:nvPr>
          </p:nvCxnSpPr>
          <p:spPr bwMode="auto">
            <a:xfrm>
              <a:off x="2256" y="1286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14" name="Rectangle 1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216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29715" name="Rectangle 15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08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sp>
          <p:nvSpPr>
            <p:cNvPr id="29716" name="Rectangle 16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312" y="119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cxnSp>
          <p:nvCxnSpPr>
            <p:cNvPr id="29717" name="AutoShape 17"/>
            <p:cNvCxnSpPr>
              <a:cxnSpLocks noChangeShapeType="1"/>
              <a:stCxn id="29712" idx="3"/>
              <a:endCxn id="29714" idx="1"/>
            </p:cNvCxnSpPr>
            <p:nvPr>
              <p:custDataLst>
                <p:tags r:id="rId20"/>
              </p:custDataLst>
            </p:nvPr>
          </p:nvCxnSpPr>
          <p:spPr bwMode="auto">
            <a:xfrm>
              <a:off x="2880" y="1286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18" name="Rectangle 1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840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29719" name="Rectangle 1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032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sp>
          <p:nvSpPr>
            <p:cNvPr id="29720" name="Rectangle 2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936" y="119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cxnSp>
          <p:nvCxnSpPr>
            <p:cNvPr id="29721" name="AutoShape 21"/>
            <p:cNvCxnSpPr>
              <a:cxnSpLocks noChangeShapeType="1"/>
              <a:stCxn id="29716" idx="3"/>
              <a:endCxn id="29718" idx="1"/>
            </p:cNvCxnSpPr>
            <p:nvPr>
              <p:custDataLst>
                <p:tags r:id="rId24"/>
              </p:custDataLst>
            </p:nvPr>
          </p:nvCxnSpPr>
          <p:spPr bwMode="auto">
            <a:xfrm>
              <a:off x="3504" y="1286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22" name="Line 22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4032" y="119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3" name="Text Box 23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258" y="1554"/>
              <a:ext cx="36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Times New Roman" pitchFamily="18" charset="0"/>
                </a:rPr>
                <a:t>front</a:t>
              </a:r>
            </a:p>
          </p:txBody>
        </p:sp>
        <p:sp>
          <p:nvSpPr>
            <p:cNvPr id="29724" name="Text Box 24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758" y="1554"/>
              <a:ext cx="3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Times New Roman" pitchFamily="18" charset="0"/>
                </a:rPr>
                <a:t>back</a:t>
              </a:r>
            </a:p>
          </p:txBody>
        </p:sp>
        <p:cxnSp>
          <p:nvCxnSpPr>
            <p:cNvPr id="29725" name="AutoShape 25"/>
            <p:cNvCxnSpPr>
              <a:cxnSpLocks noChangeShapeType="1"/>
              <a:stCxn id="29723" idx="0"/>
              <a:endCxn id="29703" idx="2"/>
            </p:cNvCxnSpPr>
            <p:nvPr>
              <p:custDataLst>
                <p:tags r:id="rId28"/>
              </p:custDataLst>
            </p:nvPr>
          </p:nvCxnSpPr>
          <p:spPr bwMode="auto">
            <a:xfrm flipH="1" flipV="1">
              <a:off x="1440" y="1382"/>
              <a:ext cx="1" cy="1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26" name="AutoShape 26"/>
            <p:cNvCxnSpPr>
              <a:cxnSpLocks noChangeShapeType="1"/>
              <a:stCxn id="29724" idx="0"/>
              <a:endCxn id="29718" idx="2"/>
            </p:cNvCxnSpPr>
            <p:nvPr>
              <p:custDataLst>
                <p:tags r:id="rId29"/>
              </p:custDataLst>
            </p:nvPr>
          </p:nvCxnSpPr>
          <p:spPr bwMode="auto">
            <a:xfrm flipH="1" flipV="1">
              <a:off x="3936" y="1382"/>
              <a:ext cx="1" cy="1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9701" name="Rectangle 2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0013" y="2895600"/>
            <a:ext cx="46482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void </a:t>
            </a:r>
            <a:r>
              <a:rPr lang="en-US" altLang="en-US" sz="1800" b="1" dirty="0" err="1">
                <a:latin typeface="Courier New" pitchFamily="49" charset="0"/>
              </a:rPr>
              <a:t>enqueue</a:t>
            </a:r>
            <a:r>
              <a:rPr lang="en-US" altLang="en-US" sz="1800" b="1" dirty="0">
                <a:latin typeface="Courier New" pitchFamily="49" charset="0"/>
              </a:rPr>
              <a:t>(Object x) {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	if (</a:t>
            </a:r>
            <a:r>
              <a:rPr lang="en-US" altLang="en-US" sz="1800" b="1" dirty="0" err="1">
                <a:latin typeface="Courier New" pitchFamily="49" charset="0"/>
              </a:rPr>
              <a:t>is_empty</a:t>
            </a:r>
            <a:r>
              <a:rPr lang="en-US" altLang="en-US" sz="1800" b="1" dirty="0">
                <a:latin typeface="Courier New" pitchFamily="49" charset="0"/>
              </a:rPr>
              <a:t>())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		front = back = new Node(x)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	else {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		</a:t>
            </a:r>
            <a:r>
              <a:rPr lang="en-US" altLang="en-US" sz="1800" b="1" dirty="0" err="1">
                <a:latin typeface="Courier New" pitchFamily="49" charset="0"/>
              </a:rPr>
              <a:t>back.next</a:t>
            </a:r>
            <a:r>
              <a:rPr lang="en-US" altLang="en-US" sz="1800" b="1" dirty="0">
                <a:latin typeface="Courier New" pitchFamily="49" charset="0"/>
              </a:rPr>
              <a:t> = new Node(x)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		back = </a:t>
            </a:r>
            <a:r>
              <a:rPr lang="en-US" altLang="en-US" sz="1800" b="1" dirty="0" err="1">
                <a:latin typeface="Courier New" pitchFamily="49" charset="0"/>
              </a:rPr>
              <a:t>back.next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}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}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bool </a:t>
            </a:r>
            <a:r>
              <a:rPr lang="en-US" altLang="en-US" sz="1800" b="1" dirty="0" err="1">
                <a:latin typeface="Courier New" pitchFamily="49" charset="0"/>
              </a:rPr>
              <a:t>is_empty</a:t>
            </a:r>
            <a:r>
              <a:rPr lang="en-US" altLang="en-US" sz="1800" b="1" dirty="0">
                <a:latin typeface="Courier New" pitchFamily="49" charset="0"/>
              </a:rPr>
              <a:t>() {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	return front == null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}</a:t>
            </a:r>
          </a:p>
          <a:p>
            <a:pPr>
              <a:lnSpc>
                <a:spcPct val="100000"/>
              </a:lnSpc>
              <a:buFontTx/>
              <a:buNone/>
            </a:pPr>
            <a:endParaRPr lang="en-US" altLang="en-US" sz="1800" b="1" dirty="0">
              <a:latin typeface="Courier New" pitchFamily="49" charset="0"/>
            </a:endParaRPr>
          </a:p>
        </p:txBody>
      </p:sp>
      <p:sp>
        <p:nvSpPr>
          <p:cNvPr id="29702" name="Rectangle 2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40288" y="2895600"/>
            <a:ext cx="44196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Object </a:t>
            </a:r>
            <a:r>
              <a:rPr lang="en-US" altLang="en-US" sz="1800" b="1" dirty="0" err="1">
                <a:latin typeface="Courier New" pitchFamily="49" charset="0"/>
              </a:rPr>
              <a:t>dequeue</a:t>
            </a:r>
            <a:r>
              <a:rPr lang="en-US" altLang="en-US" sz="1800" b="1" dirty="0">
                <a:latin typeface="Courier New" pitchFamily="49" charset="0"/>
              </a:rPr>
              <a:t>() {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	assert(!</a:t>
            </a:r>
            <a:r>
              <a:rPr lang="en-US" altLang="en-US" sz="1800" b="1" dirty="0" err="1">
                <a:latin typeface="Courier New" pitchFamily="49" charset="0"/>
              </a:rPr>
              <a:t>is_empty</a:t>
            </a:r>
            <a:r>
              <a:rPr lang="en-US" altLang="en-US" sz="1800" b="1" dirty="0">
                <a:latin typeface="Courier New" pitchFamily="49" charset="0"/>
              </a:rPr>
              <a:t>())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	</a:t>
            </a:r>
            <a:r>
              <a:rPr lang="en-US" altLang="en-US" sz="1800" b="1" dirty="0" err="1">
                <a:latin typeface="Courier New" pitchFamily="49" charset="0"/>
              </a:rPr>
              <a:t>return_data</a:t>
            </a:r>
            <a:r>
              <a:rPr lang="en-US" altLang="en-US" sz="1800" b="1" dirty="0">
                <a:latin typeface="Courier New" pitchFamily="49" charset="0"/>
              </a:rPr>
              <a:t> = </a:t>
            </a:r>
            <a:r>
              <a:rPr lang="en-US" altLang="en-US" sz="1800" b="1" dirty="0" err="1">
                <a:latin typeface="Courier New" pitchFamily="49" charset="0"/>
              </a:rPr>
              <a:t>front.data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	temp = front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	front = </a:t>
            </a:r>
            <a:r>
              <a:rPr lang="en-US" altLang="en-US" sz="1800" b="1" dirty="0" err="1">
                <a:latin typeface="Courier New" pitchFamily="49" charset="0"/>
              </a:rPr>
              <a:t>front.next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	delete temp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	return </a:t>
            </a:r>
            <a:r>
              <a:rPr lang="en-US" altLang="en-US" sz="1800" b="1" dirty="0" err="1">
                <a:latin typeface="Courier New" pitchFamily="49" charset="0"/>
              </a:rPr>
              <a:t>return_data</a:t>
            </a:r>
            <a:r>
              <a:rPr lang="en-US" altLang="en-US" sz="1800" b="1" dirty="0">
                <a:latin typeface="Courier New" pitchFamily="49" charset="0"/>
              </a:rPr>
              <a:t>	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774344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Circular Array vs. Linked List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Advantages of a circular array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Advantages of a linked list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91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Second Example: Stack ADT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LIFO: Last In First Out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Stack operations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create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push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pop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top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err="1"/>
              <a:t>is_empty</a:t>
            </a:r>
            <a:endParaRPr lang="en-US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/>
              <a:t>	</a:t>
            </a:r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4294967295"/>
            <p:custDataLst>
              <p:tags r:id="rId3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786B9CC-A233-45F7-9DAE-621861B9F112}" type="slidenum">
              <a:rPr lang="en-US"/>
              <a:pPr>
                <a:defRPr/>
              </a:pPr>
              <a:t>9</a:t>
            </a:fld>
            <a:endParaRPr lang="en-US"/>
          </a:p>
        </p:txBody>
      </p:sp>
      <p:grpSp>
        <p:nvGrpSpPr>
          <p:cNvPr id="31749" name="Group 4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381500" y="2897187"/>
            <a:ext cx="1257300" cy="2665413"/>
            <a:chOff x="1248" y="720"/>
            <a:chExt cx="792" cy="1679"/>
          </a:xfrm>
        </p:grpSpPr>
        <p:sp>
          <p:nvSpPr>
            <p:cNvPr id="31762" name="Rectangle 6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680" y="985"/>
              <a:ext cx="360" cy="136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1759" name="Text Box 8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248" y="720"/>
              <a:ext cx="22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j-lt"/>
                </a:rPr>
                <a:t>A</a:t>
              </a:r>
            </a:p>
          </p:txBody>
        </p:sp>
        <p:sp>
          <p:nvSpPr>
            <p:cNvPr id="31760" name="Text Box 9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776" y="1178"/>
              <a:ext cx="235" cy="1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j-lt"/>
                </a:rPr>
                <a:t>B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j-lt"/>
                </a:rPr>
                <a:t>C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j-lt"/>
                </a:rPr>
                <a:t>D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j-lt"/>
                </a:rPr>
                <a:t>E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j-lt"/>
                </a:rPr>
                <a:t>F</a:t>
              </a:r>
            </a:p>
          </p:txBody>
        </p:sp>
        <p:sp>
          <p:nvSpPr>
            <p:cNvPr id="31761" name="Freeform 10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1440" y="864"/>
              <a:ext cx="432" cy="288"/>
            </a:xfrm>
            <a:custGeom>
              <a:avLst/>
              <a:gdLst>
                <a:gd name="T0" fmla="*/ 0 w 432"/>
                <a:gd name="T1" fmla="*/ 0 h 288"/>
                <a:gd name="T2" fmla="*/ 336 w 432"/>
                <a:gd name="T3" fmla="*/ 96 h 288"/>
                <a:gd name="T4" fmla="*/ 432 w 432"/>
                <a:gd name="T5" fmla="*/ 288 h 288"/>
                <a:gd name="T6" fmla="*/ 0 60000 65536"/>
                <a:gd name="T7" fmla="*/ 0 60000 65536"/>
                <a:gd name="T8" fmla="*/ 0 60000 65536"/>
                <a:gd name="T9" fmla="*/ 0 w 432"/>
                <a:gd name="T10" fmla="*/ 0 h 288"/>
                <a:gd name="T11" fmla="*/ 432 w 43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288">
                  <a:moveTo>
                    <a:pt x="0" y="0"/>
                  </a:moveTo>
                  <a:cubicBezTo>
                    <a:pt x="132" y="24"/>
                    <a:pt x="264" y="48"/>
                    <a:pt x="336" y="96"/>
                  </a:cubicBezTo>
                  <a:cubicBezTo>
                    <a:pt x="408" y="144"/>
                    <a:pt x="408" y="264"/>
                    <a:pt x="432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31750" name="Group 1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400801" y="2881489"/>
            <a:ext cx="2224088" cy="2665413"/>
            <a:chOff x="2688" y="686"/>
            <a:chExt cx="1401" cy="1679"/>
          </a:xfrm>
        </p:grpSpPr>
        <p:sp>
          <p:nvSpPr>
            <p:cNvPr id="31756" name="Rectangle 1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688" y="983"/>
              <a:ext cx="360" cy="1367"/>
            </a:xfrm>
            <a:prstGeom prst="rect">
              <a:avLst/>
            </a:pr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1753" name="Text Box 15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265" y="686"/>
              <a:ext cx="8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j-lt"/>
                </a:rPr>
                <a:t>E D C B A</a:t>
              </a:r>
            </a:p>
          </p:txBody>
        </p:sp>
        <p:sp>
          <p:nvSpPr>
            <p:cNvPr id="31754" name="Text Box 16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736" y="1144"/>
              <a:ext cx="205" cy="1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j-lt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j-lt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j-lt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j-lt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j-lt"/>
                </a:rPr>
                <a:t>F</a:t>
              </a:r>
            </a:p>
          </p:txBody>
        </p:sp>
        <p:sp>
          <p:nvSpPr>
            <p:cNvPr id="31755" name="Freeform 17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 flipH="1">
              <a:off x="2880" y="816"/>
              <a:ext cx="432" cy="288"/>
            </a:xfrm>
            <a:custGeom>
              <a:avLst/>
              <a:gdLst>
                <a:gd name="T0" fmla="*/ 0 w 432"/>
                <a:gd name="T1" fmla="*/ 0 h 288"/>
                <a:gd name="T2" fmla="*/ 336 w 432"/>
                <a:gd name="T3" fmla="*/ 96 h 288"/>
                <a:gd name="T4" fmla="*/ 432 w 432"/>
                <a:gd name="T5" fmla="*/ 288 h 288"/>
                <a:gd name="T6" fmla="*/ 0 60000 65536"/>
                <a:gd name="T7" fmla="*/ 0 60000 65536"/>
                <a:gd name="T8" fmla="*/ 0 60000 65536"/>
                <a:gd name="T9" fmla="*/ 0 w 432"/>
                <a:gd name="T10" fmla="*/ 0 h 288"/>
                <a:gd name="T11" fmla="*/ 432 w 43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288">
                  <a:moveTo>
                    <a:pt x="0" y="0"/>
                  </a:moveTo>
                  <a:cubicBezTo>
                    <a:pt x="132" y="24"/>
                    <a:pt x="264" y="48"/>
                    <a:pt x="336" y="96"/>
                  </a:cubicBezTo>
                  <a:cubicBezTo>
                    <a:pt x="408" y="144"/>
                    <a:pt x="408" y="264"/>
                    <a:pt x="432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31751" name="Line 1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638800" y="432117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</p:spTree>
    <p:extLst>
      <p:ext uri="{BB962C8B-B14F-4D97-AF65-F5344CB8AC3E}">
        <p14:creationId xmlns:p14="http://schemas.microsoft.com/office/powerpoint/2010/main" val="38367399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6AQ6S2XKFDRSBV2J" val="3018"/>
  <p:tag name="DEFAULTDISPLAYSOURCE" val="\documentclass{article}\pagestyle{empty}&#10;\begin{document}&#10;&#10;\end{document}&#10;"/>
  <p:tag name="EMBEDFONTS" val="1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30712</TotalTime>
  <Words>1850</Words>
  <Application>Microsoft Office PowerPoint</Application>
  <PresentationFormat>On-screen Show (4:3)</PresentationFormat>
  <Paragraphs>460</Paragraphs>
  <Slides>26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Courier New</vt:lpstr>
      <vt:lpstr>Symbol</vt:lpstr>
      <vt:lpstr>Times New Roman</vt:lpstr>
      <vt:lpstr>Verdana</vt:lpstr>
      <vt:lpstr>Wingdings</vt:lpstr>
      <vt:lpstr>Office Theme</vt:lpstr>
      <vt:lpstr>Equation</vt:lpstr>
      <vt:lpstr>CSE 332: Data Structures and Parallelism</vt:lpstr>
      <vt:lpstr>Announcements</vt:lpstr>
      <vt:lpstr>First Example: Queue ADT</vt:lpstr>
      <vt:lpstr>Queues in practice</vt:lpstr>
      <vt:lpstr>Array Queue Data Structure</vt:lpstr>
      <vt:lpstr>Circular Array Queue Data Structure</vt:lpstr>
      <vt:lpstr>Linked List Queue Data Structure</vt:lpstr>
      <vt:lpstr>Circular Array vs. Linked List</vt:lpstr>
      <vt:lpstr>Second Example: Stack ADT</vt:lpstr>
      <vt:lpstr>Stacks in Practice</vt:lpstr>
      <vt:lpstr>Algorithm Analysis</vt:lpstr>
      <vt:lpstr>Algorithm Analysis</vt:lpstr>
      <vt:lpstr>How to measure performance?</vt:lpstr>
      <vt:lpstr>Analyzing Performance</vt:lpstr>
      <vt:lpstr>Worst case complexity</vt:lpstr>
      <vt:lpstr>Exercise - Searching</vt:lpstr>
      <vt:lpstr>Linear Search Analysis</vt:lpstr>
      <vt:lpstr>Binary Search Analysis</vt:lpstr>
      <vt:lpstr>Solving Recurrences T(n) = T(n/2) + 7;  T(1) = 9</vt:lpstr>
      <vt:lpstr>Linear Search vs Binary Search</vt:lpstr>
      <vt:lpstr>Empirical comparison</vt:lpstr>
      <vt:lpstr>Asymptotic Analysis</vt:lpstr>
      <vt:lpstr>Asymptotic Analysis</vt:lpstr>
      <vt:lpstr>Asymptotic Analysis</vt:lpstr>
      <vt:lpstr>Properties of Logs</vt:lpstr>
      <vt:lpstr>Properties of Logs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Data Structures</dc:title>
  <dc:creator>Richard Anderson</dc:creator>
  <cp:lastModifiedBy>Richard Anderson</cp:lastModifiedBy>
  <cp:revision>342</cp:revision>
  <cp:lastPrinted>2014-01-05T21:20:15Z</cp:lastPrinted>
  <dcterms:created xsi:type="dcterms:W3CDTF">2002-03-26T00:11:56Z</dcterms:created>
  <dcterms:modified xsi:type="dcterms:W3CDTF">2022-09-30T17:34:02Z</dcterms:modified>
</cp:coreProperties>
</file>