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9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0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1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1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3.xml" ContentType="application/vnd.openxmlformats-officedocument.presentationml.notesSlid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4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15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16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17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8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notesSlides/notesSlide19.xml" ContentType="application/vnd.openxmlformats-officedocument.presentationml.notesSlide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notesSlides/notesSlide20.xml" ContentType="application/vnd.openxmlformats-officedocument.presentationml.notesSlide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notesSlides/notesSlide21.xml" ContentType="application/vnd.openxmlformats-officedocument.presentationml.notesSlide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22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31"/>
  </p:notesMasterIdLst>
  <p:handoutMasterIdLst>
    <p:handoutMasterId r:id="rId32"/>
  </p:handoutMasterIdLst>
  <p:sldIdLst>
    <p:sldId id="256" r:id="rId2"/>
    <p:sldId id="380" r:id="rId3"/>
    <p:sldId id="300" r:id="rId4"/>
    <p:sldId id="292" r:id="rId5"/>
    <p:sldId id="293" r:id="rId6"/>
    <p:sldId id="386" r:id="rId7"/>
    <p:sldId id="385" r:id="rId8"/>
    <p:sldId id="382" r:id="rId9"/>
    <p:sldId id="383" r:id="rId10"/>
    <p:sldId id="295" r:id="rId11"/>
    <p:sldId id="358" r:id="rId12"/>
    <p:sldId id="332" r:id="rId13"/>
    <p:sldId id="333" r:id="rId14"/>
    <p:sldId id="366" r:id="rId15"/>
    <p:sldId id="367" r:id="rId16"/>
    <p:sldId id="370" r:id="rId17"/>
    <p:sldId id="371" r:id="rId18"/>
    <p:sldId id="384" r:id="rId19"/>
    <p:sldId id="342" r:id="rId20"/>
    <p:sldId id="344" r:id="rId21"/>
    <p:sldId id="321" r:id="rId22"/>
    <p:sldId id="364" r:id="rId23"/>
    <p:sldId id="323" r:id="rId24"/>
    <p:sldId id="363" r:id="rId25"/>
    <p:sldId id="324" r:id="rId26"/>
    <p:sldId id="325" r:id="rId27"/>
    <p:sldId id="326" r:id="rId28"/>
    <p:sldId id="327" r:id="rId29"/>
    <p:sldId id="357" r:id="rId30"/>
  </p:sldIdLst>
  <p:sldSz cx="9144000" cy="6858000" type="screen4x3"/>
  <p:notesSz cx="6985000" cy="9283700"/>
  <p:custDataLst>
    <p:tags r:id="rId33"/>
  </p:custDataLst>
  <p:defaultTextStyle>
    <a:defPPr>
      <a:defRPr lang="en-US"/>
    </a:defPPr>
    <a:lvl1pPr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50000"/>
      </a:spcBef>
      <a:spcAft>
        <a:spcPct val="0"/>
      </a:spcAft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accent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3754" autoAdjust="0"/>
    <p:restoredTop sz="80512" autoAdjust="0"/>
  </p:normalViewPr>
  <p:slideViewPr>
    <p:cSldViewPr>
      <p:cViewPr varScale="1">
        <p:scale>
          <a:sx n="90" d="100"/>
          <a:sy n="90" d="100"/>
        </p:scale>
        <p:origin x="70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914"/>
    </p:cViewPr>
  </p:sorterViewPr>
  <p:notesViewPr>
    <p:cSldViewPr>
      <p:cViewPr varScale="1">
        <p:scale>
          <a:sx n="88" d="100"/>
          <a:sy n="88" d="100"/>
        </p:scale>
        <p:origin x="-1926" y="-102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07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62287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t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3488"/>
            <a:ext cx="30607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853488"/>
            <a:ext cx="306228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90" tIns="43645" rIns="87290" bIns="43645" numCol="1" anchor="b" anchorCtr="0" compatLnSpc="1">
            <a:prstTxWarp prst="textNoShape">
              <a:avLst/>
            </a:prstTxWarp>
          </a:bodyPr>
          <a:lstStyle>
            <a:lvl1pPr algn="r" defTabSz="873272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5FFEEAA-FA7D-4C6B-B401-0583FCE20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587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9225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410075"/>
            <a:ext cx="5124450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9225" y="882015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26" tIns="46062" rIns="92126" bIns="4606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D009345-72C9-4A7C-A0D7-3D94E6803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004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17C474B-C3E0-4DCD-B84A-C2977C7F6AF3}" type="slidenum">
              <a:rPr lang="en-US" altLang="en-US" sz="1300" smtClean="0">
                <a:solidFill>
                  <a:schemeClr val="tx1"/>
                </a:solidFill>
              </a:rPr>
              <a:pPr/>
              <a:t>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11C9D6FF-B0EE-44B7-9FC5-A1BFC2D705A3}" type="slidenum">
              <a:rPr lang="en-US" altLang="en-US" sz="1300" smtClean="0">
                <a:solidFill>
                  <a:schemeClr val="tx1"/>
                </a:solidFill>
              </a:rPr>
              <a:pPr/>
              <a:t>15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Computers are getting faster:  no need to optimize?</a:t>
            </a:r>
          </a:p>
          <a:p>
            <a:pPr>
              <a:buFontTx/>
              <a:buChar char="-"/>
            </a:pPr>
            <a:r>
              <a:rPr lang="en-US" altLang="en-US" smtClean="0"/>
              <a:t>there’s some truth to this—many optimizations no longer matter</a:t>
            </a:r>
          </a:p>
          <a:p>
            <a:pPr>
              <a:buFontTx/>
              <a:buChar char="-"/>
            </a:pPr>
            <a:r>
              <a:rPr lang="en-US" altLang="en-US" smtClean="0"/>
              <a:t>But usually it does matter—problem sizes are getting much bigger</a:t>
            </a:r>
          </a:p>
          <a:p>
            <a:pPr lvl="1">
              <a:buFontTx/>
              <a:buChar char="-"/>
            </a:pPr>
            <a:r>
              <a:rPr lang="en-US" altLang="en-US" smtClean="0"/>
              <a:t>- examples:  hard disk—terrabytes! (my first mac had 10M disk).</a:t>
            </a:r>
          </a:p>
          <a:p>
            <a:pPr>
              <a:buFontTx/>
              <a:buChar char="-"/>
            </a:pPr>
            <a:r>
              <a:rPr lang="en-US" altLang="en-US" smtClean="0"/>
              <a:t>No more Moore’s law for CPUs…</a:t>
            </a:r>
          </a:p>
          <a:p>
            <a:r>
              <a:rPr lang="en-US" altLang="en-US" smtClean="0"/>
              <a:t>Libraries: experts have done this for you</a:t>
            </a:r>
          </a:p>
          <a:p>
            <a:pPr>
              <a:buFontTx/>
              <a:buChar char="-"/>
            </a:pPr>
            <a:r>
              <a:rPr lang="en-US" altLang="en-US" smtClean="0"/>
              <a:t>How do you know which routine to call?</a:t>
            </a:r>
          </a:p>
          <a:p>
            <a:pPr>
              <a:buFontTx/>
              <a:buChar char="-"/>
            </a:pPr>
            <a:r>
              <a:rPr lang="en-US" altLang="en-US" smtClean="0"/>
              <a:t>What if the alg you need isn’t there?</a:t>
            </a:r>
          </a:p>
          <a:p>
            <a:endParaRPr lang="en-US" altLang="en-US" smtClean="0"/>
          </a:p>
          <a:p>
            <a:pPr>
              <a:buFontTx/>
              <a:buChar char="-"/>
            </a:pPr>
            <a:endParaRPr lang="en-US" altLang="en-US" smtClean="0"/>
          </a:p>
          <a:p>
            <a:pPr lvl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Sort N number</a:t>
            </a:r>
          </a:p>
          <a:p>
            <a:r>
              <a:rPr lang="en-US" altLang="en-US" smtClean="0"/>
              <a:t>Alg:  quick sort, insertion sort, bubble sort…</a:t>
            </a:r>
          </a:p>
          <a:p>
            <a:r>
              <a:rPr lang="en-US" altLang="en-US" smtClean="0"/>
              <a:t>Imp:  quickSort.java     quickSort.C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3C73A299-3573-494B-A4CB-9F27DA1BB1A9}" type="slidenum">
              <a:rPr lang="en-US" altLang="en-US" sz="1300" smtClean="0">
                <a:solidFill>
                  <a:schemeClr val="tx1"/>
                </a:solidFill>
              </a:rPr>
              <a:pPr/>
              <a:t>17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ADT:  Stack </a:t>
            </a:r>
            <a:r>
              <a:rPr lang="en-US" altLang="en-US" smtClean="0">
                <a:sym typeface="Wingdings" pitchFamily="2" charset="2"/>
              </a:rPr>
              <a:t> push, pop, isEmpty</a:t>
            </a:r>
          </a:p>
          <a:p>
            <a:endParaRPr lang="en-US" altLang="en-US" smtClean="0"/>
          </a:p>
          <a:p>
            <a:r>
              <a:rPr lang="en-US" altLang="en-US" smtClean="0"/>
              <a:t>DataStructure:  linked list, array</a:t>
            </a:r>
          </a:p>
          <a:p>
            <a:endParaRPr lang="en-US" altLang="en-US" smtClean="0"/>
          </a:p>
          <a:p>
            <a:r>
              <a:rPr lang="en-US" altLang="en-US" smtClean="0"/>
              <a:t>Implementation:  java.util.Stack, java.util.LinkedList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6EB17D25-2FA7-4BC3-9DAD-7123100FD6F6}" type="slidenum">
              <a:rPr lang="en-US" altLang="en-US" sz="1300" smtClean="0">
                <a:solidFill>
                  <a:schemeClr val="tx1"/>
                </a:solidFill>
              </a:rPr>
              <a:pPr/>
              <a:t>19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264B812-931D-4732-A650-BF4EE77ADA02}" type="slidenum">
              <a:rPr lang="en-US" altLang="en-US" sz="1300" smtClean="0">
                <a:solidFill>
                  <a:schemeClr val="tx1"/>
                </a:solidFill>
              </a:rPr>
              <a:pPr/>
              <a:t>20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5FF9EB8-73B8-480F-A4A2-C92707B78722}" type="slidenum">
              <a:rPr lang="en-US" altLang="en-US" sz="1300" smtClean="0">
                <a:solidFill>
                  <a:schemeClr val="tx1"/>
                </a:solidFill>
              </a:rPr>
              <a:pPr/>
              <a:t>21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You’ve probably seen the Q before. If so, this is an opportunity to get familiar with how we will be treating concepts in this class.  If not, then the Q is a simple but very powerful abstraction, and you should make sure you understand it thoroughly.</a:t>
            </a:r>
          </a:p>
          <a:p>
            <a:endParaRPr lang="en-US" altLang="en-US" smtClean="0"/>
          </a:p>
          <a:p>
            <a:r>
              <a:rPr lang="en-US" altLang="en-US" smtClean="0"/>
              <a:t>Note the lack of any implementation details – just the interface and key properties that must be satisfied.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E43C2D5C-6784-46DF-A808-062BA941A1E8}" type="slidenum">
              <a:rPr lang="en-US" altLang="en-US" sz="1300" smtClean="0">
                <a:solidFill>
                  <a:schemeClr val="tx1"/>
                </a:solidFill>
              </a:rPr>
              <a:pPr/>
              <a:t>22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7F12C06-30F4-4D07-8958-88093D90529F}" type="slidenum">
              <a:rPr lang="en-US" altLang="en-US" sz="1300" smtClean="0">
                <a:solidFill>
                  <a:schemeClr val="tx1"/>
                </a:solidFill>
              </a:rPr>
              <a:pPr/>
              <a:t>23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is a data structure implementation of the Q.</a:t>
            </a:r>
          </a:p>
          <a:p>
            <a:r>
              <a:rPr lang="en-US" altLang="en-US" smtClean="0"/>
              <a:t>The queue is stored as an array.</a:t>
            </a:r>
          </a:p>
          <a:p>
            <a:r>
              <a:rPr lang="en-US" altLang="en-US" smtClean="0"/>
              <a:t>shiftLeftOne is expensive!  </a:t>
            </a:r>
          </a:p>
          <a:p>
            <a:endParaRPr lang="en-US" altLang="en-US" smtClean="0"/>
          </a:p>
          <a:p>
            <a:r>
              <a:rPr lang="en-US" altLang="en-US" b="1" smtClean="0"/>
              <a:t>There’s also another problem here. What’s wrong with the Enqueue and Dequeue functions?</a:t>
            </a:r>
          </a:p>
          <a:p>
            <a:endParaRPr lang="en-US" altLang="en-US" b="1" smtClean="0"/>
          </a:p>
          <a:p>
            <a:r>
              <a:rPr lang="en-US" altLang="en-US" b="1" smtClean="0"/>
              <a:t>Your data structures should be robust!</a:t>
            </a:r>
            <a:r>
              <a:rPr lang="en-US" altLang="en-US" smtClean="0"/>
              <a:t> Make them robust before you even consider thinking about making them efficient! That is an order!</a:t>
            </a:r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D4BCAECB-BB50-4643-A925-F846CA6A618B}" type="slidenum">
              <a:rPr lang="en-US" altLang="en-US" sz="1300" smtClean="0">
                <a:solidFill>
                  <a:schemeClr val="tx1"/>
                </a:solidFill>
              </a:rPr>
              <a:pPr/>
              <a:t>24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Here is another data structure implementation of the Q.</a:t>
            </a:r>
          </a:p>
          <a:p>
            <a:r>
              <a:rPr lang="en-US" altLang="en-US" smtClean="0"/>
              <a:t>The queue is stored as an array, and, to avoid shifting all the elements each time an element is dequeued, we imagine that the array wraps around on itself.</a:t>
            </a:r>
          </a:p>
          <a:p>
            <a:endParaRPr lang="en-US" altLang="en-US" smtClean="0"/>
          </a:p>
          <a:p>
            <a:r>
              <a:rPr lang="en-US" altLang="en-US" smtClean="0"/>
              <a:t>Test for empty/full:  front = back</a:t>
            </a:r>
          </a:p>
          <a:p>
            <a:endParaRPr lang="en-US" altLang="en-US" smtClean="0"/>
          </a:p>
          <a:p>
            <a:r>
              <a:rPr lang="en-US" altLang="en-US" smtClean="0"/>
              <a:t>Can we do something smarter when full?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EADF361-F837-4BB7-9A2A-0C72D4D3F27F}" type="slidenum">
              <a:rPr lang="en-US" altLang="en-US" sz="1300" smtClean="0">
                <a:solidFill>
                  <a:schemeClr val="tx1"/>
                </a:solidFill>
              </a:rPr>
              <a:pPr/>
              <a:t>25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D21ABA3-0A8C-46FD-BE51-DC492BB98F90}" type="slidenum">
              <a:rPr lang="en-US" altLang="en-US" sz="1300" smtClean="0">
                <a:solidFill>
                  <a:schemeClr val="tx1"/>
                </a:solidFill>
              </a:rPr>
              <a:pPr/>
              <a:t>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(Introduce everyone) “ give them a hand”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78326E5A-D565-48A9-8F72-93478170DB49}" type="slidenum">
              <a:rPr lang="en-US" altLang="en-US" sz="1300" smtClean="0">
                <a:solidFill>
                  <a:schemeClr val="tx1"/>
                </a:solidFill>
              </a:rPr>
              <a:pPr/>
              <a:t>26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Advantage of circular array?   Faster (except for resize), simpler memory management</a:t>
            </a:r>
          </a:p>
          <a:p>
            <a:r>
              <a:rPr lang="en-US" altLang="en-US" smtClean="0"/>
              <a:t>Advantage of linked list?  No max size (or need to reallocate/copy)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4BE4EC1B-2898-4C5B-A287-7AA66FDAC488}" type="slidenum">
              <a:rPr lang="en-US" altLang="en-US" sz="1300" smtClean="0">
                <a:solidFill>
                  <a:schemeClr val="tx1"/>
                </a:solidFill>
              </a:rPr>
              <a:pPr/>
              <a:t>27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21DB23E-75ED-4DCB-AD1D-7E0D5DC6D172}" type="slidenum">
              <a:rPr lang="en-US" altLang="en-US" sz="1300" smtClean="0">
                <a:solidFill>
                  <a:schemeClr val="tx1"/>
                </a:solidFill>
              </a:rPr>
              <a:pPr/>
              <a:t>28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89F12DE1-5E10-40B9-86DA-9A3E4CFB40CE}" type="slidenum">
              <a:rPr lang="en-US" altLang="en-US" sz="1300" smtClean="0">
                <a:solidFill>
                  <a:schemeClr val="tx1"/>
                </a:solidFill>
              </a:rPr>
              <a:pPr/>
              <a:t>29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A9652B6E-1A49-403E-A0EF-F45DC48A99A5}" type="slidenum">
              <a:rPr lang="en-US" altLang="en-US" sz="1300" smtClean="0">
                <a:solidFill>
                  <a:schemeClr val="tx1"/>
                </a:solidFill>
              </a:rPr>
              <a:pPr/>
              <a:t>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57E0290A-BA17-4C51-8285-8A1D02E2F418}" type="slidenum">
              <a:rPr lang="en-US" altLang="en-US" sz="1300" smtClean="0">
                <a:solidFill>
                  <a:schemeClr val="tx1"/>
                </a:solidFill>
              </a:rPr>
              <a:pPr/>
              <a:t>5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0075"/>
            <a:ext cx="5121275" cy="41767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Announce is required.</a:t>
            </a:r>
          </a:p>
          <a:p>
            <a:endParaRPr lang="en-US" altLang="en-US" smtClean="0"/>
          </a:p>
          <a:p>
            <a:r>
              <a:rPr lang="en-US" altLang="en-US" smtClean="0"/>
              <a:t>3</a:t>
            </a:r>
            <a:r>
              <a:rPr lang="en-US" altLang="en-US" baseline="30000" smtClean="0"/>
              <a:t>rd</a:t>
            </a:r>
            <a:r>
              <a:rPr lang="en-US" altLang="en-US" smtClean="0"/>
              <a:t> edition ~ $150</a:t>
            </a:r>
          </a:p>
          <a:p>
            <a:r>
              <a:rPr lang="en-US" altLang="en-US" smtClean="0"/>
              <a:t>2</a:t>
            </a:r>
            <a:r>
              <a:rPr lang="en-US" altLang="en-US" baseline="30000" smtClean="0"/>
              <a:t>nd</a:t>
            </a:r>
            <a:r>
              <a:rPr lang="en-US" altLang="en-US" smtClean="0"/>
              <a:t> edition ~ $45, or $3 used…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57122BA-B5DB-46E8-BA89-1096F781C789}" type="slidenum">
              <a:rPr lang="en-US" altLang="en-US" sz="1300" smtClean="0">
                <a:solidFill>
                  <a:schemeClr val="tx1"/>
                </a:solidFill>
              </a:rPr>
              <a:pPr/>
              <a:t>10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B2797D16-C0B8-453A-8633-721FF70AFB47}" type="slidenum">
              <a:rPr lang="en-US" altLang="en-US" sz="1300" smtClean="0">
                <a:solidFill>
                  <a:schemeClr val="tx1"/>
                </a:solidFill>
              </a:rPr>
              <a:pPr/>
              <a:t>12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See course web page for more on both of these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FAA38BC0-EFD2-4ED6-A29C-CAC15B80CAAE}" type="slidenum">
              <a:rPr lang="en-US" altLang="en-US" sz="1300" smtClean="0">
                <a:solidFill>
                  <a:schemeClr val="tx1"/>
                </a:solidFill>
              </a:rPr>
              <a:pPr/>
              <a:t>13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1pPr>
            <a:lvl2pPr marL="714375" indent="-274638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2pPr>
            <a:lvl3pPr marL="1098550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3pPr>
            <a:lvl4pPr marL="1538288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4pPr>
            <a:lvl5pPr marL="1978025" indent="-219075" defTabSz="920750">
              <a:defRPr sz="1600">
                <a:solidFill>
                  <a:schemeClr val="accent1"/>
                </a:solidFill>
                <a:latin typeface="Times New Roman" pitchFamily="18" charset="0"/>
              </a:defRPr>
            </a:lvl5pPr>
            <a:lvl6pPr marL="24352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6pPr>
            <a:lvl7pPr marL="28924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7pPr>
            <a:lvl8pPr marL="33496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8pPr>
            <a:lvl9pPr marL="3806825" indent="-219075" defTabSz="92075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1600">
                <a:solidFill>
                  <a:schemeClr val="accent1"/>
                </a:solidFill>
                <a:latin typeface="Times New Roman" pitchFamily="18" charset="0"/>
              </a:defRPr>
            </a:lvl9pPr>
          </a:lstStyle>
          <a:p>
            <a:fld id="{26AFCFA3-478E-44C6-B7D5-D2105CB8858C}" type="slidenum">
              <a:rPr lang="en-US" altLang="en-US" sz="1300" smtClean="0">
                <a:solidFill>
                  <a:schemeClr val="tx1"/>
                </a:solidFill>
              </a:rPr>
              <a:pPr/>
              <a:t>14</a:t>
            </a:fld>
            <a:endParaRPr lang="en-US" altLang="en-US" sz="1300" smtClean="0">
              <a:solidFill>
                <a:schemeClr val="tx1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Solving these problems requires:  algorithm, data structures</a:t>
            </a:r>
          </a:p>
          <a:p>
            <a:r>
              <a:rPr lang="en-US" altLang="en-US" smtClean="0"/>
              <a:t>Choice of alg/ds can make a huge difference (seconds vs. days)</a:t>
            </a:r>
          </a:p>
          <a:p>
            <a:endParaRPr lang="en-US" altLang="en-US" smtClean="0"/>
          </a:p>
          <a:p>
            <a:r>
              <a:rPr lang="en-US" altLang="en-US" smtClean="0"/>
              <a:t>Desiderada:  speed, small memory, elegance/simplicity</a:t>
            </a:r>
          </a:p>
          <a:p>
            <a:r>
              <a:rPr lang="en-US" altLang="en-US" smtClean="0"/>
              <a:t>Why does elegance matter?  Easier to debug, maintain.</a:t>
            </a:r>
          </a:p>
          <a:p>
            <a:r>
              <a:rPr lang="en-US" altLang="en-US" smtClean="0"/>
              <a:t>Often these things are at odds—can’t always have all three, but sometimes you can.</a:t>
            </a:r>
          </a:p>
          <a:p>
            <a:endParaRPr lang="en-US" altLang="en-US" smtClean="0"/>
          </a:p>
          <a:p>
            <a:r>
              <a:rPr lang="en-US" altLang="en-US" smtClean="0"/>
              <a:t>Usually, the first thing you think of is much slower than the best performing method</a:t>
            </a:r>
          </a:p>
          <a:p>
            <a:r>
              <a:rPr lang="en-US" altLang="en-US" smtClean="0"/>
              <a:t>People have written PhD theses on memory allocation, sorting algorithms, etc.</a:t>
            </a:r>
          </a:p>
          <a:p>
            <a:r>
              <a:rPr lang="en-US" altLang="en-US" smtClean="0"/>
              <a:t>Some of these methods are very complex, some are simple and elegant—we’ll be focusing on the latter…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995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E3D29-17E1-4F73-98C5-C1578562D1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67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06F9A-20CC-453C-B016-716D1B49E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5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</a:lstStyle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51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7399F4-18E9-476C-BF51-6F6CFD52510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1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89EC3-A915-4455-86D5-B12D6737FD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72A4B9-27A0-431E-828E-D9164D3B9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C45AD5-AAEF-4934-AA5C-1772920842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0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4BD63-3F69-4317-BFAC-D05CE43EF9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99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B3FFC-6FA6-477D-962A-C50729C486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04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D1CD63-D5FC-42BA-93E0-6A849AD09C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CSE 332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E508F6-ED62-4112-8118-58A1073E24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890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notesSlide" Target="../notesSlides/notesSlide1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3" Type="http://schemas.openxmlformats.org/officeDocument/2006/relationships/tags" Target="../tags/tag35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4" Type="http://schemas.openxmlformats.org/officeDocument/2006/relationships/tags" Target="../tags/tag3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2.xml"/><Relationship Id="rId3" Type="http://schemas.openxmlformats.org/officeDocument/2006/relationships/tags" Target="../tags/tag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58.xml"/><Relationship Id="rId3" Type="http://schemas.openxmlformats.org/officeDocument/2006/relationships/tags" Target="../tags/tag53.xml"/><Relationship Id="rId7" Type="http://schemas.openxmlformats.org/officeDocument/2006/relationships/tags" Target="../tags/tag57.xml"/><Relationship Id="rId12" Type="http://schemas.openxmlformats.org/officeDocument/2006/relationships/notesSlide" Target="../notesSlides/notesSlide15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5.xml"/><Relationship Id="rId10" Type="http://schemas.openxmlformats.org/officeDocument/2006/relationships/tags" Target="../tags/tag60.xml"/><Relationship Id="rId4" Type="http://schemas.openxmlformats.org/officeDocument/2006/relationships/tags" Target="../tags/tag54.xml"/><Relationship Id="rId9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tags" Target="../tags/tag76.xml"/><Relationship Id="rId18" Type="http://schemas.openxmlformats.org/officeDocument/2006/relationships/tags" Target="../tags/tag81.xml"/><Relationship Id="rId26" Type="http://schemas.openxmlformats.org/officeDocument/2006/relationships/tags" Target="../tags/tag89.xml"/><Relationship Id="rId3" Type="http://schemas.openxmlformats.org/officeDocument/2006/relationships/tags" Target="../tags/tag66.xml"/><Relationship Id="rId21" Type="http://schemas.openxmlformats.org/officeDocument/2006/relationships/tags" Target="../tags/tag84.xml"/><Relationship Id="rId7" Type="http://schemas.openxmlformats.org/officeDocument/2006/relationships/tags" Target="../tags/tag70.xml"/><Relationship Id="rId12" Type="http://schemas.openxmlformats.org/officeDocument/2006/relationships/tags" Target="../tags/tag75.xml"/><Relationship Id="rId17" Type="http://schemas.openxmlformats.org/officeDocument/2006/relationships/tags" Target="../tags/tag80.xml"/><Relationship Id="rId25" Type="http://schemas.openxmlformats.org/officeDocument/2006/relationships/tags" Target="../tags/tag88.xml"/><Relationship Id="rId33" Type="http://schemas.openxmlformats.org/officeDocument/2006/relationships/notesSlide" Target="../notesSlides/notesSlide17.xml"/><Relationship Id="rId2" Type="http://schemas.openxmlformats.org/officeDocument/2006/relationships/tags" Target="../tags/tag65.xml"/><Relationship Id="rId16" Type="http://schemas.openxmlformats.org/officeDocument/2006/relationships/tags" Target="../tags/tag79.xml"/><Relationship Id="rId20" Type="http://schemas.openxmlformats.org/officeDocument/2006/relationships/tags" Target="../tags/tag83.xml"/><Relationship Id="rId29" Type="http://schemas.openxmlformats.org/officeDocument/2006/relationships/tags" Target="../tags/tag92.xml"/><Relationship Id="rId1" Type="http://schemas.openxmlformats.org/officeDocument/2006/relationships/tags" Target="../tags/tag64.xml"/><Relationship Id="rId6" Type="http://schemas.openxmlformats.org/officeDocument/2006/relationships/tags" Target="../tags/tag69.xml"/><Relationship Id="rId11" Type="http://schemas.openxmlformats.org/officeDocument/2006/relationships/tags" Target="../tags/tag74.xml"/><Relationship Id="rId24" Type="http://schemas.openxmlformats.org/officeDocument/2006/relationships/tags" Target="../tags/tag87.xml"/><Relationship Id="rId32" Type="http://schemas.openxmlformats.org/officeDocument/2006/relationships/slideLayout" Target="../slideLayouts/slideLayout4.xml"/><Relationship Id="rId5" Type="http://schemas.openxmlformats.org/officeDocument/2006/relationships/tags" Target="../tags/tag68.xml"/><Relationship Id="rId15" Type="http://schemas.openxmlformats.org/officeDocument/2006/relationships/tags" Target="../tags/tag78.xml"/><Relationship Id="rId23" Type="http://schemas.openxmlformats.org/officeDocument/2006/relationships/tags" Target="../tags/tag86.xml"/><Relationship Id="rId28" Type="http://schemas.openxmlformats.org/officeDocument/2006/relationships/tags" Target="../tags/tag91.xml"/><Relationship Id="rId10" Type="http://schemas.openxmlformats.org/officeDocument/2006/relationships/tags" Target="../tags/tag73.xml"/><Relationship Id="rId19" Type="http://schemas.openxmlformats.org/officeDocument/2006/relationships/tags" Target="../tags/tag82.xml"/><Relationship Id="rId31" Type="http://schemas.openxmlformats.org/officeDocument/2006/relationships/tags" Target="../tags/tag94.xml"/><Relationship Id="rId4" Type="http://schemas.openxmlformats.org/officeDocument/2006/relationships/tags" Target="../tags/tag67.xml"/><Relationship Id="rId9" Type="http://schemas.openxmlformats.org/officeDocument/2006/relationships/tags" Target="../tags/tag72.xml"/><Relationship Id="rId14" Type="http://schemas.openxmlformats.org/officeDocument/2006/relationships/tags" Target="../tags/tag77.xml"/><Relationship Id="rId22" Type="http://schemas.openxmlformats.org/officeDocument/2006/relationships/tags" Target="../tags/tag85.xml"/><Relationship Id="rId27" Type="http://schemas.openxmlformats.org/officeDocument/2006/relationships/tags" Target="../tags/tag90.xml"/><Relationship Id="rId30" Type="http://schemas.openxmlformats.org/officeDocument/2006/relationships/tags" Target="../tags/tag93.xml"/><Relationship Id="rId8" Type="http://schemas.openxmlformats.org/officeDocument/2006/relationships/tags" Target="../tags/tag71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tags" Target="../tags/tag107.xml"/><Relationship Id="rId18" Type="http://schemas.openxmlformats.org/officeDocument/2006/relationships/tags" Target="../tags/tag112.xml"/><Relationship Id="rId26" Type="http://schemas.openxmlformats.org/officeDocument/2006/relationships/tags" Target="../tags/tag120.xml"/><Relationship Id="rId3" Type="http://schemas.openxmlformats.org/officeDocument/2006/relationships/tags" Target="../tags/tag97.xml"/><Relationship Id="rId21" Type="http://schemas.openxmlformats.org/officeDocument/2006/relationships/tags" Target="../tags/tag115.xml"/><Relationship Id="rId34" Type="http://schemas.openxmlformats.org/officeDocument/2006/relationships/slideLayout" Target="../slideLayouts/slideLayout4.xml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tags" Target="../tags/tag111.xml"/><Relationship Id="rId25" Type="http://schemas.openxmlformats.org/officeDocument/2006/relationships/tags" Target="../tags/tag119.xml"/><Relationship Id="rId33" Type="http://schemas.openxmlformats.org/officeDocument/2006/relationships/tags" Target="../tags/tag127.xml"/><Relationship Id="rId2" Type="http://schemas.openxmlformats.org/officeDocument/2006/relationships/tags" Target="../tags/tag96.xml"/><Relationship Id="rId16" Type="http://schemas.openxmlformats.org/officeDocument/2006/relationships/tags" Target="../tags/tag110.xml"/><Relationship Id="rId20" Type="http://schemas.openxmlformats.org/officeDocument/2006/relationships/tags" Target="../tags/tag114.xml"/><Relationship Id="rId29" Type="http://schemas.openxmlformats.org/officeDocument/2006/relationships/tags" Target="../tags/tag123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24" Type="http://schemas.openxmlformats.org/officeDocument/2006/relationships/tags" Target="../tags/tag118.xml"/><Relationship Id="rId32" Type="http://schemas.openxmlformats.org/officeDocument/2006/relationships/tags" Target="../tags/tag126.xml"/><Relationship Id="rId5" Type="http://schemas.openxmlformats.org/officeDocument/2006/relationships/tags" Target="../tags/tag99.xml"/><Relationship Id="rId15" Type="http://schemas.openxmlformats.org/officeDocument/2006/relationships/tags" Target="../tags/tag109.xml"/><Relationship Id="rId23" Type="http://schemas.openxmlformats.org/officeDocument/2006/relationships/tags" Target="../tags/tag117.xml"/><Relationship Id="rId28" Type="http://schemas.openxmlformats.org/officeDocument/2006/relationships/tags" Target="../tags/tag122.xml"/><Relationship Id="rId10" Type="http://schemas.openxmlformats.org/officeDocument/2006/relationships/tags" Target="../tags/tag104.xml"/><Relationship Id="rId19" Type="http://schemas.openxmlformats.org/officeDocument/2006/relationships/tags" Target="../tags/tag113.xml"/><Relationship Id="rId31" Type="http://schemas.openxmlformats.org/officeDocument/2006/relationships/tags" Target="../tags/tag125.xml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tags" Target="../tags/tag108.xml"/><Relationship Id="rId22" Type="http://schemas.openxmlformats.org/officeDocument/2006/relationships/tags" Target="../tags/tag116.xml"/><Relationship Id="rId27" Type="http://schemas.openxmlformats.org/officeDocument/2006/relationships/tags" Target="../tags/tag121.xml"/><Relationship Id="rId30" Type="http://schemas.openxmlformats.org/officeDocument/2006/relationships/tags" Target="../tags/tag124.xml"/><Relationship Id="rId35" Type="http://schemas.openxmlformats.org/officeDocument/2006/relationships/notesSlide" Target="../notesSlides/notesSlide18.xml"/><Relationship Id="rId8" Type="http://schemas.openxmlformats.org/officeDocument/2006/relationships/tags" Target="../tags/tag10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" Type="http://schemas.openxmlformats.org/officeDocument/2006/relationships/tags" Target="../tags/tag130.xml"/><Relationship Id="rId21" Type="http://schemas.openxmlformats.org/officeDocument/2006/relationships/tags" Target="../tags/tag148.xml"/><Relationship Id="rId7" Type="http://schemas.openxmlformats.org/officeDocument/2006/relationships/tags" Target="../tags/tag134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notesSlide" Target="../notesSlides/notesSlide19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7" Type="http://schemas.openxmlformats.org/officeDocument/2006/relationships/notesSlide" Target="../notesSlides/notesSlide20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6" Type="http://schemas.openxmlformats.org/officeDocument/2006/relationships/slideLayout" Target="../slideLayouts/slideLayout4.xml"/><Relationship Id="rId5" Type="http://schemas.openxmlformats.org/officeDocument/2006/relationships/tags" Target="../tags/tag161.xml"/><Relationship Id="rId4" Type="http://schemas.openxmlformats.org/officeDocument/2006/relationships/tags" Target="../tags/tag160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169.xml"/><Relationship Id="rId13" Type="http://schemas.openxmlformats.org/officeDocument/2006/relationships/tags" Target="../tags/tag174.xml"/><Relationship Id="rId3" Type="http://schemas.openxmlformats.org/officeDocument/2006/relationships/tags" Target="../tags/tag164.xml"/><Relationship Id="rId7" Type="http://schemas.openxmlformats.org/officeDocument/2006/relationships/tags" Target="../tags/tag168.xml"/><Relationship Id="rId12" Type="http://schemas.openxmlformats.org/officeDocument/2006/relationships/tags" Target="../tags/tag173.xml"/><Relationship Id="rId2" Type="http://schemas.openxmlformats.org/officeDocument/2006/relationships/tags" Target="../tags/tag163.xml"/><Relationship Id="rId16" Type="http://schemas.openxmlformats.org/officeDocument/2006/relationships/notesSlide" Target="../notesSlides/notesSlide21.xml"/><Relationship Id="rId1" Type="http://schemas.openxmlformats.org/officeDocument/2006/relationships/tags" Target="../tags/tag162.xml"/><Relationship Id="rId6" Type="http://schemas.openxmlformats.org/officeDocument/2006/relationships/tags" Target="../tags/tag167.xml"/><Relationship Id="rId11" Type="http://schemas.openxmlformats.org/officeDocument/2006/relationships/tags" Target="../tags/tag172.xml"/><Relationship Id="rId5" Type="http://schemas.openxmlformats.org/officeDocument/2006/relationships/tags" Target="../tags/tag166.xml"/><Relationship Id="rId15" Type="http://schemas.openxmlformats.org/officeDocument/2006/relationships/slideLayout" Target="../slideLayouts/slideLayout2.xml"/><Relationship Id="rId10" Type="http://schemas.openxmlformats.org/officeDocument/2006/relationships/tags" Target="../tags/tag171.xml"/><Relationship Id="rId4" Type="http://schemas.openxmlformats.org/officeDocument/2006/relationships/tags" Target="../tags/tag165.xml"/><Relationship Id="rId9" Type="http://schemas.openxmlformats.org/officeDocument/2006/relationships/tags" Target="../tags/tag170.xml"/><Relationship Id="rId14" Type="http://schemas.openxmlformats.org/officeDocument/2006/relationships/tags" Target="../tags/tag17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286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CSE 332: Data Structures and Parallelism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Fall 2022</a:t>
            </a:r>
          </a:p>
          <a:p>
            <a:r>
              <a:rPr lang="en-US" altLang="en-US" dirty="0" smtClean="0"/>
              <a:t>Richard Anderson</a:t>
            </a:r>
          </a:p>
          <a:p>
            <a:r>
              <a:rPr lang="en-US" altLang="en-US" dirty="0" smtClean="0"/>
              <a:t>Lecture 1: Introduction, Stacks and Queues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820A4-3FD7-46A3-BBC4-852662ABCDF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Overall grading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057400"/>
            <a:ext cx="8763000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Grading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25% - Written Homework Assignments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35% - Programming Assignments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15% - Midterm Exam (Nov 4)</a:t>
            </a:r>
            <a:endParaRPr lang="en-US" altLang="en-US" sz="2400" dirty="0" smtClean="0"/>
          </a:p>
          <a:p>
            <a:pPr lvl="1">
              <a:buFontTx/>
              <a:buNone/>
            </a:pPr>
            <a:r>
              <a:rPr lang="en-US" altLang="en-US" sz="3200" dirty="0" smtClean="0"/>
              <a:t>25% - Final Exam (Dec 15, 8:30 AM)</a:t>
            </a:r>
          </a:p>
          <a:p>
            <a:pPr lvl="1">
              <a:buFontTx/>
              <a:buNone/>
            </a:pPr>
            <a:r>
              <a:rPr lang="en-US" altLang="en-US" sz="3200" dirty="0" smtClean="0"/>
              <a:t>  </a:t>
            </a: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7818E5F-3ECC-4AF3-8AC0-DBC7BFCBB881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Section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 smtClean="0"/>
              <a:t>Meet on Thursdays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US" altLang="en-US" sz="2800" dirty="0" smtClean="0"/>
              <a:t>What happens there?</a:t>
            </a:r>
          </a:p>
          <a:p>
            <a:pPr lvl="1"/>
            <a:r>
              <a:rPr lang="en-US" altLang="en-US" sz="2400" dirty="0" smtClean="0"/>
              <a:t>Answer questions about current homework</a:t>
            </a:r>
          </a:p>
          <a:p>
            <a:pPr lvl="1"/>
            <a:r>
              <a:rPr lang="en-US" altLang="en-US" sz="2400" dirty="0" smtClean="0"/>
              <a:t>Previous </a:t>
            </a:r>
            <a:r>
              <a:rPr lang="en-US" altLang="en-US" sz="2400" dirty="0" err="1" smtClean="0"/>
              <a:t>homeworks</a:t>
            </a:r>
            <a:r>
              <a:rPr lang="en-US" altLang="en-US" sz="2400" dirty="0" smtClean="0"/>
              <a:t> returned and discussed</a:t>
            </a:r>
          </a:p>
          <a:p>
            <a:pPr lvl="1"/>
            <a:r>
              <a:rPr lang="en-US" altLang="en-US" sz="2400" dirty="0" smtClean="0"/>
              <a:t>Discuss the project (getting started, getting through it, answering questions)</a:t>
            </a:r>
          </a:p>
          <a:p>
            <a:pPr lvl="1"/>
            <a:r>
              <a:rPr lang="en-US" altLang="en-US" sz="2400" dirty="0" smtClean="0"/>
              <a:t>Finer points of Java, </a:t>
            </a:r>
            <a:r>
              <a:rPr lang="en-US" altLang="en-US" sz="2400" dirty="0" smtClean="0"/>
              <a:t> etc</a:t>
            </a:r>
            <a:r>
              <a:rPr lang="en-US" altLang="en-US" sz="2400" dirty="0" smtClean="0"/>
              <a:t>.</a:t>
            </a:r>
          </a:p>
          <a:p>
            <a:pPr lvl="1"/>
            <a:r>
              <a:rPr lang="en-US" altLang="en-US" sz="2400" dirty="0" smtClean="0"/>
              <a:t>Reinforce lecture material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396E1229-0D8C-4875-A516-D78FB0FEFD3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Homework for Today!!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0"/>
            <a:ext cx="8458200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/>
              <a:t>Project #1: </a:t>
            </a:r>
            <a:r>
              <a:rPr lang="en-US" altLang="en-US" b="1" dirty="0" smtClean="0"/>
              <a:t> </a:t>
            </a:r>
            <a:r>
              <a:rPr lang="en-US" altLang="en-US" u="sng" dirty="0" smtClean="0">
                <a:solidFill>
                  <a:srgbClr val="FF0000"/>
                </a:solidFill>
              </a:rPr>
              <a:t>Checkpoint 1, Oct 6 at 11:59 pm</a:t>
            </a:r>
            <a:endParaRPr lang="en-US" altLang="en-US" sz="2800" u="sng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smtClean="0"/>
              <a:t>Exercise </a:t>
            </a:r>
            <a:r>
              <a:rPr lang="en-US" altLang="en-US" b="1" dirty="0"/>
              <a:t>#</a:t>
            </a:r>
            <a:r>
              <a:rPr lang="en-US" altLang="en-US" b="1" dirty="0" smtClean="0"/>
              <a:t>1:  </a:t>
            </a:r>
            <a:r>
              <a:rPr lang="en-US" altLang="en-US" u="sng" dirty="0">
                <a:solidFill>
                  <a:srgbClr val="FF0000"/>
                </a:solidFill>
              </a:rPr>
              <a:t>Due </a:t>
            </a:r>
            <a:r>
              <a:rPr lang="en-US" altLang="en-US" u="sng" dirty="0" smtClean="0">
                <a:solidFill>
                  <a:srgbClr val="FF0000"/>
                </a:solidFill>
              </a:rPr>
              <a:t>Monday, Oct 3 </a:t>
            </a:r>
            <a:r>
              <a:rPr lang="en-US" altLang="en-US" u="sng" dirty="0">
                <a:solidFill>
                  <a:srgbClr val="FF0000"/>
                </a:solidFill>
              </a:rPr>
              <a:t>at </a:t>
            </a:r>
            <a:r>
              <a:rPr lang="en-US" altLang="en-US" u="sng" dirty="0" smtClean="0">
                <a:solidFill>
                  <a:srgbClr val="FF0000"/>
                </a:solidFill>
              </a:rPr>
              <a:t>11:59 pm</a:t>
            </a:r>
            <a:endParaRPr lang="en-US" altLang="en-US" u="sng" dirty="0">
              <a:solidFill>
                <a:srgbClr val="FF0000"/>
              </a:solidFill>
            </a:endParaRPr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/>
              <a:t>Review Java </a:t>
            </a:r>
            <a:endParaRPr lang="en-US" altLang="en-US" b="1" dirty="0" smtClean="0"/>
          </a:p>
          <a:p>
            <a:pPr marL="609600" indent="-609600">
              <a:lnSpc>
                <a:spcPct val="90000"/>
              </a:lnSpc>
              <a:buFont typeface="+mj-lt"/>
              <a:buAutoNum type="arabicPeriod"/>
            </a:pPr>
            <a:r>
              <a:rPr lang="en-US" altLang="en-US" b="1" dirty="0" smtClean="0"/>
              <a:t>Reading</a:t>
            </a:r>
            <a:r>
              <a:rPr lang="en-US" altLang="en-US" dirty="0" smtClean="0"/>
              <a:t> </a:t>
            </a:r>
            <a:r>
              <a:rPr lang="en-US" altLang="en-US" dirty="0" smtClean="0"/>
              <a:t>in </a:t>
            </a:r>
            <a:r>
              <a:rPr lang="en-US" altLang="en-US" dirty="0"/>
              <a:t>Weiss (see course web page</a:t>
            </a:r>
            <a:r>
              <a:rPr lang="en-US" altLang="en-US" dirty="0" smtClean="0"/>
              <a:t>)</a:t>
            </a:r>
          </a:p>
          <a:p>
            <a:pPr lvl="1">
              <a:spcBef>
                <a:spcPts val="525"/>
              </a:spcBef>
              <a:spcAft>
                <a:spcPts val="525"/>
              </a:spcAft>
            </a:pPr>
            <a:r>
              <a:rPr lang="en-US" altLang="en-US" sz="2400" dirty="0"/>
              <a:t>(Topic for Project #1) Weiss 3.1-3.7 – Lists, Stacks, &amp; Queues</a:t>
            </a:r>
          </a:p>
          <a:p>
            <a:pPr lvl="1">
              <a:spcBef>
                <a:spcPts val="525"/>
              </a:spcBef>
              <a:spcAft>
                <a:spcPts val="525"/>
              </a:spcAft>
            </a:pPr>
            <a:r>
              <a:rPr lang="en-US" altLang="en-US" sz="2400" dirty="0" smtClean="0"/>
              <a:t>(Friday) </a:t>
            </a:r>
            <a:r>
              <a:rPr lang="en-US" altLang="en-US" sz="2400" dirty="0"/>
              <a:t>Weiss 2.1-2.4 –Algorithm Analysis </a:t>
            </a:r>
          </a:p>
          <a:p>
            <a:pPr lvl="1">
              <a:spcBef>
                <a:spcPts val="525"/>
              </a:spcBef>
              <a:spcAft>
                <a:spcPts val="525"/>
              </a:spcAft>
            </a:pPr>
            <a:r>
              <a:rPr lang="en-US" altLang="en-US" sz="2400" dirty="0"/>
              <a:t>(Useful) Weiss 1.1-1.6 –Mathematics and Java</a:t>
            </a:r>
            <a:endParaRPr lang="en-US" altLang="en-US" dirty="0"/>
          </a:p>
          <a:p>
            <a:pPr marL="990600" lvl="1" indent="-533400">
              <a:spcBef>
                <a:spcPts val="525"/>
              </a:spcBef>
              <a:spcAft>
                <a:spcPts val="525"/>
              </a:spcAft>
              <a:buFontTx/>
              <a:buNone/>
            </a:pPr>
            <a:endParaRPr lang="en-US" altLang="en-US" dirty="0" smtClean="0"/>
          </a:p>
          <a:p>
            <a:pPr marL="609600" indent="-609600">
              <a:buFontTx/>
              <a:buAutoNum type="arabicParenR"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A408FF58-4A9A-4161-B0D5-985D87F4D755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/>
              <a:t>Administrative Info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What is this course about?</a:t>
            </a:r>
          </a:p>
          <a:p>
            <a:r>
              <a:rPr lang="en-US" altLang="en-US" smtClean="0"/>
              <a:t>Review: Queues and stacks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58CADDD1-8CF0-4985-B2AE-EA8A7FD7E060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Common tasks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en-US" smtClean="0"/>
              <a:t>Many possible solutions</a:t>
            </a:r>
          </a:p>
          <a:p>
            <a:pPr lvl="1"/>
            <a:r>
              <a:rPr lang="en-US" altLang="en-US" smtClean="0"/>
              <a:t>Choice of algorithm, data structures matters</a:t>
            </a:r>
          </a:p>
          <a:p>
            <a:pPr lvl="1"/>
            <a:r>
              <a:rPr lang="en-US" altLang="en-US" smtClean="0"/>
              <a:t>What properties do we want?</a:t>
            </a:r>
          </a:p>
          <a:p>
            <a:pPr lvl="2"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803DD293-75C1-400A-8A9F-70FD74E0050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7413" name="Text Box 7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2400" y="5824538"/>
            <a:ext cx="88392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speed,  small memory,  elegance/simplicity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Why does elegance matter?  Easier to debug, maintain.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Often these things are at odds—can’t always have all three, but sometimes you can.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Why should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8359360D-A541-4FA1-85FB-8F06FFB33178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9460" name="Text Box 6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715000"/>
            <a:ext cx="8839200" cy="1179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Computers are getting faster</a:t>
            </a:r>
            <a:r>
              <a:rPr lang="en-US" altLang="en-US" sz="1400">
                <a:solidFill>
                  <a:schemeClr val="accent1"/>
                </a:solidFill>
                <a:sym typeface="Wingdings" pitchFamily="2" charset="2"/>
              </a:rPr>
              <a:t> no need to optimize</a:t>
            </a:r>
          </a:p>
          <a:p>
            <a:pPr lvl="1">
              <a:spcBef>
                <a:spcPct val="50000"/>
              </a:spcBef>
              <a:buFontTx/>
              <a:buChar char="-"/>
            </a:pPr>
            <a:r>
              <a:rPr lang="en-US" altLang="en-US" sz="1400">
                <a:solidFill>
                  <a:schemeClr val="accent1"/>
                </a:solidFill>
              </a:rPr>
              <a:t>Some truth to this—many optimizations no longer matter.  But problem size are bigger (terrabytes!)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No more Moore’s law for CPU’s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Libraries—experts have done the hard work for you.  But—which routine to call?  What if alg isn’t there?</a:t>
            </a:r>
          </a:p>
        </p:txBody>
      </p:sp>
      <p:sp>
        <p:nvSpPr>
          <p:cNvPr id="5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›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en-US" altLang="en-US" kern="0" dirty="0" smtClean="0"/>
              <a:t>Computers are getting faster</a:t>
            </a:r>
          </a:p>
          <a:p>
            <a:pPr lvl="1">
              <a:lnSpc>
                <a:spcPct val="100000"/>
              </a:lnSpc>
              <a:defRPr/>
            </a:pPr>
            <a:r>
              <a:rPr lang="en-US" altLang="en-US" kern="0" dirty="0" smtClean="0"/>
              <a:t>No need to optimize</a:t>
            </a:r>
            <a:br>
              <a:rPr lang="en-US" altLang="en-US" kern="0" dirty="0" smtClean="0"/>
            </a:br>
            <a:r>
              <a:rPr lang="en-US" altLang="en-US" kern="0" dirty="0" smtClean="0"/>
              <a:t/>
            </a:r>
            <a:br>
              <a:rPr lang="en-US" altLang="en-US" kern="0" dirty="0" smtClean="0"/>
            </a:br>
            <a:endParaRPr lang="en-US" altLang="en-US" kern="0" dirty="0" smtClean="0"/>
          </a:p>
          <a:p>
            <a:pPr>
              <a:lnSpc>
                <a:spcPct val="100000"/>
              </a:lnSpc>
              <a:defRPr/>
            </a:pPr>
            <a:r>
              <a:rPr lang="en-US" altLang="en-US" kern="0" dirty="0" smtClean="0"/>
              <a:t>Libraries:  experts have done it for you</a:t>
            </a:r>
            <a:endParaRPr lang="en-US" altLang="en-US" kern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Program Abstraction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Problem defn: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Algorithm: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Implementation: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C1433E20-49D6-4894-B220-34C0A471928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9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2667000"/>
            <a:ext cx="2209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Sort N numbers</a:t>
            </a:r>
          </a:p>
        </p:txBody>
      </p:sp>
      <p:sp>
        <p:nvSpPr>
          <p:cNvPr id="21510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4440238"/>
            <a:ext cx="26670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?  Quicksort, insertion sort…</a:t>
            </a:r>
          </a:p>
        </p:txBody>
      </p:sp>
      <p:sp>
        <p:nvSpPr>
          <p:cNvPr id="21511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248400"/>
            <a:ext cx="29718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quickSort.java, quickSort.c, 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Data Abstraction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mtClean="0"/>
              <a:t>Abstract Data Type (</a:t>
            </a:r>
            <a:r>
              <a:rPr lang="en-US" altLang="en-US" b="1" smtClean="0"/>
              <a:t>ADT</a:t>
            </a:r>
            <a:r>
              <a:rPr lang="en-US" altLang="en-US" smtClean="0"/>
              <a:t>):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Data Structure:</a:t>
            </a: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r>
              <a:rPr lang="en-US" altLang="en-US" smtClean="0"/>
              <a:t>Implementation: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066D137-4BA8-4B12-99C4-9F32B0A91698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2533" name="Text Box 6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90600" y="2667000"/>
            <a:ext cx="28194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Stack -&gt; ? push, pop, isEmpty</a:t>
            </a:r>
          </a:p>
        </p:txBody>
      </p:sp>
      <p:sp>
        <p:nvSpPr>
          <p:cNvPr id="22534" name="Text Box 7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90600" y="4440238"/>
            <a:ext cx="2667000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? Linked list, array, …</a:t>
            </a:r>
          </a:p>
        </p:txBody>
      </p:sp>
      <p:sp>
        <p:nvSpPr>
          <p:cNvPr id="22535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990600" y="6248400"/>
            <a:ext cx="3276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400">
                <a:solidFill>
                  <a:schemeClr val="accent1"/>
                </a:solidFill>
              </a:rPr>
              <a:t>java.util.Stack, java.util.LinkedList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offs: storing a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Terminology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1828800"/>
            <a:ext cx="7772400" cy="38862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Abstract Data Type (ADT)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Mathematical description of an object with set of operations on the object.  Useful building block.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Algorithm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high level, language-independent, description of a step-by-step process.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Data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specific organization of the data to accompany algorithms for an abstract data type.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Implementation of data structure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A specific implementation in a specific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B9358314-B04B-4CB4-8649-3ED84C3E8CE4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lvl="1">
              <a:defRPr/>
            </a:pPr>
            <a:r>
              <a:rPr lang="en-US" dirty="0"/>
              <a:t>“Classic” data structures / algorithms and how to analyze rigorously their efficiency and when to use them</a:t>
            </a:r>
          </a:p>
          <a:p>
            <a:pPr lvl="1">
              <a:defRPr/>
            </a:pPr>
            <a:r>
              <a:rPr lang="en-US" dirty="0"/>
              <a:t>Queues, dictionaries, graphs, sorting, etc.</a:t>
            </a:r>
          </a:p>
          <a:p>
            <a:pPr lvl="1">
              <a:defRPr/>
            </a:pPr>
            <a:r>
              <a:rPr lang="en-US" dirty="0"/>
              <a:t>Parallelism and concurrency </a:t>
            </a:r>
            <a:r>
              <a:rPr lang="en-US" dirty="0" smtClean="0"/>
              <a:t>(!)</a:t>
            </a:r>
          </a:p>
          <a:p>
            <a:pPr lvl="1">
              <a:defRPr/>
            </a:pPr>
            <a:r>
              <a:rPr lang="en-US" dirty="0" smtClean="0"/>
              <a:t>NP-Completeness (!!)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1524000"/>
            <a:ext cx="8153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None/>
              <a:defRPr/>
            </a:pPr>
            <a:r>
              <a:rPr lang="en-US" sz="3200" i="1" dirty="0">
                <a:solidFill>
                  <a:schemeClr val="tx1"/>
                </a:solidFill>
                <a:latin typeface="+mn-lt"/>
              </a:rPr>
              <a:t>Fundamental data structures and algorithms for organizing and processing information</a:t>
            </a:r>
          </a:p>
        </p:txBody>
      </p:sp>
    </p:spTree>
    <p:extLst>
      <p:ext uri="{BB962C8B-B14F-4D97-AF65-F5344CB8AC3E}">
        <p14:creationId xmlns:p14="http://schemas.microsoft.com/office/powerpoint/2010/main" val="39108290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/>
              <a:t>Administrative Info</a:t>
            </a:r>
          </a:p>
          <a:p>
            <a:r>
              <a:rPr lang="en-US" altLang="en-US" smtClean="0"/>
              <a:t>What is this course about?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Review: queues and stacks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6E6C8FA2-3A52-45F1-AA4B-A7EC731946DF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First Example: Queue ADT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76200" y="19050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FIFO: First In First Out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Queue operations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create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destroy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enqueue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dequeue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mtClean="0"/>
              <a:t>is_empty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3386D975-A0DE-4FD6-9375-1966BEFD710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5605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3276600"/>
            <a:ext cx="19812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+mj-lt"/>
              </a:rPr>
              <a:t>F E D C B</a:t>
            </a:r>
          </a:p>
        </p:txBody>
      </p:sp>
      <p:sp>
        <p:nvSpPr>
          <p:cNvPr id="25606" name="Line 5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276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7" name="Text Box 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200400" y="3519488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enqueue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08" name="Line 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6324600" y="3848100"/>
            <a:ext cx="10668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5609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284913" y="3505200"/>
            <a:ext cx="110799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000" dirty="0" err="1">
                <a:solidFill>
                  <a:schemeClr val="accent2"/>
                </a:solidFill>
                <a:latin typeface="+mj-lt"/>
              </a:rPr>
              <a:t>dequeue</a:t>
            </a:r>
            <a:endParaRPr lang="en-US" altLang="en-US" sz="20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5610" name="Text Box 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19400" y="3619500"/>
            <a:ext cx="3786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G</a:t>
            </a:r>
          </a:p>
        </p:txBody>
      </p:sp>
      <p:sp>
        <p:nvSpPr>
          <p:cNvPr id="25611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443788" y="3619500"/>
            <a:ext cx="362600" cy="46166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+mj-lt"/>
              </a:rPr>
              <a:t>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Queues in practice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85800" y="2057400"/>
            <a:ext cx="8001000" cy="3765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Print jobs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File serving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Phone calls and operators</a:t>
            </a:r>
          </a:p>
          <a:p>
            <a:pPr>
              <a:lnSpc>
                <a:spcPct val="90000"/>
              </a:lnSpc>
            </a:pPr>
            <a:endParaRPr lang="en-US" alt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mtClean="0"/>
              <a:t>(Later, we will consider “priority queues.”)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D6A249A8-46F0-4F3E-B302-CA953318904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mtClean="0"/>
              <a:t>Array Queue Data Structure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266700" y="3149600"/>
            <a:ext cx="4495800" cy="1371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enqueue(Object x) 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back = (back + 1)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2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8B69BE2-5AC3-4ED3-8378-0D639901CE63}" type="slidenum">
              <a:rPr lang="en-US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7653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29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4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733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5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38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6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343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7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648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8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3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59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257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0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600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7661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905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7662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09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7663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514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7664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819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7665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124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6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7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8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69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0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1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2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2098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7673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2133600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7674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890713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7675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876425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767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013075" y="2743200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7677" name="AutoShape 30"/>
          <p:cNvCxnSpPr>
            <a:cxnSpLocks noChangeShapeType="1"/>
            <a:stCxn id="27676" idx="0"/>
            <a:endCxn id="27665" idx="2"/>
          </p:cNvCxnSpPr>
          <p:nvPr>
            <p:custDataLst>
              <p:tags r:id="rId28"/>
            </p:custDataLst>
          </p:nvPr>
        </p:nvCxnSpPr>
        <p:spPr bwMode="auto">
          <a:xfrm flipH="1" flipV="1">
            <a:off x="3276600" y="2514600"/>
            <a:ext cx="20638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8" name="Rectangle 31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7679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282575" y="4565650"/>
            <a:ext cx="54102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dequeue</a:t>
            </a:r>
            <a:r>
              <a:rPr lang="en-US" alt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x = Q[0]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 err="1">
                <a:latin typeface="Courier New" pitchFamily="49" charset="0"/>
              </a:rPr>
              <a:t>shiftLeftOne</a:t>
            </a:r>
            <a:r>
              <a:rPr lang="en-US" altLang="en-US" sz="2000" b="1" dirty="0">
                <a:latin typeface="Courier New" pitchFamily="49" charset="0"/>
              </a:rPr>
              <a:t>()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b</a:t>
            </a:r>
            <a:r>
              <a:rPr lang="en-US" altLang="en-US" sz="2000" b="1" dirty="0" smtClean="0">
                <a:latin typeface="Courier New" pitchFamily="49" charset="0"/>
              </a:rPr>
              <a:t>ack </a:t>
            </a:r>
            <a:r>
              <a:rPr lang="en-US" altLang="en-US" sz="2000" b="1" dirty="0">
                <a:latin typeface="Courier New" pitchFamily="49" charset="0"/>
              </a:rPr>
              <a:t>= (back – 1)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 dirty="0">
                <a:latin typeface="Courier New" pitchFamily="49" charset="0"/>
              </a:rPr>
              <a:t>}</a:t>
            </a:r>
          </a:p>
        </p:txBody>
      </p:sp>
      <p:sp>
        <p:nvSpPr>
          <p:cNvPr id="27680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5486400" y="3128963"/>
            <a:ext cx="32004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What’s missing in these functions?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to find K-th element in the queue?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altLang="en-US" sz="4000" smtClean="0"/>
              <a:t>Circular Array Queue Data Structure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152400" y="2590800"/>
            <a:ext cx="4495800" cy="16256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enqueue(Object x)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	 assert(!is_full())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Q[back] = x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itchFamily="49" charset="0"/>
              </a:rPr>
              <a:t>back = (back + 1)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smtClean="0">
                <a:latin typeface="Courier New" pitchFamily="49" charset="0"/>
              </a:rPr>
              <a:t>}</a:t>
            </a:r>
          </a:p>
        </p:txBody>
      </p:sp>
      <p:sp>
        <p:nvSpPr>
          <p:cNvPr id="34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2387736C-F548-401B-80DA-63B050218AB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7" name="Rectangle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00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79" name="Rectangle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09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0" name="Rectangle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514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1" name="Rectangle 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2" name="Rectangle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124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3" name="Rectangle 1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429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84" name="Rectangle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733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b</a:t>
            </a:r>
          </a:p>
        </p:txBody>
      </p:sp>
      <p:sp>
        <p:nvSpPr>
          <p:cNvPr id="28685" name="Rectangle 12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038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c</a:t>
            </a:r>
          </a:p>
        </p:txBody>
      </p:sp>
      <p:sp>
        <p:nvSpPr>
          <p:cNvPr id="28686" name="Rectangle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343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d</a:t>
            </a:r>
          </a:p>
        </p:txBody>
      </p:sp>
      <p:sp>
        <p:nvSpPr>
          <p:cNvPr id="28687" name="Rectangle 14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648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e</a:t>
            </a:r>
          </a:p>
        </p:txBody>
      </p:sp>
      <p:sp>
        <p:nvSpPr>
          <p:cNvPr id="28688" name="Rectangle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Times New Roman" pitchFamily="18" charset="0"/>
              </a:rPr>
              <a:t>f</a:t>
            </a:r>
          </a:p>
        </p:txBody>
      </p:sp>
      <p:sp>
        <p:nvSpPr>
          <p:cNvPr id="28689" name="Rectangle 16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257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0" name="Rectangle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562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1" name="Rectangle 18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67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2" name="Rectangle 19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1722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3" name="Rectangle 20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4770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4" name="Rectangle 21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67818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5" name="Rectangle 22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70866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6" name="Rectangle 23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391400" y="2009775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altLang="en-US" sz="160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28697" name="Text Box 24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990600" y="1933575"/>
            <a:ext cx="420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Times New Roman" pitchFamily="18" charset="0"/>
              </a:rPr>
              <a:t>Q</a:t>
            </a:r>
          </a:p>
        </p:txBody>
      </p:sp>
      <p:sp>
        <p:nvSpPr>
          <p:cNvPr id="28698" name="Text Box 25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1584325" y="1690688"/>
            <a:ext cx="2857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0</a:t>
            </a:r>
          </a:p>
        </p:txBody>
      </p:sp>
      <p:sp>
        <p:nvSpPr>
          <p:cNvPr id="28699" name="Text Box 26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151688" y="1676400"/>
            <a:ext cx="7731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size - 1</a:t>
            </a:r>
          </a:p>
        </p:txBody>
      </p:sp>
      <p:sp>
        <p:nvSpPr>
          <p:cNvPr id="28700" name="Text Box 27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597275" y="2587625"/>
            <a:ext cx="581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front</a:t>
            </a:r>
          </a:p>
        </p:txBody>
      </p:sp>
      <p:sp>
        <p:nvSpPr>
          <p:cNvPr id="28701" name="Text Box 28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119688" y="2587625"/>
            <a:ext cx="5683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>
                <a:latin typeface="Times New Roman" pitchFamily="18" charset="0"/>
              </a:rPr>
              <a:t>back</a:t>
            </a:r>
          </a:p>
        </p:txBody>
      </p:sp>
      <p:cxnSp>
        <p:nvCxnSpPr>
          <p:cNvPr id="28702" name="AutoShape 29"/>
          <p:cNvCxnSpPr>
            <a:cxnSpLocks noChangeShapeType="1"/>
            <a:stCxn id="28700" idx="0"/>
            <a:endCxn id="28684" idx="2"/>
          </p:cNvCxnSpPr>
          <p:nvPr>
            <p:custDataLst>
              <p:tags r:id="rId29"/>
            </p:custDataLst>
          </p:nvPr>
        </p:nvCxnSpPr>
        <p:spPr bwMode="auto">
          <a:xfrm flipH="1" flipV="1">
            <a:off x="3886200" y="2314575"/>
            <a:ext cx="1588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703" name="AutoShape 30"/>
          <p:cNvCxnSpPr>
            <a:cxnSpLocks noChangeShapeType="1"/>
            <a:stCxn id="28701" idx="0"/>
            <a:endCxn id="28689" idx="2"/>
          </p:cNvCxnSpPr>
          <p:nvPr>
            <p:custDataLst>
              <p:tags r:id="rId30"/>
            </p:custDataLst>
          </p:nvPr>
        </p:nvCxnSpPr>
        <p:spPr bwMode="auto">
          <a:xfrm flipV="1">
            <a:off x="5403850" y="2314575"/>
            <a:ext cx="6350" cy="273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04" name="Rectangle 31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876800" y="3505200"/>
            <a:ext cx="4191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8705" name="Text Box 32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68275" y="4260850"/>
            <a:ext cx="54102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dequeue() {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assert(!is_empty())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x = Q[front] 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front = (front + 1)</a:t>
            </a:r>
          </a:p>
          <a:p>
            <a:pPr lvl="1"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return x 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2000" b="1">
                <a:latin typeface="Courier New" pitchFamily="49" charset="0"/>
              </a:rPr>
              <a:t>}</a:t>
            </a:r>
          </a:p>
        </p:txBody>
      </p:sp>
      <p:sp>
        <p:nvSpPr>
          <p:cNvPr id="28706" name="Text Box 33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486400" y="2895600"/>
            <a:ext cx="3429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test for empty/full list?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How to find K-th element in the queue?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0000"/>
                </a:solidFill>
              </a:rPr>
              <a:t>What to do when full?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endParaRPr lang="en-US" altLang="en-US" sz="200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altLang="en-US" sz="4000" smtClean="0"/>
              <a:t>Linked List Queue Data Structure</a:t>
            </a:r>
          </a:p>
        </p:txBody>
      </p:sp>
      <p:sp>
        <p:nvSpPr>
          <p:cNvPr id="30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67997B1C-C874-4D69-8694-D5AB44DCADA0}" type="slidenum">
              <a:rPr lang="en-US"/>
              <a:pPr>
                <a:defRPr/>
              </a:pPr>
              <a:t>25</a:t>
            </a:fld>
            <a:endParaRPr lang="en-US"/>
          </a:p>
        </p:txBody>
      </p:sp>
      <p:grpSp>
        <p:nvGrpSpPr>
          <p:cNvPr id="29700" name="Group 29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997075" y="1889125"/>
            <a:ext cx="4708525" cy="914400"/>
            <a:chOff x="1258" y="1190"/>
            <a:chExt cx="2966" cy="576"/>
          </a:xfrm>
        </p:grpSpPr>
        <p:sp>
          <p:nvSpPr>
            <p:cNvPr id="29703" name="Rectangle 3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4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29704" name="Rectangle 4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53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5" name="Rectangle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440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6" name="Rectangle 6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96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29707" name="Rectangle 7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16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08" name="Rectangle 8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064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09" name="AutoShape 9"/>
            <p:cNvCxnSpPr>
              <a:cxnSpLocks noChangeShapeType="1"/>
              <a:stCxn id="29705" idx="3"/>
              <a:endCxn id="29706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1632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9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9711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784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2" name="Rectangle 1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88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3" name="AutoShape 13"/>
            <p:cNvCxnSpPr>
              <a:cxnSpLocks noChangeShapeType="1"/>
              <a:stCxn id="29708" idx="3"/>
              <a:endCxn id="29710" idx="1"/>
            </p:cNvCxnSpPr>
            <p:nvPr>
              <p:custDataLst>
                <p:tags r:id="rId16"/>
              </p:custDataLst>
            </p:nvPr>
          </p:nvCxnSpPr>
          <p:spPr bwMode="auto">
            <a:xfrm>
              <a:off x="2256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4" name="Rectangle 14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3216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9715" name="Rectangle 15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408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16" name="Rectangle 1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312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17" name="AutoShape 17"/>
            <p:cNvCxnSpPr>
              <a:cxnSpLocks noChangeShapeType="1"/>
              <a:stCxn id="29712" idx="3"/>
              <a:endCxn id="29714" idx="1"/>
            </p:cNvCxnSpPr>
            <p:nvPr>
              <p:custDataLst>
                <p:tags r:id="rId20"/>
              </p:custDataLst>
            </p:nvPr>
          </p:nvCxnSpPr>
          <p:spPr bwMode="auto">
            <a:xfrm>
              <a:off x="2880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18" name="Rectangle 18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840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719" name="Rectangle 19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4032" y="1190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sp>
          <p:nvSpPr>
            <p:cNvPr id="29720" name="Rectangle 20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936" y="1190"/>
              <a:ext cx="19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Times New Roman" pitchFamily="18" charset="0"/>
              </a:endParaRPr>
            </a:p>
          </p:txBody>
        </p:sp>
        <p:cxnSp>
          <p:nvCxnSpPr>
            <p:cNvPr id="29721" name="AutoShape 21"/>
            <p:cNvCxnSpPr>
              <a:cxnSpLocks noChangeShapeType="1"/>
              <a:stCxn id="29716" idx="3"/>
              <a:endCxn id="29718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3504" y="1286"/>
              <a:ext cx="33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722" name="Line 22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4032" y="1190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Text Box 23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258" y="1554"/>
              <a:ext cx="36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front</a:t>
              </a:r>
            </a:p>
          </p:txBody>
        </p:sp>
        <p:sp>
          <p:nvSpPr>
            <p:cNvPr id="29724" name="Text Box 24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758" y="1554"/>
              <a:ext cx="35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latin typeface="Times New Roman" pitchFamily="18" charset="0"/>
                </a:rPr>
                <a:t>back</a:t>
              </a:r>
            </a:p>
          </p:txBody>
        </p:sp>
        <p:cxnSp>
          <p:nvCxnSpPr>
            <p:cNvPr id="29725" name="AutoShape 25"/>
            <p:cNvCxnSpPr>
              <a:cxnSpLocks noChangeShapeType="1"/>
              <a:stCxn id="29723" idx="0"/>
              <a:endCxn id="29703" idx="2"/>
            </p:cNvCxnSpPr>
            <p:nvPr>
              <p:custDataLst>
                <p:tags r:id="rId28"/>
              </p:custDataLst>
            </p:nvPr>
          </p:nvCxnSpPr>
          <p:spPr bwMode="auto">
            <a:xfrm flipH="1" flipV="1">
              <a:off x="1440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726" name="AutoShape 26"/>
            <p:cNvCxnSpPr>
              <a:cxnSpLocks noChangeShapeType="1"/>
              <a:stCxn id="29724" idx="0"/>
              <a:endCxn id="29718" idx="2"/>
            </p:cNvCxnSpPr>
            <p:nvPr>
              <p:custDataLst>
                <p:tags r:id="rId29"/>
              </p:custDataLst>
            </p:nvPr>
          </p:nvCxnSpPr>
          <p:spPr bwMode="auto">
            <a:xfrm flipH="1" flipV="1">
              <a:off x="3936" y="1382"/>
              <a:ext cx="1" cy="1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9701" name="Rectangle 2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0013" y="2895600"/>
            <a:ext cx="4648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void enqueue(Object x)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if (is_empty())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front = back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else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back-&gt;next = new Node(x)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	back = back-&gt;next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bool is_empty()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 front == null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  <a:p>
            <a:pPr>
              <a:lnSpc>
                <a:spcPct val="100000"/>
              </a:lnSpc>
              <a:buFontTx/>
              <a:buNone/>
            </a:pPr>
            <a:endParaRPr lang="en-US" altLang="en-US" sz="1800" b="1">
              <a:latin typeface="Courier New" pitchFamily="49" charset="0"/>
            </a:endParaRPr>
          </a:p>
        </p:txBody>
      </p:sp>
      <p:sp>
        <p:nvSpPr>
          <p:cNvPr id="29702" name="Rectangl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40288" y="2895600"/>
            <a:ext cx="44196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›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Object dequeue() {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assert(!is_empty())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return_data = front-&gt;data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temp = front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front = front-&gt;next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delete temp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	return return_data	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en-US" altLang="en-US" sz="1800" b="1">
                <a:latin typeface="Courier New" pitchFamily="49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Circular Array vs. Linked List</a:t>
            </a:r>
          </a:p>
        </p:txBody>
      </p:sp>
      <p:sp>
        <p:nvSpPr>
          <p:cNvPr id="30724" name="Rectangle 5" hidden="1"/>
          <p:cNvSpPr>
            <a:spLocks noGrp="1" noChangeArrowheads="1"/>
          </p:cNvSpPr>
          <p:nvPr>
            <p:ph sz="half" idx="1"/>
            <p:custDataLst>
              <p:tags r:id="rId2"/>
            </p:custDataLst>
          </p:nvPr>
        </p:nvSpPr>
        <p:spPr>
          <a:xfrm>
            <a:off x="0" y="5638800"/>
            <a:ext cx="3810000" cy="11430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- unused space, resizing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faster indexing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memory coherence</a:t>
            </a:r>
          </a:p>
        </p:txBody>
      </p:sp>
      <p:sp>
        <p:nvSpPr>
          <p:cNvPr id="30725" name="Rectangle 6" hidden="1"/>
          <p:cNvSpPr>
            <a:spLocks noGrp="1" noChangeArrowheads="1"/>
          </p:cNvSpPr>
          <p:nvPr>
            <p:ph sz="half" idx="2"/>
            <p:custDataLst>
              <p:tags r:id="rId3"/>
            </p:custDataLst>
          </p:nvPr>
        </p:nvSpPr>
        <p:spPr>
          <a:xfrm>
            <a:off x="5562600" y="5867400"/>
            <a:ext cx="3429000" cy="990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+ can grow as needed</a:t>
            </a:r>
          </a:p>
          <a:p>
            <a:pPr>
              <a:buFontTx/>
              <a:buNone/>
            </a:pPr>
            <a:r>
              <a:rPr lang="en-US" altLang="en-US" sz="2000" smtClean="0">
                <a:solidFill>
                  <a:schemeClr val="accent1"/>
                </a:solidFill>
              </a:rPr>
              <a:t>- slow indexing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98E81C58-0283-4590-9BCC-F430F9C23F92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›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en-US" kern="0" dirty="0" smtClean="0"/>
              <a:t>Advantages of circular array?</a:t>
            </a:r>
          </a:p>
          <a:p>
            <a:pPr>
              <a:defRPr/>
            </a:pPr>
            <a:endParaRPr lang="en-US" altLang="en-US" kern="0" dirty="0"/>
          </a:p>
          <a:p>
            <a:pPr marL="0" indent="0">
              <a:buFontTx/>
              <a:buNone/>
              <a:defRPr/>
            </a:pPr>
            <a:endParaRPr lang="en-US" altLang="en-US" kern="0" dirty="0" smtClean="0"/>
          </a:p>
          <a:p>
            <a:pPr marL="0" indent="0">
              <a:buFontTx/>
              <a:buNone/>
              <a:defRPr/>
            </a:pPr>
            <a:endParaRPr lang="en-US" altLang="en-US" kern="0" dirty="0" smtClean="0"/>
          </a:p>
          <a:p>
            <a:pPr>
              <a:defRPr/>
            </a:pPr>
            <a:r>
              <a:rPr lang="en-US" altLang="en-US" kern="0" dirty="0" smtClean="0"/>
              <a:t>Advantages of linked list?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Second Example: Stack ADT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LIFO: Last In First Out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Stack operations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create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destroy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push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pop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top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is_empty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smtClean="0"/>
              <a:t>	</a:t>
            </a:r>
          </a:p>
        </p:txBody>
      </p:sp>
      <p:sp>
        <p:nvSpPr>
          <p:cNvPr id="19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0786B9CC-A233-45F7-9DAE-621861B9F112}" type="slidenum">
              <a:rPr lang="en-US"/>
              <a:pPr>
                <a:defRPr/>
              </a:pPr>
              <a:t>27</a:t>
            </a:fld>
            <a:endParaRPr lang="en-US"/>
          </a:p>
        </p:txBody>
      </p:sp>
      <p:grpSp>
        <p:nvGrpSpPr>
          <p:cNvPr id="31749" name="Group 4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4381500" y="2897187"/>
            <a:ext cx="1257300" cy="2665413"/>
            <a:chOff x="1248" y="720"/>
            <a:chExt cx="792" cy="1679"/>
          </a:xfrm>
        </p:grpSpPr>
        <p:sp>
          <p:nvSpPr>
            <p:cNvPr id="31762" name="Rectangle 6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1680" y="985"/>
              <a:ext cx="360" cy="136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9" name="Text Box 8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248" y="720"/>
              <a:ext cx="2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A</a:t>
              </a:r>
            </a:p>
          </p:txBody>
        </p:sp>
        <p:sp>
          <p:nvSpPr>
            <p:cNvPr id="31760" name="Text Box 9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776" y="1178"/>
              <a:ext cx="23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61" name="Freeform 10"/>
            <p:cNvSpPr>
              <a:spLocks/>
            </p:cNvSpPr>
            <p:nvPr>
              <p:custDataLst>
                <p:tags r:id="rId14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grpSp>
        <p:nvGrpSpPr>
          <p:cNvPr id="31750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6400801" y="2881489"/>
            <a:ext cx="2224088" cy="2665413"/>
            <a:chOff x="2688" y="686"/>
            <a:chExt cx="1401" cy="1679"/>
          </a:xfrm>
        </p:grpSpPr>
        <p:sp>
          <p:nvSpPr>
            <p:cNvPr id="31756" name="Rectangle 13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688" y="983"/>
              <a:ext cx="360" cy="1367"/>
            </a:xfrm>
            <a:prstGeom prst="rect">
              <a:avLst/>
            </a:pr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en-US" altLang="en-US" sz="160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31753" name="Text Box 15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265" y="686"/>
              <a:ext cx="8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E D C B A</a:t>
              </a:r>
            </a:p>
          </p:txBody>
        </p:sp>
        <p:sp>
          <p:nvSpPr>
            <p:cNvPr id="31754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736" y="1144"/>
              <a:ext cx="205" cy="1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›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endParaRPr lang="en-US" altLang="en-US" sz="2400">
                <a:latin typeface="+mj-lt"/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2400">
                  <a:latin typeface="+mj-lt"/>
                </a:rPr>
                <a:t>F</a:t>
              </a:r>
            </a:p>
          </p:txBody>
        </p:sp>
        <p:sp>
          <p:nvSpPr>
            <p:cNvPr id="31755" name="Freeform 17"/>
            <p:cNvSpPr>
              <a:spLocks/>
            </p:cNvSpPr>
            <p:nvPr>
              <p:custDataLst>
                <p:tags r:id="rId10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+mj-lt"/>
              </a:endParaRPr>
            </a:p>
          </p:txBody>
        </p:sp>
      </p:grpSp>
      <p:sp>
        <p:nvSpPr>
          <p:cNvPr id="31751" name="Line 1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>
            <a:off x="5638800" y="4321175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Stacks in Practice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Function call stack</a:t>
            </a:r>
          </a:p>
          <a:p>
            <a:r>
              <a:rPr lang="en-US" altLang="en-US" smtClean="0"/>
              <a:t>Removing recursion</a:t>
            </a:r>
          </a:p>
          <a:p>
            <a:r>
              <a:rPr lang="en-US" altLang="en-US" smtClean="0"/>
              <a:t>Balancing symbols (parentheses)</a:t>
            </a:r>
          </a:p>
          <a:p>
            <a:r>
              <a:rPr lang="en-US" altLang="en-US" smtClean="0"/>
              <a:t>Evaluating postfix or “reverse Polish” notation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1CF581E7-D2B1-4A06-A900-127F9D6873E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Assigned readings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2286000"/>
            <a:ext cx="8458200" cy="4114800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en-US" b="1" smtClean="0"/>
              <a:t>Reading</a:t>
            </a:r>
            <a:r>
              <a:rPr lang="en-US" altLang="en-US" smtClean="0"/>
              <a:t> in Weiss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1 – (Review) Mathematics and Java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2 – (Next lecture) Algorithm Analysis</a:t>
            </a:r>
          </a:p>
          <a:p>
            <a:pPr marL="990600" lvl="1" indent="-533400">
              <a:buFontTx/>
              <a:buNone/>
            </a:pPr>
            <a:r>
              <a:rPr lang="en-US" altLang="en-US" smtClean="0"/>
              <a:t>Chapter 3 – (Project #1) Lists, Stacks, &amp; Queues</a:t>
            </a:r>
          </a:p>
          <a:p>
            <a:pPr marL="990600" lvl="1" indent="-533400">
              <a:spcBef>
                <a:spcPts val="525"/>
              </a:spcBef>
              <a:spcAft>
                <a:spcPts val="525"/>
              </a:spcAft>
              <a:buFontTx/>
              <a:buNone/>
            </a:pPr>
            <a:endParaRPr lang="en-US" altLang="en-US" smtClean="0"/>
          </a:p>
          <a:p>
            <a:pPr marL="609600" indent="-609600">
              <a:buFontTx/>
              <a:buAutoNum type="arabicParenR"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104A58-0806-4B8D-AE99-F5AE8CE48229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CSE 332 Team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381000" y="2066925"/>
            <a:ext cx="8686800" cy="4114800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Instructor: Richard Anderson, CSE2 344</a:t>
            </a:r>
          </a:p>
          <a:p>
            <a:r>
              <a:rPr lang="en-US" altLang="en-US" dirty="0" smtClean="0"/>
              <a:t>TAs: </a:t>
            </a:r>
          </a:p>
          <a:p>
            <a:pPr lvl="1"/>
            <a:r>
              <a:rPr lang="en-US" altLang="en-US" dirty="0" smtClean="0"/>
              <a:t>Nathan Akkaraphab</a:t>
            </a:r>
          </a:p>
          <a:p>
            <a:pPr lvl="1"/>
            <a:r>
              <a:rPr lang="en-US" altLang="en-US" dirty="0" smtClean="0"/>
              <a:t>Arya </a:t>
            </a:r>
            <a:r>
              <a:rPr lang="en-US" altLang="en-US" dirty="0" err="1" smtClean="0"/>
              <a:t>Krisna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Winston </a:t>
            </a:r>
            <a:r>
              <a:rPr lang="en-US" altLang="en-US" dirty="0" err="1" smtClean="0"/>
              <a:t>Jodjana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Sylvia Wang</a:t>
            </a:r>
          </a:p>
          <a:p>
            <a:pPr lvl="1"/>
            <a:r>
              <a:rPr lang="en-US" altLang="en-US" dirty="0" smtClean="0"/>
              <a:t>Amanda Yuan</a:t>
            </a:r>
          </a:p>
          <a:p>
            <a:pPr lvl="1"/>
            <a:r>
              <a:rPr lang="en-US" altLang="en-US" dirty="0" smtClean="0"/>
              <a:t>Allyson </a:t>
            </a:r>
            <a:r>
              <a:rPr lang="en-US" altLang="en-US" dirty="0" err="1" smtClean="0"/>
              <a:t>Mangus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Rahul Misal</a:t>
            </a:r>
          </a:p>
          <a:p>
            <a:pPr lvl="1"/>
            <a:r>
              <a:rPr lang="en-US" altLang="en-US" dirty="0" smtClean="0"/>
              <a:t>Chandni Rajasekaran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769F48-6FDA-4976-A7BE-41923657C0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Today’s Outline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Introductions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Administrative Info</a:t>
            </a:r>
          </a:p>
          <a:p>
            <a:r>
              <a:rPr lang="en-US" altLang="en-US" smtClean="0"/>
              <a:t>What is this course about?</a:t>
            </a:r>
          </a:p>
          <a:p>
            <a:r>
              <a:rPr lang="en-US" altLang="en-US" smtClean="0"/>
              <a:t>Review: queues and stacks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9CC61C24-8FD8-43A0-BC44-5CC09E4B0846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Course Information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609600" y="1295400"/>
            <a:ext cx="8305800" cy="4419600"/>
          </a:xfrm>
        </p:spPr>
        <p:txBody>
          <a:bodyPr/>
          <a:lstStyle/>
          <a:p>
            <a:pPr lvl="1">
              <a:buFontTx/>
              <a:buNone/>
            </a:pPr>
            <a:r>
              <a:rPr lang="en-US" altLang="en-US" b="1" u="sng" dirty="0" smtClean="0">
                <a:solidFill>
                  <a:srgbClr val="0070C0"/>
                </a:solidFill>
                <a:latin typeface="Courier New" pitchFamily="49" charset="0"/>
              </a:rPr>
              <a:t>http://www.cs.washington.edu/332</a:t>
            </a:r>
            <a:endParaRPr lang="en-US" altLang="en-US" b="1" dirty="0" smtClean="0"/>
          </a:p>
          <a:p>
            <a:pPr>
              <a:buFontTx/>
              <a:buNone/>
            </a:pPr>
            <a:r>
              <a:rPr lang="en-US" altLang="en-US" sz="2800" dirty="0" smtClean="0"/>
              <a:t>     </a:t>
            </a:r>
          </a:p>
          <a:p>
            <a:pPr>
              <a:buFontTx/>
              <a:buNone/>
            </a:pPr>
            <a:endParaRPr lang="en-US" altLang="en-US" sz="2800" dirty="0" smtClean="0"/>
          </a:p>
          <a:p>
            <a:pPr lvl="1">
              <a:buFontTx/>
              <a:buNone/>
            </a:pPr>
            <a:endParaRPr lang="en-US" altLang="en-US" b="1" dirty="0" smtClean="0">
              <a:latin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E0C9C6EC-6ADA-4006-816E-B8CDE38D2E8E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8335" y="1981200"/>
            <a:ext cx="8063644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199"/>
          </a:xfrm>
        </p:spPr>
        <p:txBody>
          <a:bodyPr/>
          <a:lstStyle/>
          <a:p>
            <a:r>
              <a:rPr lang="en-US" dirty="0" smtClean="0"/>
              <a:t>Course Website</a:t>
            </a:r>
          </a:p>
          <a:p>
            <a:endParaRPr lang="en-US" dirty="0"/>
          </a:p>
          <a:p>
            <a:r>
              <a:rPr lang="en-US" dirty="0" smtClean="0"/>
              <a:t>Ed Message Board</a:t>
            </a:r>
          </a:p>
          <a:p>
            <a:r>
              <a:rPr lang="en-US" dirty="0" err="1" smtClean="0"/>
              <a:t>Gradescope</a:t>
            </a:r>
            <a:endParaRPr lang="en-US" dirty="0" smtClean="0"/>
          </a:p>
          <a:p>
            <a:r>
              <a:rPr lang="en-US" dirty="0" err="1" smtClean="0"/>
              <a:t>Panopto</a:t>
            </a:r>
            <a:r>
              <a:rPr lang="en-US" dirty="0" smtClean="0"/>
              <a:t> Recordings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209800"/>
            <a:ext cx="7236579" cy="74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5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96000" cy="4525963"/>
          </a:xfrm>
        </p:spPr>
        <p:txBody>
          <a:bodyPr/>
          <a:lstStyle/>
          <a:p>
            <a:r>
              <a:rPr lang="en-US" dirty="0" smtClean="0"/>
              <a:t>Data Structures and Algorithm Analysis in Java,  3</a:t>
            </a:r>
            <a:r>
              <a:rPr lang="en-US" baseline="30000" dirty="0" smtClean="0"/>
              <a:t>rd</a:t>
            </a:r>
            <a:r>
              <a:rPr lang="en-US" dirty="0" smtClean="0"/>
              <a:t> Edition.  Mark Weiss</a:t>
            </a:r>
          </a:p>
          <a:p>
            <a:pPr lvl="1"/>
            <a:r>
              <a:rPr lang="en-US" dirty="0" smtClean="0"/>
              <a:t>UW Bookstore,  $184.25</a:t>
            </a:r>
          </a:p>
          <a:p>
            <a:pPr lvl="1"/>
            <a:r>
              <a:rPr lang="en-US" dirty="0" smtClean="0"/>
              <a:t>Amazon, $132.98   ($61.91 Used)</a:t>
            </a:r>
          </a:p>
          <a:p>
            <a:pPr lvl="1"/>
            <a:r>
              <a:rPr lang="en-US" dirty="0" err="1" smtClean="0"/>
              <a:t>eTextbook</a:t>
            </a:r>
            <a:r>
              <a:rPr lang="en-US" dirty="0" smtClean="0"/>
              <a:t>,  $74.99</a:t>
            </a:r>
          </a:p>
          <a:p>
            <a:pPr lvl="1"/>
            <a:r>
              <a:rPr lang="en-US" smtClean="0"/>
              <a:t>Paperback,  $58.00</a:t>
            </a:r>
            <a:endParaRPr lang="en-US" dirty="0" smtClean="0"/>
          </a:p>
          <a:p>
            <a:pPr lvl="1"/>
            <a:r>
              <a:rPr lang="en-US" dirty="0" smtClean="0"/>
              <a:t>eBay, $4.73 (2</a:t>
            </a:r>
            <a:r>
              <a:rPr lang="en-US" baseline="30000" dirty="0" smtClean="0"/>
              <a:t>nd</a:t>
            </a:r>
            <a:r>
              <a:rPr lang="en-US" dirty="0" smtClean="0"/>
              <a:t> Edition)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5537" y="1683267"/>
            <a:ext cx="28289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558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en-US" sz="2400" dirty="0"/>
              <a:t>Lecture</a:t>
            </a:r>
          </a:p>
          <a:p>
            <a:pPr lvl="1"/>
            <a:r>
              <a:rPr lang="en-US" altLang="en-US" dirty="0"/>
              <a:t>Materials posted (sometimes afterwards), but take notes</a:t>
            </a:r>
          </a:p>
          <a:p>
            <a:pPr lvl="1"/>
            <a:r>
              <a:rPr lang="en-US" altLang="en-US" dirty="0"/>
              <a:t>Ask questions, focus on key ideas (rarely coding details)</a:t>
            </a:r>
          </a:p>
          <a:p>
            <a:endParaRPr lang="en-US" altLang="en-US" sz="800" dirty="0"/>
          </a:p>
          <a:p>
            <a:r>
              <a:rPr lang="en-US" altLang="en-US" sz="2400" dirty="0"/>
              <a:t>Section</a:t>
            </a:r>
          </a:p>
          <a:p>
            <a:pPr lvl="1"/>
            <a:r>
              <a:rPr lang="en-US" altLang="en-US" dirty="0"/>
              <a:t>Practice problems!</a:t>
            </a:r>
          </a:p>
          <a:p>
            <a:pPr lvl="1"/>
            <a:r>
              <a:rPr lang="en-US" altLang="en-US" dirty="0"/>
              <a:t>Answer Java/project/homework questions, etc.</a:t>
            </a:r>
          </a:p>
          <a:p>
            <a:pPr lvl="1"/>
            <a:r>
              <a:rPr lang="en-US" altLang="en-US" dirty="0"/>
              <a:t>Occasionally may introduce new material</a:t>
            </a:r>
          </a:p>
          <a:p>
            <a:pPr lvl="1"/>
            <a:r>
              <a:rPr lang="en-US" altLang="en-US" dirty="0"/>
              <a:t>An important part of the course (not optional)</a:t>
            </a:r>
          </a:p>
          <a:p>
            <a:pPr lvl="1"/>
            <a:endParaRPr lang="en-US" altLang="en-US" sz="800" dirty="0"/>
          </a:p>
          <a:p>
            <a:r>
              <a:rPr lang="en-US" altLang="en-US" sz="2400" dirty="0"/>
              <a:t>Office hours </a:t>
            </a:r>
          </a:p>
          <a:p>
            <a:pPr lvl="1"/>
            <a:r>
              <a:rPr lang="en-US" altLang="en-US" dirty="0"/>
              <a:t>Use them: </a:t>
            </a:r>
            <a:r>
              <a:rPr lang="en-US" altLang="en-US" i="1" dirty="0"/>
              <a:t>please visit us!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49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400" dirty="0"/>
              <a:t>~20 Weekly individual homework exercises </a:t>
            </a:r>
            <a:r>
              <a:rPr lang="en-US" altLang="en-US" sz="2400" dirty="0" smtClean="0"/>
              <a:t> </a:t>
            </a:r>
            <a:endParaRPr lang="en-US" altLang="en-US" sz="2400" dirty="0"/>
          </a:p>
          <a:p>
            <a:r>
              <a:rPr lang="en-US" altLang="en-US" sz="2400" dirty="0"/>
              <a:t>3 programming projects (with phases) </a:t>
            </a:r>
          </a:p>
          <a:p>
            <a:pPr lvl="1"/>
            <a:r>
              <a:rPr lang="en-US" altLang="en-US" dirty="0"/>
              <a:t>Use </a:t>
            </a:r>
            <a:r>
              <a:rPr lang="en-US" altLang="en-US" dirty="0" smtClean="0"/>
              <a:t>Java, </a:t>
            </a:r>
            <a:r>
              <a:rPr lang="en-US" altLang="en-US" dirty="0" err="1"/>
              <a:t>Gitlab</a:t>
            </a:r>
            <a:endParaRPr lang="en-US" altLang="en-US" dirty="0"/>
          </a:p>
          <a:p>
            <a:pPr lvl="1"/>
            <a:r>
              <a:rPr lang="en-US" altLang="en-US" dirty="0" smtClean="0"/>
              <a:t>Single person projects (this is a change from previous quarters)</a:t>
            </a:r>
            <a:endParaRPr lang="en-US" altLang="en-US" dirty="0"/>
          </a:p>
          <a:p>
            <a:r>
              <a:rPr lang="en-US" altLang="en-US" sz="2400" dirty="0"/>
              <a:t>Midterm and final exam </a:t>
            </a:r>
            <a:endParaRPr lang="en-US" altLang="en-US" sz="2400" dirty="0" smtClean="0"/>
          </a:p>
          <a:p>
            <a:pPr lvl="1"/>
            <a:r>
              <a:rPr lang="en-US" altLang="en-US" dirty="0" smtClean="0"/>
              <a:t>In class</a:t>
            </a:r>
            <a:endParaRPr lang="en-US" altLang="en-US" dirty="0"/>
          </a:p>
          <a:p>
            <a:pPr lvl="2"/>
            <a:r>
              <a:rPr lang="en-US" altLang="en-US" i="1" dirty="0" smtClean="0"/>
              <a:t>Midterm: Friday, November 4</a:t>
            </a:r>
          </a:p>
          <a:p>
            <a:pPr lvl="2"/>
            <a:r>
              <a:rPr lang="en-US" altLang="en-US" i="1" dirty="0" smtClean="0"/>
              <a:t>Final: Thursday,  December  15, 8:30 AM.</a:t>
            </a:r>
            <a:endParaRPr lang="en-US" altLang="en-US" i="1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 332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55072-ED12-4C45-98F4-735693FD89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0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ADMINISTRATOR@6AQ6S2XKFDRSBV2J" val="3018"/>
  <p:tag name="DEFAULTDISPLAYSOURCE" val="\documentclass{article}\pagestyle{empty}&#10;\begin{document}&#10;&#10;\end{document}&#10;"/>
  <p:tag name="EMBEDFONTS" val="1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29640</TotalTime>
  <Words>1748</Words>
  <Application>Microsoft Office PowerPoint</Application>
  <PresentationFormat>On-screen Show (4:3)</PresentationFormat>
  <Paragraphs>448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Wingdings</vt:lpstr>
      <vt:lpstr>Office Theme</vt:lpstr>
      <vt:lpstr>CSE 332: Data Structures and Parallelism</vt:lpstr>
      <vt:lpstr>Welcome!</vt:lpstr>
      <vt:lpstr>CSE 332 Team</vt:lpstr>
      <vt:lpstr>Today’s Outline</vt:lpstr>
      <vt:lpstr>Course Information</vt:lpstr>
      <vt:lpstr>Course Information</vt:lpstr>
      <vt:lpstr>Text Book</vt:lpstr>
      <vt:lpstr>Course meetings</vt:lpstr>
      <vt:lpstr>Course Work</vt:lpstr>
      <vt:lpstr>Overall grading</vt:lpstr>
      <vt:lpstr>Section</vt:lpstr>
      <vt:lpstr>Homework for Today!!</vt:lpstr>
      <vt:lpstr>Today’s Outline</vt:lpstr>
      <vt:lpstr>Common tasks</vt:lpstr>
      <vt:lpstr>Why should we care?</vt:lpstr>
      <vt:lpstr>Program Abstraction</vt:lpstr>
      <vt:lpstr>Data Abstraction</vt:lpstr>
      <vt:lpstr>Trade offs: storing a set</vt:lpstr>
      <vt:lpstr>Terminology</vt:lpstr>
      <vt:lpstr>Today’s Outline</vt:lpstr>
      <vt:lpstr>First Example: Queue ADT</vt:lpstr>
      <vt:lpstr>Queues in practice</vt:lpstr>
      <vt:lpstr>Array Queue Data Structure</vt:lpstr>
      <vt:lpstr>Circular Array Queue Data Structure</vt:lpstr>
      <vt:lpstr>Linked List Queue Data Structure</vt:lpstr>
      <vt:lpstr>Circular Array vs. Linked List</vt:lpstr>
      <vt:lpstr>Second Example: Stack ADT</vt:lpstr>
      <vt:lpstr>Stacks in Practice</vt:lpstr>
      <vt:lpstr>Assigned readings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332: Lecture 01</dc:title>
  <dc:creator>Richard Anderson</dc:creator>
  <cp:lastModifiedBy>Richard Anderson</cp:lastModifiedBy>
  <cp:revision>333</cp:revision>
  <cp:lastPrinted>2014-01-05T21:20:15Z</cp:lastPrinted>
  <dcterms:created xsi:type="dcterms:W3CDTF">2002-03-26T00:11:56Z</dcterms:created>
  <dcterms:modified xsi:type="dcterms:W3CDTF">2022-09-28T01:49:10Z</dcterms:modified>
</cp:coreProperties>
</file>