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2" r:id="rId3"/>
    <p:sldId id="31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8" r:id="rId24"/>
    <p:sldId id="283" r:id="rId25"/>
    <p:sldId id="279" r:id="rId26"/>
    <p:sldId id="285" r:id="rId27"/>
    <p:sldId id="284" r:id="rId28"/>
    <p:sldId id="297" r:id="rId29"/>
    <p:sldId id="281" r:id="rId30"/>
    <p:sldId id="286" r:id="rId31"/>
    <p:sldId id="282" r:id="rId32"/>
    <p:sldId id="280" r:id="rId33"/>
    <p:sldId id="310" r:id="rId34"/>
    <p:sldId id="287" r:id="rId35"/>
    <p:sldId id="288" r:id="rId36"/>
    <p:sldId id="289" r:id="rId37"/>
    <p:sldId id="292" r:id="rId38"/>
    <p:sldId id="290" r:id="rId39"/>
    <p:sldId id="293" r:id="rId40"/>
    <p:sldId id="291" r:id="rId41"/>
    <p:sldId id="294" r:id="rId42"/>
    <p:sldId id="295" r:id="rId43"/>
    <p:sldId id="311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6" r:id="rId52"/>
    <p:sldId id="307" r:id="rId53"/>
    <p:sldId id="308" r:id="rId54"/>
    <p:sldId id="304" r:id="rId55"/>
    <p:sldId id="305" r:id="rId56"/>
    <p:sldId id="309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6649" autoAdjust="0"/>
  </p:normalViewPr>
  <p:slideViewPr>
    <p:cSldViewPr snapToGrid="0">
      <p:cViewPr varScale="1">
        <p:scale>
          <a:sx n="85" d="100"/>
          <a:sy n="85" d="100"/>
        </p:scale>
        <p:origin x="90" y="948"/>
      </p:cViewPr>
      <p:guideLst/>
    </p:cSldViewPr>
  </p:slideViewPr>
  <p:outlineViewPr>
    <p:cViewPr>
      <p:scale>
        <a:sx n="33" d="100"/>
        <a:sy n="33" d="100"/>
      </p:scale>
      <p:origin x="0" y="-17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9BAD-BDC6-4417-90B3-FF0B5B4BCE67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ACFE-1695-4D91-B51E-A6011FE5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97E14A-3AB6-412D-91B9-41E771D5BABC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67C9DF-D6CA-4F28-B9E1-87AF3A6B3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1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C9DF-D6CA-4F28-B9E1-87AF3A6B3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0917E8-B03A-453F-B958-20EEC11891D9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95E-32C9-4959-A0E0-3906489CAC8C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9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0C5D-DEE9-4D18-8C89-BE22C64AEDEF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0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667D-3647-49FB-BD2C-1EE5CA59F061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D0F5-2712-483E-B405-F26D4D4BCA84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04DB-969D-43B2-BED3-D0D13EAC83A9}" type="datetime1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4C76-4334-4CAD-954A-D264E3C2132E}" type="datetime1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9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44BB-6F48-4FEA-962B-40D5BFA680C4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A722-0E71-4635-AF57-3A0AFA3923B7}" type="datetime1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314E-FBAB-4697-9593-7EC101A6F93F}" type="datetime1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1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8935-F1F1-4201-A535-49406273BEB6}" type="datetime1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3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F6434B-C1D3-418D-B0E5-8F673C4B237C}" type="datetime1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5806A1-3E27-4F87-8E44-E68C56D7F4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9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 vs. NP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47134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SCCs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Autofit/>
          </a:bodyPr>
          <a:lstStyle/>
          <a:p>
            <a:r>
              <a:rPr lang="en-US" sz="2800" dirty="0"/>
              <a:t>The vertices of a </a:t>
            </a:r>
            <a:r>
              <a:rPr lang="en-US" sz="2800" dirty="0" smtClean="0"/>
              <a:t>given SCC </a:t>
            </a:r>
            <a:r>
              <a:rPr lang="en-US" sz="2800" dirty="0"/>
              <a:t>must either be all true or all false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b="1" dirty="0"/>
              <a:t>Algorithm Step 1:</a:t>
            </a:r>
            <a:r>
              <a:rPr lang="en-US" sz="2800" dirty="0"/>
              <a:t> Run SCC on the graph. Check that each question-type-pair are in different SCC.</a:t>
            </a:r>
          </a:p>
          <a:p>
            <a:r>
              <a:rPr lang="en-US" sz="2800" dirty="0"/>
              <a:t>Now what? Every SCC gets the same value. </a:t>
            </a:r>
          </a:p>
          <a:p>
            <a:pPr lvl="1"/>
            <a:r>
              <a:rPr lang="en-US" sz="2800" dirty="0"/>
              <a:t>Treat it as a single object! </a:t>
            </a:r>
          </a:p>
          <a:p>
            <a:r>
              <a:rPr lang="en-US" sz="2800" dirty="0"/>
              <a:t>We want to avoid edges from true things to false things. </a:t>
            </a:r>
          </a:p>
          <a:p>
            <a:pPr lvl="1"/>
            <a:r>
              <a:rPr lang="en-US" sz="2800" dirty="0"/>
              <a:t>“Trues” seem more useful for us at the end. </a:t>
            </a:r>
          </a:p>
          <a:p>
            <a:r>
              <a:rPr lang="en-US" sz="2800" dirty="0">
                <a:sym typeface="Wingdings" panose="05000000000000000000" pitchFamily="2" charset="2"/>
              </a:rPr>
              <a:t>Is there some way to start from the end?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YES! Topological Sort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>
            <a:no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Make the requirements graph.</a:t>
            </a:r>
          </a:p>
          <a:p>
            <a:r>
              <a:rPr lang="en-US" sz="2800" dirty="0"/>
              <a:t>Find the SCCs.</a:t>
            </a:r>
          </a:p>
          <a:p>
            <a:r>
              <a:rPr lang="en-US" sz="2800" dirty="0"/>
              <a:t>If </a:t>
            </a:r>
            <a:r>
              <a:rPr lang="en-US" sz="2800" dirty="0" smtClean="0"/>
              <a:t>an SCC </a:t>
            </a:r>
            <a:r>
              <a:rPr lang="en-US" sz="2800" dirty="0"/>
              <a:t>has including and not including a problem, </a:t>
            </a:r>
            <a:r>
              <a:rPr lang="en-US" sz="2800" dirty="0" smtClean="0"/>
              <a:t>no final is possible.</a:t>
            </a:r>
            <a:endParaRPr lang="en-US" sz="2800" dirty="0"/>
          </a:p>
          <a:p>
            <a:r>
              <a:rPr lang="en-US" sz="2800" dirty="0"/>
              <a:t>Run topological sort on the graph of SCC. </a:t>
            </a:r>
          </a:p>
          <a:p>
            <a:r>
              <a:rPr lang="en-US" sz="2800" dirty="0"/>
              <a:t>Starting from the end:</a:t>
            </a:r>
          </a:p>
          <a:p>
            <a:pPr lvl="1"/>
            <a:r>
              <a:rPr lang="en-US" sz="2800" dirty="0"/>
              <a:t> if everything in a component is unassigned, set them to true, and set their opposites to false.</a:t>
            </a:r>
          </a:p>
          <a:p>
            <a:pPr lvl="1"/>
            <a:r>
              <a:rPr lang="en-US" sz="2800" dirty="0"/>
              <a:t> Else I</a:t>
            </a:r>
            <a:r>
              <a:rPr lang="en-US" sz="2800" dirty="0" smtClean="0"/>
              <a:t>f </a:t>
            </a:r>
            <a:r>
              <a:rPr lang="en-US" sz="2800" dirty="0"/>
              <a:t>one thing in a component is assigned, assign the same value to the rest of the nodes in the component and the opposite value to their opposites. </a:t>
            </a:r>
          </a:p>
        </p:txBody>
      </p:sp>
    </p:spTree>
    <p:extLst>
      <p:ext uri="{BB962C8B-B14F-4D97-AF65-F5344CB8AC3E}">
        <p14:creationId xmlns:p14="http://schemas.microsoft.com/office/powerpoint/2010/main" val="6939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works</a:t>
            </a:r>
            <a:r>
              <a:rPr lang="en-US" sz="2800" dirty="0" smtClean="0"/>
              <a:t>!!</a:t>
            </a:r>
          </a:p>
          <a:p>
            <a:r>
              <a:rPr lang="en-US" sz="2800" dirty="0" smtClean="0"/>
              <a:t>The proof is a bit more involved. Just trust me.</a:t>
            </a:r>
            <a:endParaRPr lang="en-US" sz="2800" dirty="0"/>
          </a:p>
          <a:p>
            <a:r>
              <a:rPr lang="en-US" sz="2800" dirty="0"/>
              <a:t>How fast is it? </a:t>
            </a:r>
          </a:p>
          <a:p>
            <a:r>
              <a:rPr lang="en-US" sz="2800" dirty="0"/>
              <a:t>O(Q + S). That’s a HUGE improvement.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Final Making Problem was a type of “Satisfiability” problem.</a:t>
            </a:r>
          </a:p>
          <a:p>
            <a:r>
              <a:rPr lang="en-US" sz="2800" dirty="0"/>
              <a:t>We had a bunch of variables (include/exclude this question), and needed to satisfy everything in a list of requirements. </a:t>
            </a:r>
          </a:p>
          <a:p>
            <a:endParaRPr lang="en-US" sz="2800" dirty="0" smtClean="0"/>
          </a:p>
          <a:p>
            <a:r>
              <a:rPr lang="en-US" sz="2800" dirty="0" smtClean="0"/>
              <a:t>Because </a:t>
            </a:r>
            <a:r>
              <a:rPr lang="en-US" sz="2800" dirty="0"/>
              <a:t>every requirement was “do at least one of these 2” this was a 2-SAT instance.</a:t>
            </a:r>
          </a:p>
          <a:p>
            <a:endParaRPr lang="en-US" sz="2800" dirty="0"/>
          </a:p>
          <a:p>
            <a:r>
              <a:rPr lang="en-US" sz="2800" dirty="0" smtClean="0"/>
              <a:t>What happens if we change the 2 to a 3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Graph algorithm doesn’t seem to work…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34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vs. NP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Big Step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has this quarter been about?</a:t>
            </a:r>
          </a:p>
          <a:p>
            <a:r>
              <a:rPr lang="en-US" sz="2800" dirty="0" smtClean="0"/>
              <a:t>We’ve taken problems you probably knew how to solve slowly,</a:t>
            </a:r>
          </a:p>
          <a:p>
            <a:r>
              <a:rPr lang="en-US" sz="2800" dirty="0" smtClean="0"/>
              <a:t>And we figured out how to solve them faster. </a:t>
            </a:r>
          </a:p>
          <a:p>
            <a:endParaRPr lang="en-US" sz="2800" dirty="0"/>
          </a:p>
          <a:p>
            <a:r>
              <a:rPr lang="en-US" sz="2800" dirty="0" smtClean="0"/>
              <a:t>In some sense, that’s the job of a computer scientist.</a:t>
            </a:r>
          </a:p>
          <a:p>
            <a:r>
              <a:rPr lang="en-US" sz="2800" dirty="0" smtClean="0"/>
              <a:t>Figure out how to take our problems</a:t>
            </a:r>
          </a:p>
          <a:p>
            <a:r>
              <a:rPr lang="en-US" sz="2800" dirty="0" smtClean="0"/>
              <a:t>And make the computer do the hard work for us.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9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Big Step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Let’s take a big step back, and try to break problems into two types:</a:t>
            </a:r>
          </a:p>
          <a:p>
            <a:pPr marL="0" indent="0">
              <a:buNone/>
            </a:pPr>
            <a:r>
              <a:rPr lang="en-US" sz="2800" dirty="0" smtClean="0"/>
              <a:t>Those for which a computer might be able to help.</a:t>
            </a:r>
          </a:p>
          <a:p>
            <a:pPr marL="0" indent="0">
              <a:buNone/>
            </a:pPr>
            <a:r>
              <a:rPr lang="en-US" sz="2800" dirty="0" smtClean="0"/>
              <a:t>And those which would take so long to solve </a:t>
            </a:r>
            <a:r>
              <a:rPr lang="en-US" sz="2800" b="1" dirty="0" smtClean="0"/>
              <a:t>even on a computer</a:t>
            </a:r>
            <a:r>
              <a:rPr lang="en-US" sz="2800" dirty="0" smtClean="0"/>
              <a:t> we wouldn’t expect to solve them.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is not the same as asking for </a:t>
            </a:r>
            <a:r>
              <a:rPr lang="en-US" sz="2800" dirty="0" err="1" smtClean="0"/>
              <a:t>undecideable</a:t>
            </a:r>
            <a:r>
              <a:rPr lang="en-US" sz="2800" dirty="0" smtClean="0"/>
              <a:t> problems (like the Halting Problem you saw in 311). </a:t>
            </a:r>
          </a:p>
          <a:p>
            <a:pPr marL="0" indent="0">
              <a:buNone/>
            </a:pPr>
            <a:r>
              <a:rPr lang="en-US" sz="2800" dirty="0" smtClean="0"/>
              <a:t>There are problems we could solve in finite time…but we’ll all be long dead before our computer tells us the answer.</a:t>
            </a:r>
          </a:p>
        </p:txBody>
      </p:sp>
    </p:spTree>
    <p:extLst>
      <p:ext uri="{BB962C8B-B14F-4D97-AF65-F5344CB8AC3E}">
        <p14:creationId xmlns:p14="http://schemas.microsoft.com/office/powerpoint/2010/main" val="15154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11" t="41975" r="20371" b="24938"/>
          <a:stretch/>
        </p:blipFill>
        <p:spPr>
          <a:xfrm>
            <a:off x="586124" y="1590497"/>
            <a:ext cx="11255920" cy="3579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86124" y="5170308"/>
                <a:ext cx="108946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(somewhat old) table from Rosen. How big of a problem can we solve for an algorithm with the given running times.</a:t>
                </a:r>
              </a:p>
              <a:p>
                <a:r>
                  <a:rPr lang="en-US" sz="2800" dirty="0" smtClean="0"/>
                  <a:t>“very long” means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2800" dirty="0" smtClean="0"/>
                  <a:t> years. 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4" y="5170308"/>
                <a:ext cx="10894676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119" t="-4405" r="-95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We’ll consider a problem “efficiently solvable” if it has a polynomial time algorithm.</a:t>
                </a:r>
              </a:p>
              <a:p>
                <a:r>
                  <a:rPr lang="en-US" sz="2800" dirty="0" smtClean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is a constant.</a:t>
                </a:r>
                <a:endParaRPr lang="en-US" sz="2800" dirty="0"/>
              </a:p>
              <a:p>
                <a:r>
                  <a:rPr lang="en-US" sz="2800" dirty="0" smtClean="0"/>
                  <a:t>Are these algorithms always actually efficient?</a:t>
                </a:r>
              </a:p>
              <a:p>
                <a:r>
                  <a:rPr lang="en-US" sz="2800" dirty="0" smtClean="0"/>
                  <a:t>Well………no</a:t>
                </a:r>
                <a:endParaRPr lang="en-US" sz="2800" dirty="0"/>
              </a:p>
              <a:p>
                <a:r>
                  <a:rPr lang="en-US" sz="2800" dirty="0" smtClean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 smtClean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algorithm probably aren’t going to finish anytime soon.</a:t>
                </a:r>
              </a:p>
              <a:p>
                <a:r>
                  <a:rPr lang="en-US" sz="2800" dirty="0" smtClean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 smtClean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 smtClean="0"/>
                  <a:t> algorithm, we’re probably not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r>
                  <a:rPr lang="en-US" sz="2800" dirty="0" smtClean="0"/>
                  <a:t>For today, we’re going to talk about </a:t>
                </a:r>
                <a:r>
                  <a:rPr lang="en-US" sz="2800" b="1" dirty="0" smtClean="0"/>
                  <a:t>decision problems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Problems that have a “yes” or “no” answer.</a:t>
                </a:r>
                <a:endParaRPr lang="en-US" sz="2800" dirty="0"/>
              </a:p>
              <a:p>
                <a:r>
                  <a:rPr lang="en-US" sz="2800" dirty="0" smtClean="0"/>
                  <a:t>Why?</a:t>
                </a:r>
              </a:p>
              <a:p>
                <a:r>
                  <a:rPr lang="en-US" sz="2800" dirty="0" smtClean="0"/>
                  <a:t>Theory reasons (you’ll see Wednesday).</a:t>
                </a:r>
              </a:p>
              <a:p>
                <a:r>
                  <a:rPr lang="en-US" sz="2800" dirty="0" smtClean="0"/>
                  <a:t>But also most problems can be rephrased as very similar decision problems.</a:t>
                </a:r>
              </a:p>
              <a:p>
                <a:r>
                  <a:rPr lang="en-US" sz="2800" dirty="0" smtClean="0"/>
                  <a:t>E.g. instead of “find the shortest path from s to t” ask</a:t>
                </a:r>
                <a:br>
                  <a:rPr lang="en-US" sz="2800" dirty="0" smtClean="0"/>
                </a:br>
                <a:r>
                  <a:rPr lang="en-US" sz="2800" dirty="0" smtClean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?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session in CSE 403 tomorrow at noon.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P3 due tonight.</a:t>
            </a:r>
            <a:br>
              <a:rPr lang="en-US" sz="2800" dirty="0" smtClean="0"/>
            </a:br>
            <a:r>
              <a:rPr lang="en-US" sz="2800" dirty="0" smtClean="0"/>
              <a:t>Exercise 12 &amp; Exercise </a:t>
            </a:r>
            <a:r>
              <a:rPr lang="en-US" sz="2800" dirty="0" err="1" smtClean="0"/>
              <a:t>redos</a:t>
            </a:r>
            <a:r>
              <a:rPr lang="en-US" sz="2800" dirty="0" smtClean="0"/>
              <a:t> are due tomorrow. </a:t>
            </a:r>
          </a:p>
          <a:p>
            <a:endParaRPr lang="en-US" sz="2800" dirty="0"/>
          </a:p>
          <a:p>
            <a:r>
              <a:rPr lang="en-US" sz="2800" dirty="0" smtClean="0"/>
              <a:t>Remember to fill out the token form so we know what exercises you’re redoing. Push to </a:t>
            </a:r>
            <a:r>
              <a:rPr lang="en-US" sz="2800" dirty="0" err="1" smtClean="0"/>
              <a:t>gitlab</a:t>
            </a:r>
            <a:r>
              <a:rPr lang="en-US" sz="2800" dirty="0" smtClean="0"/>
              <a:t> (for exercises 8-11) or submit to </a:t>
            </a:r>
            <a:r>
              <a:rPr lang="en-US" sz="2800" dirty="0" err="1" smtClean="0"/>
              <a:t>gradescope</a:t>
            </a:r>
            <a:r>
              <a:rPr lang="en-US" sz="2800" dirty="0" smtClean="0"/>
              <a:t> (all others) to submit. </a:t>
            </a:r>
          </a:p>
          <a:p>
            <a:r>
              <a:rPr lang="en-US" sz="2800" dirty="0" smtClean="0"/>
              <a:t>If something weird happens with either of those, submit them to me in an email.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4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The set of all decision problems that have an algorithm tha</a:t>
                </a:r>
                <a:r>
                  <a:rPr lang="en-US" sz="2800" dirty="0" smtClean="0"/>
                  <a:t>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P (stands for “Polynomial”)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 smtClean="0"/>
              <a:t>P is an example of a “complexity class”</a:t>
            </a:r>
          </a:p>
          <a:p>
            <a:r>
              <a:rPr lang="en-US" sz="2800" dirty="0" smtClean="0"/>
              <a:t>A set of problems that can be solved under some limitations (e.g. with some amount of memory or in some amount of time).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62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know it when I see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class of problems we want to talk about.</a:t>
            </a:r>
          </a:p>
          <a:p>
            <a:r>
              <a:rPr lang="en-US" sz="2800" dirty="0" smtClean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 smtClean="0"/>
              <a:t>Decision Problems such that:</a:t>
            </a:r>
          </a:p>
          <a:p>
            <a:r>
              <a:rPr lang="en-US" sz="2800" dirty="0" smtClean="0"/>
              <a:t>If the answer is YES, you can prove the answer is yes by </a:t>
            </a:r>
          </a:p>
          <a:p>
            <a:pPr lvl="1"/>
            <a:r>
              <a:rPr lang="en-US" sz="2400" dirty="0" smtClean="0"/>
              <a:t>Being given a “proof” or a “certificate”</a:t>
            </a:r>
          </a:p>
          <a:p>
            <a:pPr lvl="1"/>
            <a:r>
              <a:rPr lang="en-US" sz="2400" dirty="0" smtClean="0"/>
              <a:t>Verifying that certificate in polynomial time. </a:t>
            </a:r>
          </a:p>
          <a:p>
            <a:r>
              <a:rPr lang="en-US" sz="2800" dirty="0" smtClean="0"/>
              <a:t>What certificate would be convenient for short paths? </a:t>
            </a:r>
          </a:p>
          <a:p>
            <a:pPr lvl="1"/>
            <a:r>
              <a:rPr lang="en-US" sz="2800" dirty="0" smtClean="0"/>
              <a:t>The path itself. Easy to check the path is really in the graph and really short.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9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know it when I see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formally,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It’s a common misconception that NP stands for “not polynomial”</a:t>
            </a:r>
            <a:br>
              <a:rPr lang="en-US" sz="2800" dirty="0" smtClean="0"/>
            </a:br>
            <a:r>
              <a:rPr lang="en-US" sz="2800" dirty="0" smtClean="0"/>
              <a:t>Please never ever </a:t>
            </a:r>
            <a:r>
              <a:rPr lang="en-US" sz="2800" dirty="0" err="1" smtClean="0"/>
              <a:t>ever</a:t>
            </a:r>
            <a:r>
              <a:rPr lang="en-US" sz="2800" dirty="0" smtClean="0"/>
              <a:t> </a:t>
            </a:r>
            <a:r>
              <a:rPr lang="en-US" sz="2800" dirty="0" err="1" smtClean="0"/>
              <a:t>ever</a:t>
            </a:r>
            <a:r>
              <a:rPr lang="en-US" sz="2800" dirty="0" smtClean="0"/>
              <a:t> say that.</a:t>
            </a:r>
          </a:p>
          <a:p>
            <a:r>
              <a:rPr lang="en-US" sz="2800" dirty="0" smtClean="0"/>
              <a:t>Please.</a:t>
            </a:r>
          </a:p>
          <a:p>
            <a:r>
              <a:rPr lang="en-US" sz="2800" dirty="0" smtClean="0"/>
              <a:t>Every time you do a theoretical computer scientist sheds a single tear. </a:t>
            </a:r>
          </a:p>
          <a:p>
            <a:r>
              <a:rPr lang="en-US" sz="2800" dirty="0" smtClean="0"/>
              <a:t>(That theoretical computer scientist is me)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The set of all decision problems such that if the answer is YES, there is a proof of that which can be verified 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</a:t>
            </a:r>
            <a:r>
              <a:rPr lang="en-US" sz="2800" b="1" dirty="0" smtClean="0"/>
              <a:t>P (stands for “nondeterministic polynomial”)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72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 </a:t>
            </a:r>
            <a:r>
              <a:rPr lang="en-US" sz="2800" b="1" dirty="0" smtClean="0"/>
              <a:t>verify </a:t>
            </a:r>
            <a:r>
              <a:rPr lang="en-US" sz="2800" dirty="0" smtClean="0"/>
              <a:t>YES instances of NP problems efficiently, but can we </a:t>
            </a:r>
            <a:r>
              <a:rPr lang="en-US" sz="2800" b="1" dirty="0" smtClean="0"/>
              <a:t>decide </a:t>
            </a:r>
            <a:r>
              <a:rPr lang="en-US" sz="2800" dirty="0" smtClean="0"/>
              <a:t>whether the answer is YES or NO efficiently?</a:t>
            </a:r>
          </a:p>
          <a:p>
            <a:endParaRPr lang="en-US" sz="2800" b="1" dirty="0"/>
          </a:p>
          <a:p>
            <a:r>
              <a:rPr lang="en-US" sz="2800" dirty="0" smtClean="0"/>
              <a:t>I.e. can you bootstrap the ability to check a certificate into the ability to find a certificate?</a:t>
            </a:r>
          </a:p>
          <a:p>
            <a:endParaRPr lang="en-US" sz="2800" dirty="0"/>
          </a:p>
          <a:p>
            <a:r>
              <a:rPr lang="en-US" sz="2800" dirty="0" smtClean="0"/>
              <a:t>We don’t know.</a:t>
            </a:r>
          </a:p>
          <a:p>
            <a:r>
              <a:rPr lang="en-US" sz="2800" dirty="0" smtClean="0"/>
              <a:t>This is the P vs. NP problem.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04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vs. 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Claim: 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 smtClean="0"/>
                  <a:t> NP (do you see why?)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  <a:blipFill rotWithShape="0">
                <a:blip r:embed="rId2"/>
                <a:stretch>
                  <a:fillRect l="-654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7" y="2994540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The set of all decision problems such that if the answer is YES, there is a proof of that which can be verified 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299454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</a:t>
            </a:r>
            <a:r>
              <a:rPr lang="en-US" sz="2800" b="1" dirty="0" smtClean="0"/>
              <a:t>P (stands for “nondeterministic polynomial”)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b="1" dirty="0" smtClean="0"/>
                  <a:t>The set of all decision problems that have an algorithm tha</a:t>
                </a:r>
                <a:r>
                  <a:rPr lang="en-US" sz="2800" b="1" dirty="0" smtClean="0"/>
                  <a:t>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199" r="-54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P (stands for “Polynomial”)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66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92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say we want to prove that some problem in NP needs exponential time (i.e. that P is not equal to NP). </a:t>
            </a:r>
          </a:p>
          <a:p>
            <a:r>
              <a:rPr lang="en-US" sz="2800" dirty="0" smtClean="0"/>
              <a:t>Ideally we’d start with a really hard problem in NP. </a:t>
            </a:r>
          </a:p>
          <a:p>
            <a:r>
              <a:rPr lang="en-US" sz="2800" dirty="0" smtClean="0"/>
              <a:t>What does it mean for one problem to be harder than another?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505282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We say A reduces to B in polynomia</a:t>
            </a:r>
            <a:r>
              <a:rPr lang="en-US" sz="2800" dirty="0" smtClean="0"/>
              <a:t>l time, if there is an algorithm for A that </a:t>
            </a:r>
            <a:br>
              <a:rPr lang="en-US" sz="2800" dirty="0" smtClean="0"/>
            </a:br>
            <a:r>
              <a:rPr lang="en-US" sz="2800" dirty="0" smtClean="0"/>
              <a:t>	calls a black box for B at most polynomially many times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and runs at most polynomially many other operations.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350528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Polynomial Time Reducible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3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If A reduces to B then A should be “easier” than B.</a:t>
                </a:r>
              </a:p>
              <a:p>
                <a:pPr lvl="1"/>
                <a:r>
                  <a:rPr lang="en-US" sz="2800" dirty="0" smtClean="0"/>
                  <a:t>If we can solve B, we can definitely solve A.</a:t>
                </a:r>
              </a:p>
              <a:p>
                <a:r>
                  <a:rPr lang="en-US" sz="2800" dirty="0" smtClean="0"/>
                  <a:t>Usually denoted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B.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  <a:blipFill rotWithShape="0">
                <a:blip r:embed="rId2"/>
                <a:stretch>
                  <a:fillRect l="-654" t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7" y="1445820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We say A reduces to B in polynomia</a:t>
            </a:r>
            <a:r>
              <a:rPr lang="en-US" sz="2800" dirty="0" smtClean="0"/>
              <a:t>l time, if there is an algorithm for A that </a:t>
            </a:r>
            <a:br>
              <a:rPr lang="en-US" sz="2800" dirty="0" smtClean="0"/>
            </a:br>
            <a:r>
              <a:rPr lang="en-US" sz="2800" dirty="0" smtClean="0"/>
              <a:t>	calls a black box for B at most polynomially many times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and runs at most polynomially many other operations.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44582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Polynomial Time Reducible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55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say we want to prove that some problem in NP needs exponential time (i.e. that P is not equal to NP). </a:t>
            </a:r>
          </a:p>
          <a:p>
            <a:r>
              <a:rPr lang="en-US" sz="2800" dirty="0" smtClean="0"/>
              <a:t>Ideally we’d start with a really hard problem in NP. </a:t>
            </a:r>
          </a:p>
          <a:p>
            <a:r>
              <a:rPr lang="en-US" sz="2800" dirty="0" smtClean="0"/>
              <a:t>What is the hardest problem in NP?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50528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A problem B is NP-complete if B is in NP and </a:t>
            </a:r>
            <a:br>
              <a:rPr lang="en-US" sz="2800" dirty="0" smtClean="0"/>
            </a:br>
            <a:r>
              <a:rPr lang="en-US" sz="2800" dirty="0" smtClean="0"/>
              <a:t>for all problems A in NP, A reduces to B in polynomial time.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350528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NP-complete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08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 NP-complete problem is a hardest problem in NP.</a:t>
                </a:r>
              </a:p>
              <a:p>
                <a:r>
                  <a:rPr lang="en-US" sz="2800" dirty="0"/>
                  <a:t>Seems like the right place to start for proving P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It’s also the right place to start for proving P=NP.</a:t>
                </a:r>
              </a:p>
              <a:p>
                <a:r>
                  <a:rPr lang="en-US" sz="2800" dirty="0" smtClean="0"/>
                  <a:t>A polynomial time algorithm for one NP-complete problem, gives you a polynomial time algorithm for </a:t>
                </a:r>
                <a:r>
                  <a:rPr lang="en-US" sz="2800" b="1" dirty="0" smtClean="0"/>
                  <a:t>every </a:t>
                </a:r>
                <a:r>
                  <a:rPr lang="en-US" sz="2800" dirty="0" smtClean="0"/>
                  <a:t>problem in NP.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Short Path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Long Path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NP-Complete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literally thousands of NP-complete problems.</a:t>
            </a:r>
          </a:p>
          <a:p>
            <a:r>
              <a:rPr lang="en-US" sz="2800" dirty="0" smtClean="0"/>
              <a:t>And some of them look weirdly similar to problems we do know efficient algorithms for.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4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Content from today is last stuff we’ll test you on for the final.</a:t>
            </a:r>
          </a:p>
          <a:p>
            <a:r>
              <a:rPr lang="en-US" sz="2800" dirty="0" smtClean="0"/>
              <a:t>On Wednesday we’ll talk about what you need to know for the “real world” about P vs. NP. </a:t>
            </a:r>
          </a:p>
          <a:p>
            <a:endParaRPr lang="en-US" sz="2800" dirty="0" smtClean="0"/>
          </a:p>
          <a:p>
            <a:r>
              <a:rPr lang="en-US" sz="2800" dirty="0" smtClean="0"/>
              <a:t>MST lectures have been updated to correct minor bugs in pseudocode. </a:t>
            </a:r>
          </a:p>
          <a:p>
            <a:r>
              <a:rPr lang="en-US" sz="2800" dirty="0" smtClean="0"/>
              <a:t>The way you executed the algorithm in lecture/section was correct, now the pseudocode will match what you did. </a:t>
            </a:r>
          </a:p>
          <a:p>
            <a:endParaRPr lang="en-US" sz="2800" dirty="0"/>
          </a:p>
          <a:p>
            <a:r>
              <a:rPr lang="en-US" sz="2800" b="1" dirty="0" smtClean="0"/>
              <a:t>Please fill out course feedback forms!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17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Given a weighted graph, find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 rotWithShape="0">
                <a:blip r:embed="rId2"/>
                <a:stretch>
                  <a:fillRect l="-2706" r="-1418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Light Spanning Tree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 rotWithShape="0">
                <a:blip r:embed="rId3"/>
                <a:stretch>
                  <a:fillRect l="-2706" r="-3479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Traveling Salesperson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electric company just needs a greedy algorithm to lay its wires.</a:t>
            </a:r>
          </a:p>
          <a:p>
            <a:r>
              <a:rPr lang="en-US" sz="2800" dirty="0" smtClean="0"/>
              <a:t>Amazon doesn’t know a way to optimally route its delivery trucks.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NP-Complete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4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0524" y="2010181"/>
            <a:ext cx="4729930" cy="285432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Given a list of requirements, all of the form “at least one of two must be true”</a:t>
            </a:r>
          </a:p>
          <a:p>
            <a:r>
              <a:rPr lang="en-US" sz="2800" dirty="0" smtClean="0"/>
              <a:t>Set variables so all requirements are satisfied.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0524" y="201018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2-SAT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255214" y="2006059"/>
            <a:ext cx="4729930" cy="285845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Given a list of requirements, all of the form “at least one of three must be true”</a:t>
            </a:r>
          </a:p>
          <a:p>
            <a:r>
              <a:rPr lang="en-US" sz="2800" dirty="0" smtClean="0"/>
              <a:t>Set variables so all requirements are satisfied.</a:t>
            </a:r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255214" y="200605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-SAT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239" y="5045741"/>
            <a:ext cx="10496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“final creation problem” was just 2-SAT. </a:t>
            </a:r>
            <a:endParaRPr lang="en-US" sz="2800" dirty="0"/>
          </a:p>
          <a:p>
            <a:r>
              <a:rPr lang="en-US" sz="2800" dirty="0" smtClean="0"/>
              <a:t>It didn’t look like there was an easy way to solve it…but there was. </a:t>
            </a:r>
          </a:p>
          <a:p>
            <a:r>
              <a:rPr lang="en-US" sz="2800" dirty="0" smtClean="0"/>
              <a:t>Is the same true of 3-SAT? We don’t know.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5239" y="149631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81068" y="148696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NP-Complete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1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14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more class: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17588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Problem B is NP-hard if</a:t>
            </a:r>
            <a:br>
              <a:rPr lang="en-US" sz="2800" dirty="0" smtClean="0"/>
            </a:br>
            <a:r>
              <a:rPr lang="en-US" sz="2800" dirty="0" smtClean="0"/>
              <a:t>for all problems A in NP, A reduces to B in polynomial time.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7588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NP-hard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An NP-hard problem need not be in NP.</a:t>
                </a:r>
              </a:p>
              <a:p>
                <a:r>
                  <a:rPr lang="en-US" sz="2800" dirty="0" smtClean="0"/>
                  <a:t>Examples?</a:t>
                </a:r>
              </a:p>
              <a:p>
                <a:r>
                  <a:rPr lang="en-US" sz="2800" dirty="0" smtClean="0"/>
                  <a:t>Find the “best possible” certificate for an NP-hard problem.</a:t>
                </a:r>
              </a:p>
              <a:p>
                <a:r>
                  <a:rPr lang="en-US" sz="2800" dirty="0" smtClean="0"/>
                  <a:t>	Instead of a path of length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find the longest path.</a:t>
                </a:r>
              </a:p>
              <a:p>
                <a:r>
                  <a:rPr lang="en-US" sz="2800" dirty="0" smtClean="0"/>
                  <a:t>	Instead of a tour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, find the shortest tour.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31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NP-hard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5237" y="14449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Problem B is NP-complete if</a:t>
            </a:r>
            <a:br>
              <a:rPr lang="en-US" sz="2800" dirty="0" smtClean="0"/>
            </a:br>
            <a:r>
              <a:rPr lang="en-US" sz="2800" dirty="0" smtClean="0"/>
              <a:t>for all problems A in NP, A reduces to B in polynomial time.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4449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NP-hard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237" y="3133360"/>
            <a:ext cx="1077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Examples:</a:t>
            </a:r>
          </a:p>
          <a:p>
            <a:r>
              <a:rPr lang="en-US" sz="2800" dirty="0" smtClean="0"/>
              <a:t>The halting problem is NP-hard (but not NP-complete).</a:t>
            </a:r>
          </a:p>
          <a:p>
            <a:r>
              <a:rPr lang="en-US" sz="2800" dirty="0" smtClean="0"/>
              <a:t>So is n x n chess.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00341" y="4902549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Given an n x n chessboard, can white force a win with perfect play?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00341" y="490254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 x n Chess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94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447788">
            <a:off x="2706326" y="1962540"/>
            <a:ext cx="2901832" cy="4272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4250" y="1533525"/>
            <a:ext cx="6019800" cy="25431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World Looks Like (We Think)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6405" y="3686286"/>
            <a:ext cx="2400300" cy="2076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Short Paths, Light Spanning Tree, 2-SAT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946" y="2639028"/>
            <a:ext cx="21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NP-Complete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8868" y="1634608"/>
            <a:ext cx="156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NP-hard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84111" y="2080443"/>
            <a:ext cx="258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Halting Problem</a:t>
            </a:r>
          </a:p>
          <a:p>
            <a:r>
              <a:rPr lang="en-US" sz="2400" dirty="0" err="1" smtClean="0"/>
              <a:t>nxn</a:t>
            </a:r>
            <a:r>
              <a:rPr lang="en-US" sz="2400" dirty="0" smtClean="0"/>
              <a:t> chess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1567" y="2940775"/>
            <a:ext cx="161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3-SAT, TSP</a:t>
            </a:r>
          </a:p>
          <a:p>
            <a:r>
              <a:rPr lang="en-US" sz="2400" dirty="0" smtClean="0"/>
              <a:t>Long Path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008" y="3199871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5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World Looks Like (If P=NP)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06405" y="1823033"/>
            <a:ext cx="4554152" cy="3939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Short Paths, Light Spanning Tree, 2-SAT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TSP, 3-SAT, Long Paths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2765" y="1527858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Still hard: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xn</a:t>
            </a:r>
            <a:r>
              <a:rPr lang="en-US" sz="2400" dirty="0" smtClean="0">
                <a:solidFill>
                  <a:schemeClr val="tx1"/>
                </a:solidFill>
              </a:rPr>
              <a:t> chess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59256" y="3948895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Still impossible: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Halting Problem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 vs. NP matters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tested on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237" y="1802348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The set of all decision problems such that if the answer is YES, there is a proof of that which can be verified in polynomial time.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75237" y="1802348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</a:t>
            </a:r>
            <a:r>
              <a:rPr lang="en-US" sz="2800" b="1" dirty="0" smtClean="0"/>
              <a:t>P (stands for “nondeterministic polynomial”)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/>
              </a:p>
              <a:p>
                <a:r>
                  <a:rPr lang="en-US" sz="2800" b="1" dirty="0" smtClean="0"/>
                  <a:t>The set of all decision problems that have an algorithm tha</a:t>
                </a:r>
                <a:r>
                  <a:rPr lang="en-US" sz="2800" b="1" dirty="0" smtClean="0"/>
                  <a:t>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540" b="-6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5237" y="186845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P (stands for “Polynomial”)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75237" y="3493707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roblem B is NP-complete if B is in NP and </a:t>
            </a:r>
            <a:br>
              <a:rPr lang="en-US" sz="2800" dirty="0" smtClean="0"/>
            </a:br>
            <a:r>
              <a:rPr lang="en-US" sz="2800" dirty="0" smtClean="0"/>
              <a:t>for all problems A in NP, A reduces to B in polynomial time.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75237" y="349370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NP-complete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75237" y="5173383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roblem B is NP-hard if</a:t>
            </a:r>
            <a:br>
              <a:rPr lang="en-US" sz="2800" dirty="0" smtClean="0"/>
            </a:br>
            <a:r>
              <a:rPr lang="en-US" sz="2800" dirty="0" smtClean="0"/>
              <a:t>for all problems A in NP, A reduces to B in polynomial time.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75237" y="5173383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NP-hard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89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called NP?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906" y="1412111"/>
            <a:ext cx="10914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You’ve seen nondeterministic computation before.</a:t>
            </a:r>
          </a:p>
          <a:p>
            <a:r>
              <a:rPr lang="en-US" sz="2800" dirty="0" smtClean="0"/>
              <a:t>Way back in 311.</a:t>
            </a:r>
          </a:p>
          <a:p>
            <a:endParaRPr lang="en-US" sz="2800" dirty="0"/>
          </a:p>
          <a:p>
            <a:r>
              <a:rPr lang="en-US" sz="2800" dirty="0" smtClean="0"/>
              <a:t>NFAs would “magically” decide among a set of valid transitions.</a:t>
            </a:r>
          </a:p>
          <a:p>
            <a:r>
              <a:rPr lang="en-US" sz="2800" dirty="0" smtClean="0"/>
              <a:t>Always choosing one that would lead to an accept state (if such a transition exists).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1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0" y="0"/>
            <a:ext cx="8837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433" y="358815"/>
            <a:ext cx="92134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NFA and a DFA for the language </a:t>
            </a:r>
          </a:p>
          <a:p>
            <a:r>
              <a:rPr lang="en-US" sz="2800" dirty="0" smtClean="0"/>
              <a:t>“binary strings with a 1 in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position from the end.”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20167" y="6045958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Kevin &amp; Paul’s 311 Lecture 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Longer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best way to really see </a:t>
            </a:r>
            <a:r>
              <a:rPr lang="en-US" sz="2800" dirty="0" smtClean="0"/>
              <a:t>why topological sorts and strongly connected components are useful would be a bunch of examples. </a:t>
            </a:r>
            <a:endParaRPr lang="en-US" sz="2800" dirty="0"/>
          </a:p>
          <a:p>
            <a:r>
              <a:rPr lang="en-US" sz="2800" dirty="0" smtClean="0"/>
              <a:t>You’d need to take 421 first.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second best way is to see one example right now...</a:t>
            </a:r>
          </a:p>
          <a:p>
            <a:r>
              <a:rPr lang="en-US" sz="2800" dirty="0"/>
              <a:t>This problem doesn’t </a:t>
            </a:r>
            <a:r>
              <a:rPr lang="en-US" sz="2800" i="1" dirty="0"/>
              <a:t>look like </a:t>
            </a:r>
            <a:r>
              <a:rPr lang="en-US" sz="2800" dirty="0"/>
              <a:t>it has anything to do with graphs </a:t>
            </a:r>
          </a:p>
          <a:p>
            <a:pPr lvl="1"/>
            <a:r>
              <a:rPr lang="en-US" sz="2800" dirty="0"/>
              <a:t>no maps</a:t>
            </a:r>
          </a:p>
          <a:p>
            <a:pPr lvl="1"/>
            <a:r>
              <a:rPr lang="en-US" sz="2800" dirty="0"/>
              <a:t>no roads</a:t>
            </a:r>
          </a:p>
          <a:p>
            <a:pPr lvl="1"/>
            <a:r>
              <a:rPr lang="en-US" sz="2800" dirty="0"/>
              <a:t>no social media friendships</a:t>
            </a:r>
          </a:p>
          <a:p>
            <a:r>
              <a:rPr lang="en-US" sz="2800" dirty="0"/>
              <a:t>Nonetheless, a graph representation is the best one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7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would a nondeterministic </a:t>
            </a:r>
            <a:r>
              <a:rPr lang="en-US" sz="2800" b="1" dirty="0" smtClean="0"/>
              <a:t>computer </a:t>
            </a:r>
            <a:r>
              <a:rPr lang="en-US" sz="2800" dirty="0" smtClean="0"/>
              <a:t>look like?</a:t>
            </a:r>
          </a:p>
          <a:p>
            <a:r>
              <a:rPr lang="en-US" sz="2800" dirty="0" smtClean="0"/>
              <a:t>It can run all the usual commands,</a:t>
            </a:r>
          </a:p>
          <a:p>
            <a:r>
              <a:rPr lang="en-US" sz="2800" dirty="0" smtClean="0"/>
              <a:t>But it can also magically (i.e. </a:t>
            </a:r>
            <a:r>
              <a:rPr lang="en-US" sz="2800" dirty="0" err="1" smtClean="0"/>
              <a:t>nondeterministically</a:t>
            </a:r>
            <a:r>
              <a:rPr lang="en-US" sz="2800" dirty="0" smtClean="0"/>
              <a:t>) decide to set any bit of memory to 0 or 1.</a:t>
            </a:r>
          </a:p>
          <a:p>
            <a:r>
              <a:rPr lang="en-US" sz="2800" dirty="0" smtClean="0"/>
              <a:t>Always choosing 0 or 1 to cause the computer to output YES, </a:t>
            </a:r>
          </a:p>
          <a:p>
            <a:r>
              <a:rPr lang="en-US" sz="2800" dirty="0" smtClean="0"/>
              <a:t>(if such a choice exists).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6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a nondeterministic computer…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you think of a polynomial time algorithm on a nondeterministic computer to:</a:t>
            </a:r>
          </a:p>
          <a:p>
            <a:r>
              <a:rPr lang="en-US" sz="2800" dirty="0" smtClean="0"/>
              <a:t>Solve 2-SAT?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Solve 3-SAT?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8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a nondeterministic computer…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you think of a polynomial time algorithm on a nondeterministic computer to:</a:t>
            </a:r>
          </a:p>
          <a:p>
            <a:r>
              <a:rPr lang="en-US" sz="2800" dirty="0" smtClean="0"/>
              <a:t>Solve 2-SAT?</a:t>
            </a:r>
          </a:p>
          <a:p>
            <a:r>
              <a:rPr lang="en-US" sz="2800" dirty="0" smtClean="0"/>
              <a:t>Just run our regular deterministic polynomial time algorithm</a:t>
            </a:r>
          </a:p>
          <a:p>
            <a:r>
              <a:rPr lang="en-US" sz="2800" dirty="0" smtClean="0"/>
              <a:t>Or </a:t>
            </a:r>
            <a:r>
              <a:rPr lang="en-US" sz="2800" dirty="0" err="1" smtClean="0"/>
              <a:t>nondeterministically</a:t>
            </a:r>
            <a:r>
              <a:rPr lang="en-US" sz="2800" dirty="0" smtClean="0"/>
              <a:t> guess variable settings, output if they work.</a:t>
            </a:r>
            <a:endParaRPr lang="en-US" sz="2800" dirty="0"/>
          </a:p>
          <a:p>
            <a:r>
              <a:rPr lang="en-US" sz="2800" dirty="0" smtClean="0"/>
              <a:t>Solve 3-SAT?</a:t>
            </a:r>
          </a:p>
          <a:p>
            <a:r>
              <a:rPr lang="en-US" sz="2800" dirty="0" err="1"/>
              <a:t>nondeterministically</a:t>
            </a:r>
            <a:r>
              <a:rPr lang="en-US" sz="2800" dirty="0"/>
              <a:t> guess variable settings, output if they work.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8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Analogue of NFA/DFA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showed in 311 that the set of languages decided by NFAs and DFAs were the same.</a:t>
            </a:r>
          </a:p>
          <a:p>
            <a:r>
              <a:rPr lang="en-US" sz="2800" dirty="0" smtClean="0"/>
              <a:t>I.e. NFAs didn’t let you solve more problems than DFAs.</a:t>
            </a:r>
          </a:p>
          <a:p>
            <a:r>
              <a:rPr lang="en-US" sz="2800" dirty="0" smtClean="0"/>
              <a:t>But it did sometimes make the process a lot easier.</a:t>
            </a:r>
          </a:p>
          <a:p>
            <a:r>
              <a:rPr lang="en-US" sz="2800" dirty="0" smtClean="0"/>
              <a:t>There are languages such that the best DFA is exponentially larger than the best NFA. (like the one from a few slides ago).</a:t>
            </a:r>
          </a:p>
          <a:p>
            <a:endParaRPr lang="en-US" sz="2800" dirty="0"/>
          </a:p>
          <a:p>
            <a:r>
              <a:rPr lang="en-US" sz="2800" dirty="0" smtClean="0"/>
              <a:t>P vs. NP is an analogous question. Does non-determinism let us use exponentially fewer resources to solve some problems?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1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History, and Why P vs. NP?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Not tested on the final.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4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NP-complete problem is a </a:t>
            </a:r>
            <a:r>
              <a:rPr lang="en-US" sz="2800" b="1" dirty="0" smtClean="0"/>
              <a:t>universal language </a:t>
            </a:r>
            <a:r>
              <a:rPr lang="en-US" sz="2800" dirty="0" smtClean="0"/>
              <a:t>for encoding “I’ll know it when I see it” problems.</a:t>
            </a:r>
          </a:p>
          <a:p>
            <a:r>
              <a:rPr lang="en-US" sz="2800" dirty="0" smtClean="0"/>
              <a:t>If you find an efficient algorithm for an NP-complete problem, you have an algorithm for </a:t>
            </a:r>
            <a:r>
              <a:rPr lang="en-US" sz="2800" b="1" dirty="0" smtClean="0"/>
              <a:t>every </a:t>
            </a:r>
            <a:r>
              <a:rPr lang="en-US" sz="2800" dirty="0" smtClean="0"/>
              <a:t>problem in NP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75239" y="3436888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SAT is NP-complete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84764" y="3436888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Cook-Levin </a:t>
            </a:r>
            <a:r>
              <a:rPr lang="en-US" sz="2800" b="1" dirty="0" smtClean="0"/>
              <a:t>Theorem (1971)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6" y="4716602"/>
            <a:ext cx="7472604" cy="1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 Problems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 smtClean="0"/>
              <a:t>But Wait! There’s more!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A lot of problems people care about are NP-complete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Karp’s </a:t>
            </a:r>
            <a:r>
              <a:rPr lang="en-US" sz="2800" b="1" dirty="0" smtClean="0"/>
              <a:t>Theorem (1972)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60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 Problems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 smtClean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By </a:t>
            </a:r>
            <a:r>
              <a:rPr lang="en-US" sz="2800" dirty="0" smtClean="0"/>
              <a:t>1979, at least 300 problems had been proven NP-complete.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Garey</a:t>
            </a:r>
            <a:r>
              <a:rPr lang="en-US" sz="2800" dirty="0" smtClean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 smtClean="0"/>
              <a:t>Took them almost 100 pages to just list them all.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 one has made </a:t>
            </a:r>
            <a:r>
              <a:rPr lang="en-US" sz="2600" dirty="0" smtClean="0"/>
              <a:t>a comprehensive list since.</a:t>
            </a:r>
            <a:endParaRPr lang="en-US" dirty="0" smtClean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But Wait! There’s more!</a:t>
            </a:r>
          </a:p>
          <a:p>
            <a:endParaRPr lang="en-US" sz="2800" dirty="0"/>
          </a:p>
          <a:p>
            <a:r>
              <a:rPr lang="en-US" sz="2800" dirty="0" smtClean="0"/>
              <a:t>In the last month, mathematicians and computer scientists have put </a:t>
            </a:r>
            <a:r>
              <a:rPr lang="en-US" sz="2800" dirty="0" smtClean="0"/>
              <a:t>papers </a:t>
            </a:r>
            <a:r>
              <a:rPr lang="en-US" sz="2800" dirty="0" smtClean="0"/>
              <a:t>on the </a:t>
            </a:r>
            <a:r>
              <a:rPr lang="en-US" sz="2800" dirty="0" err="1"/>
              <a:t>a</a:t>
            </a:r>
            <a:r>
              <a:rPr lang="en-US" sz="2800" dirty="0" err="1" smtClean="0"/>
              <a:t>rXiv</a:t>
            </a:r>
            <a:r>
              <a:rPr lang="en-US" sz="2800" dirty="0" smtClean="0"/>
              <a:t> claiming to show </a:t>
            </a:r>
            <a:r>
              <a:rPr lang="en-US" sz="2800" dirty="0" smtClean="0"/>
              <a:t>(at least) </a:t>
            </a:r>
            <a:r>
              <a:rPr lang="en-US" sz="2800" dirty="0" smtClean="0"/>
              <a:t>14 </a:t>
            </a:r>
            <a:r>
              <a:rPr lang="en-US" sz="2800" dirty="0" smtClean="0"/>
              <a:t>more problems are NP-complete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you spend enough time trying to use computers to solve your problems, you will run into an NP-complete problem sooner or later.</a:t>
            </a:r>
          </a:p>
          <a:p>
            <a:r>
              <a:rPr lang="en-US" sz="2800" dirty="0" smtClean="0"/>
              <a:t>What do you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22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NP-Completeness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Option 1: Maybe it’s a special case we understand</a:t>
            </a:r>
          </a:p>
          <a:p>
            <a:r>
              <a:rPr lang="en-US" sz="2800" dirty="0" smtClean="0"/>
              <a:t>Maybe you don’t need to solve the general problem, just a special case</a:t>
            </a:r>
          </a:p>
          <a:p>
            <a:pPr lvl="1"/>
            <a:r>
              <a:rPr lang="en-US" sz="2800" dirty="0" smtClean="0"/>
              <a:t>2-SAT vs. </a:t>
            </a:r>
            <a:r>
              <a:rPr lang="en-US" sz="2800" dirty="0" smtClean="0"/>
              <a:t>3-SAT</a:t>
            </a:r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Option 2:  Maybe it’s a special case we </a:t>
            </a:r>
            <a:r>
              <a:rPr lang="en-US" sz="2800" b="1" i="1" dirty="0" smtClean="0"/>
              <a:t>don’t </a:t>
            </a:r>
            <a:r>
              <a:rPr lang="en-US" sz="2800" b="1" dirty="0" smtClean="0"/>
              <a:t>understand (yet)</a:t>
            </a:r>
          </a:p>
          <a:p>
            <a:r>
              <a:rPr lang="en-US" sz="2800" dirty="0" smtClean="0"/>
              <a:t>There are algorithms that are known to run quickly on “nice” instances. Maybe your problem has one of those.</a:t>
            </a:r>
          </a:p>
          <a:p>
            <a:r>
              <a:rPr lang="en-US" sz="2800" dirty="0" smtClean="0"/>
              <a:t>One approach: Turn your problem into a SAT instance, find a solver and cross your fingers.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3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Problem: Final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44" y="1293302"/>
            <a:ext cx="11321387" cy="2241792"/>
          </a:xfrm>
        </p:spPr>
        <p:txBody>
          <a:bodyPr>
            <a:noAutofit/>
          </a:bodyPr>
          <a:lstStyle/>
          <a:p>
            <a:r>
              <a:rPr lang="en-US" sz="2800" dirty="0"/>
              <a:t>We have a </a:t>
            </a:r>
            <a:r>
              <a:rPr lang="en-US" sz="2800" dirty="0" smtClean="0"/>
              <a:t>list </a:t>
            </a:r>
            <a:r>
              <a:rPr lang="en-US" sz="2800" dirty="0"/>
              <a:t>of types of problems we might want to put on the final. </a:t>
            </a:r>
          </a:p>
          <a:p>
            <a:pPr lvl="1"/>
            <a:r>
              <a:rPr lang="en-US" sz="2800" dirty="0" err="1" smtClean="0"/>
              <a:t>ForkJoin</a:t>
            </a:r>
            <a:r>
              <a:rPr lang="en-US" sz="2800" dirty="0" smtClean="0"/>
              <a:t> code, Hash tables, B-Trees, Graphs,…</a:t>
            </a:r>
            <a:endParaRPr lang="en-US" sz="2800" dirty="0"/>
          </a:p>
          <a:p>
            <a:r>
              <a:rPr lang="en-US" sz="2800" dirty="0"/>
              <a:t>To try to make you all happy, we might ask for your preferences. Each of you gives us two preferences of the form “I [do/don’t] want a [] problem on the final” *</a:t>
            </a:r>
          </a:p>
          <a:p>
            <a:r>
              <a:rPr lang="en-US" sz="2800" dirty="0"/>
              <a:t>We’ll assume you’ll be happy if you get at least one of your two </a:t>
            </a:r>
            <a:r>
              <a:rPr lang="en-US" sz="2800" dirty="0" smtClean="0"/>
              <a:t>requests.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18754" y="6128608"/>
            <a:ext cx="621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*This is NOT how </a:t>
            </a:r>
            <a:r>
              <a:rPr lang="en-US" sz="2800" dirty="0" smtClean="0"/>
              <a:t>I’m making </a:t>
            </a:r>
            <a:r>
              <a:rPr lang="en-US" sz="2800" dirty="0"/>
              <a:t>the final.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244" y="4171459"/>
            <a:ext cx="11302968" cy="1834367"/>
            <a:chOff x="498764" y="4764761"/>
            <a:chExt cx="8072372" cy="1610763"/>
          </a:xfrm>
        </p:grpSpPr>
        <p:sp>
          <p:nvSpPr>
            <p:cNvPr id="8" name="Rectangle 7"/>
            <p:cNvSpPr/>
            <p:nvPr/>
          </p:nvSpPr>
          <p:spPr>
            <a:xfrm>
              <a:off x="498764" y="4764761"/>
              <a:ext cx="8072372" cy="1610763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b="1" dirty="0"/>
                <a:t>Given</a:t>
              </a:r>
              <a:r>
                <a:rPr lang="en-US" sz="2800" dirty="0"/>
                <a:t>: A list of 2 preferences per student.</a:t>
              </a:r>
            </a:p>
            <a:p>
              <a:r>
                <a:rPr lang="en-US" sz="2800" b="1" dirty="0"/>
                <a:t>Find</a:t>
              </a:r>
              <a:r>
                <a:rPr lang="en-US" sz="2800" dirty="0"/>
                <a:t>: A set of questions so every student gets at least one of their preferences (or accurately report no such question set exists).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Final Creation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NP-Completeness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Option 3: Approximation Algorithms</a:t>
            </a:r>
          </a:p>
          <a:p>
            <a:r>
              <a:rPr lang="en-US" sz="2800" dirty="0" smtClean="0"/>
              <a:t>You might not be able to get an exact answer, but you might be able to get close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Given a weighted graph, find a tour (a walk that visits every vertex and returns to its start) of minimum weight.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Optimization version of Traveling Salesperson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Find a minimum spanning tree.</a:t>
            </a:r>
          </a:p>
          <a:p>
            <a:r>
              <a:rPr lang="en-US" sz="2800" dirty="0" smtClean="0"/>
              <a:t>Have the tour follow the visitation order of a DFS of the spanning tree.</a:t>
            </a:r>
            <a:endParaRPr lang="en-US" sz="2800" dirty="0"/>
          </a:p>
          <a:p>
            <a:r>
              <a:rPr lang="en-US" sz="2800" b="1" dirty="0" smtClean="0"/>
              <a:t>Theorem: </a:t>
            </a:r>
            <a:r>
              <a:rPr lang="en-US" sz="2800" dirty="0" smtClean="0"/>
              <a:t>This tour is at most twice as long as the best one.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7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about P vs. 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NP.</a:t>
                </a:r>
              </a:p>
              <a:p>
                <a:r>
                  <a:rPr lang="en-US" sz="2800" dirty="0" smtClean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It’s your chance for:</a:t>
                </a:r>
              </a:p>
              <a:p>
                <a:r>
                  <a:rPr lang="en-US" sz="2800" dirty="0" smtClean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 smtClean="0"/>
                  <a:t>To get a Turing Award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about P vs. 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NP.</a:t>
                </a:r>
              </a:p>
              <a:p>
                <a:r>
                  <a:rPr lang="en-US" sz="2800" dirty="0" smtClean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It’s your chance for:</a:t>
                </a:r>
              </a:p>
              <a:p>
                <a:r>
                  <a:rPr lang="en-US" sz="2800" dirty="0" smtClean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 smtClean="0"/>
                  <a:t>To get </a:t>
                </a:r>
                <a:r>
                  <a:rPr lang="en-US" sz="2800" strike="sngStrike" dirty="0" smtClean="0"/>
                  <a:t>a Turing Award </a:t>
                </a:r>
                <a:r>
                  <a:rPr lang="en-US" sz="2800" dirty="0"/>
                  <a:t>t</a:t>
                </a:r>
                <a:r>
                  <a:rPr lang="en-US" sz="2800" dirty="0" smtClean="0"/>
                  <a:t>he Turing Award renamed after you.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if P=NP?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P=NP. </a:t>
            </a:r>
          </a:p>
          <a:p>
            <a:r>
              <a:rPr lang="en-US" sz="2800" dirty="0" smtClean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 smtClean="0"/>
              <a:t>$1,000,000 from the Clay Math Institute obviously, but what’s next?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1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if P=NP?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</a:t>
            </a:r>
            <a:r>
              <a:rPr lang="en-US" sz="2800" dirty="0" smtClean="0"/>
              <a:t>found a genuinely in-practice efficient algorithm for an NP-complete problem. What would you do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lvl="1"/>
            <a:r>
              <a:rPr lang="en-US" sz="2800" dirty="0" smtClean="0"/>
              <a:t>Another $5,000,000 from the Clay Math Institute</a:t>
            </a:r>
          </a:p>
          <a:p>
            <a:pPr lvl="1"/>
            <a:r>
              <a:rPr lang="en-US" sz="2800" dirty="0" smtClean="0"/>
              <a:t>Put mathematicians out of work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800" dirty="0" smtClean="0"/>
              <a:t>Decrypt </a:t>
            </a:r>
            <a:r>
              <a:rPr lang="en-US" sz="2800" dirty="0" smtClean="0"/>
              <a:t>(</a:t>
            </a:r>
            <a:r>
              <a:rPr lang="en-US" sz="2800" dirty="0" smtClean="0"/>
              <a:t>essentially) </a:t>
            </a:r>
            <a:r>
              <a:rPr lang="en-US" sz="2800" dirty="0" smtClean="0"/>
              <a:t>all current internet communication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dirty="0" smtClean="0"/>
              <a:t>No more secure online shopping or online banking or online messaging…or online </a:t>
            </a:r>
            <a:r>
              <a:rPr lang="en-US" sz="2800" i="1" dirty="0" smtClean="0"/>
              <a:t>anything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pPr lvl="1"/>
            <a:r>
              <a:rPr lang="en-US" sz="2800" dirty="0" smtClean="0"/>
              <a:t>Maybe find the cure for cancer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800" dirty="0" smtClean="0"/>
              <a:t>A world where P=NP is a very </a:t>
            </a:r>
            <a:r>
              <a:rPr lang="en-US" sz="2800" dirty="0" err="1" smtClean="0"/>
              <a:t>very</a:t>
            </a:r>
            <a:r>
              <a:rPr lang="en-US" sz="2800" dirty="0" smtClean="0"/>
              <a:t> different place from the world we live in </a:t>
            </a:r>
            <a:r>
              <a:rPr lang="en-US" sz="2800" dirty="0" smtClean="0"/>
              <a:t>now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7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NP?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NP. Why should you care when we finally prove it?</a:t>
                </a:r>
              </a:p>
              <a:p>
                <a:r>
                  <a:rPr lang="en-US" sz="2800" dirty="0" smtClean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NP says something fundamental about the universe.</a:t>
                </a:r>
              </a:p>
              <a:p>
                <a:r>
                  <a:rPr lang="en-US" sz="2800" dirty="0" smtClean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 smtClean="0"/>
                  <a:t>Even though you’ll know it when you see it.</a:t>
                </a:r>
              </a:p>
              <a:p>
                <a:r>
                  <a:rPr lang="en-US" sz="2800" dirty="0" smtClean="0"/>
                  <a:t>There is actually a way to obscure information.</a:t>
                </a:r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NP?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To </a:t>
                </a:r>
                <a:r>
                  <a:rPr lang="en-US" sz="2800" dirty="0" smtClean="0"/>
                  <a:t>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NP we need to better understand the differences between problems. </a:t>
                </a:r>
              </a:p>
              <a:p>
                <a:pPr lvl="1"/>
                <a:r>
                  <a:rPr lang="en-US" sz="2800" dirty="0" smtClean="0"/>
                  <a:t>Why do some problems allow easy solutions and others don’t?</a:t>
                </a:r>
              </a:p>
              <a:p>
                <a:pPr lvl="1"/>
                <a:r>
                  <a:rPr lang="en-US" sz="2800" dirty="0" smtClean="0"/>
                  <a:t>What is the structure of these problems?</a:t>
                </a:r>
              </a:p>
              <a:p>
                <a:r>
                  <a:rPr lang="en-US" sz="2800" dirty="0" smtClean="0"/>
                  <a:t>We don’t care about P vs NP just because it has a huge effect about what the world looks like.</a:t>
                </a:r>
              </a:p>
              <a:p>
                <a:r>
                  <a:rPr lang="en-US" sz="2800" dirty="0" smtClean="0"/>
                  <a:t>We will learn a lot about computation along the way.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have Q kinds of questions and S students.</a:t>
                </a:r>
              </a:p>
              <a:p>
                <a:r>
                  <a:rPr lang="en-US" sz="2800" dirty="0"/>
                  <a:t>What if we try every possible combination of questions.</a:t>
                </a:r>
              </a:p>
              <a:p>
                <a:r>
                  <a:rPr lang="en-US" sz="2800" dirty="0"/>
                  <a:t>How long does this take?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If we have a lot of questions, that’s </a:t>
                </a:r>
                <a:r>
                  <a:rPr lang="en-US" sz="2800" b="1" dirty="0"/>
                  <a:t>really</a:t>
                </a:r>
                <a:r>
                  <a:rPr lang="en-US" sz="2800" dirty="0"/>
                  <a:t> slow.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8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77938"/>
            <a:ext cx="11187258" cy="1197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/>
              <a:t>Each student introduces new relationships for data:</a:t>
            </a:r>
          </a:p>
          <a:p>
            <a:r>
              <a:rPr lang="en-US" sz="2800" dirty="0"/>
              <a:t>Let’s say your preferences are </a:t>
            </a:r>
            <a:r>
              <a:rPr lang="en-US" sz="2800" dirty="0" smtClean="0"/>
              <a:t>in the top table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dirty="0"/>
              <a:t>	</a:t>
            </a:r>
          </a:p>
        </p:txBody>
      </p:sp>
      <p:sp>
        <p:nvSpPr>
          <p:cNvPr id="7" name="Oval 6"/>
          <p:cNvSpPr/>
          <p:nvPr/>
        </p:nvSpPr>
        <p:spPr>
          <a:xfrm>
            <a:off x="217714" y="2168395"/>
            <a:ext cx="1204832" cy="1204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Yes! </a:t>
            </a:r>
            <a:r>
              <a:rPr lang="en-US" sz="2200" dirty="0" err="1" smtClean="0"/>
              <a:t>BTree</a:t>
            </a:r>
            <a:endParaRPr lang="en-US" sz="2200" dirty="0"/>
          </a:p>
        </p:txBody>
      </p:sp>
      <p:sp>
        <p:nvSpPr>
          <p:cNvPr id="8" name="Oval 7"/>
          <p:cNvSpPr/>
          <p:nvPr/>
        </p:nvSpPr>
        <p:spPr>
          <a:xfrm>
            <a:off x="2437225" y="4395237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</a:t>
            </a:r>
            <a:br>
              <a:rPr lang="en-US" sz="2400" dirty="0" smtClean="0"/>
            </a:br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452838" y="2162288"/>
            <a:ext cx="1270276" cy="1270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Yes! </a:t>
            </a:r>
            <a:endParaRPr lang="en-US" sz="2400" dirty="0" smtClean="0"/>
          </a:p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063293" y="4319364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</a:t>
            </a:r>
            <a:br>
              <a:rPr lang="en-US" sz="2200" dirty="0" smtClean="0"/>
            </a:br>
            <a:r>
              <a:rPr lang="en-US" sz="2200" dirty="0" smtClean="0"/>
              <a:t>graph</a:t>
            </a:r>
            <a:endParaRPr lang="en-US" sz="2200" dirty="0"/>
          </a:p>
        </p:txBody>
      </p:sp>
      <p:sp>
        <p:nvSpPr>
          <p:cNvPr id="11" name="Oval 10"/>
          <p:cNvSpPr/>
          <p:nvPr/>
        </p:nvSpPr>
        <p:spPr>
          <a:xfrm>
            <a:off x="217714" y="4384807"/>
            <a:ext cx="1204832" cy="1204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 </a:t>
            </a:r>
            <a:r>
              <a:rPr lang="en-US" sz="2200" dirty="0" err="1" smtClean="0"/>
              <a:t>BTree</a:t>
            </a:r>
            <a:endParaRPr lang="en-US" sz="2200" dirty="0"/>
          </a:p>
        </p:txBody>
      </p:sp>
      <p:sp>
        <p:nvSpPr>
          <p:cNvPr id="12" name="Oval 11"/>
          <p:cNvSpPr/>
          <p:nvPr/>
        </p:nvSpPr>
        <p:spPr>
          <a:xfrm>
            <a:off x="5063293" y="2168395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Yes!</a:t>
            </a:r>
          </a:p>
          <a:p>
            <a:pPr algn="ctr"/>
            <a:r>
              <a:rPr lang="en-US" sz="2200" dirty="0"/>
              <a:t>g</a:t>
            </a:r>
            <a:r>
              <a:rPr lang="en-US" sz="2200" dirty="0" smtClean="0"/>
              <a:t>raph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7346245" y="4325460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</a:t>
            </a:r>
            <a:r>
              <a:rPr lang="en-US" sz="2400" dirty="0" smtClean="0"/>
              <a:t>FJ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7346245" y="2174491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Yes!</a:t>
            </a:r>
            <a:br>
              <a:rPr lang="en-US" sz="2400" dirty="0" smtClean="0"/>
            </a:br>
            <a:r>
              <a:rPr lang="en-US" sz="2400" dirty="0" smtClean="0"/>
              <a:t>FJ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872858" y="450700"/>
          <a:ext cx="2949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sz="24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B-Tree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Hash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Fork Join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845770" y="3416838"/>
          <a:ext cx="2949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sz="24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B-Tree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Hash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Fork</a:t>
                      </a:r>
                      <a:r>
                        <a:rPr lang="en-US" sz="2400" baseline="0" dirty="0" smtClean="0"/>
                        <a:t> Join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8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77938"/>
            <a:ext cx="11187258" cy="1197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/>
              <a:t>Each student introduces new relationships for data:</a:t>
            </a:r>
          </a:p>
          <a:p>
            <a:r>
              <a:rPr lang="en-US" sz="2800" dirty="0"/>
              <a:t>Let’s say your preferences are represented by this table:</a:t>
            </a:r>
            <a:br>
              <a:rPr lang="en-US" sz="2800" dirty="0"/>
            </a:b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12" y="5662334"/>
            <a:ext cx="1039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we don’t include a </a:t>
            </a:r>
            <a:r>
              <a:rPr lang="en-US" sz="2800" dirty="0" smtClean="0"/>
              <a:t>B-Trees, </a:t>
            </a:r>
            <a:r>
              <a:rPr lang="en-US" sz="2800" dirty="0"/>
              <a:t>can you still be happy?</a:t>
            </a:r>
          </a:p>
          <a:p>
            <a:r>
              <a:rPr lang="en-US" sz="2800" dirty="0"/>
              <a:t>If we do include a </a:t>
            </a:r>
            <a:r>
              <a:rPr lang="en-US" sz="2800" dirty="0" smtClean="0"/>
              <a:t>hash tables can </a:t>
            </a:r>
            <a:r>
              <a:rPr lang="en-US" sz="2800" dirty="0"/>
              <a:t>you still be happy?</a:t>
            </a:r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17714" y="2168395"/>
            <a:ext cx="1204832" cy="1204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Yes! </a:t>
            </a:r>
            <a:r>
              <a:rPr lang="en-US" sz="2200" dirty="0" err="1" smtClean="0"/>
              <a:t>BTree</a:t>
            </a:r>
            <a:endParaRPr lang="en-US" sz="2200" dirty="0"/>
          </a:p>
        </p:txBody>
      </p:sp>
      <p:sp>
        <p:nvSpPr>
          <p:cNvPr id="8" name="Oval 7"/>
          <p:cNvSpPr/>
          <p:nvPr/>
        </p:nvSpPr>
        <p:spPr>
          <a:xfrm>
            <a:off x="2437225" y="4395237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</a:t>
            </a:r>
            <a:br>
              <a:rPr lang="en-US" sz="2400" dirty="0" smtClean="0"/>
            </a:br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452838" y="2162288"/>
            <a:ext cx="1270276" cy="1270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Yes! </a:t>
            </a:r>
            <a:endParaRPr lang="en-US" sz="2400" dirty="0" smtClean="0"/>
          </a:p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063293" y="4319364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</a:t>
            </a:r>
            <a:br>
              <a:rPr lang="en-US" sz="2200" dirty="0" smtClean="0"/>
            </a:br>
            <a:r>
              <a:rPr lang="en-US" sz="2200" dirty="0" smtClean="0"/>
              <a:t>graph</a:t>
            </a:r>
            <a:endParaRPr lang="en-US" sz="2200" dirty="0"/>
          </a:p>
        </p:txBody>
      </p:sp>
      <p:sp>
        <p:nvSpPr>
          <p:cNvPr id="11" name="Oval 10"/>
          <p:cNvSpPr/>
          <p:nvPr/>
        </p:nvSpPr>
        <p:spPr>
          <a:xfrm>
            <a:off x="217714" y="4384807"/>
            <a:ext cx="1204832" cy="1204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 </a:t>
            </a:r>
            <a:r>
              <a:rPr lang="en-US" sz="2200" dirty="0" err="1" smtClean="0"/>
              <a:t>BTree</a:t>
            </a:r>
            <a:endParaRPr lang="en-US" sz="2200" dirty="0"/>
          </a:p>
        </p:txBody>
      </p:sp>
      <p:sp>
        <p:nvSpPr>
          <p:cNvPr id="12" name="Oval 11"/>
          <p:cNvSpPr/>
          <p:nvPr/>
        </p:nvSpPr>
        <p:spPr>
          <a:xfrm>
            <a:off x="5063293" y="2168395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Yes!</a:t>
            </a:r>
          </a:p>
          <a:p>
            <a:pPr algn="ctr"/>
            <a:r>
              <a:rPr lang="en-US" sz="2200" dirty="0"/>
              <a:t>g</a:t>
            </a:r>
            <a:r>
              <a:rPr lang="en-US" sz="2200" dirty="0" smtClean="0"/>
              <a:t>raph</a:t>
            </a:r>
            <a:endParaRPr lang="en-US" sz="2200" dirty="0"/>
          </a:p>
        </p:txBody>
      </p:sp>
      <p:cxnSp>
        <p:nvCxnSpPr>
          <p:cNvPr id="14" name="Straight Arrow Connector 13"/>
          <p:cNvCxnSpPr>
            <a:stCxn id="11" idx="6"/>
            <a:endCxn id="8" idx="2"/>
          </p:cNvCxnSpPr>
          <p:nvPr/>
        </p:nvCxnSpPr>
        <p:spPr>
          <a:xfrm>
            <a:off x="1422546" y="4987223"/>
            <a:ext cx="1014679" cy="4156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 flipV="1">
            <a:off x="1422546" y="2770811"/>
            <a:ext cx="1030292" cy="2661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9" idx="5"/>
          </p:cNvCxnSpPr>
          <p:nvPr/>
        </p:nvCxnSpPr>
        <p:spPr>
          <a:xfrm flipH="1" flipV="1">
            <a:off x="3537086" y="3246536"/>
            <a:ext cx="1712234" cy="125885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7"/>
            <a:endCxn id="12" idx="3"/>
          </p:cNvCxnSpPr>
          <p:nvPr/>
        </p:nvCxnSpPr>
        <p:spPr>
          <a:xfrm flipV="1">
            <a:off x="3518760" y="3252643"/>
            <a:ext cx="1730560" cy="1328156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46245" y="4325460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</a:t>
            </a:r>
            <a:r>
              <a:rPr lang="en-US" sz="2400" dirty="0" smtClean="0"/>
              <a:t>FJ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7346245" y="2174491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Yes!</a:t>
            </a:r>
            <a:br>
              <a:rPr lang="en-US" sz="2400" dirty="0" smtClean="0"/>
            </a:br>
            <a:r>
              <a:rPr lang="en-US" sz="2400" dirty="0" smtClean="0"/>
              <a:t>FJ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872858" y="450700"/>
          <a:ext cx="2949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sz="24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B-Tree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Hash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Fork Join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845770" y="3416838"/>
          <a:ext cx="2949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sz="24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B-Tree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Hash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Fork</a:t>
                      </a:r>
                      <a:r>
                        <a:rPr lang="en-US" sz="2400" baseline="0" dirty="0" smtClean="0"/>
                        <a:t> Join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59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Hey </a:t>
            </a:r>
            <a:r>
              <a:rPr lang="en-US" sz="2800" dirty="0"/>
              <a:t>we made a graph!</a:t>
            </a:r>
          </a:p>
          <a:p>
            <a:r>
              <a:rPr lang="en-US" sz="2800" dirty="0"/>
              <a:t>What do the edges mean? </a:t>
            </a:r>
          </a:p>
          <a:p>
            <a:pPr lvl="1"/>
            <a:r>
              <a:rPr lang="en-US" sz="2800" dirty="0"/>
              <a:t>We need to avoid an edge that goes TRUE THING </a:t>
            </a:r>
            <a:r>
              <a:rPr lang="en-US" sz="2800" dirty="0">
                <a:sym typeface="Wingdings" panose="05000000000000000000" pitchFamily="2" charset="2"/>
              </a:rPr>
              <a:t> FALSE THING</a:t>
            </a:r>
            <a:endParaRPr lang="en-US" sz="2800" dirty="0"/>
          </a:p>
          <a:p>
            <a:r>
              <a:rPr lang="en-US" sz="2800" dirty="0"/>
              <a:t>Let’s think about a single SCC of the graph.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32148" y="3668486"/>
            <a:ext cx="6500953" cy="2628587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Yes</a:t>
              </a:r>
              <a:br>
                <a:rPr lang="en-US" sz="2400" dirty="0"/>
              </a:br>
              <a:r>
                <a:rPr lang="en-US" sz="2400" dirty="0"/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 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Yes</a:t>
              </a:r>
              <a:br>
                <a:rPr lang="en-US" sz="2400" dirty="0"/>
              </a:br>
              <a:r>
                <a:rPr lang="en-US" sz="2400" dirty="0"/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 E</a:t>
              </a:r>
            </a:p>
          </p:txBody>
        </p:sp>
        <p:cxnSp>
          <p:nvCxnSpPr>
            <p:cNvPr id="14" name="Straight Arrow Connector 13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5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4058</TotalTime>
  <Words>3111</Words>
  <Application>Microsoft Office PowerPoint</Application>
  <PresentationFormat>Widescreen</PresentationFormat>
  <Paragraphs>477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 vs. NP</vt:lpstr>
      <vt:lpstr>Announcements</vt:lpstr>
      <vt:lpstr>Announcements</vt:lpstr>
      <vt:lpstr>A Longer Example </vt:lpstr>
      <vt:lpstr>Example Problem: Final Creation</vt:lpstr>
      <vt:lpstr>Final Creation: Take 1</vt:lpstr>
      <vt:lpstr>Final Creation: Take 2</vt:lpstr>
      <vt:lpstr>Final Creation: Take 2</vt:lpstr>
      <vt:lpstr>Final Creation: Take 2</vt:lpstr>
      <vt:lpstr>Final Creation: SCCs </vt:lpstr>
      <vt:lpstr>Making the Final</vt:lpstr>
      <vt:lpstr>Making The Final</vt:lpstr>
      <vt:lpstr>Some More Context</vt:lpstr>
      <vt:lpstr>P vs. NP</vt:lpstr>
      <vt:lpstr>Taking a Big Step Back</vt:lpstr>
      <vt:lpstr>Taking a Big Step Back</vt:lpstr>
      <vt:lpstr>Running Times</vt:lpstr>
      <vt:lpstr>Efficient</vt:lpstr>
      <vt:lpstr>Decision Problems</vt:lpstr>
      <vt:lpstr>P</vt:lpstr>
      <vt:lpstr>I’ll know it when I see it.</vt:lpstr>
      <vt:lpstr>I’ll know it when I see it.</vt:lpstr>
      <vt:lpstr>NP</vt:lpstr>
      <vt:lpstr>P vs. NP</vt:lpstr>
      <vt:lpstr>Reductions</vt:lpstr>
      <vt:lpstr>Reductions</vt:lpstr>
      <vt:lpstr>NP-complete</vt:lpstr>
      <vt:lpstr>NP-complete</vt:lpstr>
      <vt:lpstr>Examples</vt:lpstr>
      <vt:lpstr>Examples</vt:lpstr>
      <vt:lpstr>Examples</vt:lpstr>
      <vt:lpstr>NP-hard</vt:lpstr>
      <vt:lpstr>NP-hard</vt:lpstr>
      <vt:lpstr>What The World Looks Like (We Think)</vt:lpstr>
      <vt:lpstr>What The World Looks Like (If P=NP)</vt:lpstr>
      <vt:lpstr>Why P vs. NP matters</vt:lpstr>
      <vt:lpstr>PowerPoint Presentation</vt:lpstr>
      <vt:lpstr>Why is it called NP?</vt:lpstr>
      <vt:lpstr>PowerPoint Presentation</vt:lpstr>
      <vt:lpstr>Nondeterminism</vt:lpstr>
      <vt:lpstr>If we had a nondeterministic computer…</vt:lpstr>
      <vt:lpstr>If we had a nondeterministic computer…</vt:lpstr>
      <vt:lpstr>Analogue of NFA/DFA equivalence</vt:lpstr>
      <vt:lpstr>History, and Why P vs. NP?</vt:lpstr>
      <vt:lpstr>NP-Completeness</vt:lpstr>
      <vt:lpstr>NP-Complete Problems</vt:lpstr>
      <vt:lpstr>NP-Complete Problems</vt:lpstr>
      <vt:lpstr>NP-Complete Problems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vs. NP</dc:title>
  <dc:creator>Robert Weber</dc:creator>
  <cp:lastModifiedBy>Robert Weber</cp:lastModifiedBy>
  <cp:revision>47</cp:revision>
  <cp:lastPrinted>2018-08-13T16:00:43Z</cp:lastPrinted>
  <dcterms:created xsi:type="dcterms:W3CDTF">2018-08-11T00:00:55Z</dcterms:created>
  <dcterms:modified xsi:type="dcterms:W3CDTF">2018-08-13T19:39:48Z</dcterms:modified>
</cp:coreProperties>
</file>