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318" r:id="rId3"/>
    <p:sldId id="319" r:id="rId4"/>
    <p:sldId id="305" r:id="rId5"/>
    <p:sldId id="301" r:id="rId6"/>
    <p:sldId id="288" r:id="rId7"/>
    <p:sldId id="302" r:id="rId8"/>
    <p:sldId id="292" r:id="rId9"/>
    <p:sldId id="293" r:id="rId10"/>
    <p:sldId id="294" r:id="rId11"/>
    <p:sldId id="306" r:id="rId12"/>
    <p:sldId id="295" r:id="rId13"/>
    <p:sldId id="296" r:id="rId14"/>
    <p:sldId id="297" r:id="rId15"/>
    <p:sldId id="298" r:id="rId16"/>
    <p:sldId id="299" r:id="rId17"/>
    <p:sldId id="300" r:id="rId18"/>
    <p:sldId id="304" r:id="rId19"/>
    <p:sldId id="258" r:id="rId20"/>
    <p:sldId id="259" r:id="rId21"/>
    <p:sldId id="263" r:id="rId22"/>
    <p:sldId id="260" r:id="rId23"/>
    <p:sldId id="283" r:id="rId24"/>
    <p:sldId id="320" r:id="rId25"/>
    <p:sldId id="284" r:id="rId26"/>
    <p:sldId id="265" r:id="rId27"/>
    <p:sldId id="282" r:id="rId28"/>
    <p:sldId id="308" r:id="rId29"/>
    <p:sldId id="261" r:id="rId30"/>
    <p:sldId id="321" r:id="rId31"/>
    <p:sldId id="267" r:id="rId32"/>
    <p:sldId id="269" r:id="rId33"/>
    <p:sldId id="307" r:id="rId34"/>
    <p:sldId id="315" r:id="rId35"/>
    <p:sldId id="313" r:id="rId36"/>
    <p:sldId id="311" r:id="rId37"/>
    <p:sldId id="312" r:id="rId38"/>
    <p:sldId id="303" r:id="rId39"/>
    <p:sldId id="316" r:id="rId40"/>
    <p:sldId id="270" r:id="rId41"/>
    <p:sldId id="271" r:id="rId42"/>
    <p:sldId id="289" r:id="rId43"/>
    <p:sldId id="272" r:id="rId44"/>
    <p:sldId id="273" r:id="rId45"/>
    <p:sldId id="275" r:id="rId46"/>
    <p:sldId id="276" r:id="rId47"/>
    <p:sldId id="277" r:id="rId48"/>
    <p:sldId id="322" r:id="rId49"/>
    <p:sldId id="278" r:id="rId50"/>
    <p:sldId id="279" r:id="rId51"/>
    <p:sldId id="280" r:id="rId52"/>
    <p:sldId id="317" r:id="rId53"/>
    <p:sldId id="281" r:id="rId54"/>
    <p:sldId id="291" r:id="rId55"/>
    <p:sldId id="286" r:id="rId56"/>
    <p:sldId id="29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a:srgbClr val="4C328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55570-4779-43B6-876D-C624724EE405}" v="1" dt="2018-04-16T13:43:07.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87" d="100"/>
          <a:sy n="87" d="100"/>
        </p:scale>
        <p:origin x="9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5-21T15:38:53.888"/>
    </inkml:context>
    <inkml:brush xml:id="br0">
      <inkml:brushProperty name="width" value="0.05292" units="cm"/>
      <inkml:brushProperty name="height" value="0.05292" units="cm"/>
      <inkml:brushProperty name="color" value="#FF0000"/>
    </inkml:brush>
  </inkml:definitions>
  <inkml:trace contextRef="#ctx0" brushRef="#br0">17052 11322 367 0,'0'0'8'0,"0"0"1"0,18-15 1 0,-9-1 1 0,-9 16-11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8/8/2018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77271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355092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a:t>
            </a:r>
          </a:p>
        </p:txBody>
      </p:sp>
      <p:sp>
        <p:nvSpPr>
          <p:cNvPr id="4" name="Slide Number Placeholder 3"/>
          <p:cNvSpPr>
            <a:spLocks noGrp="1"/>
          </p:cNvSpPr>
          <p:nvPr>
            <p:ph type="sldNum" sz="quarter" idx="10"/>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115505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12:30</a:t>
            </a:r>
          </a:p>
        </p:txBody>
      </p:sp>
      <p:sp>
        <p:nvSpPr>
          <p:cNvPr id="4" name="Slide Number Placeholder 3"/>
          <p:cNvSpPr>
            <a:spLocks noGrp="1"/>
          </p:cNvSpPr>
          <p:nvPr>
            <p:ph type="sldNum" sz="quarter" idx="10"/>
          </p:nvPr>
        </p:nvSpPr>
        <p:spPr/>
        <p:txBody>
          <a:bodyPr/>
          <a:lstStyle/>
          <a:p>
            <a:fld id="{93B336D0-BB87-4158-9DDA-BA914A234D18}" type="slidenum">
              <a:rPr lang="en-US" smtClean="0"/>
              <a:t>27</a:t>
            </a:fld>
            <a:endParaRPr lang="en-US"/>
          </a:p>
        </p:txBody>
      </p:sp>
    </p:spTree>
    <p:extLst>
      <p:ext uri="{BB962C8B-B14F-4D97-AF65-F5344CB8AC3E}">
        <p14:creationId xmlns:p14="http://schemas.microsoft.com/office/powerpoint/2010/main" val="118168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36</a:t>
            </a:fld>
            <a:endParaRPr lang="en-US"/>
          </a:p>
        </p:txBody>
      </p:sp>
    </p:spTree>
    <p:extLst>
      <p:ext uri="{BB962C8B-B14F-4D97-AF65-F5344CB8AC3E}">
        <p14:creationId xmlns:p14="http://schemas.microsoft.com/office/powerpoint/2010/main" val="112451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43</a:t>
            </a:fld>
            <a:endParaRPr lang="en-US"/>
          </a:p>
        </p:txBody>
      </p:sp>
    </p:spTree>
    <p:extLst>
      <p:ext uri="{BB962C8B-B14F-4D97-AF65-F5344CB8AC3E}">
        <p14:creationId xmlns:p14="http://schemas.microsoft.com/office/powerpoint/2010/main" val="86352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24:00</a:t>
            </a:r>
          </a:p>
        </p:txBody>
      </p:sp>
      <p:sp>
        <p:nvSpPr>
          <p:cNvPr id="4" name="Slide Number Placeholder 3"/>
          <p:cNvSpPr>
            <a:spLocks noGrp="1"/>
          </p:cNvSpPr>
          <p:nvPr>
            <p:ph type="sldNum" sz="quarter" idx="10"/>
          </p:nvPr>
        </p:nvSpPr>
        <p:spPr/>
        <p:txBody>
          <a:bodyPr/>
          <a:lstStyle/>
          <a:p>
            <a:fld id="{93B336D0-BB87-4158-9DDA-BA914A234D18}" type="slidenum">
              <a:rPr lang="en-US" smtClean="0"/>
              <a:t>44</a:t>
            </a:fld>
            <a:endParaRPr lang="en-US"/>
          </a:p>
        </p:txBody>
      </p:sp>
    </p:spTree>
    <p:extLst>
      <p:ext uri="{BB962C8B-B14F-4D97-AF65-F5344CB8AC3E}">
        <p14:creationId xmlns:p14="http://schemas.microsoft.com/office/powerpoint/2010/main" val="265298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54</a:t>
            </a:fld>
            <a:endParaRPr lang="en-US"/>
          </a:p>
        </p:txBody>
      </p:sp>
    </p:spTree>
    <p:extLst>
      <p:ext uri="{BB962C8B-B14F-4D97-AF65-F5344CB8AC3E}">
        <p14:creationId xmlns:p14="http://schemas.microsoft.com/office/powerpoint/2010/main" val="424937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19B1563B-AA83-4770-8DF6-7A3F009F64B8}" type="datetime1">
              <a:rPr lang="en-US" smtClean="0"/>
              <a:t>8/10/2018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xmlns=""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xmlns="" id="{05FEBE18-A94F-4CF8-8975-BC720F0701B8}"/>
              </a:ext>
            </a:extLst>
          </p:cNvPr>
          <p:cNvSpPr>
            <a:spLocks noGrp="1"/>
          </p:cNvSpPr>
          <p:nvPr>
            <p:ph type="dt" sz="half" idx="10"/>
          </p:nvPr>
        </p:nvSpPr>
        <p:spPr/>
        <p:txBody>
          <a:bodyPr/>
          <a:lstStyle/>
          <a:p>
            <a:fld id="{9014DCA7-F105-479D-805F-2564CA707CEC}" type="datetime1">
              <a:rPr lang="en-US" smtClean="0"/>
              <a:t>8/10/2018</a:t>
            </a:fld>
            <a:endParaRPr lang="en-US"/>
          </a:p>
        </p:txBody>
      </p:sp>
      <p:sp>
        <p:nvSpPr>
          <p:cNvPr id="4" name="Footer Placeholder 3">
            <a:extLst>
              <a:ext uri="{FF2B5EF4-FFF2-40B4-BE49-F238E27FC236}">
                <a16:creationId xmlns:a16="http://schemas.microsoft.com/office/drawing/2014/main" xmlns=""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xmlns=""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xmlns=""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xmlns=""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xmlns=""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xmlns=""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xmlns=""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xmlns=""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xmlns=""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xmlns=""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xmlns=""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2A7D8F82-27EF-4582-903A-FAC779261E7E}"/>
              </a:ext>
            </a:extLst>
          </p:cNvPr>
          <p:cNvSpPr>
            <a:spLocks noGrp="1"/>
          </p:cNvSpPr>
          <p:nvPr>
            <p:ph type="dt" sz="half" idx="10"/>
          </p:nvPr>
        </p:nvSpPr>
        <p:spPr/>
        <p:txBody>
          <a:bodyPr/>
          <a:lstStyle/>
          <a:p>
            <a:fld id="{7BAF1CE5-0243-432C-9A75-F40F74AD705F}" type="datetime1">
              <a:rPr lang="en-US" smtClean="0"/>
              <a:t>8/10/2018</a:t>
            </a:fld>
            <a:endParaRPr lang="en-US"/>
          </a:p>
        </p:txBody>
      </p:sp>
      <p:sp>
        <p:nvSpPr>
          <p:cNvPr id="4" name="Footer Placeholder 3">
            <a:extLst>
              <a:ext uri="{FF2B5EF4-FFF2-40B4-BE49-F238E27FC236}">
                <a16:creationId xmlns:a16="http://schemas.microsoft.com/office/drawing/2014/main" xmlns=""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xmlns=""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xmlns=""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xmlns=""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xmlns=""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xmlns=""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xmlns=""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990BB-6A0E-488C-9BD8-4FBC7AB4B020}" type="datetime1">
              <a:rPr lang="en-US" smtClean="0"/>
              <a:t>8/10/2018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8D6BCE-A2FB-4CBD-B0D0-D2783AF27513}" type="datetime1">
              <a:rPr lang="en-US" smtClean="0"/>
              <a:t>8/10/2018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xmlns=""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5B305B-71DA-4EAE-962C-FA464EDE719B}" type="datetime1">
              <a:rPr lang="en-US" smtClean="0"/>
              <a:t>8/10/2018</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xmlns=""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69522B56-B3B0-4CA9-8F4D-3C9B8C4B3E98}" type="datetime1">
              <a:rPr lang="en-US" smtClean="0"/>
              <a:t>8/10/2018</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xmlns=""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xmlns=""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xmlns=""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B7BC1C-6049-4E97-B15C-2AC206DA7826}" type="datetime1">
              <a:rPr lang="en-US" smtClean="0"/>
              <a:t>8/10/2018</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64E86-4B53-4555-A354-37918D3F26CB}" type="datetime1">
              <a:rPr lang="en-US" smtClean="0"/>
              <a:t>8/10/2018</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6F1494-B329-423F-A71B-28CAD9FD9A07}" type="datetime1">
              <a:rPr lang="en-US" smtClean="0"/>
              <a:t>8/10/2018</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xmlns="" id="{E45E7B94-0CB0-48FD-9BA2-0BCEF75A76A1}"/>
              </a:ext>
            </a:extLst>
          </p:cNvPr>
          <p:cNvSpPr>
            <a:spLocks noGrp="1"/>
          </p:cNvSpPr>
          <p:nvPr>
            <p:ph type="dt" sz="half" idx="10"/>
          </p:nvPr>
        </p:nvSpPr>
        <p:spPr/>
        <p:txBody>
          <a:bodyPr/>
          <a:lstStyle/>
          <a:p>
            <a:fld id="{D967484F-4E98-407A-961A-60851A81235C}" type="datetime1">
              <a:rPr lang="en-US" smtClean="0"/>
              <a:t>8/10/2018</a:t>
            </a:fld>
            <a:endParaRPr lang="en-US"/>
          </a:p>
        </p:txBody>
      </p:sp>
      <p:sp>
        <p:nvSpPr>
          <p:cNvPr id="4" name="Footer Placeholder 3">
            <a:extLst>
              <a:ext uri="{FF2B5EF4-FFF2-40B4-BE49-F238E27FC236}">
                <a16:creationId xmlns:a16="http://schemas.microsoft.com/office/drawing/2014/main" xmlns=""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xmlns=""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xmlns=""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xmlns=""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xmlns=""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xmlns=""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xmlns=""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xmlns=""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xmlns=""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xmlns=""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xmlns=""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xmlns=""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xmlns=""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xmlns=""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xmlns=""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xmlns=""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xmlns=""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xmlns=""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036B39D-49D4-4204-B195-DC5D8AA515D6}" type="datetime1">
              <a:rPr lang="en-US" smtClean="0"/>
              <a:t>8/10/2018</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en.wikipedia.org/wiki/Kosaraju's_algorith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B674C-AD1D-4C9D-88D4-76616DF5B22C}"/>
              </a:ext>
            </a:extLst>
          </p:cNvPr>
          <p:cNvSpPr>
            <a:spLocks noGrp="1"/>
          </p:cNvSpPr>
          <p:nvPr>
            <p:ph type="ctrTitle"/>
          </p:nvPr>
        </p:nvSpPr>
        <p:spPr/>
        <p:txBody>
          <a:bodyPr/>
          <a:lstStyle/>
          <a:p>
            <a:r>
              <a:rPr lang="en-US" dirty="0"/>
              <a:t>More Graph Algorithms</a:t>
            </a:r>
          </a:p>
        </p:txBody>
      </p:sp>
      <p:sp>
        <p:nvSpPr>
          <p:cNvPr id="3" name="Subtitle 2">
            <a:extLst>
              <a:ext uri="{FF2B5EF4-FFF2-40B4-BE49-F238E27FC236}">
                <a16:creationId xmlns:a16="http://schemas.microsoft.com/office/drawing/2014/main" xmlns="" id="{FA5873D0-155C-4A49-BE31-7C26918C8D34}"/>
              </a:ext>
            </a:extLst>
          </p:cNvPr>
          <p:cNvSpPr>
            <a:spLocks noGrp="1"/>
          </p:cNvSpPr>
          <p:nvPr>
            <p:ph type="subTitle" idx="1"/>
          </p:nvPr>
        </p:nvSpPr>
        <p:spPr/>
        <p:txBody>
          <a:bodyPr/>
          <a:lstStyle/>
          <a:p>
            <a:r>
              <a:rPr lang="en-US" dirty="0"/>
              <a:t>Data Structures and Algorithms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0973"/>
            <a:ext cx="457200" cy="296037"/>
          </a:xfrm>
          <a:prstGeom prst="rect">
            <a:avLst/>
          </a:prstGeom>
        </p:spPr>
      </p:pic>
      <p:pic>
        <p:nvPicPr>
          <p:cNvPr id="7" name="Picture 6">
            <a:extLst>
              <a:ext uri="{FF2B5EF4-FFF2-40B4-BE49-F238E27FC236}">
                <a16:creationId xmlns="" xmlns:a16="http://schemas.microsoft.com/office/drawing/2014/main" id="{FEB9EC4A-C1DF-45A1-93EA-60BB7A5F5131}"/>
              </a:ext>
            </a:extLst>
          </p:cNvPr>
          <p:cNvPicPr>
            <a:picLocks noChangeAspect="1"/>
          </p:cNvPicPr>
          <p:nvPr/>
        </p:nvPicPr>
        <p:blipFill rotWithShape="1">
          <a:blip r:embed="rId4">
            <a:extLst>
              <a:ext uri="{28A0092B-C50C-407E-A947-70E740481C1C}">
                <a14:useLocalDpi xmlns:a14="http://schemas.microsoft.com/office/drawing/2010/main" val="0"/>
              </a:ext>
            </a:extLst>
          </a:blip>
          <a:srcRect r="8051"/>
          <a:stretch/>
        </p:blipFill>
        <p:spPr>
          <a:xfrm>
            <a:off x="0" y="-47134"/>
            <a:ext cx="12252960" cy="4627084"/>
          </a:xfrm>
          <a:prstGeom prst="rect">
            <a:avLst/>
          </a:prstGeom>
        </p:spPr>
      </p:pic>
    </p:spTree>
    <p:extLst>
      <p:ext uri="{BB962C8B-B14F-4D97-AF65-F5344CB8AC3E}">
        <p14:creationId xmlns:p14="http://schemas.microsoft.com/office/powerpoint/2010/main" val="2498527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m:t>
                              </m:r>
                            </m:sup>
                          </m:sSup>
                        </m:fName>
                        <m:e>
                          <m:r>
                            <a:rPr lang="en-US" b="0" i="1" smtClean="0">
                              <a:latin typeface="Cambria Math" panose="02040503050406030204" pitchFamily="18" charset="0"/>
                            </a:rPr>
                            <m:t>𝑛</m:t>
                          </m:r>
                        </m:e>
                      </m:func>
                    </m:oMath>
                  </m:oMathPara>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e>
                    </m:func>
                  </m:oMath>
                </a14:m>
                <a:endParaRPr lang="en-US" sz="2800" b="0" dirty="0" smtClean="0"/>
              </a:p>
              <a:p>
                <a:pPr marL="0" indent="0">
                  <a:buNone/>
                </a:pPr>
                <a:r>
                  <a:rPr lang="en-US" sz="2800" dirty="0" smtClean="0"/>
                  <a:t>the number of times you need to apply </a:t>
                </a:r>
                <a14:m>
                  <m:oMath xmlns:m="http://schemas.openxmlformats.org/officeDocument/2006/math">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m:t>
                    </m:r>
                  </m:oMath>
                </a14:m>
                <a:r>
                  <a:rPr lang="en-US" sz="2800" dirty="0" smtClean="0"/>
                  <a:t> to get a number at most 1. </a:t>
                </a:r>
                <a:endParaRPr lang="en-US" sz="2800" dirty="0"/>
              </a:p>
              <a:p>
                <a:endParaRPr lang="en-US" sz="2800" dirty="0" smtClean="0"/>
              </a:p>
              <a:p>
                <a:r>
                  <a:rPr lang="en-US" sz="2800" dirty="0" smtClean="0"/>
                  <a:t>E.g. </a:t>
                </a:r>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(16)</m:t>
                        </m:r>
                      </m:e>
                    </m:func>
                    <m:r>
                      <a:rPr lang="en-US" sz="2800" b="0" i="1" smtClean="0">
                        <a:latin typeface="Cambria Math" panose="02040503050406030204" pitchFamily="18" charset="0"/>
                      </a:rPr>
                      <m:t>=3</m:t>
                    </m:r>
                  </m:oMath>
                </a14:m>
                <a:endParaRPr lang="en-US" sz="2800" dirty="0" smtClean="0"/>
              </a:p>
              <a:p>
                <a14:m>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16</m:t>
                            </m:r>
                          </m:e>
                        </m:d>
                      </m:e>
                    </m:func>
                    <m:r>
                      <a:rPr lang="en-US" sz="2800" b="0" i="1" smtClean="0">
                        <a:latin typeface="Cambria Math" panose="02040503050406030204" pitchFamily="18" charset="0"/>
                      </a:rPr>
                      <m:t>=4</m:t>
                    </m:r>
                    <m:r>
                      <a:rPr lang="en-US" sz="2800" b="0" i="0"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 </m:t>
                        </m:r>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4</m:t>
                            </m:r>
                          </m:e>
                        </m:d>
                      </m:e>
                    </m:func>
                    <m:r>
                      <a:rPr lang="en-US" sz="2800" b="0" i="1" smtClean="0">
                        <a:latin typeface="Cambria Math" panose="02040503050406030204" pitchFamily="18" charset="0"/>
                      </a:rPr>
                      <m:t>=2</m:t>
                    </m:r>
                    <m:r>
                      <a:rPr lang="en-US" sz="2800" b="0" i="0"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        </m:t>
                        </m:r>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2</m:t>
                            </m:r>
                          </m:e>
                        </m:d>
                      </m:e>
                    </m:func>
                    <m:r>
                      <a:rPr lang="en-US" sz="2800" b="0" i="1" smtClean="0">
                        <a:latin typeface="Cambria Math" panose="02040503050406030204" pitchFamily="18" charset="0"/>
                      </a:rPr>
                      <m:t>=1.</m:t>
                    </m:r>
                  </m:oMath>
                </a14:m>
                <a:endParaRPr lang="en-US" sz="2800" dirty="0" smtClean="0"/>
              </a:p>
              <a:p>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 </m:t>
                    </m:r>
                  </m:oMath>
                </a14:m>
                <a:r>
                  <a:rPr lang="en-US" sz="2800" dirty="0" smtClean="0"/>
                  <a:t>grows ridiculously slowly. </a:t>
                </a:r>
              </a:p>
              <a:p>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80</m:t>
                                </m:r>
                              </m:sup>
                            </m:sSup>
                          </m:e>
                        </m:d>
                        <m:r>
                          <a:rPr lang="en-US" sz="2800" b="0" i="1" smtClean="0">
                            <a:latin typeface="Cambria Math" panose="02040503050406030204" pitchFamily="18" charset="0"/>
                          </a:rPr>
                          <m:t> </m:t>
                        </m:r>
                      </m:e>
                    </m:func>
                    <m:r>
                      <a:rPr lang="en-US" sz="2800" b="0" i="1" smtClean="0">
                        <a:latin typeface="Cambria Math" panose="02040503050406030204" pitchFamily="18" charset="0"/>
                      </a:rPr>
                      <m:t>=5.</m:t>
                    </m:r>
                  </m:oMath>
                </a14:m>
                <a:endParaRPr lang="en-US" sz="2800" dirty="0" smtClean="0"/>
              </a:p>
              <a:p>
                <a:r>
                  <a:rPr lang="en-US" sz="2800" dirty="0" smtClean="0"/>
                  <a:t>For all practical purposes these operations are constant time.</a:t>
                </a:r>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525" r="-926"/>
                </a:stretch>
              </a:blipFill>
            </p:spPr>
            <p:txBody>
              <a:bodyPr/>
              <a:lstStyle/>
              <a:p>
                <a:r>
                  <a:rPr lang="en-US">
                    <a:noFill/>
                  </a:rPr>
                  <a:t> </a:t>
                </a:r>
              </a:p>
            </p:txBody>
          </p:sp>
        </mc:Fallback>
      </mc:AlternateContent>
    </p:spTree>
    <p:extLst>
      <p:ext uri="{BB962C8B-B14F-4D97-AF65-F5344CB8AC3E}">
        <p14:creationId xmlns:p14="http://schemas.microsoft.com/office/powerpoint/2010/main" val="24656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Union-Find</a:t>
            </a:r>
            <a:endParaRPr lang="en-US" dirty="0"/>
          </a:p>
        </p:txBody>
      </p:sp>
      <p:sp>
        <p:nvSpPr>
          <p:cNvPr id="3" name="Content Placeholder 2"/>
          <p:cNvSpPr>
            <a:spLocks noGrp="1"/>
          </p:cNvSpPr>
          <p:nvPr>
            <p:ph idx="1"/>
          </p:nvPr>
        </p:nvSpPr>
        <p:spPr/>
        <p:txBody>
          <a:bodyPr/>
          <a:lstStyle/>
          <a:p>
            <a:r>
              <a:rPr lang="en-US" sz="2800" dirty="0" smtClean="0"/>
              <a:t>Have each disjoint set represent a connected component.</a:t>
            </a:r>
          </a:p>
          <a:p>
            <a:r>
              <a:rPr lang="en-US" sz="2800" dirty="0" smtClean="0"/>
              <a:t>How do you see if two vertices are in the same component?</a:t>
            </a:r>
          </a:p>
          <a:p>
            <a:pPr lvl="1"/>
            <a:r>
              <a:rPr lang="en-US" sz="2400" dirty="0" smtClean="0"/>
              <a:t> </a:t>
            </a:r>
          </a:p>
          <a:p>
            <a:pPr lvl="1"/>
            <a:endParaRPr lang="en-US" sz="2000" dirty="0" smtClean="0"/>
          </a:p>
          <a:p>
            <a:pPr lvl="1"/>
            <a:endParaRPr lang="en-US" sz="2000" dirty="0"/>
          </a:p>
          <a:p>
            <a:r>
              <a:rPr lang="en-US" sz="2800" dirty="0" smtClean="0"/>
              <a:t>What happens when you add an edge?</a:t>
            </a:r>
          </a:p>
          <a:p>
            <a:endParaRPr lang="en-US" sz="2800" dirty="0"/>
          </a:p>
        </p:txBody>
      </p:sp>
    </p:spTree>
    <p:extLst>
      <p:ext uri="{BB962C8B-B14F-4D97-AF65-F5344CB8AC3E}">
        <p14:creationId xmlns:p14="http://schemas.microsoft.com/office/powerpoint/2010/main" val="4047680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Union-Find</a:t>
            </a:r>
            <a:endParaRPr lang="en-US" dirty="0"/>
          </a:p>
        </p:txBody>
      </p:sp>
      <p:sp>
        <p:nvSpPr>
          <p:cNvPr id="3" name="Content Placeholder 2"/>
          <p:cNvSpPr>
            <a:spLocks noGrp="1"/>
          </p:cNvSpPr>
          <p:nvPr>
            <p:ph idx="1"/>
          </p:nvPr>
        </p:nvSpPr>
        <p:spPr/>
        <p:txBody>
          <a:bodyPr/>
          <a:lstStyle/>
          <a:p>
            <a:r>
              <a:rPr lang="en-US" sz="2800" dirty="0" smtClean="0"/>
              <a:t>Have each disjoint set represent a connected component.</a:t>
            </a:r>
          </a:p>
          <a:p>
            <a:r>
              <a:rPr lang="en-US" sz="2800" dirty="0" smtClean="0"/>
              <a:t>How do you see if two vertices are in the same component?</a:t>
            </a:r>
          </a:p>
          <a:p>
            <a:pPr lvl="1"/>
            <a:r>
              <a:rPr lang="en-US" sz="2400" dirty="0" smtClean="0"/>
              <a:t> </a:t>
            </a:r>
            <a:r>
              <a:rPr lang="en-US" sz="2800" dirty="0" smtClean="0">
                <a:latin typeface="Courier New" panose="02070309020205020404" pitchFamily="49" charset="0"/>
                <a:cs typeface="Courier New" panose="02070309020205020404" pitchFamily="49" charset="0"/>
              </a:rPr>
              <a:t>find()</a:t>
            </a:r>
            <a:r>
              <a:rPr lang="en-US" sz="2800" dirty="0" smtClean="0"/>
              <a:t> on both</a:t>
            </a:r>
          </a:p>
          <a:p>
            <a:pPr lvl="1"/>
            <a:r>
              <a:rPr lang="en-US" sz="2800" dirty="0" smtClean="0"/>
              <a:t>The representatives are the same if and only if the components are the same.</a:t>
            </a:r>
            <a:endParaRPr lang="en-US" sz="2800" dirty="0"/>
          </a:p>
          <a:p>
            <a:r>
              <a:rPr lang="en-US" sz="2800" dirty="0" smtClean="0"/>
              <a:t>What happens when you add an edge?</a:t>
            </a:r>
          </a:p>
          <a:p>
            <a:pPr lvl="1"/>
            <a:r>
              <a:rPr lang="en-US" sz="2800" dirty="0" smtClean="0"/>
              <a:t>Union the two components</a:t>
            </a:r>
          </a:p>
          <a:p>
            <a:endParaRPr lang="en-US" sz="2800" dirty="0"/>
          </a:p>
        </p:txBody>
      </p:sp>
    </p:spTree>
    <p:extLst>
      <p:ext uri="{BB962C8B-B14F-4D97-AF65-F5344CB8AC3E}">
        <p14:creationId xmlns:p14="http://schemas.microsoft.com/office/powerpoint/2010/main" val="2374707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With Disjoint Sets</a:t>
            </a:r>
            <a:endParaRPr lang="en-US" dirty="0"/>
          </a:p>
        </p:txBody>
      </p:sp>
      <p:sp>
        <p:nvSpPr>
          <p:cNvPr id="35" name="TextBox 34">
            <a:extLst>
              <a:ext uri="{FF2B5EF4-FFF2-40B4-BE49-F238E27FC236}">
                <a16:creationId xmlns:a16="http://schemas.microsoft.com/office/drawing/2014/main" xmlns="" id="{370AEB10-4B01-4F7B-9EDC-B43EE5374B22}"/>
              </a:ext>
            </a:extLst>
          </p:cNvPr>
          <p:cNvSpPr txBox="1"/>
          <p:nvPr/>
        </p:nvSpPr>
        <p:spPr>
          <a:xfrm>
            <a:off x="218788" y="1466947"/>
            <a:ext cx="11543709" cy="4175502"/>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smtClean="0">
                <a:latin typeface="Courier New" panose="02070309020205020404" pitchFamily="49" charset="0"/>
                <a:cs typeface="Courier New" panose="02070309020205020404" pitchFamily="49" charset="0"/>
              </a:rPr>
              <a:t>foreach</a:t>
            </a:r>
            <a:r>
              <a:rPr lang="en-US" sz="2800" dirty="0" smtClean="0">
                <a:latin typeface="Courier New" panose="02070309020205020404" pitchFamily="49" charset="0"/>
                <a:cs typeface="Courier New" panose="02070309020205020404" pitchFamily="49" charset="0"/>
              </a:rPr>
              <a:t>(Vertex v){ </a:t>
            </a:r>
            <a:r>
              <a:rPr lang="en-US" sz="2800" dirty="0" err="1" smtClean="0">
                <a:latin typeface="Courier New" panose="02070309020205020404" pitchFamily="49" charset="0"/>
                <a:cs typeface="Courier New" panose="02070309020205020404" pitchFamily="49" charset="0"/>
              </a:rPr>
              <a:t>makeSet</a:t>
            </a:r>
            <a:r>
              <a:rPr lang="en-US" sz="2800" dirty="0" smtClean="0">
                <a:latin typeface="Courier New" panose="02070309020205020404" pitchFamily="49" charset="0"/>
                <a:cs typeface="Courier New" panose="02070309020205020404" pitchFamily="49" charset="0"/>
              </a:rPr>
              <a:t>(v) }</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smtClean="0">
                <a:latin typeface="Courier New" panose="02070309020205020404" pitchFamily="49" charset="0"/>
                <a:cs typeface="Courier New" panose="02070309020205020404" pitchFamily="49" charset="0"/>
              </a:rPr>
              <a:t>if(find(u) != find(v)){</a:t>
            </a:r>
            <a:endParaRPr lang="en-US" sz="280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u</a:t>
            </a:r>
            <a:r>
              <a:rPr lang="en-US" sz="2800" dirty="0" smtClean="0">
                <a:latin typeface="Courier New" panose="02070309020205020404" pitchFamily="49" charset="0"/>
                <a:cs typeface="Courier New" panose="02070309020205020404" pitchFamily="49" charset="0"/>
              </a:rPr>
              <a:t>nion(</a:t>
            </a:r>
            <a:r>
              <a:rPr lang="en-US" sz="2800" dirty="0" err="1" smtClean="0">
                <a:latin typeface="Courier New" panose="02070309020205020404" pitchFamily="49" charset="0"/>
                <a:cs typeface="Courier New" panose="02070309020205020404" pitchFamily="49" charset="0"/>
              </a:rPr>
              <a:t>u,v</a:t>
            </a:r>
            <a:r>
              <a:rPr lang="en-US" sz="2800" dirty="0" smtClean="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		</a:t>
            </a:r>
            <a:endParaRPr lang="en-US" sz="2800" dirty="0" smtClean="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a:t>
            </a:r>
            <a:r>
              <a:rPr lang="en-US" sz="2800" dirty="0" smtClean="0">
                <a:latin typeface="Courier New" panose="02070309020205020404" pitchFamily="49" charset="0"/>
                <a:cs typeface="Courier New" panose="02070309020205020404" pitchFamily="49" charset="0"/>
              </a:rPr>
              <a:t>	</a:t>
            </a:r>
            <a:r>
              <a:rPr lang="en-US" sz="2800" dirty="0" smtClean="0">
                <a:latin typeface="Courier New" panose="02070309020205020404" pitchFamily="49" charset="0"/>
                <a:cs typeface="Courier New" panose="02070309020205020404" pitchFamily="49" charset="0"/>
              </a:rPr>
              <a:t>}</a:t>
            </a:r>
            <a:endParaRPr lang="en-US" sz="280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mc:AlternateContent xmlns:mc="http://schemas.openxmlformats.org/markup-compatibility/2006">
        <mc:Choice xmlns:a14="http://schemas.microsoft.com/office/drawing/2010/main" Requires="a14">
          <p:sp>
            <p:nvSpPr>
              <p:cNvPr id="3" name="TextBox 2"/>
              <p:cNvSpPr txBox="1"/>
              <p:nvPr/>
            </p:nvSpPr>
            <p:spPr>
              <a:xfrm>
                <a:off x="6887963" y="4446458"/>
                <a:ext cx="3975980" cy="1384995"/>
              </a:xfrm>
              <a:prstGeom prst="rect">
                <a:avLst/>
              </a:prstGeom>
              <a:noFill/>
            </p:spPr>
            <p:txBody>
              <a:bodyPr wrap="square" rtlCol="0">
                <a:spAutoFit/>
              </a:bodyPr>
              <a:lstStyle/>
              <a:p>
                <a:r>
                  <a:rPr lang="en-US" sz="2800" dirty="0" smtClean="0"/>
                  <a:t>Running Time?</a:t>
                </a:r>
              </a:p>
              <a:p>
                <a:r>
                  <a:rPr lang="en-US" sz="2800" dirty="0" smtClean="0"/>
                  <a:t>Dominated by sorting.</a:t>
                </a:r>
              </a:p>
              <a:p>
                <a:r>
                  <a:rPr lang="en-US" sz="2800" dirty="0" smtClean="0"/>
                  <a:t> </a:t>
                </a:r>
                <a14:m>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𝐸</m:t>
                            </m:r>
                          </m:e>
                        </m:d>
                        <m:r>
                          <m:rPr>
                            <m:sty m:val="p"/>
                          </m:rPr>
                          <a:rPr lang="en-US" sz="2800" b="0" i="0" smtClean="0">
                            <a:latin typeface="Cambria Math" panose="02040503050406030204" pitchFamily="18" charset="0"/>
                          </a:rPr>
                          <m:t>log</m:t>
                        </m:r>
                        <m:d>
                          <m:dPr>
                            <m:begChr m:val="|"/>
                            <m:endChr m:val="|"/>
                            <m:ctrlPr>
                              <a:rPr lang="en-US" sz="2800" b="0" i="0" smtClean="0">
                                <a:latin typeface="Cambria Math" panose="02040503050406030204" pitchFamily="18" charset="0"/>
                              </a:rPr>
                            </m:ctrlPr>
                          </m:dPr>
                          <m:e>
                            <m:r>
                              <m:rPr>
                                <m:sty m:val="p"/>
                              </m:rPr>
                              <a:rPr lang="en-US" sz="2800" b="0" i="0" smtClean="0">
                                <a:latin typeface="Cambria Math" panose="02040503050406030204" pitchFamily="18" charset="0"/>
                              </a:rPr>
                              <m:t>E</m:t>
                            </m:r>
                          </m:e>
                        </m:d>
                      </m:e>
                    </m:d>
                    <m:r>
                      <a:rPr lang="en-US" sz="2800" b="0" i="0" smtClean="0">
                        <a:latin typeface="Cambria Math" panose="02040503050406030204" pitchFamily="18" charset="0"/>
                      </a:rPr>
                      <m:t>.</m:t>
                    </m:r>
                  </m:oMath>
                </a14:m>
                <a:endParaRPr lang="en-US" sz="2800" b="0" dirty="0" smtClean="0"/>
              </a:p>
            </p:txBody>
          </p:sp>
        </mc:Choice>
        <mc:Fallback>
          <p:sp>
            <p:nvSpPr>
              <p:cNvPr id="3" name="TextBox 2"/>
              <p:cNvSpPr txBox="1">
                <a:spLocks noRot="1" noChangeAspect="1" noMove="1" noResize="1" noEditPoints="1" noAdjustHandles="1" noChangeArrowheads="1" noChangeShapeType="1" noTextEdit="1"/>
              </p:cNvSpPr>
              <p:nvPr/>
            </p:nvSpPr>
            <p:spPr>
              <a:xfrm>
                <a:off x="6887963" y="4446458"/>
                <a:ext cx="3975980" cy="1384995"/>
              </a:xfrm>
              <a:prstGeom prst="rect">
                <a:avLst/>
              </a:prstGeom>
              <a:blipFill rotWithShape="0">
                <a:blip r:embed="rId2"/>
                <a:stretch>
                  <a:fillRect l="-3221" t="-4386"/>
                </a:stretch>
              </a:blipFill>
            </p:spPr>
            <p:txBody>
              <a:bodyPr/>
              <a:lstStyle/>
              <a:p>
                <a:r>
                  <a:rPr lang="en-US">
                    <a:noFill/>
                  </a:rPr>
                  <a:t> </a:t>
                </a:r>
              </a:p>
            </p:txBody>
          </p:sp>
        </mc:Fallback>
      </mc:AlternateContent>
    </p:spTree>
    <p:extLst>
      <p:ext uri="{BB962C8B-B14F-4D97-AF65-F5344CB8AC3E}">
        <p14:creationId xmlns:p14="http://schemas.microsoft.com/office/powerpoint/2010/main" val="737801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pSp>
        <p:nvGrpSpPr>
          <p:cNvPr id="6" name="Group 5"/>
          <p:cNvGrpSpPr/>
          <p:nvPr/>
        </p:nvGrpSpPr>
        <p:grpSpPr>
          <a:xfrm>
            <a:off x="6354301" y="1792706"/>
            <a:ext cx="4623458" cy="3385751"/>
            <a:chOff x="7204647" y="2783322"/>
            <a:chExt cx="4129707" cy="3052280"/>
          </a:xfrm>
        </p:grpSpPr>
        <p:sp>
          <p:nvSpPr>
            <p:cNvPr id="7" name="Oval 6"/>
            <p:cNvSpPr/>
            <p:nvPr/>
          </p:nvSpPr>
          <p:spPr>
            <a:xfrm>
              <a:off x="7204647" y="433299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327763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52375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5032505"/>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35269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415265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3464595"/>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4571689"/>
              <a:ext cx="1059100" cy="8057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4432304"/>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4292480"/>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3666805"/>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3806629"/>
              <a:ext cx="235999" cy="1225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5357215"/>
              <a:ext cx="1810920" cy="201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3417461"/>
              <a:ext cx="1434055" cy="2493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3765675"/>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3557285"/>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60137" y="2783322"/>
              <a:ext cx="534408" cy="416194"/>
            </a:xfrm>
            <a:prstGeom prst="rect">
              <a:avLst/>
            </a:prstGeom>
            <a:noFill/>
          </p:spPr>
          <p:txBody>
            <a:bodyPr wrap="square" rtlCol="0">
              <a:spAutoFit/>
            </a:bodyPr>
            <a:lstStyle/>
            <a:p>
              <a:r>
                <a:rPr lang="en-US" sz="2400" dirty="0"/>
                <a:t>50</a:t>
              </a:r>
            </a:p>
          </p:txBody>
        </p:sp>
        <p:sp>
          <p:nvSpPr>
            <p:cNvPr id="24" name="TextBox 23"/>
            <p:cNvSpPr txBox="1"/>
            <p:nvPr/>
          </p:nvSpPr>
          <p:spPr>
            <a:xfrm>
              <a:off x="9482200" y="3040230"/>
              <a:ext cx="317944" cy="416194"/>
            </a:xfrm>
            <a:prstGeom prst="rect">
              <a:avLst/>
            </a:prstGeom>
            <a:noFill/>
          </p:spPr>
          <p:txBody>
            <a:bodyPr wrap="square" rtlCol="0">
              <a:spAutoFit/>
            </a:bodyPr>
            <a:lstStyle/>
            <a:p>
              <a:r>
                <a:rPr lang="en-US" sz="2400" dirty="0"/>
                <a:t>6</a:t>
              </a:r>
            </a:p>
          </p:txBody>
        </p:sp>
        <p:sp>
          <p:nvSpPr>
            <p:cNvPr id="25" name="TextBox 24"/>
            <p:cNvSpPr txBox="1"/>
            <p:nvPr/>
          </p:nvSpPr>
          <p:spPr>
            <a:xfrm>
              <a:off x="9342879" y="3515282"/>
              <a:ext cx="317944" cy="416194"/>
            </a:xfrm>
            <a:prstGeom prst="rect">
              <a:avLst/>
            </a:prstGeom>
            <a:noFill/>
          </p:spPr>
          <p:txBody>
            <a:bodyPr wrap="square" rtlCol="0">
              <a:spAutoFit/>
            </a:bodyPr>
            <a:lstStyle/>
            <a:p>
              <a:r>
                <a:rPr lang="en-US" sz="2400" dirty="0"/>
                <a:t>3</a:t>
              </a:r>
            </a:p>
          </p:txBody>
        </p:sp>
        <p:sp>
          <p:nvSpPr>
            <p:cNvPr id="26" name="TextBox 25"/>
            <p:cNvSpPr txBox="1"/>
            <p:nvPr/>
          </p:nvSpPr>
          <p:spPr>
            <a:xfrm>
              <a:off x="7997348" y="4080593"/>
              <a:ext cx="317944" cy="416194"/>
            </a:xfrm>
            <a:prstGeom prst="rect">
              <a:avLst/>
            </a:prstGeom>
            <a:noFill/>
          </p:spPr>
          <p:txBody>
            <a:bodyPr wrap="square" rtlCol="0">
              <a:spAutoFit/>
            </a:bodyPr>
            <a:lstStyle/>
            <a:p>
              <a:r>
                <a:rPr lang="en-US" sz="2400" dirty="0"/>
                <a:t>4</a:t>
              </a:r>
            </a:p>
          </p:txBody>
        </p:sp>
        <p:sp>
          <p:nvSpPr>
            <p:cNvPr id="27" name="TextBox 26"/>
            <p:cNvSpPr txBox="1"/>
            <p:nvPr/>
          </p:nvSpPr>
          <p:spPr>
            <a:xfrm>
              <a:off x="7750239" y="4974547"/>
              <a:ext cx="317944" cy="416194"/>
            </a:xfrm>
            <a:prstGeom prst="rect">
              <a:avLst/>
            </a:prstGeom>
            <a:noFill/>
          </p:spPr>
          <p:txBody>
            <a:bodyPr wrap="square" rtlCol="0">
              <a:spAutoFit/>
            </a:bodyPr>
            <a:lstStyle/>
            <a:p>
              <a:r>
                <a:rPr lang="en-US" sz="2400" dirty="0"/>
                <a:t>7</a:t>
              </a:r>
            </a:p>
          </p:txBody>
        </p:sp>
        <p:sp>
          <p:nvSpPr>
            <p:cNvPr id="28" name="TextBox 27"/>
            <p:cNvSpPr txBox="1"/>
            <p:nvPr/>
          </p:nvSpPr>
          <p:spPr>
            <a:xfrm>
              <a:off x="8436809" y="4576094"/>
              <a:ext cx="317944" cy="416194"/>
            </a:xfrm>
            <a:prstGeom prst="rect">
              <a:avLst/>
            </a:prstGeom>
            <a:noFill/>
          </p:spPr>
          <p:txBody>
            <a:bodyPr wrap="square" rtlCol="0">
              <a:spAutoFit/>
            </a:bodyPr>
            <a:lstStyle/>
            <a:p>
              <a:r>
                <a:rPr lang="en-US" sz="2400" dirty="0"/>
                <a:t>2</a:t>
              </a:r>
            </a:p>
          </p:txBody>
        </p:sp>
        <p:sp>
          <p:nvSpPr>
            <p:cNvPr id="29" name="TextBox 28"/>
            <p:cNvSpPr txBox="1"/>
            <p:nvPr/>
          </p:nvSpPr>
          <p:spPr>
            <a:xfrm>
              <a:off x="9482200" y="5419408"/>
              <a:ext cx="317944" cy="416194"/>
            </a:xfrm>
            <a:prstGeom prst="rect">
              <a:avLst/>
            </a:prstGeom>
            <a:noFill/>
          </p:spPr>
          <p:txBody>
            <a:bodyPr wrap="square" rtlCol="0">
              <a:spAutoFit/>
            </a:bodyPr>
            <a:lstStyle/>
            <a:p>
              <a:r>
                <a:rPr lang="en-US" sz="2400" dirty="0"/>
                <a:t>8</a:t>
              </a:r>
            </a:p>
          </p:txBody>
        </p:sp>
        <p:sp>
          <p:nvSpPr>
            <p:cNvPr id="30" name="TextBox 29"/>
            <p:cNvSpPr txBox="1"/>
            <p:nvPr/>
          </p:nvSpPr>
          <p:spPr>
            <a:xfrm>
              <a:off x="11016410" y="4391350"/>
              <a:ext cx="317944" cy="416194"/>
            </a:xfrm>
            <a:prstGeom prst="rect">
              <a:avLst/>
            </a:prstGeom>
            <a:noFill/>
          </p:spPr>
          <p:txBody>
            <a:bodyPr wrap="square" rtlCol="0">
              <a:spAutoFit/>
            </a:bodyPr>
            <a:lstStyle/>
            <a:p>
              <a:r>
                <a:rPr lang="en-US" sz="2400" dirty="0"/>
                <a:t>9</a:t>
              </a:r>
            </a:p>
          </p:txBody>
        </p:sp>
        <p:sp>
          <p:nvSpPr>
            <p:cNvPr id="31" name="TextBox 30"/>
            <p:cNvSpPr txBox="1"/>
            <p:nvPr/>
          </p:nvSpPr>
          <p:spPr>
            <a:xfrm>
              <a:off x="8968623" y="4103979"/>
              <a:ext cx="405270" cy="416194"/>
            </a:xfrm>
            <a:prstGeom prst="rect">
              <a:avLst/>
            </a:prstGeom>
            <a:noFill/>
          </p:spPr>
          <p:txBody>
            <a:bodyPr wrap="square" rtlCol="0">
              <a:spAutoFit/>
            </a:bodyPr>
            <a:lstStyle/>
            <a:p>
              <a:r>
                <a:rPr lang="en-US" sz="2400" dirty="0"/>
                <a:t>5</a:t>
              </a:r>
            </a:p>
          </p:txBody>
        </p:sp>
        <p:sp>
          <p:nvSpPr>
            <p:cNvPr id="32" name="TextBox 31"/>
            <p:cNvSpPr txBox="1"/>
            <p:nvPr/>
          </p:nvSpPr>
          <p:spPr>
            <a:xfrm>
              <a:off x="8817232" y="4779793"/>
              <a:ext cx="317944" cy="416194"/>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xmlns="" id="{634C006E-6A19-4FDB-A0C9-EE9701E3B614}"/>
                </a:ext>
              </a:extLst>
            </p:cNvPr>
            <p:cNvSpPr/>
            <p:nvPr/>
          </p:nvSpPr>
          <p:spPr>
            <a:xfrm>
              <a:off x="7765034" y="298659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xmlns="" id="{C6ED3B5E-B60D-451E-BC34-825E05362B47}"/>
                </a:ext>
              </a:extLst>
            </p:cNvPr>
            <p:cNvCxnSpPr>
              <a:cxnSpLocks/>
              <a:stCxn id="8" idx="1"/>
              <a:endCxn id="47" idx="5"/>
            </p:cNvCxnSpPr>
            <p:nvPr/>
          </p:nvCxnSpPr>
          <p:spPr>
            <a:xfrm flipH="1" flipV="1">
              <a:off x="8008938" y="3225292"/>
              <a:ext cx="1147982" cy="9329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F7856AC3-D021-44E3-89F4-351FA85702B8}"/>
                </a:ext>
              </a:extLst>
            </p:cNvPr>
            <p:cNvSpPr txBox="1"/>
            <p:nvPr/>
          </p:nvSpPr>
          <p:spPr>
            <a:xfrm>
              <a:off x="8149748" y="3464366"/>
              <a:ext cx="317944" cy="416194"/>
            </a:xfrm>
            <a:prstGeom prst="rect">
              <a:avLst/>
            </a:prstGeom>
            <a:noFill/>
          </p:spPr>
          <p:txBody>
            <a:bodyPr wrap="square" rtlCol="0">
              <a:spAutoFit/>
            </a:bodyPr>
            <a:lstStyle/>
            <a:p>
              <a:r>
                <a:rPr lang="en-US" sz="2400" dirty="0"/>
                <a:t>2</a:t>
              </a:r>
            </a:p>
          </p:txBody>
        </p:sp>
      </p:grpSp>
      <p:graphicFrame>
        <p:nvGraphicFramePr>
          <p:cNvPr id="3" name="Table 2"/>
          <p:cNvGraphicFramePr>
            <a:graphicFrameLocks noGrp="1"/>
          </p:cNvGraphicFramePr>
          <p:nvPr/>
        </p:nvGraphicFramePr>
        <p:xfrm>
          <a:off x="531612" y="1400387"/>
          <a:ext cx="5653884" cy="5120640"/>
        </p:xfrm>
        <a:graphic>
          <a:graphicData uri="http://schemas.openxmlformats.org/drawingml/2006/table">
            <a:tbl>
              <a:tblPr firstRow="1" bandRow="1">
                <a:tableStyleId>{5C22544A-7EE6-4342-B048-85BDC9FD1C3A}</a:tableStyleId>
              </a:tblPr>
              <a:tblGrid>
                <a:gridCol w="1251285"/>
                <a:gridCol w="1660358"/>
                <a:gridCol w="2742241"/>
              </a:tblGrid>
              <a:tr h="415901">
                <a:tc>
                  <a:txBody>
                    <a:bodyPr/>
                    <a:lstStyle/>
                    <a:p>
                      <a:r>
                        <a:rPr lang="en-US" sz="2200" dirty="0" smtClean="0"/>
                        <a:t>Edge</a:t>
                      </a:r>
                      <a:endParaRPr lang="en-US" sz="2200" dirty="0"/>
                    </a:p>
                  </a:txBody>
                  <a:tcPr/>
                </a:tc>
                <a:tc>
                  <a:txBody>
                    <a:bodyPr/>
                    <a:lstStyle/>
                    <a:p>
                      <a:r>
                        <a:rPr lang="en-US" sz="2200" dirty="0" smtClean="0"/>
                        <a:t>Include?</a:t>
                      </a:r>
                      <a:endParaRPr lang="en-US" sz="2200" dirty="0"/>
                    </a:p>
                  </a:txBody>
                  <a:tcPr/>
                </a:tc>
                <a:tc>
                  <a:txBody>
                    <a:bodyPr/>
                    <a:lstStyle/>
                    <a:p>
                      <a:r>
                        <a:rPr lang="en-US" sz="2200" dirty="0" smtClean="0"/>
                        <a:t>Reason</a:t>
                      </a:r>
                      <a:endParaRPr lang="en-US" sz="2200" dirty="0"/>
                    </a:p>
                  </a:txBody>
                  <a:tcPr/>
                </a:tc>
              </a:tr>
              <a:tr h="415901">
                <a:tc>
                  <a:txBody>
                    <a:bodyPr/>
                    <a:lstStyle/>
                    <a:p>
                      <a:r>
                        <a:rPr lang="en-US" sz="2200" dirty="0" smtClean="0"/>
                        <a:t>(A,B)</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r h="415901">
                <a:tc>
                  <a:txBody>
                    <a:bodyPr/>
                    <a:lstStyle/>
                    <a:p>
                      <a:r>
                        <a:rPr lang="en-US" sz="2200" dirty="0" smtClean="0"/>
                        <a:t>(C,D)</a:t>
                      </a:r>
                      <a:endParaRPr lang="en-US" sz="2200" dirty="0"/>
                    </a:p>
                  </a:txBody>
                  <a:tcPr/>
                </a:tc>
                <a:tc>
                  <a:txBody>
                    <a:bodyPr/>
                    <a:lstStyle/>
                    <a:p>
                      <a:r>
                        <a:rPr lang="en-US" sz="2200" dirty="0" smtClean="0"/>
                        <a:t>Yes</a:t>
                      </a:r>
                    </a:p>
                  </a:txBody>
                  <a:tcPr/>
                </a:tc>
                <a:tc>
                  <a:txBody>
                    <a:bodyPr/>
                    <a:lstStyle/>
                    <a:p>
                      <a:endParaRPr lang="en-US" sz="2200" dirty="0"/>
                    </a:p>
                  </a:txBody>
                  <a:tcPr/>
                </a:tc>
              </a:tr>
              <a:tr h="415901">
                <a:tc>
                  <a:txBody>
                    <a:bodyPr/>
                    <a:lstStyle/>
                    <a:p>
                      <a:r>
                        <a:rPr lang="en-US" sz="2200" dirty="0" smtClean="0"/>
                        <a:t>(B,F)</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r h="415901">
                <a:tc>
                  <a:txBody>
                    <a:bodyPr/>
                    <a:lstStyle/>
                    <a:p>
                      <a:r>
                        <a:rPr lang="en-US" sz="2200" dirty="0" smtClean="0"/>
                        <a:t>(A,C)</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r h="415901">
                <a:tc>
                  <a:txBody>
                    <a:bodyPr/>
                    <a:lstStyle/>
                    <a:p>
                      <a:r>
                        <a:rPr lang="en-US" sz="2200" dirty="0" smtClean="0"/>
                        <a:t>(C,E)</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r h="415901">
                <a:tc>
                  <a:txBody>
                    <a:bodyPr/>
                    <a:lstStyle/>
                    <a:p>
                      <a:r>
                        <a:rPr lang="en-US" sz="2200" dirty="0" smtClean="0"/>
                        <a:t>(B,E)</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A,C,D,B,A</a:t>
                      </a:r>
                      <a:endParaRPr lang="en-US" sz="2200" dirty="0"/>
                    </a:p>
                  </a:txBody>
                  <a:tcPr/>
                </a:tc>
              </a:tr>
              <a:tr h="410203">
                <a:tc>
                  <a:txBody>
                    <a:bodyPr/>
                    <a:lstStyle/>
                    <a:p>
                      <a:r>
                        <a:rPr lang="en-US" sz="2200" dirty="0" smtClean="0"/>
                        <a:t>(A,D)</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A,D,C</a:t>
                      </a:r>
                      <a:endParaRPr lang="en-US" sz="2200" dirty="0"/>
                    </a:p>
                  </a:txBody>
                  <a:tcPr/>
                </a:tc>
              </a:tr>
              <a:tr h="410203">
                <a:tc>
                  <a:txBody>
                    <a:bodyPr/>
                    <a:lstStyle/>
                    <a:p>
                      <a:r>
                        <a:rPr lang="en-US" sz="2200" dirty="0" smtClean="0"/>
                        <a:t>(D,E)</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C,D,E</a:t>
                      </a:r>
                      <a:endParaRPr lang="en-US" sz="2200" dirty="0"/>
                    </a:p>
                  </a:txBody>
                  <a:tcPr/>
                </a:tc>
              </a:tr>
              <a:tr h="410203">
                <a:tc>
                  <a:txBody>
                    <a:bodyPr/>
                    <a:lstStyle/>
                    <a:p>
                      <a:r>
                        <a:rPr lang="en-US" sz="2200" dirty="0" smtClean="0"/>
                        <a:t>(D,F)</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A,B,F,D,C,A</a:t>
                      </a:r>
                      <a:endParaRPr lang="en-US" sz="2200" dirty="0"/>
                    </a:p>
                  </a:txBody>
                  <a:tcPr/>
                </a:tc>
              </a:tr>
              <a:tr h="410203">
                <a:tc>
                  <a:txBody>
                    <a:bodyPr/>
                    <a:lstStyle/>
                    <a:p>
                      <a:r>
                        <a:rPr lang="en-US" sz="2200" dirty="0" smtClean="0"/>
                        <a:t>(E,F)</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E,F,B,A,C,E</a:t>
                      </a:r>
                      <a:endParaRPr lang="en-US" sz="2200" dirty="0"/>
                    </a:p>
                  </a:txBody>
                  <a:tcPr/>
                </a:tc>
              </a:tr>
              <a:tr h="410203">
                <a:tc>
                  <a:txBody>
                    <a:bodyPr/>
                    <a:lstStyle/>
                    <a:p>
                      <a:r>
                        <a:rPr lang="en-US" sz="2200" dirty="0" smtClean="0"/>
                        <a:t>(B,G)</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bl>
          </a:graphicData>
        </a:graphic>
      </p:graphicFrame>
    </p:spTree>
    <p:extLst>
      <p:ext uri="{BB962C8B-B14F-4D97-AF65-F5344CB8AC3E}">
        <p14:creationId xmlns:p14="http://schemas.microsoft.com/office/powerpoint/2010/main" val="2493716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56C8E-D380-4183-9054-E41C77F051A4}"/>
              </a:ext>
            </a:extLst>
          </p:cNvPr>
          <p:cNvSpPr>
            <a:spLocks noGrp="1"/>
          </p:cNvSpPr>
          <p:nvPr>
            <p:ph type="title"/>
          </p:nvPr>
        </p:nvSpPr>
        <p:spPr/>
        <p:txBody>
          <a:bodyPr/>
          <a:lstStyle/>
          <a:p>
            <a:r>
              <a:rPr lang="en-US" dirty="0"/>
              <a:t>Some Extra Comments</a:t>
            </a:r>
          </a:p>
        </p:txBody>
      </p:sp>
      <p:sp>
        <p:nvSpPr>
          <p:cNvPr id="3" name="Content Placeholder 2">
            <a:extLst>
              <a:ext uri="{FF2B5EF4-FFF2-40B4-BE49-F238E27FC236}">
                <a16:creationId xmlns:a16="http://schemas.microsoft.com/office/drawing/2014/main" xmlns="" id="{E7594F33-DFDB-441C-AE77-2D93A45BD55E}"/>
              </a:ext>
            </a:extLst>
          </p:cNvPr>
          <p:cNvSpPr>
            <a:spLocks noGrp="1"/>
          </p:cNvSpPr>
          <p:nvPr>
            <p:ph idx="1"/>
          </p:nvPr>
        </p:nvSpPr>
        <p:spPr/>
        <p:txBody>
          <a:bodyPr>
            <a:noAutofit/>
          </a:bodyPr>
          <a:lstStyle/>
          <a:p>
            <a:r>
              <a:rPr lang="en-US" sz="2800" dirty="0"/>
              <a:t>Prim was the employee at Bell Labs in the 1950’s</a:t>
            </a:r>
          </a:p>
          <a:p>
            <a:r>
              <a:rPr lang="en-US" sz="2800" dirty="0"/>
              <a:t>The mathematician in the 1920’s was </a:t>
            </a:r>
            <a:r>
              <a:rPr lang="en-US" sz="2800" dirty="0" err="1"/>
              <a:t>Boruvka</a:t>
            </a:r>
            <a:endParaRPr lang="en-US" sz="2800" dirty="0"/>
          </a:p>
          <a:p>
            <a:pPr lvl="1"/>
            <a:r>
              <a:rPr lang="en-US" sz="2800" dirty="0"/>
              <a:t>He had a different </a:t>
            </a:r>
            <a:r>
              <a:rPr lang="en-US" sz="2800" i="1" dirty="0"/>
              <a:t>also greedy </a:t>
            </a:r>
            <a:r>
              <a:rPr lang="en-US" sz="2800" dirty="0"/>
              <a:t>algorithm for MSTs.</a:t>
            </a:r>
          </a:p>
          <a:p>
            <a:pPr lvl="1"/>
            <a:r>
              <a:rPr lang="en-US" sz="2800" dirty="0" err="1"/>
              <a:t>Boruvka’s</a:t>
            </a:r>
            <a:r>
              <a:rPr lang="en-US" sz="2800" dirty="0"/>
              <a:t> algorithm is trickier to implement, but is useful in some cases</a:t>
            </a:r>
            <a:r>
              <a:rPr lang="en-US" sz="2800" dirty="0" smtClean="0"/>
              <a:t>.</a:t>
            </a:r>
          </a:p>
          <a:p>
            <a:pPr lvl="1"/>
            <a:r>
              <a:rPr lang="en-US" sz="2800" dirty="0" smtClean="0"/>
              <a:t>In particular it’s the basis for fast </a:t>
            </a:r>
            <a:r>
              <a:rPr lang="en-US" sz="2800" b="1" dirty="0" smtClean="0"/>
              <a:t>parallel </a:t>
            </a:r>
            <a:r>
              <a:rPr lang="en-US" sz="2800" dirty="0" smtClean="0"/>
              <a:t>MST algorithms.</a:t>
            </a:r>
            <a:endParaRPr lang="en-US" sz="2800" dirty="0"/>
          </a:p>
          <a:p>
            <a:r>
              <a:rPr lang="en-US" sz="2800" dirty="0"/>
              <a:t>There’s at least a fourth greedy algorithm for MSTs</a:t>
            </a:r>
            <a:r>
              <a:rPr lang="en-US" sz="2800" dirty="0" smtClean="0"/>
              <a:t>…</a:t>
            </a:r>
            <a:endParaRPr lang="en-US" sz="2800" dirty="0"/>
          </a:p>
          <a:p>
            <a:r>
              <a:rPr lang="en-US" sz="2800" dirty="0"/>
              <a:t>If all the edge weights are distinct, then the MST is unique.</a:t>
            </a:r>
          </a:p>
          <a:p>
            <a:r>
              <a:rPr lang="en-US" sz="2800" dirty="0"/>
              <a:t>If some edge weights are equal, there may be multiple spanning trees. </a:t>
            </a:r>
            <a:r>
              <a:rPr lang="en-US" sz="2800" dirty="0" smtClean="0"/>
              <a:t>Prim’s/</a:t>
            </a:r>
            <a:r>
              <a:rPr lang="en-US" sz="2800" dirty="0" err="1" smtClean="0"/>
              <a:t>Kruskal’s</a:t>
            </a:r>
            <a:r>
              <a:rPr lang="en-US" sz="2800" dirty="0" smtClean="0"/>
              <a:t> are </a:t>
            </a:r>
            <a:r>
              <a:rPr lang="en-US" sz="2800" dirty="0"/>
              <a:t>only guaranteed to find you one of them.</a:t>
            </a:r>
          </a:p>
        </p:txBody>
      </p:sp>
    </p:spTree>
    <p:extLst>
      <p:ext uri="{BB962C8B-B14F-4D97-AF65-F5344CB8AC3E}">
        <p14:creationId xmlns:p14="http://schemas.microsoft.com/office/powerpoint/2010/main" val="1339246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A Graph of Trees</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A tree is an undirected, connected, and acyclic graph.</a:t>
            </a:r>
          </a:p>
          <a:p>
            <a:r>
              <a:rPr lang="en-US" sz="2800" dirty="0">
                <a:sym typeface="Wingdings" panose="05000000000000000000" pitchFamily="2" charset="2"/>
              </a:rPr>
              <a:t>How would we describe the graph </a:t>
            </a:r>
            <a:r>
              <a:rPr lang="en-US" sz="2800" dirty="0" err="1">
                <a:sym typeface="Wingdings" panose="05000000000000000000" pitchFamily="2" charset="2"/>
              </a:rPr>
              <a:t>Kruskal’s</a:t>
            </a:r>
            <a:r>
              <a:rPr lang="en-US" sz="2800" dirty="0">
                <a:sym typeface="Wingdings" panose="05000000000000000000" pitchFamily="2" charset="2"/>
              </a:rPr>
              <a:t> </a:t>
            </a:r>
            <a:r>
              <a:rPr lang="en-US" sz="2800" dirty="0" smtClean="0">
                <a:sym typeface="Wingdings" panose="05000000000000000000" pitchFamily="2" charset="2"/>
              </a:rPr>
              <a:t>builds</a:t>
            </a:r>
            <a:r>
              <a:rPr lang="en-US" sz="2800" dirty="0">
                <a:sym typeface="Wingdings" panose="05000000000000000000" pitchFamily="2" charset="2"/>
              </a:rPr>
              <a:t>?</a:t>
            </a:r>
            <a:endParaRPr lang="en-US" sz="2800" dirty="0">
              <a:sym typeface="Wingdings" panose="05000000000000000000" pitchFamily="2" charset="2"/>
            </a:endParaRPr>
          </a:p>
          <a:p>
            <a:r>
              <a:rPr lang="en-US" sz="2800" dirty="0">
                <a:sym typeface="Wingdings" panose="05000000000000000000" pitchFamily="2" charset="2"/>
              </a:rPr>
              <a:t>It’s not a tree until the end.</a:t>
            </a:r>
          </a:p>
          <a:p>
            <a:endParaRPr lang="en-US" sz="2800" dirty="0">
              <a:sym typeface="Wingdings" panose="05000000000000000000" pitchFamily="2" charset="2"/>
            </a:endParaRPr>
          </a:p>
          <a:p>
            <a:r>
              <a:rPr lang="en-US" sz="2800" dirty="0">
                <a:sym typeface="Wingdings" panose="05000000000000000000" pitchFamily="2" charset="2"/>
              </a:rPr>
              <a:t>It’s a forest!</a:t>
            </a:r>
          </a:p>
          <a:p>
            <a:r>
              <a:rPr lang="en-US" sz="2800" dirty="0">
                <a:sym typeface="Wingdings" panose="05000000000000000000" pitchFamily="2" charset="2"/>
              </a:rPr>
              <a:t>A forest is any undirected and acyclic graph </a:t>
            </a:r>
            <a:endParaRPr lang="en-US" sz="2800" dirty="0"/>
          </a:p>
          <a:p>
            <a:endParaRPr lang="en-US" sz="2800" dirty="0"/>
          </a:p>
        </p:txBody>
      </p:sp>
    </p:spTree>
    <p:extLst>
      <p:ext uri="{BB962C8B-B14F-4D97-AF65-F5344CB8AC3E}">
        <p14:creationId xmlns:p14="http://schemas.microsoft.com/office/powerpoint/2010/main" val="39959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singl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508" y="656541"/>
            <a:ext cx="8322380" cy="4683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5911" y="5339644"/>
            <a:ext cx="8782756" cy="923330"/>
          </a:xfrm>
          <a:prstGeom prst="rect">
            <a:avLst/>
          </a:prstGeom>
          <a:noFill/>
        </p:spPr>
        <p:txBody>
          <a:bodyPr wrap="square" rtlCol="0">
            <a:spAutoFit/>
          </a:bodyPr>
          <a:lstStyle/>
          <a:p>
            <a:r>
              <a:rPr lang="en-US" sz="5400" dirty="0">
                <a:solidFill>
                  <a:schemeClr val="bg1"/>
                </a:solidFill>
                <a:latin typeface="Baskerville Old Face" panose="02020602080505020303" pitchFamily="18" charset="0"/>
              </a:rPr>
              <a:t>EVERY TREE IS A FOREST.</a:t>
            </a:r>
          </a:p>
        </p:txBody>
      </p:sp>
      <p:sp>
        <p:nvSpPr>
          <p:cNvPr id="5" name="Rectangle 4"/>
          <p:cNvSpPr/>
          <p:nvPr/>
        </p:nvSpPr>
        <p:spPr>
          <a:xfrm>
            <a:off x="1950508" y="656541"/>
            <a:ext cx="8322380" cy="4683103"/>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290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Topological Sort</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465165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a:t>
            </a:r>
          </a:p>
        </p:txBody>
      </p:sp>
      <p:sp>
        <p:nvSpPr>
          <p:cNvPr id="3" name="Content Placeholder 2"/>
          <p:cNvSpPr>
            <a:spLocks noGrp="1"/>
          </p:cNvSpPr>
          <p:nvPr>
            <p:ph idx="1"/>
          </p:nvPr>
        </p:nvSpPr>
        <p:spPr>
          <a:xfrm>
            <a:off x="575240" y="1463857"/>
            <a:ext cx="11187258" cy="794711"/>
          </a:xfrm>
        </p:spPr>
        <p:txBody>
          <a:bodyPr>
            <a:noAutofit/>
          </a:bodyPr>
          <a:lstStyle/>
          <a:p>
            <a:r>
              <a:rPr lang="en-US" sz="2800" dirty="0"/>
              <a:t>Today’s </a:t>
            </a:r>
            <a:r>
              <a:rPr lang="en-US" sz="2800" dirty="0" smtClean="0"/>
              <a:t>next </a:t>
            </a:r>
            <a:r>
              <a:rPr lang="en-US" sz="2800" dirty="0"/>
              <a:t>problem: Given a bunch of courses with prerequisites, find an order to take the courses in.</a:t>
            </a:r>
          </a:p>
        </p:txBody>
      </p:sp>
      <p:sp>
        <p:nvSpPr>
          <p:cNvPr id="6" name="Rectangle 5"/>
          <p:cNvSpPr/>
          <p:nvPr/>
        </p:nvSpPr>
        <p:spPr>
          <a:xfrm>
            <a:off x="757572" y="2764005"/>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Math 126</a:t>
            </a:r>
          </a:p>
        </p:txBody>
      </p:sp>
      <p:sp>
        <p:nvSpPr>
          <p:cNvPr id="7" name="Rectangle 6"/>
          <p:cNvSpPr/>
          <p:nvPr/>
        </p:nvSpPr>
        <p:spPr>
          <a:xfrm>
            <a:off x="757571" y="3812948"/>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142</a:t>
            </a:r>
          </a:p>
        </p:txBody>
      </p:sp>
      <p:sp>
        <p:nvSpPr>
          <p:cNvPr id="8" name="Rectangle 7"/>
          <p:cNvSpPr/>
          <p:nvPr/>
        </p:nvSpPr>
        <p:spPr>
          <a:xfrm>
            <a:off x="3441106" y="3182755"/>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143</a:t>
            </a:r>
          </a:p>
        </p:txBody>
      </p:sp>
      <p:sp>
        <p:nvSpPr>
          <p:cNvPr id="9" name="Rectangle 8"/>
          <p:cNvSpPr/>
          <p:nvPr/>
        </p:nvSpPr>
        <p:spPr>
          <a:xfrm>
            <a:off x="5957042" y="3856292"/>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a:t>
            </a:r>
            <a:r>
              <a:rPr lang="en-US" sz="2800" dirty="0" smtClean="0">
                <a:solidFill>
                  <a:schemeClr val="tx1"/>
                </a:solidFill>
              </a:rPr>
              <a:t>311</a:t>
            </a:r>
            <a:endParaRPr lang="en-US" sz="2800" dirty="0">
              <a:solidFill>
                <a:schemeClr val="tx1"/>
              </a:solidFill>
            </a:endParaRPr>
          </a:p>
        </p:txBody>
      </p:sp>
      <p:sp>
        <p:nvSpPr>
          <p:cNvPr id="10" name="Rectangle 9"/>
          <p:cNvSpPr/>
          <p:nvPr/>
        </p:nvSpPr>
        <p:spPr>
          <a:xfrm>
            <a:off x="5957042" y="2648602"/>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a:t>
            </a:r>
            <a:r>
              <a:rPr lang="en-US" sz="2800" dirty="0" smtClean="0">
                <a:solidFill>
                  <a:schemeClr val="tx1"/>
                </a:solidFill>
              </a:rPr>
              <a:t>331</a:t>
            </a:r>
            <a:endParaRPr lang="en-US" sz="2800" dirty="0">
              <a:solidFill>
                <a:schemeClr val="tx1"/>
              </a:solidFill>
            </a:endParaRPr>
          </a:p>
        </p:txBody>
      </p:sp>
      <p:sp>
        <p:nvSpPr>
          <p:cNvPr id="11" name="Rectangle 10"/>
          <p:cNvSpPr/>
          <p:nvPr/>
        </p:nvSpPr>
        <p:spPr>
          <a:xfrm>
            <a:off x="8734169" y="4442605"/>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a:t>
            </a:r>
            <a:r>
              <a:rPr lang="en-US" sz="2800" dirty="0" smtClean="0">
                <a:solidFill>
                  <a:schemeClr val="tx1"/>
                </a:solidFill>
              </a:rPr>
              <a:t>332</a:t>
            </a:r>
            <a:endParaRPr lang="en-US" sz="2800" dirty="0">
              <a:solidFill>
                <a:schemeClr val="tx1"/>
              </a:solidFill>
            </a:endParaRPr>
          </a:p>
        </p:txBody>
      </p:sp>
      <p:cxnSp>
        <p:nvCxnSpPr>
          <p:cNvPr id="13" name="Straight Arrow Connector 12"/>
          <p:cNvCxnSpPr>
            <a:stCxn id="6" idx="3"/>
            <a:endCxn id="8" idx="1"/>
          </p:cNvCxnSpPr>
          <p:nvPr/>
        </p:nvCxnSpPr>
        <p:spPr>
          <a:xfrm>
            <a:off x="2460557" y="3057430"/>
            <a:ext cx="980549" cy="4187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8" idx="1"/>
          </p:cNvCxnSpPr>
          <p:nvPr/>
        </p:nvCxnSpPr>
        <p:spPr>
          <a:xfrm flipV="1">
            <a:off x="2460556" y="3476180"/>
            <a:ext cx="980550" cy="63019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0" idx="1"/>
          </p:cNvCxnSpPr>
          <p:nvPr/>
        </p:nvCxnSpPr>
        <p:spPr>
          <a:xfrm flipV="1">
            <a:off x="5144091" y="2942027"/>
            <a:ext cx="812951" cy="5341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5144091" y="3476180"/>
            <a:ext cx="812951" cy="67353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1" idx="1"/>
          </p:cNvCxnSpPr>
          <p:nvPr/>
        </p:nvCxnSpPr>
        <p:spPr>
          <a:xfrm>
            <a:off x="7660027" y="4149717"/>
            <a:ext cx="1074142" cy="5863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076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r>
              <a:rPr lang="en-US" sz="2800" dirty="0" smtClean="0"/>
              <a:t>Talk on technical interviews </a:t>
            </a:r>
            <a:r>
              <a:rPr lang="en-US" sz="2800" b="1" dirty="0" smtClean="0"/>
              <a:t>today!</a:t>
            </a:r>
            <a:r>
              <a:rPr lang="en-US" sz="2800" dirty="0" smtClean="0"/>
              <a:t/>
            </a:r>
            <a:br>
              <a:rPr lang="en-US" sz="2800" dirty="0" smtClean="0"/>
            </a:br>
            <a:r>
              <a:rPr lang="en-US" sz="2800" dirty="0" err="1" smtClean="0"/>
              <a:t>Gugenheim</a:t>
            </a:r>
            <a:r>
              <a:rPr lang="en-US" sz="2800" dirty="0" smtClean="0"/>
              <a:t> 220 at 1:10 PM.</a:t>
            </a:r>
          </a:p>
          <a:p>
            <a:endParaRPr lang="en-US" sz="2800" dirty="0"/>
          </a:p>
          <a:p>
            <a:r>
              <a:rPr lang="en-US" sz="2800" dirty="0" smtClean="0"/>
              <a:t>Para Exercise feedback soon.</a:t>
            </a:r>
          </a:p>
          <a:p>
            <a:r>
              <a:rPr lang="en-US" sz="2800" dirty="0" smtClean="0"/>
              <a:t>P2 Feedback (hopefully) Saturday.</a:t>
            </a:r>
          </a:p>
          <a:p>
            <a:endParaRPr lang="en-US" sz="2800" dirty="0"/>
          </a:p>
          <a:p>
            <a:endParaRPr lang="en-US" sz="2800" dirty="0" smtClean="0"/>
          </a:p>
        </p:txBody>
      </p:sp>
    </p:spTree>
    <p:extLst>
      <p:ext uri="{BB962C8B-B14F-4D97-AF65-F5344CB8AC3E}">
        <p14:creationId xmlns:p14="http://schemas.microsoft.com/office/powerpoint/2010/main" val="3856686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834514"/>
          </a:xfrm>
        </p:spPr>
        <p:txBody>
          <a:bodyPr>
            <a:noAutofit/>
          </a:bodyPr>
          <a:lstStyle/>
          <a:p>
            <a:r>
              <a:rPr lang="en-US" sz="2800" dirty="0"/>
              <a:t>Given a directed graph G, where we have an edge from u to v if u must happen before v.</a:t>
            </a:r>
          </a:p>
          <a:p>
            <a:r>
              <a:rPr lang="en-US" sz="2800" dirty="0" smtClean="0"/>
              <a:t>Can </a:t>
            </a:r>
            <a:r>
              <a:rPr lang="en-US" sz="2800" dirty="0"/>
              <a:t>we find an order that </a:t>
            </a:r>
            <a:r>
              <a:rPr lang="en-US" sz="2800" b="1" dirty="0"/>
              <a:t>respects dependencies</a:t>
            </a:r>
            <a:r>
              <a:rPr lang="en-US" sz="2800" dirty="0"/>
              <a:t>?</a:t>
            </a:r>
          </a:p>
        </p:txBody>
      </p:sp>
      <p:sp>
        <p:nvSpPr>
          <p:cNvPr id="6" name="Rectangle 5"/>
          <p:cNvSpPr/>
          <p:nvPr/>
        </p:nvSpPr>
        <p:spPr>
          <a:xfrm>
            <a:off x="575238" y="3234448"/>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Given: </a:t>
            </a:r>
            <a:r>
              <a:rPr lang="en-US" sz="2800" dirty="0"/>
              <a:t>a directed graph G</a:t>
            </a:r>
          </a:p>
          <a:p>
            <a:r>
              <a:rPr lang="en-US" sz="2800" b="1" dirty="0"/>
              <a:t>Find: </a:t>
            </a:r>
            <a:r>
              <a:rPr lang="en-US" sz="2800" dirty="0"/>
              <a:t>an ordering of the vertices so all edges go from left to right. </a:t>
            </a:r>
          </a:p>
        </p:txBody>
      </p:sp>
      <p:sp>
        <p:nvSpPr>
          <p:cNvPr id="7" name="Rectangle 6"/>
          <p:cNvSpPr/>
          <p:nvPr/>
        </p:nvSpPr>
        <p:spPr>
          <a:xfrm>
            <a:off x="575237" y="32407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Topological Sort (aka Topological Ordering)</a:t>
            </a:r>
          </a:p>
        </p:txBody>
      </p:sp>
      <p:sp>
        <p:nvSpPr>
          <p:cNvPr id="8" name="Rectangle 7"/>
          <p:cNvSpPr/>
          <p:nvPr/>
        </p:nvSpPr>
        <p:spPr>
          <a:xfrm>
            <a:off x="648107" y="5035127"/>
            <a:ext cx="11041521" cy="1384995"/>
          </a:xfrm>
          <a:prstGeom prst="rect">
            <a:avLst/>
          </a:prstGeom>
        </p:spPr>
        <p:txBody>
          <a:bodyPr wrap="square">
            <a:spAutoFit/>
          </a:bodyPr>
          <a:lstStyle/>
          <a:p>
            <a:r>
              <a:rPr lang="en-US" sz="2800" dirty="0"/>
              <a:t>Uses: </a:t>
            </a:r>
          </a:p>
          <a:p>
            <a:r>
              <a:rPr lang="en-US" sz="2800" dirty="0"/>
              <a:t>Compiling multiple files</a:t>
            </a:r>
          </a:p>
          <a:p>
            <a:r>
              <a:rPr lang="en-US" sz="2800" dirty="0"/>
              <a:t>Graduating.</a:t>
            </a:r>
          </a:p>
        </p:txBody>
      </p:sp>
    </p:spTree>
    <p:extLst>
      <p:ext uri="{BB962C8B-B14F-4D97-AF65-F5344CB8AC3E}">
        <p14:creationId xmlns:p14="http://schemas.microsoft.com/office/powerpoint/2010/main" val="39199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6" name="Rectangle 5"/>
          <p:cNvSpPr/>
          <p:nvPr/>
        </p:nvSpPr>
        <p:spPr>
          <a:xfrm>
            <a:off x="884872" y="2129784"/>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Math 126</a:t>
            </a:r>
          </a:p>
        </p:txBody>
      </p:sp>
      <p:sp>
        <p:nvSpPr>
          <p:cNvPr id="7" name="Rectangle 6"/>
          <p:cNvSpPr/>
          <p:nvPr/>
        </p:nvSpPr>
        <p:spPr>
          <a:xfrm>
            <a:off x="884872" y="3072786"/>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142</a:t>
            </a:r>
          </a:p>
        </p:txBody>
      </p:sp>
      <p:sp>
        <p:nvSpPr>
          <p:cNvPr id="8" name="Rectangle 7"/>
          <p:cNvSpPr/>
          <p:nvPr/>
        </p:nvSpPr>
        <p:spPr>
          <a:xfrm>
            <a:off x="3546069" y="2579440"/>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143</a:t>
            </a:r>
          </a:p>
        </p:txBody>
      </p:sp>
      <p:sp>
        <p:nvSpPr>
          <p:cNvPr id="9" name="Rectangle 8"/>
          <p:cNvSpPr/>
          <p:nvPr/>
        </p:nvSpPr>
        <p:spPr>
          <a:xfrm>
            <a:off x="5637798" y="3259824"/>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a:t>
            </a:r>
            <a:r>
              <a:rPr lang="en-US" sz="2800" dirty="0" smtClean="0">
                <a:solidFill>
                  <a:schemeClr val="tx1"/>
                </a:solidFill>
              </a:rPr>
              <a:t>311</a:t>
            </a:r>
            <a:endParaRPr lang="en-US" sz="2800" dirty="0">
              <a:solidFill>
                <a:schemeClr val="tx1"/>
              </a:solidFill>
            </a:endParaRPr>
          </a:p>
        </p:txBody>
      </p:sp>
      <p:sp>
        <p:nvSpPr>
          <p:cNvPr id="10" name="Rectangle 9"/>
          <p:cNvSpPr/>
          <p:nvPr/>
        </p:nvSpPr>
        <p:spPr>
          <a:xfrm>
            <a:off x="5672420" y="2084525"/>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a:t>
            </a:r>
            <a:r>
              <a:rPr lang="en-US" sz="2800" dirty="0" smtClean="0">
                <a:solidFill>
                  <a:schemeClr val="tx1"/>
                </a:solidFill>
              </a:rPr>
              <a:t>331</a:t>
            </a:r>
            <a:endParaRPr lang="en-US" sz="2800" dirty="0">
              <a:solidFill>
                <a:schemeClr val="tx1"/>
              </a:solidFill>
            </a:endParaRPr>
          </a:p>
        </p:txBody>
      </p:sp>
      <p:sp>
        <p:nvSpPr>
          <p:cNvPr id="11" name="Rectangle 10"/>
          <p:cNvSpPr/>
          <p:nvPr/>
        </p:nvSpPr>
        <p:spPr>
          <a:xfrm>
            <a:off x="8047012" y="3638558"/>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a:t>
            </a:r>
            <a:r>
              <a:rPr lang="en-US" sz="2800" dirty="0" smtClean="0">
                <a:solidFill>
                  <a:schemeClr val="tx1"/>
                </a:solidFill>
              </a:rPr>
              <a:t>332</a:t>
            </a:r>
            <a:endParaRPr lang="en-US" sz="2800" dirty="0">
              <a:solidFill>
                <a:schemeClr val="tx1"/>
              </a:solidFill>
            </a:endParaRPr>
          </a:p>
        </p:txBody>
      </p:sp>
      <p:cxnSp>
        <p:nvCxnSpPr>
          <p:cNvPr id="12" name="Straight Arrow Connector 11"/>
          <p:cNvCxnSpPr>
            <a:stCxn id="6" idx="3"/>
            <a:endCxn id="8" idx="1"/>
          </p:cNvCxnSpPr>
          <p:nvPr/>
        </p:nvCxnSpPr>
        <p:spPr>
          <a:xfrm>
            <a:off x="2482894" y="2437484"/>
            <a:ext cx="1063175" cy="449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2482894" y="2887140"/>
            <a:ext cx="1063175" cy="493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392225"/>
            <a:ext cx="528329"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887140"/>
            <a:ext cx="493707"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567524"/>
            <a:ext cx="811192" cy="37873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95082" y="5109328"/>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Math 126</a:t>
            </a:r>
          </a:p>
        </p:txBody>
      </p:sp>
      <p:sp>
        <p:nvSpPr>
          <p:cNvPr id="18" name="Rectangle 17"/>
          <p:cNvSpPr/>
          <p:nvPr/>
        </p:nvSpPr>
        <p:spPr>
          <a:xfrm>
            <a:off x="2103491" y="5127404"/>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142</a:t>
            </a:r>
          </a:p>
        </p:txBody>
      </p:sp>
      <p:sp>
        <p:nvSpPr>
          <p:cNvPr id="19" name="Rectangle 18"/>
          <p:cNvSpPr/>
          <p:nvPr/>
        </p:nvSpPr>
        <p:spPr>
          <a:xfrm>
            <a:off x="4104330" y="5127404"/>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143</a:t>
            </a:r>
          </a:p>
        </p:txBody>
      </p:sp>
      <p:sp>
        <p:nvSpPr>
          <p:cNvPr id="20" name="Rectangle 19"/>
          <p:cNvSpPr/>
          <p:nvPr/>
        </p:nvSpPr>
        <p:spPr>
          <a:xfrm>
            <a:off x="6123027" y="5122569"/>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a:t>
            </a:r>
            <a:r>
              <a:rPr lang="en-US" sz="2800" dirty="0" smtClean="0">
                <a:solidFill>
                  <a:schemeClr val="tx1"/>
                </a:solidFill>
              </a:rPr>
              <a:t>311</a:t>
            </a:r>
            <a:endParaRPr lang="en-US" sz="2800" dirty="0">
              <a:solidFill>
                <a:schemeClr val="tx1"/>
              </a:solidFill>
            </a:endParaRPr>
          </a:p>
        </p:txBody>
      </p:sp>
      <p:sp>
        <p:nvSpPr>
          <p:cNvPr id="21" name="Rectangle 20"/>
          <p:cNvSpPr/>
          <p:nvPr/>
        </p:nvSpPr>
        <p:spPr>
          <a:xfrm>
            <a:off x="8240633" y="5116433"/>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a:t>
            </a:r>
            <a:r>
              <a:rPr lang="en-US" sz="2800" dirty="0" smtClean="0">
                <a:solidFill>
                  <a:schemeClr val="tx1"/>
                </a:solidFill>
              </a:rPr>
              <a:t>331</a:t>
            </a:r>
            <a:endParaRPr lang="en-US" sz="2800" dirty="0">
              <a:solidFill>
                <a:schemeClr val="tx1"/>
              </a:solidFill>
            </a:endParaRPr>
          </a:p>
        </p:txBody>
      </p:sp>
      <p:sp>
        <p:nvSpPr>
          <p:cNvPr id="22" name="Rectangle 21"/>
          <p:cNvSpPr/>
          <p:nvPr/>
        </p:nvSpPr>
        <p:spPr>
          <a:xfrm>
            <a:off x="10192242" y="5116434"/>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a:t>
            </a:r>
            <a:r>
              <a:rPr lang="en-US" sz="2800" dirty="0" smtClean="0">
                <a:solidFill>
                  <a:schemeClr val="tx1"/>
                </a:solidFill>
              </a:rPr>
              <a:t>332</a:t>
            </a:r>
            <a:endParaRPr lang="en-US" sz="2800" dirty="0">
              <a:solidFill>
                <a:schemeClr val="tx1"/>
              </a:solidFill>
            </a:endParaRPr>
          </a:p>
        </p:txBody>
      </p:sp>
      <p:cxnSp>
        <p:nvCxnSpPr>
          <p:cNvPr id="25" name="Curved Connector 24"/>
          <p:cNvCxnSpPr>
            <a:stCxn id="17" idx="2"/>
            <a:endCxn id="19" idx="2"/>
          </p:cNvCxnSpPr>
          <p:nvPr/>
        </p:nvCxnSpPr>
        <p:spPr>
          <a:xfrm rot="16200000" flipH="1">
            <a:off x="2990863" y="3713243"/>
            <a:ext cx="18076" cy="3909248"/>
          </a:xfrm>
          <a:prstGeom prst="curvedConnector3">
            <a:avLst>
              <a:gd name="adj1" fmla="val 136466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3954105" y="4126985"/>
            <a:ext cx="12700" cy="2000839"/>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04762" y="3084895"/>
            <a:ext cx="6135" cy="4069215"/>
          </a:xfrm>
          <a:prstGeom prst="curvedConnector3">
            <a:avLst>
              <a:gd name="adj1" fmla="val 382616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5400000" flipH="1" flipV="1">
            <a:off x="5961455" y="4097562"/>
            <a:ext cx="4835" cy="2018697"/>
          </a:xfrm>
          <a:prstGeom prst="curvedConnector3">
            <a:avLst>
              <a:gd name="adj1" fmla="val 5605398"/>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rot="16200000" flipH="1">
            <a:off x="7047182" y="3723796"/>
            <a:ext cx="18076" cy="3909248"/>
          </a:xfrm>
          <a:prstGeom prst="curvedConnector3">
            <a:avLst>
              <a:gd name="adj1" fmla="val 1834017"/>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830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always order a graph?</a:t>
            </a:r>
          </a:p>
        </p:txBody>
      </p:sp>
      <p:sp>
        <p:nvSpPr>
          <p:cNvPr id="6" name="TextBox 5"/>
          <p:cNvSpPr txBox="1"/>
          <p:nvPr/>
        </p:nvSpPr>
        <p:spPr>
          <a:xfrm>
            <a:off x="498764" y="5449099"/>
            <a:ext cx="11443854" cy="523220"/>
          </a:xfrm>
          <a:prstGeom prst="rect">
            <a:avLst/>
          </a:prstGeom>
          <a:noFill/>
        </p:spPr>
        <p:txBody>
          <a:bodyPr wrap="square" rtlCol="0">
            <a:spAutoFit/>
          </a:bodyPr>
          <a:lstStyle/>
          <a:p>
            <a:r>
              <a:rPr lang="en-US" sz="2800" dirty="0"/>
              <a:t>A graph has a topological ordering if and only if it is a DAG.</a:t>
            </a:r>
          </a:p>
        </p:txBody>
      </p:sp>
      <p:sp>
        <p:nvSpPr>
          <p:cNvPr id="7" name="Rectangle 6"/>
          <p:cNvSpPr/>
          <p:nvPr/>
        </p:nvSpPr>
        <p:spPr>
          <a:xfrm>
            <a:off x="498764" y="4091147"/>
            <a:ext cx="8072372" cy="10684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directed graph without any cycles.</a:t>
            </a:r>
          </a:p>
        </p:txBody>
      </p:sp>
      <p:sp>
        <p:nvSpPr>
          <p:cNvPr id="8" name="Rectangle 7"/>
          <p:cNvSpPr/>
          <p:nvPr/>
        </p:nvSpPr>
        <p:spPr>
          <a:xfrm>
            <a:off x="498764" y="4086623"/>
            <a:ext cx="8072372" cy="52774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Directed Acyclic Graph (DAG)</a:t>
            </a:r>
          </a:p>
        </p:txBody>
      </p:sp>
      <p:grpSp>
        <p:nvGrpSpPr>
          <p:cNvPr id="3" name="Group 2"/>
          <p:cNvGrpSpPr/>
          <p:nvPr/>
        </p:nvGrpSpPr>
        <p:grpSpPr>
          <a:xfrm>
            <a:off x="4223210" y="1995479"/>
            <a:ext cx="2241866" cy="1533222"/>
            <a:chOff x="4288524" y="2294040"/>
            <a:chExt cx="1856189" cy="1269456"/>
          </a:xfrm>
        </p:grpSpPr>
        <p:sp>
          <p:nvSpPr>
            <p:cNvPr id="9" name="Oval 8"/>
            <p:cNvSpPr/>
            <p:nvPr/>
          </p:nvSpPr>
          <p:spPr>
            <a:xfrm>
              <a:off x="5006611" y="229404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10" name="Oval 9"/>
            <p:cNvSpPr/>
            <p:nvPr/>
          </p:nvSpPr>
          <p:spPr>
            <a:xfrm>
              <a:off x="4288524"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11" name="Oval 10"/>
            <p:cNvSpPr/>
            <p:nvPr/>
          </p:nvSpPr>
          <p:spPr>
            <a:xfrm>
              <a:off x="5651862"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3" name="Straight Arrow Connector 12"/>
            <p:cNvCxnSpPr>
              <a:stCxn id="10" idx="7"/>
              <a:endCxn id="9" idx="3"/>
            </p:cNvCxnSpPr>
            <p:nvPr/>
          </p:nvCxnSpPr>
          <p:spPr>
            <a:xfrm flipV="1">
              <a:off x="4709199" y="2705733"/>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5"/>
              <a:endCxn id="11" idx="0"/>
            </p:cNvCxnSpPr>
            <p:nvPr/>
          </p:nvCxnSpPr>
          <p:spPr>
            <a:xfrm>
              <a:off x="5427286" y="2705733"/>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10" idx="6"/>
            </p:cNvCxnSpPr>
            <p:nvPr/>
          </p:nvCxnSpPr>
          <p:spPr>
            <a:xfrm flipH="1">
              <a:off x="4781375" y="3322332"/>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31520" y="1277943"/>
            <a:ext cx="10711543" cy="523220"/>
          </a:xfrm>
          <a:prstGeom prst="rect">
            <a:avLst/>
          </a:prstGeom>
          <a:noFill/>
        </p:spPr>
        <p:txBody>
          <a:bodyPr wrap="square" rtlCol="0">
            <a:spAutoFit/>
          </a:bodyPr>
          <a:lstStyle/>
          <a:p>
            <a:r>
              <a:rPr lang="en-US" sz="2800" dirty="0"/>
              <a:t>Can you topologically order this graph?</a:t>
            </a:r>
          </a:p>
        </p:txBody>
      </p:sp>
    </p:spTree>
    <p:extLst>
      <p:ext uri="{BB962C8B-B14F-4D97-AF65-F5344CB8AC3E}">
        <p14:creationId xmlns:p14="http://schemas.microsoft.com/office/powerpoint/2010/main" val="417820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a DAG</a:t>
            </a:r>
          </a:p>
        </p:txBody>
      </p:sp>
      <p:sp>
        <p:nvSpPr>
          <p:cNvPr id="3" name="Content Placeholder 2"/>
          <p:cNvSpPr>
            <a:spLocks noGrp="1"/>
          </p:cNvSpPr>
          <p:nvPr>
            <p:ph idx="1"/>
          </p:nvPr>
        </p:nvSpPr>
        <p:spPr>
          <a:xfrm>
            <a:off x="575240" y="1463857"/>
            <a:ext cx="11187258" cy="508634"/>
          </a:xfrm>
        </p:spPr>
        <p:txBody>
          <a:bodyPr>
            <a:normAutofit/>
          </a:bodyPr>
          <a:lstStyle/>
          <a:p>
            <a:r>
              <a:rPr lang="en-US" sz="2800" dirty="0"/>
              <a:t>Does this graph have a topological ordering? If so find one.</a:t>
            </a:r>
          </a:p>
        </p:txBody>
      </p:sp>
      <p:grpSp>
        <p:nvGrpSpPr>
          <p:cNvPr id="11" name="Group 10"/>
          <p:cNvGrpSpPr/>
          <p:nvPr/>
        </p:nvGrpSpPr>
        <p:grpSpPr>
          <a:xfrm>
            <a:off x="2969463" y="2091254"/>
            <a:ext cx="4174860" cy="2000455"/>
            <a:chOff x="2825114" y="2255859"/>
            <a:chExt cx="3383038" cy="1621040"/>
          </a:xfrm>
        </p:grpSpPr>
        <p:sp>
          <p:nvSpPr>
            <p:cNvPr id="6" name="Oval 5"/>
            <p:cNvSpPr/>
            <p:nvPr/>
          </p:nvSpPr>
          <p:spPr>
            <a:xfrm>
              <a:off x="2825114" y="229403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4176710"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4153171" y="225585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9" name="Oval 8"/>
            <p:cNvSpPr/>
            <p:nvPr/>
          </p:nvSpPr>
          <p:spPr>
            <a:xfrm>
              <a:off x="5715301"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0" name="Oval 9"/>
            <p:cNvSpPr/>
            <p:nvPr/>
          </p:nvSpPr>
          <p:spPr>
            <a:xfrm>
              <a:off x="5676017" y="22880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cxnSp>
          <p:nvCxnSpPr>
            <p:cNvPr id="12" name="Straight Arrow Connector 11"/>
            <p:cNvCxnSpPr>
              <a:stCxn id="6" idx="5"/>
              <a:endCxn id="7" idx="1"/>
            </p:cNvCxnSpPr>
            <p:nvPr/>
          </p:nvCxnSpPr>
          <p:spPr>
            <a:xfrm>
              <a:off x="3245789" y="2705732"/>
              <a:ext cx="1003097" cy="7594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6"/>
              <a:endCxn id="8" idx="2"/>
            </p:cNvCxnSpPr>
            <p:nvPr/>
          </p:nvCxnSpPr>
          <p:spPr>
            <a:xfrm flipV="1">
              <a:off x="3317965" y="2497023"/>
              <a:ext cx="835206" cy="3818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7" idx="0"/>
            </p:cNvCxnSpPr>
            <p:nvPr/>
          </p:nvCxnSpPr>
          <p:spPr>
            <a:xfrm>
              <a:off x="4399597" y="2738187"/>
              <a:ext cx="23539" cy="656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10" idx="2"/>
            </p:cNvCxnSpPr>
            <p:nvPr/>
          </p:nvCxnSpPr>
          <p:spPr>
            <a:xfrm>
              <a:off x="4646022" y="2497023"/>
              <a:ext cx="1029995" cy="3215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5"/>
              <a:endCxn id="9" idx="1"/>
            </p:cNvCxnSpPr>
            <p:nvPr/>
          </p:nvCxnSpPr>
          <p:spPr>
            <a:xfrm>
              <a:off x="4573846" y="2667552"/>
              <a:ext cx="1213631" cy="79765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6861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a DAG</a:t>
            </a:r>
          </a:p>
        </p:txBody>
      </p:sp>
      <p:sp>
        <p:nvSpPr>
          <p:cNvPr id="3" name="Content Placeholder 2"/>
          <p:cNvSpPr>
            <a:spLocks noGrp="1"/>
          </p:cNvSpPr>
          <p:nvPr>
            <p:ph idx="1"/>
          </p:nvPr>
        </p:nvSpPr>
        <p:spPr>
          <a:xfrm>
            <a:off x="575240" y="1463857"/>
            <a:ext cx="11187258" cy="508634"/>
          </a:xfrm>
        </p:spPr>
        <p:txBody>
          <a:bodyPr>
            <a:normAutofit/>
          </a:bodyPr>
          <a:lstStyle/>
          <a:p>
            <a:r>
              <a:rPr lang="en-US" sz="2800" dirty="0"/>
              <a:t>Does this graph have a topological ordering? If so find one.</a:t>
            </a:r>
          </a:p>
        </p:txBody>
      </p:sp>
      <p:grpSp>
        <p:nvGrpSpPr>
          <p:cNvPr id="11" name="Group 10"/>
          <p:cNvGrpSpPr/>
          <p:nvPr/>
        </p:nvGrpSpPr>
        <p:grpSpPr>
          <a:xfrm>
            <a:off x="2969463" y="2091254"/>
            <a:ext cx="4174860" cy="2000455"/>
            <a:chOff x="2825114" y="2255859"/>
            <a:chExt cx="3383038" cy="1621040"/>
          </a:xfrm>
        </p:grpSpPr>
        <p:sp>
          <p:nvSpPr>
            <p:cNvPr id="6" name="Oval 5"/>
            <p:cNvSpPr/>
            <p:nvPr/>
          </p:nvSpPr>
          <p:spPr>
            <a:xfrm>
              <a:off x="2825114" y="229403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4176710"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4153171" y="225585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9" name="Oval 8"/>
            <p:cNvSpPr/>
            <p:nvPr/>
          </p:nvSpPr>
          <p:spPr>
            <a:xfrm>
              <a:off x="5715301"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0" name="Oval 9"/>
            <p:cNvSpPr/>
            <p:nvPr/>
          </p:nvSpPr>
          <p:spPr>
            <a:xfrm>
              <a:off x="5676017" y="22880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cxnSp>
          <p:nvCxnSpPr>
            <p:cNvPr id="12" name="Straight Arrow Connector 11"/>
            <p:cNvCxnSpPr>
              <a:stCxn id="6" idx="5"/>
              <a:endCxn id="7" idx="1"/>
            </p:cNvCxnSpPr>
            <p:nvPr/>
          </p:nvCxnSpPr>
          <p:spPr>
            <a:xfrm>
              <a:off x="3245789" y="2705732"/>
              <a:ext cx="1003097" cy="7594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6"/>
              <a:endCxn id="8" idx="2"/>
            </p:cNvCxnSpPr>
            <p:nvPr/>
          </p:nvCxnSpPr>
          <p:spPr>
            <a:xfrm flipV="1">
              <a:off x="3317965" y="2497023"/>
              <a:ext cx="835206" cy="3818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7" idx="0"/>
            </p:cNvCxnSpPr>
            <p:nvPr/>
          </p:nvCxnSpPr>
          <p:spPr>
            <a:xfrm>
              <a:off x="4399597" y="2738187"/>
              <a:ext cx="23539" cy="656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10" idx="2"/>
            </p:cNvCxnSpPr>
            <p:nvPr/>
          </p:nvCxnSpPr>
          <p:spPr>
            <a:xfrm>
              <a:off x="4646022" y="2497023"/>
              <a:ext cx="1029995" cy="3215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5"/>
              <a:endCxn id="9" idx="1"/>
            </p:cNvCxnSpPr>
            <p:nvPr/>
          </p:nvCxnSpPr>
          <p:spPr>
            <a:xfrm>
              <a:off x="4573846" y="2667552"/>
              <a:ext cx="1213631" cy="79765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73826" y="4412695"/>
            <a:ext cx="11790084" cy="2677656"/>
          </a:xfrm>
          <a:prstGeom prst="rect">
            <a:avLst/>
          </a:prstGeom>
          <a:noFill/>
        </p:spPr>
        <p:txBody>
          <a:bodyPr wrap="square" rtlCol="0">
            <a:spAutoFit/>
          </a:bodyPr>
          <a:lstStyle/>
          <a:p>
            <a:r>
              <a:rPr lang="en-US" sz="2800" dirty="0"/>
              <a:t>If a vertex doesn’t have any edges going into it, we can add it to the ordering.</a:t>
            </a:r>
          </a:p>
          <a:p>
            <a:r>
              <a:rPr lang="en-US" sz="2800" dirty="0"/>
              <a:t>More generally, if the only incoming edges are from vertices already in the ordering, it’s safe to add. </a:t>
            </a:r>
          </a:p>
          <a:p>
            <a:endParaRPr lang="en-US" sz="2800" dirty="0"/>
          </a:p>
          <a:p>
            <a:endParaRPr lang="en-US" sz="2800" dirty="0"/>
          </a:p>
        </p:txBody>
      </p:sp>
    </p:spTree>
    <p:extLst>
      <p:ext uri="{BB962C8B-B14F-4D97-AF65-F5344CB8AC3E}">
        <p14:creationId xmlns:p14="http://schemas.microsoft.com/office/powerpoint/2010/main" val="3168060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Find a Topological Ordering?</a:t>
            </a:r>
          </a:p>
        </p:txBody>
      </p:sp>
      <p:sp>
        <p:nvSpPr>
          <p:cNvPr id="6" name="TextBox 5"/>
          <p:cNvSpPr txBox="1"/>
          <p:nvPr/>
        </p:nvSpPr>
        <p:spPr>
          <a:xfrm>
            <a:off x="1750896" y="1518554"/>
            <a:ext cx="7680960" cy="5488682"/>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TopologicalSort</a:t>
            </a:r>
            <a:r>
              <a:rPr lang="en-US" dirty="0">
                <a:latin typeface="Courier New" panose="02070309020205020404" pitchFamily="49" charset="0"/>
                <a:cs typeface="Courier New" panose="02070309020205020404" pitchFamily="49" charset="0"/>
              </a:rPr>
              <a:t>(Graph G, Vertex source) </a:t>
            </a:r>
          </a:p>
          <a:p>
            <a:pPr>
              <a:spcBef>
                <a:spcPts val="200"/>
              </a:spcBef>
            </a:pPr>
            <a:r>
              <a:rPr lang="en-US" dirty="0">
                <a:latin typeface="Courier New" panose="02070309020205020404" pitchFamily="49" charset="0"/>
                <a:cs typeface="Courier New" panose="02070309020205020404" pitchFamily="49" charset="0"/>
              </a:rPr>
              <a:t>   count how many incoming edges each vertex has</a:t>
            </a:r>
          </a:p>
          <a:p>
            <a:pPr>
              <a:spcBef>
                <a:spcPts val="200"/>
              </a:spcBef>
            </a:pPr>
            <a:r>
              <a:rPr lang="en-US" dirty="0">
                <a:latin typeface="Courier New" panose="02070309020205020404" pitchFamily="49" charset="0"/>
                <a:cs typeface="Courier New" panose="02070309020205020404" pitchFamily="49" charset="0"/>
              </a:rPr>
              <a:t>	Collection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Collection()</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(Vertex v in G){</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a:t>
            </a:r>
            <a:r>
              <a:rPr lang="en-US" dirty="0">
                <a:latin typeface="Courier New" panose="02070309020205020404" pitchFamily="49" charset="0"/>
                <a:cs typeface="Courier New" panose="02070309020205020404" pitchFamily="49" charset="0"/>
              </a:rPr>
              <a:t> = new List() 	</a:t>
            </a:r>
          </a:p>
          <a:p>
            <a:pPr>
              <a:spcBef>
                <a:spcPts val="200"/>
              </a:spcBef>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is not empty){</a:t>
            </a:r>
          </a:p>
          <a:p>
            <a:pPr>
              <a:spcBef>
                <a:spcPts val="200"/>
              </a:spcBef>
            </a:pPr>
            <a:r>
              <a:rPr lang="en-US" dirty="0">
                <a:latin typeface="Courier New" panose="02070309020205020404" pitchFamily="49" charset="0"/>
                <a:cs typeface="Courier New" panose="02070309020205020404" pitchFamily="49" charset="0"/>
              </a:rPr>
              <a:t>   		u = </a:t>
            </a:r>
            <a:r>
              <a:rPr lang="en-US" dirty="0" err="1">
                <a:latin typeface="Courier New" panose="02070309020205020404" pitchFamily="49" charset="0"/>
                <a:cs typeface="Courier New" panose="02070309020205020404" pitchFamily="49" charset="0"/>
              </a:rPr>
              <a:t>toProcess.remove</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topOrder.insert</a:t>
            </a:r>
            <a:r>
              <a:rPr lang="en-US" dirty="0">
                <a:latin typeface="Courier New" panose="02070309020205020404" pitchFamily="49" charset="0"/>
                <a:cs typeface="Courier New" panose="02070309020205020404" pitchFamily="49" charset="0"/>
              </a:rPr>
              <a:t>(u)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a:p>
            <a:endParaRPr lang="en-US" dirty="0"/>
          </a:p>
        </p:txBody>
      </p:sp>
    </p:spTree>
    <p:extLst>
      <p:ext uri="{BB962C8B-B14F-4D97-AF65-F5344CB8AC3E}">
        <p14:creationId xmlns:p14="http://schemas.microsoft.com/office/powerpoint/2010/main" val="2800800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running time?</a:t>
            </a:r>
          </a:p>
        </p:txBody>
      </p:sp>
      <p:sp>
        <p:nvSpPr>
          <p:cNvPr id="6" name="TextBox 5"/>
          <p:cNvSpPr txBox="1"/>
          <p:nvPr/>
        </p:nvSpPr>
        <p:spPr>
          <a:xfrm>
            <a:off x="1750896" y="1518554"/>
            <a:ext cx="7680960" cy="5488682"/>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TopologicalSort</a:t>
            </a:r>
            <a:r>
              <a:rPr lang="en-US" dirty="0">
                <a:latin typeface="Courier New" panose="02070309020205020404" pitchFamily="49" charset="0"/>
                <a:cs typeface="Courier New" panose="02070309020205020404" pitchFamily="49" charset="0"/>
              </a:rPr>
              <a:t>(Graph G, Vertex source) </a:t>
            </a:r>
          </a:p>
          <a:p>
            <a:pPr>
              <a:spcBef>
                <a:spcPts val="200"/>
              </a:spcBef>
            </a:pPr>
            <a:r>
              <a:rPr lang="en-US" dirty="0">
                <a:latin typeface="Courier New" panose="02070309020205020404" pitchFamily="49" charset="0"/>
                <a:cs typeface="Courier New" panose="02070309020205020404" pitchFamily="49" charset="0"/>
              </a:rPr>
              <a:t>   count how many incoming edges each vertex has</a:t>
            </a:r>
          </a:p>
          <a:p>
            <a:pPr>
              <a:spcBef>
                <a:spcPts val="200"/>
              </a:spcBef>
            </a:pPr>
            <a:r>
              <a:rPr lang="en-US" dirty="0">
                <a:latin typeface="Courier New" panose="02070309020205020404" pitchFamily="49" charset="0"/>
                <a:cs typeface="Courier New" panose="02070309020205020404" pitchFamily="49" charset="0"/>
              </a:rPr>
              <a:t>	Collection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Collection()</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(Vertex v in G){</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a:t>
            </a:r>
            <a:r>
              <a:rPr lang="en-US" dirty="0">
                <a:latin typeface="Courier New" panose="02070309020205020404" pitchFamily="49" charset="0"/>
                <a:cs typeface="Courier New" panose="02070309020205020404" pitchFamily="49" charset="0"/>
              </a:rPr>
              <a:t> = new List() 	</a:t>
            </a:r>
          </a:p>
          <a:p>
            <a:pPr>
              <a:spcBef>
                <a:spcPts val="200"/>
              </a:spcBef>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is not empty){</a:t>
            </a:r>
          </a:p>
          <a:p>
            <a:pPr>
              <a:spcBef>
                <a:spcPts val="200"/>
              </a:spcBef>
            </a:pPr>
            <a:r>
              <a:rPr lang="en-US" dirty="0">
                <a:latin typeface="Courier New" panose="02070309020205020404" pitchFamily="49" charset="0"/>
                <a:cs typeface="Courier New" panose="02070309020205020404" pitchFamily="49" charset="0"/>
              </a:rPr>
              <a:t>   		u = </a:t>
            </a:r>
            <a:r>
              <a:rPr lang="en-US" dirty="0" err="1">
                <a:latin typeface="Courier New" panose="02070309020205020404" pitchFamily="49" charset="0"/>
                <a:cs typeface="Courier New" panose="02070309020205020404" pitchFamily="49" charset="0"/>
              </a:rPr>
              <a:t>toProcess.remove</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topOrder.insert</a:t>
            </a:r>
            <a:r>
              <a:rPr lang="en-US" dirty="0">
                <a:latin typeface="Courier New" panose="02070309020205020404" pitchFamily="49" charset="0"/>
                <a:cs typeface="Courier New" panose="02070309020205020404" pitchFamily="49" charset="0"/>
              </a:rPr>
              <a:t>(u)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a:p>
            <a:endParaRPr lang="en-US" dirty="0"/>
          </a:p>
        </p:txBody>
      </p:sp>
      <mc:AlternateContent xmlns:mc="http://schemas.openxmlformats.org/markup-compatibility/2006">
        <mc:Choice xmlns:a14="http://schemas.microsoft.com/office/drawing/2010/main" Requires="a14">
          <p:sp>
            <p:nvSpPr>
              <p:cNvPr id="7" name="TextBox 6"/>
              <p:cNvSpPr txBox="1"/>
              <p:nvPr/>
            </p:nvSpPr>
            <p:spPr>
              <a:xfrm>
                <a:off x="7260367" y="4669971"/>
                <a:ext cx="4421303" cy="523220"/>
              </a:xfrm>
              <a:prstGeom prst="rect">
                <a:avLst/>
              </a:prstGeom>
              <a:noFill/>
            </p:spPr>
            <p:txBody>
              <a:bodyPr wrap="square" rtlCol="0">
                <a:spAutoFit/>
              </a:bodyPr>
              <a:lstStyle/>
              <a:p>
                <a:r>
                  <a:rPr lang="en-US" sz="2800" dirty="0" smtClean="0"/>
                  <a:t>Running Time: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𝑉</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𝐸</m:t>
                        </m:r>
                      </m:e>
                    </m:d>
                    <m:r>
                      <a:rPr lang="en-US" sz="2800" b="0" i="1" smtClean="0">
                        <a:latin typeface="Cambria Math" panose="02040503050406030204" pitchFamily="18" charset="0"/>
                      </a:rPr>
                      <m:t>)</m:t>
                    </m:r>
                  </m:oMath>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7260367" y="4669971"/>
                <a:ext cx="4421303" cy="523220"/>
              </a:xfrm>
              <a:prstGeom prst="rect">
                <a:avLst/>
              </a:prstGeom>
              <a:blipFill rotWithShape="0">
                <a:blip r:embed="rId2"/>
                <a:stretch>
                  <a:fillRect l="-2759"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150270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6692585" cy="590415"/>
          </a:xfrm>
        </p:spPr>
        <p:txBody>
          <a:bodyPr/>
          <a:lstStyle/>
          <a:p>
            <a:r>
              <a:rPr lang="en-US" dirty="0"/>
              <a:t>Strongly Connected Components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75164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Directed Graph Connectedness</a:t>
            </a:r>
            <a:endParaRPr lang="en-US" dirty="0"/>
          </a:p>
        </p:txBody>
      </p:sp>
      <p:grpSp>
        <p:nvGrpSpPr>
          <p:cNvPr id="7" name="Group 6"/>
          <p:cNvGrpSpPr/>
          <p:nvPr/>
        </p:nvGrpSpPr>
        <p:grpSpPr>
          <a:xfrm>
            <a:off x="247941" y="3245813"/>
            <a:ext cx="5132013" cy="1678491"/>
            <a:chOff x="3254944" y="4204634"/>
            <a:chExt cx="3892129" cy="1272971"/>
          </a:xfrm>
        </p:grpSpPr>
        <p:sp>
          <p:nvSpPr>
            <p:cNvPr id="8" name="Oval 7"/>
            <p:cNvSpPr/>
            <p:nvPr/>
          </p:nvSpPr>
          <p:spPr>
            <a:xfrm>
              <a:off x="5111114" y="420814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4393027" y="499527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10" name="Oval 9"/>
            <p:cNvSpPr/>
            <p:nvPr/>
          </p:nvSpPr>
          <p:spPr>
            <a:xfrm>
              <a:off x="5756365" y="499527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1" name="Straight Arrow Connector 10"/>
            <p:cNvCxnSpPr>
              <a:stCxn id="9" idx="7"/>
              <a:endCxn id="8" idx="3"/>
            </p:cNvCxnSpPr>
            <p:nvPr/>
          </p:nvCxnSpPr>
          <p:spPr>
            <a:xfrm flipV="1">
              <a:off x="4813702" y="4619842"/>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5"/>
              <a:endCxn id="10" idx="0"/>
            </p:cNvCxnSpPr>
            <p:nvPr/>
          </p:nvCxnSpPr>
          <p:spPr>
            <a:xfrm>
              <a:off x="5531789" y="4619842"/>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2"/>
              <a:endCxn id="9" idx="6"/>
            </p:cNvCxnSpPr>
            <p:nvPr/>
          </p:nvCxnSpPr>
          <p:spPr>
            <a:xfrm flipH="1">
              <a:off x="4885878" y="5236441"/>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254944" y="42046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15" name="Oval 14"/>
            <p:cNvSpPr/>
            <p:nvPr/>
          </p:nvSpPr>
          <p:spPr>
            <a:xfrm>
              <a:off x="6654222" y="42122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cxnSp>
          <p:nvCxnSpPr>
            <p:cNvPr id="16" name="Straight Arrow Connector 15"/>
            <p:cNvCxnSpPr>
              <a:stCxn id="14" idx="6"/>
              <a:endCxn id="8" idx="2"/>
            </p:cNvCxnSpPr>
            <p:nvPr/>
          </p:nvCxnSpPr>
          <p:spPr>
            <a:xfrm>
              <a:off x="3747795" y="4445798"/>
              <a:ext cx="1363319"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15" idx="3"/>
            </p:cNvCxnSpPr>
            <p:nvPr/>
          </p:nvCxnSpPr>
          <p:spPr>
            <a:xfrm flipV="1">
              <a:off x="6177040" y="4623927"/>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2"/>
              <a:endCxn id="8" idx="6"/>
            </p:cNvCxnSpPr>
            <p:nvPr/>
          </p:nvCxnSpPr>
          <p:spPr>
            <a:xfrm flipH="1" flipV="1">
              <a:off x="5603965" y="4449313"/>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71304" y="1491187"/>
            <a:ext cx="5132013" cy="1678491"/>
            <a:chOff x="3254944" y="4204634"/>
            <a:chExt cx="3892129" cy="1272971"/>
          </a:xfrm>
        </p:grpSpPr>
        <p:sp>
          <p:nvSpPr>
            <p:cNvPr id="20" name="Oval 19"/>
            <p:cNvSpPr/>
            <p:nvPr/>
          </p:nvSpPr>
          <p:spPr>
            <a:xfrm>
              <a:off x="5111114" y="420814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21" name="Oval 20"/>
            <p:cNvSpPr/>
            <p:nvPr/>
          </p:nvSpPr>
          <p:spPr>
            <a:xfrm>
              <a:off x="4393027" y="499527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22" name="Oval 21"/>
            <p:cNvSpPr/>
            <p:nvPr/>
          </p:nvSpPr>
          <p:spPr>
            <a:xfrm>
              <a:off x="5756365" y="499527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23" name="Straight Arrow Connector 22"/>
            <p:cNvCxnSpPr>
              <a:stCxn id="21" idx="7"/>
              <a:endCxn id="20" idx="3"/>
            </p:cNvCxnSpPr>
            <p:nvPr/>
          </p:nvCxnSpPr>
          <p:spPr>
            <a:xfrm flipV="1">
              <a:off x="4813702" y="4619842"/>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5"/>
              <a:endCxn id="22" idx="0"/>
            </p:cNvCxnSpPr>
            <p:nvPr/>
          </p:nvCxnSpPr>
          <p:spPr>
            <a:xfrm>
              <a:off x="5531789" y="4619842"/>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21" idx="6"/>
            </p:cNvCxnSpPr>
            <p:nvPr/>
          </p:nvCxnSpPr>
          <p:spPr>
            <a:xfrm flipH="1">
              <a:off x="4885878" y="5236441"/>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254944" y="42046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27" name="Oval 26"/>
            <p:cNvSpPr/>
            <p:nvPr/>
          </p:nvSpPr>
          <p:spPr>
            <a:xfrm>
              <a:off x="6654222" y="42122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cxnSp>
          <p:nvCxnSpPr>
            <p:cNvPr id="28" name="Straight Arrow Connector 27"/>
            <p:cNvCxnSpPr>
              <a:stCxn id="26" idx="6"/>
              <a:endCxn id="20" idx="2"/>
            </p:cNvCxnSpPr>
            <p:nvPr/>
          </p:nvCxnSpPr>
          <p:spPr>
            <a:xfrm>
              <a:off x="3747795" y="4445798"/>
              <a:ext cx="1363319"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7"/>
              <a:endCxn id="27" idx="3"/>
            </p:cNvCxnSpPr>
            <p:nvPr/>
          </p:nvCxnSpPr>
          <p:spPr>
            <a:xfrm flipV="1">
              <a:off x="6177040" y="4623927"/>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2"/>
              <a:endCxn id="20" idx="6"/>
            </p:cNvCxnSpPr>
            <p:nvPr/>
          </p:nvCxnSpPr>
          <p:spPr>
            <a:xfrm flipH="1" flipV="1">
              <a:off x="5603965" y="4449313"/>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a:stCxn id="21" idx="1"/>
          </p:cNvCxnSpPr>
          <p:nvPr/>
        </p:nvCxnSpPr>
        <p:spPr>
          <a:xfrm flipH="1" flipV="1">
            <a:off x="727929" y="2131802"/>
            <a:ext cx="1139177" cy="49503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52772" y="5000439"/>
            <a:ext cx="5132013" cy="1678491"/>
            <a:chOff x="3254944" y="4204634"/>
            <a:chExt cx="3892129" cy="1272971"/>
          </a:xfrm>
        </p:grpSpPr>
        <p:sp>
          <p:nvSpPr>
            <p:cNvPr id="35" name="Oval 34"/>
            <p:cNvSpPr/>
            <p:nvPr/>
          </p:nvSpPr>
          <p:spPr>
            <a:xfrm>
              <a:off x="5111114" y="420814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36" name="Oval 35"/>
            <p:cNvSpPr/>
            <p:nvPr/>
          </p:nvSpPr>
          <p:spPr>
            <a:xfrm>
              <a:off x="4393027" y="499527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37" name="Oval 36"/>
            <p:cNvSpPr/>
            <p:nvPr/>
          </p:nvSpPr>
          <p:spPr>
            <a:xfrm>
              <a:off x="5756365" y="499527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38" name="Straight Arrow Connector 37"/>
            <p:cNvCxnSpPr>
              <a:stCxn id="36" idx="7"/>
              <a:endCxn id="35" idx="3"/>
            </p:cNvCxnSpPr>
            <p:nvPr/>
          </p:nvCxnSpPr>
          <p:spPr>
            <a:xfrm flipV="1">
              <a:off x="4813702" y="4619842"/>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5" idx="5"/>
              <a:endCxn id="37" idx="0"/>
            </p:cNvCxnSpPr>
            <p:nvPr/>
          </p:nvCxnSpPr>
          <p:spPr>
            <a:xfrm>
              <a:off x="5531789" y="4619842"/>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7" idx="2"/>
              <a:endCxn id="36" idx="6"/>
            </p:cNvCxnSpPr>
            <p:nvPr/>
          </p:nvCxnSpPr>
          <p:spPr>
            <a:xfrm flipH="1">
              <a:off x="4885878" y="5236441"/>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54944" y="42046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42" name="Oval 41"/>
            <p:cNvSpPr/>
            <p:nvPr/>
          </p:nvSpPr>
          <p:spPr>
            <a:xfrm>
              <a:off x="6654222" y="42122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cxnSp>
          <p:nvCxnSpPr>
            <p:cNvPr id="44" name="Straight Arrow Connector 43"/>
            <p:cNvCxnSpPr>
              <a:stCxn id="37" idx="7"/>
              <a:endCxn id="42" idx="3"/>
            </p:cNvCxnSpPr>
            <p:nvPr/>
          </p:nvCxnSpPr>
          <p:spPr>
            <a:xfrm flipV="1">
              <a:off x="6177040" y="4623927"/>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2" idx="2"/>
              <a:endCxn id="35" idx="6"/>
            </p:cNvCxnSpPr>
            <p:nvPr/>
          </p:nvCxnSpPr>
          <p:spPr>
            <a:xfrm flipH="1" flipV="1">
              <a:off x="5603965" y="4449313"/>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6052457" y="1549015"/>
            <a:ext cx="5840174" cy="1384995"/>
          </a:xfrm>
          <a:prstGeom prst="rect">
            <a:avLst/>
          </a:prstGeom>
          <a:noFill/>
        </p:spPr>
        <p:txBody>
          <a:bodyPr wrap="square" rtlCol="0">
            <a:spAutoFit/>
          </a:bodyPr>
          <a:lstStyle/>
          <a:p>
            <a:r>
              <a:rPr lang="en-US" sz="2800" b="1" dirty="0" smtClean="0"/>
              <a:t>Strongly Connected: </a:t>
            </a:r>
            <a:r>
              <a:rPr lang="en-US" sz="2800" dirty="0" smtClean="0"/>
              <a:t>Can get from every vertex to every other and back!</a:t>
            </a:r>
            <a:endParaRPr lang="en-US" sz="2800" dirty="0"/>
          </a:p>
        </p:txBody>
      </p:sp>
      <p:sp>
        <p:nvSpPr>
          <p:cNvPr id="47" name="TextBox 46"/>
          <p:cNvSpPr txBox="1"/>
          <p:nvPr/>
        </p:nvSpPr>
        <p:spPr>
          <a:xfrm>
            <a:off x="5841495" y="3277683"/>
            <a:ext cx="6051135" cy="1384995"/>
          </a:xfrm>
          <a:prstGeom prst="rect">
            <a:avLst/>
          </a:prstGeom>
          <a:noFill/>
        </p:spPr>
        <p:txBody>
          <a:bodyPr wrap="square" rtlCol="0">
            <a:spAutoFit/>
          </a:bodyPr>
          <a:lstStyle/>
          <a:p>
            <a:r>
              <a:rPr lang="en-US" sz="2800" b="1" dirty="0" smtClean="0"/>
              <a:t>Weakly Connected: </a:t>
            </a:r>
            <a:r>
              <a:rPr lang="en-US" sz="2800" dirty="0" smtClean="0"/>
              <a:t>Could get from every vertex to every other and back, if you ignore the direction on edges.</a:t>
            </a:r>
            <a:endParaRPr lang="en-US" sz="2800" dirty="0"/>
          </a:p>
        </p:txBody>
      </p:sp>
      <p:sp>
        <p:nvSpPr>
          <p:cNvPr id="48" name="TextBox 47"/>
          <p:cNvSpPr txBox="1"/>
          <p:nvPr/>
        </p:nvSpPr>
        <p:spPr>
          <a:xfrm>
            <a:off x="5715301" y="4953941"/>
            <a:ext cx="6051135" cy="1384995"/>
          </a:xfrm>
          <a:prstGeom prst="rect">
            <a:avLst/>
          </a:prstGeom>
          <a:noFill/>
        </p:spPr>
        <p:txBody>
          <a:bodyPr wrap="square" rtlCol="0">
            <a:spAutoFit/>
          </a:bodyPr>
          <a:lstStyle/>
          <a:p>
            <a:r>
              <a:rPr lang="en-US" sz="2800" b="1" dirty="0" smtClean="0"/>
              <a:t>Disconnected: </a:t>
            </a:r>
            <a:r>
              <a:rPr lang="en-US" sz="2800" dirty="0" smtClean="0"/>
              <a:t>Can’t get from every vertex to every other and back, even if you ignore the direction on edges.</a:t>
            </a:r>
            <a:endParaRPr lang="en-US" sz="2800" dirty="0"/>
          </a:p>
        </p:txBody>
      </p:sp>
    </p:spTree>
    <p:extLst>
      <p:ext uri="{BB962C8B-B14F-4D97-AF65-F5344CB8AC3E}">
        <p14:creationId xmlns:p14="http://schemas.microsoft.com/office/powerpoint/2010/main" val="4107323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a:t>
            </a:r>
          </a:p>
        </p:txBody>
      </p:sp>
      <p:sp>
        <p:nvSpPr>
          <p:cNvPr id="3" name="Content Placeholder 2"/>
          <p:cNvSpPr>
            <a:spLocks noGrp="1"/>
          </p:cNvSpPr>
          <p:nvPr>
            <p:ph idx="1"/>
          </p:nvPr>
        </p:nvSpPr>
        <p:spPr>
          <a:xfrm>
            <a:off x="575240" y="5775475"/>
            <a:ext cx="11187258" cy="745552"/>
          </a:xfrm>
        </p:spPr>
        <p:txBody>
          <a:bodyPr>
            <a:normAutofit/>
          </a:bodyPr>
          <a:lstStyle/>
          <a:p>
            <a:r>
              <a:rPr lang="en-US" sz="2800" dirty="0" smtClean="0"/>
              <a:t>SCCs: {A}, {B,C,D,E}</a:t>
            </a:r>
            <a:endParaRPr lang="en-US" sz="2800" dirty="0"/>
          </a:p>
          <a:p>
            <a:endParaRPr lang="en-US" sz="2800" dirty="0"/>
          </a:p>
        </p:txBody>
      </p:sp>
      <p:grpSp>
        <p:nvGrpSpPr>
          <p:cNvPr id="8" name="Group 7"/>
          <p:cNvGrpSpPr/>
          <p:nvPr/>
        </p:nvGrpSpPr>
        <p:grpSpPr>
          <a:xfrm>
            <a:off x="511826" y="1323813"/>
            <a:ext cx="10689573" cy="2200372"/>
            <a:chOff x="498764" y="4764762"/>
            <a:chExt cx="8072372" cy="1387844"/>
          </a:xfrm>
        </p:grpSpPr>
        <p:sp>
          <p:nvSpPr>
            <p:cNvPr id="6" name="Rectangle 5"/>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a:t>
              </a:r>
              <a:r>
                <a:rPr lang="en-US" sz="2800" dirty="0" smtClean="0"/>
                <a:t>set of vertices C </a:t>
              </a:r>
              <a:r>
                <a:rPr lang="en-US" sz="2800" dirty="0"/>
                <a:t>such that every pair of vertices in C is connected via some path </a:t>
              </a:r>
              <a:r>
                <a:rPr lang="en-US" sz="2800" b="1" dirty="0"/>
                <a:t>in both directions, </a:t>
              </a:r>
              <a:r>
                <a:rPr lang="en-US" sz="2800" dirty="0"/>
                <a:t>and there is no other vertex which is connected to every vertex of C in both directions.</a:t>
              </a:r>
            </a:p>
          </p:txBody>
        </p:sp>
        <p:sp>
          <p:nvSpPr>
            <p:cNvPr id="7" name="Rectangle 6"/>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Strongly Connected Component</a:t>
              </a:r>
            </a:p>
          </p:txBody>
        </p:sp>
      </p:grpSp>
      <p:grpSp>
        <p:nvGrpSpPr>
          <p:cNvPr id="9" name="Group 8"/>
          <p:cNvGrpSpPr/>
          <p:nvPr/>
        </p:nvGrpSpPr>
        <p:grpSpPr>
          <a:xfrm>
            <a:off x="3254944" y="3799114"/>
            <a:ext cx="5132013" cy="1678491"/>
            <a:chOff x="3254944" y="4204634"/>
            <a:chExt cx="3892129" cy="1272971"/>
          </a:xfrm>
        </p:grpSpPr>
        <p:sp>
          <p:nvSpPr>
            <p:cNvPr id="10" name="Oval 9"/>
            <p:cNvSpPr/>
            <p:nvPr/>
          </p:nvSpPr>
          <p:spPr>
            <a:xfrm>
              <a:off x="5111114" y="420814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11" name="Oval 10"/>
            <p:cNvSpPr/>
            <p:nvPr/>
          </p:nvSpPr>
          <p:spPr>
            <a:xfrm>
              <a:off x="4393027" y="499527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12" name="Oval 11"/>
            <p:cNvSpPr/>
            <p:nvPr/>
          </p:nvSpPr>
          <p:spPr>
            <a:xfrm>
              <a:off x="5756365" y="499527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3" name="Straight Arrow Connector 12"/>
            <p:cNvCxnSpPr>
              <a:stCxn id="11" idx="7"/>
              <a:endCxn id="10" idx="3"/>
            </p:cNvCxnSpPr>
            <p:nvPr/>
          </p:nvCxnSpPr>
          <p:spPr>
            <a:xfrm flipV="1">
              <a:off x="4813702" y="4619842"/>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5531789" y="4619842"/>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a:endCxn id="11" idx="6"/>
            </p:cNvCxnSpPr>
            <p:nvPr/>
          </p:nvCxnSpPr>
          <p:spPr>
            <a:xfrm flipH="1">
              <a:off x="4885878" y="5236441"/>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254944" y="42046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17" name="Oval 16"/>
            <p:cNvSpPr/>
            <p:nvPr/>
          </p:nvSpPr>
          <p:spPr>
            <a:xfrm>
              <a:off x="6654222" y="42122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cxnSp>
          <p:nvCxnSpPr>
            <p:cNvPr id="18" name="Straight Arrow Connector 17"/>
            <p:cNvCxnSpPr>
              <a:stCxn id="16" idx="6"/>
              <a:endCxn id="10" idx="2"/>
            </p:cNvCxnSpPr>
            <p:nvPr/>
          </p:nvCxnSpPr>
          <p:spPr>
            <a:xfrm>
              <a:off x="3747795" y="4445798"/>
              <a:ext cx="1363319"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7"/>
              <a:endCxn id="17" idx="3"/>
            </p:cNvCxnSpPr>
            <p:nvPr/>
          </p:nvCxnSpPr>
          <p:spPr>
            <a:xfrm flipV="1">
              <a:off x="6177040" y="4623927"/>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0" idx="6"/>
            </p:cNvCxnSpPr>
            <p:nvPr/>
          </p:nvCxnSpPr>
          <p:spPr>
            <a:xfrm flipH="1" flipV="1">
              <a:off x="5603965" y="4449313"/>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09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r>
              <a:rPr lang="en-US" sz="2800" dirty="0" smtClean="0"/>
              <a:t>Please fill out course evaluations.</a:t>
            </a:r>
          </a:p>
          <a:p>
            <a:r>
              <a:rPr lang="en-US" sz="2800" dirty="0" smtClean="0"/>
              <a:t>They’ll be helpful for me.</a:t>
            </a:r>
          </a:p>
          <a:p>
            <a:endParaRPr lang="en-US" sz="2800" dirty="0"/>
          </a:p>
          <a:p>
            <a:r>
              <a:rPr lang="en-US" sz="2800" dirty="0" smtClean="0"/>
              <a:t>They’ll also be helpful for CSE/future students.</a:t>
            </a:r>
          </a:p>
          <a:p>
            <a:r>
              <a:rPr lang="en-US" sz="2800" dirty="0" smtClean="0"/>
              <a:t>Balancing preparing you for future courses and not overworking you is hard.</a:t>
            </a:r>
          </a:p>
          <a:p>
            <a:r>
              <a:rPr lang="en-US" sz="2800" dirty="0" smtClean="0"/>
              <a:t>Tell us the parts of the quarter that were particular pain points.</a:t>
            </a:r>
            <a:endParaRPr lang="en-US" sz="2800" dirty="0"/>
          </a:p>
        </p:txBody>
      </p:sp>
    </p:spTree>
    <p:extLst>
      <p:ext uri="{BB962C8B-B14F-4D97-AF65-F5344CB8AC3E}">
        <p14:creationId xmlns:p14="http://schemas.microsoft.com/office/powerpoint/2010/main" val="2844798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 Problem</a:t>
            </a:r>
          </a:p>
        </p:txBody>
      </p:sp>
      <p:grpSp>
        <p:nvGrpSpPr>
          <p:cNvPr id="3" name="Group 2">
            <a:extLst>
              <a:ext uri="{FF2B5EF4-FFF2-40B4-BE49-F238E27FC236}">
                <a16:creationId xmlns:a16="http://schemas.microsoft.com/office/drawing/2014/main" xmlns="" id="{615E97BE-55FA-4EF1-958A-48484C14CA58}"/>
              </a:ext>
            </a:extLst>
          </p:cNvPr>
          <p:cNvGrpSpPr/>
          <p:nvPr/>
        </p:nvGrpSpPr>
        <p:grpSpPr>
          <a:xfrm>
            <a:off x="1274238" y="1528800"/>
            <a:ext cx="8050937" cy="1701206"/>
            <a:chOff x="1286456" y="3769632"/>
            <a:chExt cx="6510474" cy="1375698"/>
          </a:xfrm>
        </p:grpSpPr>
        <p:sp>
          <p:nvSpPr>
            <p:cNvPr id="10" name="Oval 9"/>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11" name="Oval 10"/>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12" name="Oval 11"/>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cxnSp>
          <p:nvCxnSpPr>
            <p:cNvPr id="13" name="Straight Arrow Connector 12"/>
            <p:cNvCxnSpPr>
              <a:stCxn id="11" idx="7"/>
              <a:endCxn id="10"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4"/>
              <a:endCxn id="11"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17" name="Oval 16"/>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cxnSp>
          <p:nvCxnSpPr>
            <p:cNvPr id="18" name="Straight Arrow Connector 17"/>
            <p:cNvCxnSpPr>
              <a:stCxn id="16" idx="6"/>
              <a:endCxn id="10"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7"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10"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cxnSp>
          <p:nvCxnSpPr>
            <p:cNvPr id="23" name="Straight Arrow Connector 22"/>
            <p:cNvCxnSpPr>
              <a:stCxn id="22" idx="6"/>
              <a:endCxn id="16"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K</a:t>
              </a:r>
            </a:p>
          </p:txBody>
        </p:sp>
        <p:cxnSp>
          <p:nvCxnSpPr>
            <p:cNvPr id="29" name="Straight Arrow Connector 28"/>
            <p:cNvCxnSpPr>
              <a:stCxn id="17" idx="6"/>
              <a:endCxn id="28"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J</a:t>
              </a:r>
            </a:p>
          </p:txBody>
        </p:sp>
        <p:cxnSp>
          <p:nvCxnSpPr>
            <p:cNvPr id="33" name="Straight Arrow Connector 32"/>
            <p:cNvCxnSpPr>
              <a:stCxn id="12" idx="6"/>
              <a:endCxn id="3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4"/>
              <a:endCxn id="3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0"/>
              <a:endCxn id="28"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8352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 Problem</a:t>
            </a:r>
          </a:p>
        </p:txBody>
      </p:sp>
      <p:grpSp>
        <p:nvGrpSpPr>
          <p:cNvPr id="6" name="Group 5"/>
          <p:cNvGrpSpPr/>
          <p:nvPr/>
        </p:nvGrpSpPr>
        <p:grpSpPr>
          <a:xfrm>
            <a:off x="575239" y="4480643"/>
            <a:ext cx="8072372" cy="1789527"/>
            <a:chOff x="498764" y="4764762"/>
            <a:chExt cx="8072372" cy="1387844"/>
          </a:xfrm>
        </p:grpSpPr>
        <p:sp>
          <p:nvSpPr>
            <p:cNvPr id="7" name="Rectangle 6"/>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Given</a:t>
              </a:r>
              <a:r>
                <a:rPr lang="en-US" sz="2800" dirty="0"/>
                <a:t>: A directed graph G</a:t>
              </a:r>
            </a:p>
            <a:p>
              <a:r>
                <a:rPr lang="en-US" sz="2800" b="1" dirty="0"/>
                <a:t>Find</a:t>
              </a:r>
              <a:r>
                <a:rPr lang="en-US" sz="2800" dirty="0"/>
                <a:t>: The strongly connected components of G</a:t>
              </a:r>
            </a:p>
          </p:txBody>
        </p:sp>
        <p:sp>
          <p:nvSpPr>
            <p:cNvPr id="8" name="Rectangle 7"/>
            <p:cNvSpPr/>
            <p:nvPr/>
          </p:nvSpPr>
          <p:spPr>
            <a:xfrm>
              <a:off x="498764" y="4764762"/>
              <a:ext cx="8072372" cy="53328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Strongly Connected Components Problem</a:t>
              </a:r>
            </a:p>
          </p:txBody>
        </p:sp>
      </p:grpSp>
      <p:grpSp>
        <p:nvGrpSpPr>
          <p:cNvPr id="3" name="Group 2">
            <a:extLst>
              <a:ext uri="{FF2B5EF4-FFF2-40B4-BE49-F238E27FC236}">
                <a16:creationId xmlns:a16="http://schemas.microsoft.com/office/drawing/2014/main" xmlns="" id="{615E97BE-55FA-4EF1-958A-48484C14CA58}"/>
              </a:ext>
            </a:extLst>
          </p:cNvPr>
          <p:cNvGrpSpPr/>
          <p:nvPr/>
        </p:nvGrpSpPr>
        <p:grpSpPr>
          <a:xfrm>
            <a:off x="1274238" y="1528800"/>
            <a:ext cx="8050937" cy="1701206"/>
            <a:chOff x="1286456" y="3769632"/>
            <a:chExt cx="6510474" cy="1375698"/>
          </a:xfrm>
        </p:grpSpPr>
        <p:sp>
          <p:nvSpPr>
            <p:cNvPr id="10" name="Oval 9"/>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11" name="Oval 10"/>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12" name="Oval 11"/>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cxnSp>
          <p:nvCxnSpPr>
            <p:cNvPr id="13" name="Straight Arrow Connector 12"/>
            <p:cNvCxnSpPr>
              <a:stCxn id="11" idx="7"/>
              <a:endCxn id="10"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4"/>
              <a:endCxn id="11"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17" name="Oval 16"/>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cxnSp>
          <p:nvCxnSpPr>
            <p:cNvPr id="18" name="Straight Arrow Connector 17"/>
            <p:cNvCxnSpPr>
              <a:stCxn id="16" idx="6"/>
              <a:endCxn id="10"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7"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10"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cxnSp>
          <p:nvCxnSpPr>
            <p:cNvPr id="23" name="Straight Arrow Connector 22"/>
            <p:cNvCxnSpPr>
              <a:stCxn id="22" idx="6"/>
              <a:endCxn id="16"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K</a:t>
              </a:r>
            </a:p>
          </p:txBody>
        </p:sp>
        <p:cxnSp>
          <p:nvCxnSpPr>
            <p:cNvPr id="29" name="Straight Arrow Connector 28"/>
            <p:cNvCxnSpPr>
              <a:stCxn id="17" idx="6"/>
              <a:endCxn id="28"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J</a:t>
              </a:r>
            </a:p>
          </p:txBody>
        </p:sp>
        <p:cxnSp>
          <p:nvCxnSpPr>
            <p:cNvPr id="33" name="Straight Arrow Connector 32"/>
            <p:cNvCxnSpPr>
              <a:stCxn id="12" idx="6"/>
              <a:endCxn id="3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4"/>
              <a:endCxn id="3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0"/>
              <a:endCxn id="28"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690639" y="3659972"/>
            <a:ext cx="9457509" cy="523220"/>
          </a:xfrm>
          <a:prstGeom prst="rect">
            <a:avLst/>
          </a:prstGeom>
          <a:noFill/>
        </p:spPr>
        <p:txBody>
          <a:bodyPr wrap="square" rtlCol="0">
            <a:spAutoFit/>
          </a:bodyPr>
          <a:lstStyle/>
          <a:p>
            <a:r>
              <a:rPr lang="en-US" sz="2800" dirty="0"/>
              <a:t>{A}, {B}, {C,D,E,F}, {J,K}</a:t>
            </a:r>
          </a:p>
        </p:txBody>
      </p:sp>
    </p:spTree>
    <p:extLst>
      <p:ext uri="{BB962C8B-B14F-4D97-AF65-F5344CB8AC3E}">
        <p14:creationId xmlns:p14="http://schemas.microsoft.com/office/powerpoint/2010/main" val="408642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SCC Algorithm</a:t>
            </a:r>
          </a:p>
        </p:txBody>
      </p:sp>
      <p:sp>
        <p:nvSpPr>
          <p:cNvPr id="3" name="Content Placeholder 2"/>
          <p:cNvSpPr>
            <a:spLocks noGrp="1"/>
          </p:cNvSpPr>
          <p:nvPr>
            <p:ph idx="1"/>
          </p:nvPr>
        </p:nvSpPr>
        <p:spPr/>
        <p:txBody>
          <a:bodyPr>
            <a:normAutofit/>
          </a:bodyPr>
          <a:lstStyle/>
          <a:p>
            <a:r>
              <a:rPr lang="en-US" sz="2800" dirty="0"/>
              <a:t>Ok. How do we make a computer do this?</a:t>
            </a:r>
          </a:p>
          <a:p>
            <a:r>
              <a:rPr lang="en-US" sz="2800" dirty="0"/>
              <a:t>You could: </a:t>
            </a:r>
          </a:p>
          <a:p>
            <a:pPr lvl="1"/>
            <a:r>
              <a:rPr lang="en-US" sz="2800" dirty="0"/>
              <a:t>run a </a:t>
            </a:r>
            <a:r>
              <a:rPr lang="en-US" sz="2800" dirty="0" smtClean="0"/>
              <a:t>BFS </a:t>
            </a:r>
            <a:r>
              <a:rPr lang="en-US" sz="2800" dirty="0"/>
              <a:t>from every vertex, </a:t>
            </a:r>
          </a:p>
          <a:p>
            <a:pPr lvl="1"/>
            <a:r>
              <a:rPr lang="en-US" sz="2800" dirty="0"/>
              <a:t>For each vertex record what other vertices it can get to </a:t>
            </a:r>
          </a:p>
          <a:p>
            <a:pPr lvl="1"/>
            <a:r>
              <a:rPr lang="en-US" sz="2800" dirty="0"/>
              <a:t>and figure it out from there. </a:t>
            </a:r>
          </a:p>
          <a:p>
            <a:r>
              <a:rPr lang="en-US" sz="2800" dirty="0"/>
              <a:t>But you can do better. There’s actually an O(|V|+|E|) algorithm!</a:t>
            </a:r>
          </a:p>
          <a:p>
            <a:pPr marL="0" indent="0">
              <a:buNone/>
            </a:pPr>
            <a:endParaRPr lang="en-US" sz="2800" dirty="0"/>
          </a:p>
        </p:txBody>
      </p:sp>
    </p:spTree>
    <p:extLst>
      <p:ext uri="{BB962C8B-B14F-4D97-AF65-F5344CB8AC3E}">
        <p14:creationId xmlns:p14="http://schemas.microsoft.com/office/powerpoint/2010/main" val="34521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Important Subroutine</a:t>
            </a:r>
            <a:endParaRPr lang="en-US" dirty="0"/>
          </a:p>
        </p:txBody>
      </p:sp>
      <p:sp>
        <p:nvSpPr>
          <p:cNvPr id="3" name="Content Placeholder 2"/>
          <p:cNvSpPr>
            <a:spLocks noGrp="1"/>
          </p:cNvSpPr>
          <p:nvPr>
            <p:ph idx="1"/>
          </p:nvPr>
        </p:nvSpPr>
        <p:spPr/>
        <p:txBody>
          <a:bodyPr>
            <a:normAutofit/>
          </a:bodyPr>
          <a:lstStyle/>
          <a:p>
            <a:r>
              <a:rPr lang="en-US" sz="2800" dirty="0" smtClean="0"/>
              <a:t>There’s a second way to traverse a graph.</a:t>
            </a:r>
          </a:p>
          <a:p>
            <a:r>
              <a:rPr lang="en-US" sz="2800" dirty="0" smtClean="0"/>
              <a:t>Depth First Search</a:t>
            </a:r>
          </a:p>
          <a:p>
            <a:pPr lvl="1"/>
            <a:r>
              <a:rPr lang="en-US" sz="2800" dirty="0" smtClean="0"/>
              <a:t>Won’t find you shortest paths</a:t>
            </a:r>
          </a:p>
          <a:p>
            <a:pPr lvl="1"/>
            <a:r>
              <a:rPr lang="en-US" sz="2800" dirty="0" smtClean="0"/>
              <a:t>But does produce interesting information about what vertices you can reach.</a:t>
            </a:r>
            <a:endParaRPr lang="en-US" sz="2800" dirty="0"/>
          </a:p>
        </p:txBody>
      </p:sp>
    </p:spTree>
    <p:extLst>
      <p:ext uri="{BB962C8B-B14F-4D97-AF65-F5344CB8AC3E}">
        <p14:creationId xmlns:p14="http://schemas.microsoft.com/office/powerpoint/2010/main" val="3408133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 First Search (DFS)</a:t>
            </a:r>
          </a:p>
        </p:txBody>
      </p:sp>
      <p:sp>
        <p:nvSpPr>
          <p:cNvPr id="3" name="Content Placeholder 2"/>
          <p:cNvSpPr>
            <a:spLocks noGrp="1"/>
          </p:cNvSpPr>
          <p:nvPr>
            <p:ph idx="1"/>
          </p:nvPr>
        </p:nvSpPr>
        <p:spPr>
          <a:xfrm>
            <a:off x="575239" y="1061521"/>
            <a:ext cx="11187258" cy="4845504"/>
          </a:xfrm>
        </p:spPr>
        <p:txBody>
          <a:bodyPr>
            <a:normAutofit/>
          </a:bodyPr>
          <a:lstStyle/>
          <a:p>
            <a:r>
              <a:rPr lang="en-US" sz="2800" dirty="0"/>
              <a:t>BFS uses a queue to order which vertex we move to next</a:t>
            </a:r>
          </a:p>
          <a:p>
            <a:r>
              <a:rPr lang="en-US" sz="2800" dirty="0"/>
              <a:t>Gives us a growing “frontier” movement across graph</a:t>
            </a:r>
          </a:p>
          <a:p>
            <a:r>
              <a:rPr lang="en-US" sz="2800" dirty="0"/>
              <a:t>Can you move in a different pattern? </a:t>
            </a:r>
            <a:r>
              <a:rPr lang="en-US" sz="2800" dirty="0" smtClean="0"/>
              <a:t>What </a:t>
            </a:r>
            <a:r>
              <a:rPr lang="en-US" sz="2800" dirty="0"/>
              <a:t>if you used a stack instead?</a:t>
            </a:r>
          </a:p>
        </p:txBody>
      </p:sp>
      <p:sp>
        <p:nvSpPr>
          <p:cNvPr id="9" name="TextBox 8"/>
          <p:cNvSpPr txBox="1"/>
          <p:nvPr/>
        </p:nvSpPr>
        <p:spPr>
          <a:xfrm>
            <a:off x="6008897" y="2939862"/>
            <a:ext cx="6183103" cy="3816429"/>
          </a:xfrm>
          <a:prstGeom prst="rect">
            <a:avLst/>
          </a:prstGeom>
          <a:noFill/>
        </p:spPr>
        <p:txBody>
          <a:bodyPr wrap="none" rtlCol="0">
            <a:spAutoFit/>
          </a:bodyPr>
          <a:lstStyle/>
          <a:p>
            <a:r>
              <a:rPr lang="en-US" sz="2200" dirty="0" err="1">
                <a:latin typeface="Courier New" panose="02070309020205020404" pitchFamily="49" charset="0"/>
                <a:cs typeface="Courier New" panose="02070309020205020404" pitchFamily="49" charset="0"/>
              </a:rPr>
              <a:t>dfs</a:t>
            </a:r>
            <a:r>
              <a:rPr lang="en-US" sz="2200" dirty="0">
                <a:latin typeface="Courier New" panose="02070309020205020404" pitchFamily="49" charset="0"/>
                <a:cs typeface="Courier New" panose="02070309020205020404" pitchFamily="49" charset="0"/>
              </a:rPr>
              <a:t>(graph) </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toVisit.</a:t>
            </a:r>
            <a:r>
              <a:rPr lang="en-US" sz="2200" b="1" dirty="0" err="1">
                <a:latin typeface="Courier New" panose="02070309020205020404" pitchFamily="49" charset="0"/>
                <a:cs typeface="Courier New" panose="02070309020205020404" pitchFamily="49" charset="0"/>
              </a:rPr>
              <a:t>push</a:t>
            </a:r>
            <a:r>
              <a:rPr lang="en-US" sz="2200" dirty="0">
                <a:latin typeface="Courier New" panose="02070309020205020404" pitchFamily="49" charset="0"/>
                <a:cs typeface="Courier New" panose="02070309020205020404" pitchFamily="49" charset="0"/>
              </a:rPr>
              <a:t>(first vertex)</a:t>
            </a:r>
          </a:p>
          <a:p>
            <a:r>
              <a:rPr lang="en-US" sz="2200" dirty="0">
                <a:latin typeface="Courier New" panose="02070309020205020404" pitchFamily="49" charset="0"/>
                <a:cs typeface="Courier New" panose="02070309020205020404" pitchFamily="49" charset="0"/>
              </a:rPr>
              <a:t>	mark first vertex as visited</a:t>
            </a:r>
          </a:p>
          <a:p>
            <a:r>
              <a:rPr lang="en-US" sz="2200" dirty="0">
                <a:latin typeface="Courier New" panose="02070309020205020404" pitchFamily="49" charset="0"/>
                <a:cs typeface="Courier New" panose="02070309020205020404" pitchFamily="49" charset="0"/>
              </a:rPr>
              <a:t>   while(</a:t>
            </a:r>
            <a:r>
              <a:rPr lang="en-US" sz="2200" dirty="0" err="1">
                <a:latin typeface="Courier New" panose="02070309020205020404" pitchFamily="49" charset="0"/>
                <a:cs typeface="Courier New" panose="02070309020205020404" pitchFamily="49" charset="0"/>
              </a:rPr>
              <a:t>toVisit</a:t>
            </a:r>
            <a:r>
              <a:rPr lang="en-US" sz="2200" dirty="0">
                <a:latin typeface="Courier New" panose="02070309020205020404" pitchFamily="49" charset="0"/>
                <a:cs typeface="Courier New" panose="02070309020205020404" pitchFamily="49" charset="0"/>
              </a:rPr>
              <a:t> is not empty) </a:t>
            </a:r>
          </a:p>
          <a:p>
            <a:r>
              <a:rPr lang="en-US" sz="2200" dirty="0">
                <a:latin typeface="Courier New" panose="02070309020205020404" pitchFamily="49" charset="0"/>
                <a:cs typeface="Courier New" panose="02070309020205020404" pitchFamily="49" charset="0"/>
              </a:rPr>
              <a:t>      current = </a:t>
            </a:r>
            <a:r>
              <a:rPr lang="en-US" sz="2200" dirty="0" err="1" smtClean="0">
                <a:latin typeface="Courier New" panose="02070309020205020404" pitchFamily="49" charset="0"/>
                <a:cs typeface="Courier New" panose="02070309020205020404" pitchFamily="49" charset="0"/>
              </a:rPr>
              <a:t>toVisit.</a:t>
            </a:r>
            <a:r>
              <a:rPr lang="en-US" sz="2200" b="1" dirty="0" err="1" smtClean="0">
                <a:latin typeface="Courier New" panose="02070309020205020404" pitchFamily="49" charset="0"/>
                <a:cs typeface="Courier New" panose="02070309020205020404" pitchFamily="49" charset="0"/>
              </a:rPr>
              <a:t>pop</a:t>
            </a:r>
            <a:r>
              <a:rPr lang="en-US" sz="2200" dirty="0" smtClean="0">
                <a:latin typeface="Courier New" panose="02070309020205020404" pitchFamily="49" charset="0"/>
                <a:cs typeface="Courier New" panose="02070309020205020404" pitchFamily="49" charset="0"/>
              </a:rPr>
              <a:t>()</a:t>
            </a:r>
            <a:endParaRPr lang="en-US" sz="2200" dirty="0">
              <a:latin typeface="Courier New" panose="02070309020205020404" pitchFamily="49" charset="0"/>
              <a:cs typeface="Courier New" panose="02070309020205020404" pitchFamily="49" charset="0"/>
            </a:endParaRPr>
          </a:p>
          <a:p>
            <a:r>
              <a:rPr lang="en-US" sz="2200" dirty="0">
                <a:latin typeface="Courier New" panose="02070309020205020404" pitchFamily="49" charset="0"/>
                <a:cs typeface="Courier New" panose="02070309020205020404" pitchFamily="49" charset="0"/>
              </a:rPr>
              <a:t>      for (V : </a:t>
            </a:r>
            <a:r>
              <a:rPr lang="en-US" sz="2200" dirty="0" err="1">
                <a:latin typeface="Courier New" panose="02070309020205020404" pitchFamily="49" charset="0"/>
                <a:cs typeface="Courier New" panose="02070309020205020404" pitchFamily="49" charset="0"/>
              </a:rPr>
              <a:t>current.neighbors</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if (V is not visited) </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toVisit.</a:t>
            </a:r>
            <a:r>
              <a:rPr lang="en-US" sz="2200" b="1" dirty="0" err="1">
                <a:latin typeface="Courier New" panose="02070309020205020404" pitchFamily="49" charset="0"/>
                <a:cs typeface="Courier New" panose="02070309020205020404" pitchFamily="49" charset="0"/>
              </a:rPr>
              <a:t>push</a:t>
            </a:r>
            <a:r>
              <a:rPr lang="en-US" sz="2200" dirty="0">
                <a:latin typeface="Courier New" panose="02070309020205020404" pitchFamily="49" charset="0"/>
                <a:cs typeface="Courier New" panose="02070309020205020404" pitchFamily="49" charset="0"/>
              </a:rPr>
              <a:t>(v)</a:t>
            </a:r>
          </a:p>
          <a:p>
            <a:r>
              <a:rPr lang="en-US" sz="2200" dirty="0">
                <a:latin typeface="Courier New" panose="02070309020205020404" pitchFamily="49" charset="0"/>
                <a:cs typeface="Courier New" panose="02070309020205020404" pitchFamily="49" charset="0"/>
              </a:rPr>
              <a:t>			  mark v as visited</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finished.add</a:t>
            </a:r>
            <a:r>
              <a:rPr lang="en-US" sz="2200" dirty="0">
                <a:latin typeface="Courier New" panose="02070309020205020404" pitchFamily="49" charset="0"/>
                <a:cs typeface="Courier New" panose="02070309020205020404" pitchFamily="49" charset="0"/>
              </a:rPr>
              <a:t>(current)</a:t>
            </a:r>
          </a:p>
          <a:p>
            <a:endParaRPr lang="en-US" sz="2200" dirty="0">
              <a:latin typeface="Courier New" panose="02070309020205020404" pitchFamily="49" charset="0"/>
              <a:cs typeface="Courier New" panose="02070309020205020404" pitchFamily="49" charset="0"/>
            </a:endParaRPr>
          </a:p>
        </p:txBody>
      </p:sp>
      <p:sp>
        <p:nvSpPr>
          <p:cNvPr id="11" name="TextBox 10"/>
          <p:cNvSpPr txBox="1"/>
          <p:nvPr/>
        </p:nvSpPr>
        <p:spPr>
          <a:xfrm>
            <a:off x="-14235" y="2932971"/>
            <a:ext cx="6183103" cy="3816429"/>
          </a:xfrm>
          <a:prstGeom prst="rect">
            <a:avLst/>
          </a:prstGeom>
          <a:noFill/>
        </p:spPr>
        <p:txBody>
          <a:bodyPr wrap="none" rtlCol="0">
            <a:spAutoFit/>
          </a:bodyPr>
          <a:lstStyle/>
          <a:p>
            <a:r>
              <a:rPr lang="en-US" sz="2200" dirty="0" err="1">
                <a:latin typeface="Courier New" panose="02070309020205020404" pitchFamily="49" charset="0"/>
                <a:cs typeface="Courier New" panose="02070309020205020404" pitchFamily="49" charset="0"/>
              </a:rPr>
              <a:t>bfs</a:t>
            </a:r>
            <a:r>
              <a:rPr lang="en-US" sz="2200" dirty="0">
                <a:latin typeface="Courier New" panose="02070309020205020404" pitchFamily="49" charset="0"/>
                <a:cs typeface="Courier New" panose="02070309020205020404" pitchFamily="49" charset="0"/>
              </a:rPr>
              <a:t>(graph) </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toVisit.enqueue</a:t>
            </a:r>
            <a:r>
              <a:rPr lang="en-US" sz="2200" dirty="0">
                <a:latin typeface="Courier New" panose="02070309020205020404" pitchFamily="49" charset="0"/>
                <a:cs typeface="Courier New" panose="02070309020205020404" pitchFamily="49" charset="0"/>
              </a:rPr>
              <a:t>(first vertex)</a:t>
            </a:r>
          </a:p>
          <a:p>
            <a:r>
              <a:rPr lang="en-US" sz="2200" dirty="0">
                <a:latin typeface="Courier New" panose="02070309020205020404" pitchFamily="49" charset="0"/>
                <a:cs typeface="Courier New" panose="02070309020205020404" pitchFamily="49" charset="0"/>
              </a:rPr>
              <a:t>	mark first vertex as visited</a:t>
            </a:r>
          </a:p>
          <a:p>
            <a:r>
              <a:rPr lang="en-US" sz="2200" dirty="0">
                <a:latin typeface="Courier New" panose="02070309020205020404" pitchFamily="49" charset="0"/>
                <a:cs typeface="Courier New" panose="02070309020205020404" pitchFamily="49" charset="0"/>
              </a:rPr>
              <a:t>   while(</a:t>
            </a:r>
            <a:r>
              <a:rPr lang="en-US" sz="2200" dirty="0" err="1">
                <a:latin typeface="Courier New" panose="02070309020205020404" pitchFamily="49" charset="0"/>
                <a:cs typeface="Courier New" panose="02070309020205020404" pitchFamily="49" charset="0"/>
              </a:rPr>
              <a:t>toVisit</a:t>
            </a:r>
            <a:r>
              <a:rPr lang="en-US" sz="2200" dirty="0">
                <a:latin typeface="Courier New" panose="02070309020205020404" pitchFamily="49" charset="0"/>
                <a:cs typeface="Courier New" panose="02070309020205020404" pitchFamily="49" charset="0"/>
              </a:rPr>
              <a:t> is not empty) </a:t>
            </a:r>
          </a:p>
          <a:p>
            <a:r>
              <a:rPr lang="en-US" sz="2200" dirty="0">
                <a:latin typeface="Courier New" panose="02070309020205020404" pitchFamily="49" charset="0"/>
                <a:cs typeface="Courier New" panose="02070309020205020404" pitchFamily="49" charset="0"/>
              </a:rPr>
              <a:t>      current = </a:t>
            </a:r>
            <a:r>
              <a:rPr lang="en-US" sz="2200" dirty="0" err="1">
                <a:latin typeface="Courier New" panose="02070309020205020404" pitchFamily="49" charset="0"/>
                <a:cs typeface="Courier New" panose="02070309020205020404" pitchFamily="49" charset="0"/>
              </a:rPr>
              <a:t>toVisit.dequeue</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for (V : </a:t>
            </a:r>
            <a:r>
              <a:rPr lang="en-US" sz="2200" dirty="0" err="1">
                <a:latin typeface="Courier New" panose="02070309020205020404" pitchFamily="49" charset="0"/>
                <a:cs typeface="Courier New" panose="02070309020205020404" pitchFamily="49" charset="0"/>
              </a:rPr>
              <a:t>current.neighbors</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if (v is not visited) </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toVisit.enqueue</a:t>
            </a:r>
            <a:r>
              <a:rPr lang="en-US" sz="2200" dirty="0">
                <a:latin typeface="Courier New" panose="02070309020205020404" pitchFamily="49" charset="0"/>
                <a:cs typeface="Courier New" panose="02070309020205020404" pitchFamily="49" charset="0"/>
              </a:rPr>
              <a:t>(v)</a:t>
            </a:r>
          </a:p>
          <a:p>
            <a:r>
              <a:rPr lang="en-US" sz="2200" dirty="0">
                <a:latin typeface="Courier New" panose="02070309020205020404" pitchFamily="49" charset="0"/>
                <a:cs typeface="Courier New" panose="02070309020205020404" pitchFamily="49" charset="0"/>
              </a:rPr>
              <a:t>			  mark v as visited</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finished.add</a:t>
            </a:r>
            <a:r>
              <a:rPr lang="en-US" sz="2200" dirty="0">
                <a:latin typeface="Courier New" panose="02070309020205020404" pitchFamily="49" charset="0"/>
                <a:cs typeface="Courier New" panose="02070309020205020404" pitchFamily="49" charset="0"/>
              </a:rPr>
              <a:t>(current)</a:t>
            </a:r>
          </a:p>
          <a:p>
            <a:endParaRPr lang="en-US" sz="2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18744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 First Search</a:t>
            </a:r>
          </a:p>
        </p:txBody>
      </p:sp>
      <p:grpSp>
        <p:nvGrpSpPr>
          <p:cNvPr id="6" name="Group 5"/>
          <p:cNvGrpSpPr/>
          <p:nvPr/>
        </p:nvGrpSpPr>
        <p:grpSpPr>
          <a:xfrm>
            <a:off x="7755361" y="1814177"/>
            <a:ext cx="377723" cy="377723"/>
            <a:chOff x="3099278" y="6175971"/>
            <a:chExt cx="377723" cy="377723"/>
          </a:xfrm>
        </p:grpSpPr>
        <p:sp>
          <p:nvSpPr>
            <p:cNvPr id="7" name="Oval 6">
              <a:extLst>
                <a:ext uri="{FF2B5EF4-FFF2-40B4-BE49-F238E27FC236}">
                  <a16:creationId xmlns=""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9806746" y="3744675"/>
            <a:ext cx="377723" cy="377723"/>
            <a:chOff x="3099278" y="6175971"/>
            <a:chExt cx="377723" cy="377723"/>
          </a:xfrm>
        </p:grpSpPr>
        <p:sp>
          <p:nvSpPr>
            <p:cNvPr id="10" name="Oval 9">
              <a:extLst>
                <a:ext uri="{FF2B5EF4-FFF2-40B4-BE49-F238E27FC236}">
                  <a16:creationId xmlns=""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8940781" y="4315029"/>
            <a:ext cx="377723" cy="377723"/>
            <a:chOff x="3099278" y="6175971"/>
            <a:chExt cx="377723" cy="377723"/>
          </a:xfrm>
        </p:grpSpPr>
        <p:sp>
          <p:nvSpPr>
            <p:cNvPr id="13" name="Oval 12">
              <a:extLst>
                <a:ext uri="{FF2B5EF4-FFF2-40B4-BE49-F238E27FC236}">
                  <a16:creationId xmlns=""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8751919" y="2543049"/>
            <a:ext cx="377723" cy="377723"/>
            <a:chOff x="3099278" y="6175971"/>
            <a:chExt cx="377723" cy="377723"/>
          </a:xfrm>
        </p:grpSpPr>
        <p:sp>
          <p:nvSpPr>
            <p:cNvPr id="16" name="Oval 15">
              <a:extLst>
                <a:ext uri="{FF2B5EF4-FFF2-40B4-BE49-F238E27FC236}">
                  <a16:creationId xmlns=""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0184469" y="2729227"/>
            <a:ext cx="377723" cy="377723"/>
            <a:chOff x="3099278" y="6175971"/>
            <a:chExt cx="377723" cy="377723"/>
          </a:xfrm>
        </p:grpSpPr>
        <p:sp>
          <p:nvSpPr>
            <p:cNvPr id="19" name="Oval 18">
              <a:extLst>
                <a:ext uri="{FF2B5EF4-FFF2-40B4-BE49-F238E27FC236}">
                  <a16:creationId xmlns=""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8327525" y="3555813"/>
            <a:ext cx="377723" cy="377723"/>
            <a:chOff x="3099278" y="6175971"/>
            <a:chExt cx="377723" cy="377723"/>
          </a:xfrm>
        </p:grpSpPr>
        <p:sp>
          <p:nvSpPr>
            <p:cNvPr id="22" name="Oval 21">
              <a:extLst>
                <a:ext uri="{FF2B5EF4-FFF2-40B4-BE49-F238E27FC236}">
                  <a16:creationId xmlns=""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7009932" y="2492687"/>
            <a:ext cx="377723" cy="377723"/>
            <a:chOff x="3099278" y="6175971"/>
            <a:chExt cx="377723" cy="377723"/>
          </a:xfrm>
        </p:grpSpPr>
        <p:sp>
          <p:nvSpPr>
            <p:cNvPr id="25" name="Oval 24">
              <a:extLst>
                <a:ext uri="{FF2B5EF4-FFF2-40B4-BE49-F238E27FC236}">
                  <a16:creationId xmlns=""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6868706" y="3431261"/>
            <a:ext cx="377723" cy="377723"/>
            <a:chOff x="3099278" y="6175971"/>
            <a:chExt cx="377723" cy="377723"/>
          </a:xfrm>
        </p:grpSpPr>
        <p:sp>
          <p:nvSpPr>
            <p:cNvPr id="28" name="Oval 27">
              <a:extLst>
                <a:ext uri="{FF2B5EF4-FFF2-40B4-BE49-F238E27FC236}">
                  <a16:creationId xmlns=""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6063195" y="2918088"/>
            <a:ext cx="377723" cy="377723"/>
            <a:chOff x="3099278" y="6175971"/>
            <a:chExt cx="377723" cy="377723"/>
          </a:xfrm>
        </p:grpSpPr>
        <p:sp>
          <p:nvSpPr>
            <p:cNvPr id="31" name="Oval 30">
              <a:extLst>
                <a:ext uri="{FF2B5EF4-FFF2-40B4-BE49-F238E27FC236}">
                  <a16:creationId xmlns=""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 xmlns:a16="http://schemas.microsoft.com/office/drawing/2014/main" id="{5968D3FF-247D-4C9B-A358-154B4727934A}"/>
              </a:ext>
            </a:extLst>
          </p:cNvPr>
          <p:cNvCxnSpPr>
            <a:cxnSpLocks/>
            <a:stCxn id="19" idx="4"/>
            <a:endCxn id="10" idx="7"/>
          </p:cNvCxnSpPr>
          <p:nvPr/>
        </p:nvCxnSpPr>
        <p:spPr>
          <a:xfrm flipH="1">
            <a:off x="10129153" y="3106950"/>
            <a:ext cx="244178" cy="693041"/>
          </a:xfrm>
          <a:prstGeom prst="line">
            <a:avLst/>
          </a:prstGeom>
          <a:ln w="28575">
            <a:solidFill>
              <a:srgbClr val="B6A47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5968D3FF-247D-4C9B-A358-154B4727934A}"/>
              </a:ext>
            </a:extLst>
          </p:cNvPr>
          <p:cNvCxnSpPr>
            <a:cxnSpLocks/>
            <a:stCxn id="10" idx="3"/>
            <a:endCxn id="13" idx="6"/>
          </p:cNvCxnSpPr>
          <p:nvPr/>
        </p:nvCxnSpPr>
        <p:spPr>
          <a:xfrm flipH="1">
            <a:off x="9318504" y="4067082"/>
            <a:ext cx="543558" cy="436809"/>
          </a:xfrm>
          <a:prstGeom prst="line">
            <a:avLst/>
          </a:prstGeom>
          <a:ln w="28575">
            <a:solidFill>
              <a:srgbClr val="B6A47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5968D3FF-247D-4C9B-A358-154B4727934A}"/>
              </a:ext>
            </a:extLst>
          </p:cNvPr>
          <p:cNvCxnSpPr>
            <a:cxnSpLocks/>
            <a:stCxn id="22" idx="5"/>
            <a:endCxn id="13" idx="1"/>
          </p:cNvCxnSpPr>
          <p:nvPr/>
        </p:nvCxnSpPr>
        <p:spPr>
          <a:xfrm>
            <a:off x="8649932" y="3878220"/>
            <a:ext cx="346165" cy="492125"/>
          </a:xfrm>
          <a:prstGeom prst="line">
            <a:avLst/>
          </a:prstGeom>
          <a:ln w="28575">
            <a:solidFill>
              <a:srgbClr val="B6A479"/>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5968D3FF-247D-4C9B-A358-154B4727934A}"/>
              </a:ext>
            </a:extLst>
          </p:cNvPr>
          <p:cNvCxnSpPr>
            <a:cxnSpLocks/>
            <a:stCxn id="10" idx="2"/>
            <a:endCxn id="22" idx="6"/>
          </p:cNvCxnSpPr>
          <p:nvPr/>
        </p:nvCxnSpPr>
        <p:spPr>
          <a:xfrm flipH="1" flipV="1">
            <a:off x="8705248" y="3744675"/>
            <a:ext cx="1101498" cy="188862"/>
          </a:xfrm>
          <a:prstGeom prst="line">
            <a:avLst/>
          </a:prstGeom>
          <a:ln w="28575">
            <a:solidFill>
              <a:srgbClr val="B6A47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5968D3FF-247D-4C9B-A358-154B4727934A}"/>
              </a:ext>
            </a:extLst>
          </p:cNvPr>
          <p:cNvCxnSpPr>
            <a:cxnSpLocks/>
            <a:stCxn id="16" idx="4"/>
            <a:endCxn id="22" idx="0"/>
          </p:cNvCxnSpPr>
          <p:nvPr/>
        </p:nvCxnSpPr>
        <p:spPr>
          <a:xfrm flipH="1">
            <a:off x="8516387" y="2920772"/>
            <a:ext cx="424394" cy="635041"/>
          </a:xfrm>
          <a:prstGeom prst="line">
            <a:avLst/>
          </a:prstGeom>
          <a:ln w="28575">
            <a:solidFill>
              <a:srgbClr val="B6A479"/>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5968D3FF-247D-4C9B-A358-154B4727934A}"/>
              </a:ext>
            </a:extLst>
          </p:cNvPr>
          <p:cNvCxnSpPr>
            <a:cxnSpLocks/>
            <a:stCxn id="19" idx="2"/>
            <a:endCxn id="16" idx="6"/>
          </p:cNvCxnSpPr>
          <p:nvPr/>
        </p:nvCxnSpPr>
        <p:spPr>
          <a:xfrm flipH="1" flipV="1">
            <a:off x="9129642" y="2731911"/>
            <a:ext cx="1054827" cy="186178"/>
          </a:xfrm>
          <a:prstGeom prst="line">
            <a:avLst/>
          </a:prstGeom>
          <a:ln w="28575">
            <a:solidFill>
              <a:srgbClr val="B6A47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5968D3FF-247D-4C9B-A358-154B4727934A}"/>
              </a:ext>
            </a:extLst>
          </p:cNvPr>
          <p:cNvCxnSpPr>
            <a:cxnSpLocks/>
            <a:stCxn id="7" idx="6"/>
            <a:endCxn id="16" idx="1"/>
          </p:cNvCxnSpPr>
          <p:nvPr/>
        </p:nvCxnSpPr>
        <p:spPr>
          <a:xfrm>
            <a:off x="8133084" y="2003039"/>
            <a:ext cx="674151" cy="595326"/>
          </a:xfrm>
          <a:prstGeom prst="line">
            <a:avLst/>
          </a:prstGeom>
          <a:ln w="28575">
            <a:solidFill>
              <a:srgbClr val="B6A479"/>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5968D3FF-247D-4C9B-A358-154B4727934A}"/>
              </a:ext>
            </a:extLst>
          </p:cNvPr>
          <p:cNvCxnSpPr>
            <a:cxnSpLocks/>
            <a:stCxn id="16" idx="2"/>
            <a:endCxn id="25" idx="6"/>
          </p:cNvCxnSpPr>
          <p:nvPr/>
        </p:nvCxnSpPr>
        <p:spPr>
          <a:xfrm flipH="1" flipV="1">
            <a:off x="7387655" y="2681549"/>
            <a:ext cx="1364264" cy="50362"/>
          </a:xfrm>
          <a:prstGeom prst="line">
            <a:avLst/>
          </a:prstGeom>
          <a:ln w="28575">
            <a:solidFill>
              <a:srgbClr val="B6A47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5968D3FF-247D-4C9B-A358-154B4727934A}"/>
              </a:ext>
            </a:extLst>
          </p:cNvPr>
          <p:cNvCxnSpPr>
            <a:cxnSpLocks/>
            <a:stCxn id="7" idx="3"/>
            <a:endCxn id="25" idx="7"/>
          </p:cNvCxnSpPr>
          <p:nvPr/>
        </p:nvCxnSpPr>
        <p:spPr>
          <a:xfrm flipH="1">
            <a:off x="7332339" y="2136584"/>
            <a:ext cx="478338" cy="411419"/>
          </a:xfrm>
          <a:prstGeom prst="line">
            <a:avLst/>
          </a:prstGeom>
          <a:ln w="28575">
            <a:solidFill>
              <a:srgbClr val="B6A479"/>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5968D3FF-247D-4C9B-A358-154B4727934A}"/>
              </a:ext>
            </a:extLst>
          </p:cNvPr>
          <p:cNvCxnSpPr>
            <a:cxnSpLocks/>
            <a:stCxn id="25" idx="4"/>
            <a:endCxn id="28" idx="0"/>
          </p:cNvCxnSpPr>
          <p:nvPr/>
        </p:nvCxnSpPr>
        <p:spPr>
          <a:xfrm flipH="1">
            <a:off x="7057568" y="2870410"/>
            <a:ext cx="141226" cy="560851"/>
          </a:xfrm>
          <a:prstGeom prst="line">
            <a:avLst/>
          </a:prstGeom>
          <a:ln w="28575">
            <a:solidFill>
              <a:srgbClr val="B6A479"/>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5968D3FF-247D-4C9B-A358-154B4727934A}"/>
              </a:ext>
            </a:extLst>
          </p:cNvPr>
          <p:cNvCxnSpPr>
            <a:cxnSpLocks/>
            <a:stCxn id="22" idx="2"/>
            <a:endCxn id="28" idx="6"/>
          </p:cNvCxnSpPr>
          <p:nvPr/>
        </p:nvCxnSpPr>
        <p:spPr>
          <a:xfrm flipH="1" flipV="1">
            <a:off x="7246429" y="3620123"/>
            <a:ext cx="1081096" cy="124552"/>
          </a:xfrm>
          <a:prstGeom prst="line">
            <a:avLst/>
          </a:prstGeom>
          <a:ln w="28575">
            <a:solidFill>
              <a:srgbClr val="B6A479"/>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5968D3FF-247D-4C9B-A358-154B4727934A}"/>
              </a:ext>
            </a:extLst>
          </p:cNvPr>
          <p:cNvCxnSpPr>
            <a:cxnSpLocks/>
            <a:stCxn id="25" idx="2"/>
            <a:endCxn id="31" idx="7"/>
          </p:cNvCxnSpPr>
          <p:nvPr/>
        </p:nvCxnSpPr>
        <p:spPr>
          <a:xfrm flipH="1">
            <a:off x="6385602" y="2681549"/>
            <a:ext cx="624330" cy="291855"/>
          </a:xfrm>
          <a:prstGeom prst="line">
            <a:avLst/>
          </a:prstGeom>
          <a:ln w="28575">
            <a:solidFill>
              <a:srgbClr val="B6A479"/>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5968D3FF-247D-4C9B-A358-154B4727934A}"/>
              </a:ext>
            </a:extLst>
          </p:cNvPr>
          <p:cNvCxnSpPr>
            <a:cxnSpLocks/>
            <a:stCxn id="31" idx="5"/>
            <a:endCxn id="28" idx="2"/>
          </p:cNvCxnSpPr>
          <p:nvPr/>
        </p:nvCxnSpPr>
        <p:spPr>
          <a:xfrm>
            <a:off x="6385602" y="3240495"/>
            <a:ext cx="483104" cy="379628"/>
          </a:xfrm>
          <a:prstGeom prst="line">
            <a:avLst/>
          </a:prstGeom>
          <a:ln w="28575">
            <a:solidFill>
              <a:srgbClr val="B6A479"/>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67" name="Content Placeholder 2"/>
          <p:cNvSpPr>
            <a:spLocks noGrp="1"/>
          </p:cNvSpPr>
          <p:nvPr>
            <p:ph idx="1"/>
          </p:nvPr>
        </p:nvSpPr>
        <p:spPr>
          <a:xfrm>
            <a:off x="453788" y="5130226"/>
            <a:ext cx="1839654" cy="1406553"/>
          </a:xfrm>
        </p:spPr>
        <p:txBody>
          <a:bodyPr>
            <a:normAutofit fontScale="77500" lnSpcReduction="20000"/>
          </a:bodyPr>
          <a:lstStyle/>
          <a:p>
            <a:r>
              <a:rPr lang="en-US" sz="2800" dirty="0"/>
              <a:t>Current node:</a:t>
            </a:r>
          </a:p>
          <a:p>
            <a:r>
              <a:rPr lang="en-US" sz="2800" dirty="0"/>
              <a:t>Stack:</a:t>
            </a:r>
          </a:p>
          <a:p>
            <a:r>
              <a:rPr lang="en-US" sz="2800" dirty="0"/>
              <a:t>Finished:</a:t>
            </a:r>
          </a:p>
        </p:txBody>
      </p:sp>
      <p:sp>
        <p:nvSpPr>
          <p:cNvPr id="68" name="TextBox 67"/>
          <p:cNvSpPr txBox="1"/>
          <p:nvPr/>
        </p:nvSpPr>
        <p:spPr>
          <a:xfrm>
            <a:off x="1874455" y="5939844"/>
            <a:ext cx="344089" cy="523220"/>
          </a:xfrm>
          <a:prstGeom prst="rect">
            <a:avLst/>
          </a:prstGeom>
          <a:noFill/>
        </p:spPr>
        <p:txBody>
          <a:bodyPr wrap="square" rtlCol="0">
            <a:spAutoFit/>
          </a:bodyPr>
          <a:lstStyle/>
          <a:p>
            <a:r>
              <a:rPr lang="en-US" sz="2800" dirty="0"/>
              <a:t>A</a:t>
            </a:r>
          </a:p>
        </p:txBody>
      </p:sp>
      <p:sp>
        <p:nvSpPr>
          <p:cNvPr id="70" name="TextBox 69"/>
          <p:cNvSpPr txBox="1"/>
          <p:nvPr/>
        </p:nvSpPr>
        <p:spPr>
          <a:xfrm>
            <a:off x="2215105" y="5939844"/>
            <a:ext cx="385042" cy="523220"/>
          </a:xfrm>
          <a:prstGeom prst="rect">
            <a:avLst/>
          </a:prstGeom>
          <a:noFill/>
        </p:spPr>
        <p:txBody>
          <a:bodyPr wrap="none" rtlCol="0">
            <a:spAutoFit/>
          </a:bodyPr>
          <a:lstStyle/>
          <a:p>
            <a:r>
              <a:rPr lang="en-US" sz="2800" dirty="0"/>
              <a:t>B</a:t>
            </a:r>
          </a:p>
        </p:txBody>
      </p:sp>
      <p:sp>
        <p:nvSpPr>
          <p:cNvPr id="71" name="TextBox 70"/>
          <p:cNvSpPr txBox="1"/>
          <p:nvPr/>
        </p:nvSpPr>
        <p:spPr>
          <a:xfrm>
            <a:off x="2620099" y="5008215"/>
            <a:ext cx="413896" cy="523220"/>
          </a:xfrm>
          <a:prstGeom prst="rect">
            <a:avLst/>
          </a:prstGeom>
          <a:noFill/>
        </p:spPr>
        <p:txBody>
          <a:bodyPr wrap="none" rtlCol="0">
            <a:spAutoFit/>
          </a:bodyPr>
          <a:lstStyle/>
          <a:p>
            <a:r>
              <a:rPr lang="en-US" sz="2800" dirty="0"/>
              <a:t>A</a:t>
            </a:r>
          </a:p>
        </p:txBody>
      </p:sp>
      <p:sp>
        <p:nvSpPr>
          <p:cNvPr id="73" name="TextBox 72"/>
          <p:cNvSpPr txBox="1"/>
          <p:nvPr/>
        </p:nvSpPr>
        <p:spPr>
          <a:xfrm>
            <a:off x="2046500" y="5489888"/>
            <a:ext cx="385042" cy="523220"/>
          </a:xfrm>
          <a:prstGeom prst="rect">
            <a:avLst/>
          </a:prstGeom>
          <a:solidFill>
            <a:schemeClr val="bg1"/>
          </a:solidFill>
        </p:spPr>
        <p:txBody>
          <a:bodyPr wrap="none" rtlCol="0">
            <a:spAutoFit/>
          </a:bodyPr>
          <a:lstStyle/>
          <a:p>
            <a:r>
              <a:rPr lang="en-US" sz="2800" dirty="0"/>
              <a:t>B</a:t>
            </a:r>
          </a:p>
        </p:txBody>
      </p:sp>
      <p:sp>
        <p:nvSpPr>
          <p:cNvPr id="74" name="TextBox 73"/>
          <p:cNvSpPr txBox="1"/>
          <p:nvPr/>
        </p:nvSpPr>
        <p:spPr>
          <a:xfrm>
            <a:off x="2303414" y="5489888"/>
            <a:ext cx="304800" cy="523220"/>
          </a:xfrm>
          <a:prstGeom prst="rect">
            <a:avLst/>
          </a:prstGeom>
          <a:noFill/>
        </p:spPr>
        <p:txBody>
          <a:bodyPr wrap="square" rtlCol="0">
            <a:spAutoFit/>
          </a:bodyPr>
          <a:lstStyle/>
          <a:p>
            <a:r>
              <a:rPr lang="en-US" sz="2800" dirty="0"/>
              <a:t>E</a:t>
            </a:r>
          </a:p>
        </p:txBody>
      </p:sp>
      <p:sp>
        <p:nvSpPr>
          <p:cNvPr id="75" name="TextBox 74"/>
          <p:cNvSpPr txBox="1"/>
          <p:nvPr/>
        </p:nvSpPr>
        <p:spPr>
          <a:xfrm>
            <a:off x="2027852" y="5489888"/>
            <a:ext cx="304800" cy="523220"/>
          </a:xfrm>
          <a:prstGeom prst="rect">
            <a:avLst/>
          </a:prstGeom>
          <a:noFill/>
        </p:spPr>
        <p:txBody>
          <a:bodyPr wrap="square" rtlCol="0">
            <a:spAutoFit/>
          </a:bodyPr>
          <a:lstStyle/>
          <a:p>
            <a:r>
              <a:rPr lang="en-US" sz="2800" dirty="0"/>
              <a:t>C</a:t>
            </a:r>
          </a:p>
        </p:txBody>
      </p:sp>
      <p:sp>
        <p:nvSpPr>
          <p:cNvPr id="76" name="TextBox 75"/>
          <p:cNvSpPr txBox="1"/>
          <p:nvPr/>
        </p:nvSpPr>
        <p:spPr>
          <a:xfrm>
            <a:off x="4316668" y="5939844"/>
            <a:ext cx="431528" cy="523220"/>
          </a:xfrm>
          <a:prstGeom prst="rect">
            <a:avLst/>
          </a:prstGeom>
          <a:noFill/>
        </p:spPr>
        <p:txBody>
          <a:bodyPr wrap="none" rtlCol="0">
            <a:spAutoFit/>
          </a:bodyPr>
          <a:lstStyle/>
          <a:p>
            <a:r>
              <a:rPr lang="en-US" sz="2800" dirty="0"/>
              <a:t>D</a:t>
            </a:r>
          </a:p>
        </p:txBody>
      </p:sp>
      <p:sp>
        <p:nvSpPr>
          <p:cNvPr id="77" name="TextBox 76"/>
          <p:cNvSpPr txBox="1"/>
          <p:nvPr/>
        </p:nvSpPr>
        <p:spPr>
          <a:xfrm>
            <a:off x="1703136" y="5489888"/>
            <a:ext cx="431528" cy="523220"/>
          </a:xfrm>
          <a:prstGeom prst="rect">
            <a:avLst/>
          </a:prstGeom>
          <a:solidFill>
            <a:schemeClr val="bg1"/>
          </a:solidFill>
        </p:spPr>
        <p:txBody>
          <a:bodyPr wrap="none" rtlCol="0">
            <a:spAutoFit/>
          </a:bodyPr>
          <a:lstStyle/>
          <a:p>
            <a:r>
              <a:rPr lang="en-US" sz="2800" dirty="0"/>
              <a:t>D</a:t>
            </a:r>
          </a:p>
        </p:txBody>
      </p:sp>
      <p:sp>
        <p:nvSpPr>
          <p:cNvPr id="78" name="TextBox 77"/>
          <p:cNvSpPr txBox="1"/>
          <p:nvPr/>
        </p:nvSpPr>
        <p:spPr>
          <a:xfrm>
            <a:off x="2732477" y="5489888"/>
            <a:ext cx="304800" cy="523220"/>
          </a:xfrm>
          <a:prstGeom prst="rect">
            <a:avLst/>
          </a:prstGeom>
          <a:noFill/>
        </p:spPr>
        <p:txBody>
          <a:bodyPr wrap="square" rtlCol="0">
            <a:spAutoFit/>
          </a:bodyPr>
          <a:lstStyle/>
          <a:p>
            <a:r>
              <a:rPr lang="en-US" sz="2800" dirty="0"/>
              <a:t>F</a:t>
            </a:r>
          </a:p>
        </p:txBody>
      </p:sp>
      <p:sp>
        <p:nvSpPr>
          <p:cNvPr id="79" name="TextBox 78"/>
          <p:cNvSpPr txBox="1"/>
          <p:nvPr/>
        </p:nvSpPr>
        <p:spPr>
          <a:xfrm>
            <a:off x="2685939" y="5489888"/>
            <a:ext cx="304800" cy="523220"/>
          </a:xfrm>
          <a:prstGeom prst="rect">
            <a:avLst/>
          </a:prstGeom>
          <a:noFill/>
        </p:spPr>
        <p:txBody>
          <a:bodyPr wrap="square" rtlCol="0">
            <a:spAutoFit/>
          </a:bodyPr>
          <a:lstStyle/>
          <a:p>
            <a:r>
              <a:rPr lang="en-US" sz="2800" dirty="0"/>
              <a:t>G</a:t>
            </a:r>
          </a:p>
        </p:txBody>
      </p:sp>
      <p:sp>
        <p:nvSpPr>
          <p:cNvPr id="80" name="TextBox 79"/>
          <p:cNvSpPr txBox="1"/>
          <p:nvPr/>
        </p:nvSpPr>
        <p:spPr>
          <a:xfrm>
            <a:off x="2644284" y="5008215"/>
            <a:ext cx="385042" cy="523220"/>
          </a:xfrm>
          <a:prstGeom prst="rect">
            <a:avLst/>
          </a:prstGeom>
          <a:solidFill>
            <a:schemeClr val="bg1"/>
          </a:solidFill>
        </p:spPr>
        <p:txBody>
          <a:bodyPr wrap="none" rtlCol="0">
            <a:spAutoFit/>
          </a:bodyPr>
          <a:lstStyle/>
          <a:p>
            <a:r>
              <a:rPr lang="en-US" sz="2800" dirty="0"/>
              <a:t>B</a:t>
            </a:r>
          </a:p>
        </p:txBody>
      </p:sp>
      <p:sp>
        <p:nvSpPr>
          <p:cNvPr id="84" name="TextBox 83"/>
          <p:cNvSpPr txBox="1"/>
          <p:nvPr/>
        </p:nvSpPr>
        <p:spPr>
          <a:xfrm>
            <a:off x="2659815" y="5028223"/>
            <a:ext cx="304800" cy="523220"/>
          </a:xfrm>
          <a:prstGeom prst="rect">
            <a:avLst/>
          </a:prstGeom>
          <a:solidFill>
            <a:schemeClr val="bg1"/>
          </a:solidFill>
        </p:spPr>
        <p:txBody>
          <a:bodyPr wrap="square" rtlCol="0">
            <a:spAutoFit/>
          </a:bodyPr>
          <a:lstStyle/>
          <a:p>
            <a:r>
              <a:rPr lang="en-US" sz="2800" dirty="0"/>
              <a:t>E</a:t>
            </a:r>
          </a:p>
        </p:txBody>
      </p:sp>
      <p:sp>
        <p:nvSpPr>
          <p:cNvPr id="85" name="TextBox 84"/>
          <p:cNvSpPr txBox="1"/>
          <p:nvPr/>
        </p:nvSpPr>
        <p:spPr>
          <a:xfrm>
            <a:off x="2568678" y="5489888"/>
            <a:ext cx="304800" cy="523220"/>
          </a:xfrm>
          <a:prstGeom prst="rect">
            <a:avLst/>
          </a:prstGeom>
          <a:noFill/>
        </p:spPr>
        <p:txBody>
          <a:bodyPr wrap="square" rtlCol="0">
            <a:spAutoFit/>
          </a:bodyPr>
          <a:lstStyle/>
          <a:p>
            <a:r>
              <a:rPr lang="en-US" sz="2800" dirty="0"/>
              <a:t>H</a:t>
            </a:r>
          </a:p>
        </p:txBody>
      </p:sp>
      <p:sp>
        <p:nvSpPr>
          <p:cNvPr id="86" name="TextBox 85"/>
          <p:cNvSpPr txBox="1"/>
          <p:nvPr/>
        </p:nvSpPr>
        <p:spPr>
          <a:xfrm>
            <a:off x="2524572" y="5939844"/>
            <a:ext cx="304800" cy="523220"/>
          </a:xfrm>
          <a:prstGeom prst="rect">
            <a:avLst/>
          </a:prstGeom>
          <a:solidFill>
            <a:schemeClr val="bg1"/>
          </a:solidFill>
        </p:spPr>
        <p:txBody>
          <a:bodyPr wrap="square" rtlCol="0">
            <a:spAutoFit/>
          </a:bodyPr>
          <a:lstStyle/>
          <a:p>
            <a:r>
              <a:rPr lang="en-US" sz="2800" dirty="0"/>
              <a:t>E</a:t>
            </a:r>
          </a:p>
        </p:txBody>
      </p:sp>
      <p:sp>
        <p:nvSpPr>
          <p:cNvPr id="88" name="TextBox 87"/>
          <p:cNvSpPr txBox="1"/>
          <p:nvPr/>
        </p:nvSpPr>
        <p:spPr>
          <a:xfrm>
            <a:off x="4015307" y="5939844"/>
            <a:ext cx="304800" cy="523220"/>
          </a:xfrm>
          <a:prstGeom prst="rect">
            <a:avLst/>
          </a:prstGeom>
          <a:solidFill>
            <a:schemeClr val="bg1"/>
          </a:solidFill>
        </p:spPr>
        <p:txBody>
          <a:bodyPr wrap="square" rtlCol="0">
            <a:spAutoFit/>
          </a:bodyPr>
          <a:lstStyle/>
          <a:p>
            <a:r>
              <a:rPr lang="en-US" sz="2800" dirty="0"/>
              <a:t>C</a:t>
            </a:r>
          </a:p>
        </p:txBody>
      </p:sp>
      <p:sp>
        <p:nvSpPr>
          <p:cNvPr id="90" name="TextBox 89"/>
          <p:cNvSpPr txBox="1"/>
          <p:nvPr/>
        </p:nvSpPr>
        <p:spPr>
          <a:xfrm>
            <a:off x="3412587" y="5939844"/>
            <a:ext cx="304800" cy="523220"/>
          </a:xfrm>
          <a:prstGeom prst="rect">
            <a:avLst/>
          </a:prstGeom>
          <a:solidFill>
            <a:schemeClr val="bg1"/>
          </a:solidFill>
        </p:spPr>
        <p:txBody>
          <a:bodyPr wrap="square" rtlCol="0">
            <a:spAutoFit/>
          </a:bodyPr>
          <a:lstStyle/>
          <a:p>
            <a:r>
              <a:rPr lang="en-US" sz="2800" dirty="0"/>
              <a:t>F</a:t>
            </a:r>
          </a:p>
        </p:txBody>
      </p:sp>
      <p:sp>
        <p:nvSpPr>
          <p:cNvPr id="92" name="TextBox 91"/>
          <p:cNvSpPr txBox="1"/>
          <p:nvPr/>
        </p:nvSpPr>
        <p:spPr>
          <a:xfrm>
            <a:off x="3111227" y="5939844"/>
            <a:ext cx="304800" cy="523220"/>
          </a:xfrm>
          <a:prstGeom prst="rect">
            <a:avLst/>
          </a:prstGeom>
          <a:solidFill>
            <a:schemeClr val="bg1"/>
          </a:solidFill>
        </p:spPr>
        <p:txBody>
          <a:bodyPr wrap="square" rtlCol="0">
            <a:spAutoFit/>
          </a:bodyPr>
          <a:lstStyle/>
          <a:p>
            <a:r>
              <a:rPr lang="en-US" sz="2800" dirty="0"/>
              <a:t>G</a:t>
            </a:r>
          </a:p>
        </p:txBody>
      </p:sp>
      <p:sp>
        <p:nvSpPr>
          <p:cNvPr id="93" name="TextBox 92"/>
          <p:cNvSpPr txBox="1"/>
          <p:nvPr/>
        </p:nvSpPr>
        <p:spPr>
          <a:xfrm>
            <a:off x="2423134" y="5489888"/>
            <a:ext cx="304800" cy="523220"/>
          </a:xfrm>
          <a:prstGeom prst="rect">
            <a:avLst/>
          </a:prstGeom>
          <a:noFill/>
        </p:spPr>
        <p:txBody>
          <a:bodyPr wrap="square" rtlCol="0">
            <a:spAutoFit/>
          </a:bodyPr>
          <a:lstStyle/>
          <a:p>
            <a:r>
              <a:rPr lang="en-US" sz="2800" dirty="0"/>
              <a:t>I</a:t>
            </a:r>
          </a:p>
        </p:txBody>
      </p:sp>
      <p:sp>
        <p:nvSpPr>
          <p:cNvPr id="96" name="TextBox 95"/>
          <p:cNvSpPr txBox="1"/>
          <p:nvPr/>
        </p:nvSpPr>
        <p:spPr>
          <a:xfrm>
            <a:off x="2825933" y="5939844"/>
            <a:ext cx="288734" cy="523220"/>
          </a:xfrm>
          <a:prstGeom prst="rect">
            <a:avLst/>
          </a:prstGeom>
          <a:solidFill>
            <a:schemeClr val="bg1"/>
          </a:solidFill>
        </p:spPr>
        <p:txBody>
          <a:bodyPr wrap="square" rtlCol="0">
            <a:spAutoFit/>
          </a:bodyPr>
          <a:lstStyle/>
          <a:p>
            <a:r>
              <a:rPr lang="en-US" sz="2800" dirty="0"/>
              <a:t>H</a:t>
            </a:r>
          </a:p>
        </p:txBody>
      </p:sp>
      <p:sp>
        <p:nvSpPr>
          <p:cNvPr id="97" name="TextBox 96"/>
          <p:cNvSpPr txBox="1"/>
          <p:nvPr/>
        </p:nvSpPr>
        <p:spPr>
          <a:xfrm>
            <a:off x="2635638" y="5016474"/>
            <a:ext cx="304800" cy="523220"/>
          </a:xfrm>
          <a:prstGeom prst="rect">
            <a:avLst/>
          </a:prstGeom>
          <a:solidFill>
            <a:schemeClr val="bg1"/>
          </a:solidFill>
        </p:spPr>
        <p:txBody>
          <a:bodyPr wrap="square" rtlCol="0">
            <a:spAutoFit/>
          </a:bodyPr>
          <a:lstStyle/>
          <a:p>
            <a:r>
              <a:rPr lang="en-US" sz="2800" dirty="0"/>
              <a:t>H</a:t>
            </a:r>
          </a:p>
        </p:txBody>
      </p:sp>
      <p:sp>
        <p:nvSpPr>
          <p:cNvPr id="99" name="TextBox 98"/>
          <p:cNvSpPr txBox="1"/>
          <p:nvPr/>
        </p:nvSpPr>
        <p:spPr>
          <a:xfrm>
            <a:off x="3713947" y="5939844"/>
            <a:ext cx="304800" cy="523220"/>
          </a:xfrm>
          <a:prstGeom prst="rect">
            <a:avLst/>
          </a:prstGeom>
          <a:solidFill>
            <a:schemeClr val="bg1"/>
          </a:solidFill>
        </p:spPr>
        <p:txBody>
          <a:bodyPr wrap="square" rtlCol="0">
            <a:spAutoFit/>
          </a:bodyPr>
          <a:lstStyle/>
          <a:p>
            <a:r>
              <a:rPr lang="en-US" sz="2800" dirty="0"/>
              <a:t>I</a:t>
            </a:r>
          </a:p>
        </p:txBody>
      </p:sp>
      <p:sp>
        <p:nvSpPr>
          <p:cNvPr id="100" name="Oval 99">
            <a:extLst>
              <a:ext uri="{FF2B5EF4-FFF2-40B4-BE49-F238E27FC236}">
                <a16:creationId xmlns="" xmlns:a16="http://schemas.microsoft.com/office/drawing/2014/main" id="{EEFC130C-82B3-4768-95CF-51BB047A2B91}"/>
              </a:ext>
            </a:extLst>
          </p:cNvPr>
          <p:cNvSpPr/>
          <p:nvPr/>
        </p:nvSpPr>
        <p:spPr>
          <a:xfrm>
            <a:off x="10184468" y="273537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 xmlns:a16="http://schemas.microsoft.com/office/drawing/2014/main" id="{EEFC130C-82B3-4768-95CF-51BB047A2B91}"/>
              </a:ext>
            </a:extLst>
          </p:cNvPr>
          <p:cNvSpPr/>
          <p:nvPr/>
        </p:nvSpPr>
        <p:spPr>
          <a:xfrm>
            <a:off x="10184468" y="272188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 xmlns:a16="http://schemas.microsoft.com/office/drawing/2014/main" id="{EEFC130C-82B3-4768-95CF-51BB047A2B91}"/>
              </a:ext>
            </a:extLst>
          </p:cNvPr>
          <p:cNvSpPr/>
          <p:nvPr/>
        </p:nvSpPr>
        <p:spPr>
          <a:xfrm>
            <a:off x="8759510" y="2558433"/>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 xmlns:a16="http://schemas.microsoft.com/office/drawing/2014/main" id="{EEFC130C-82B3-4768-95CF-51BB047A2B91}"/>
              </a:ext>
            </a:extLst>
          </p:cNvPr>
          <p:cNvSpPr/>
          <p:nvPr/>
        </p:nvSpPr>
        <p:spPr>
          <a:xfrm>
            <a:off x="9804975" y="3740564"/>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 xmlns:a16="http://schemas.microsoft.com/office/drawing/2014/main" id="{EEFC130C-82B3-4768-95CF-51BB047A2B91}"/>
              </a:ext>
            </a:extLst>
          </p:cNvPr>
          <p:cNvSpPr/>
          <p:nvPr/>
        </p:nvSpPr>
        <p:spPr>
          <a:xfrm>
            <a:off x="8324718" y="3561589"/>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 xmlns:a16="http://schemas.microsoft.com/office/drawing/2014/main" id="{EEFC130C-82B3-4768-95CF-51BB047A2B91}"/>
              </a:ext>
            </a:extLst>
          </p:cNvPr>
          <p:cNvSpPr/>
          <p:nvPr/>
        </p:nvSpPr>
        <p:spPr>
          <a:xfrm>
            <a:off x="8940781" y="4307276"/>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 xmlns:a16="http://schemas.microsoft.com/office/drawing/2014/main" id="{EEFC130C-82B3-4768-95CF-51BB047A2B91}"/>
              </a:ext>
            </a:extLst>
          </p:cNvPr>
          <p:cNvSpPr/>
          <p:nvPr/>
        </p:nvSpPr>
        <p:spPr>
          <a:xfrm>
            <a:off x="9801133" y="373936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 xmlns:a16="http://schemas.microsoft.com/office/drawing/2014/main" id="{EEFC130C-82B3-4768-95CF-51BB047A2B91}"/>
              </a:ext>
            </a:extLst>
          </p:cNvPr>
          <p:cNvSpPr/>
          <p:nvPr/>
        </p:nvSpPr>
        <p:spPr>
          <a:xfrm>
            <a:off x="9801134" y="373321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 xmlns:a16="http://schemas.microsoft.com/office/drawing/2014/main" id="{EEFC130C-82B3-4768-95CF-51BB047A2B91}"/>
              </a:ext>
            </a:extLst>
          </p:cNvPr>
          <p:cNvSpPr/>
          <p:nvPr/>
        </p:nvSpPr>
        <p:spPr>
          <a:xfrm>
            <a:off x="8323683" y="353799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 xmlns:a16="http://schemas.microsoft.com/office/drawing/2014/main" id="{EEFC130C-82B3-4768-95CF-51BB047A2B91}"/>
              </a:ext>
            </a:extLst>
          </p:cNvPr>
          <p:cNvSpPr/>
          <p:nvPr/>
        </p:nvSpPr>
        <p:spPr>
          <a:xfrm>
            <a:off x="6883548" y="3427065"/>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 xmlns:a16="http://schemas.microsoft.com/office/drawing/2014/main" id="{EEFC130C-82B3-4768-95CF-51BB047A2B91}"/>
              </a:ext>
            </a:extLst>
          </p:cNvPr>
          <p:cNvSpPr/>
          <p:nvPr/>
        </p:nvSpPr>
        <p:spPr>
          <a:xfrm>
            <a:off x="7721907" y="1833610"/>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 xmlns:a16="http://schemas.microsoft.com/office/drawing/2014/main" id="{EEFC130C-82B3-4768-95CF-51BB047A2B91}"/>
              </a:ext>
            </a:extLst>
          </p:cNvPr>
          <p:cNvSpPr/>
          <p:nvPr/>
        </p:nvSpPr>
        <p:spPr>
          <a:xfrm>
            <a:off x="8329742" y="3560354"/>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 xmlns:a16="http://schemas.microsoft.com/office/drawing/2014/main" id="{EEFC130C-82B3-4768-95CF-51BB047A2B91}"/>
              </a:ext>
            </a:extLst>
          </p:cNvPr>
          <p:cNvSpPr/>
          <p:nvPr/>
        </p:nvSpPr>
        <p:spPr>
          <a:xfrm>
            <a:off x="6867597" y="341731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 xmlns:a16="http://schemas.microsoft.com/office/drawing/2014/main" id="{EEFC130C-82B3-4768-95CF-51BB047A2B91}"/>
              </a:ext>
            </a:extLst>
          </p:cNvPr>
          <p:cNvSpPr/>
          <p:nvPr/>
        </p:nvSpPr>
        <p:spPr>
          <a:xfrm>
            <a:off x="7025712" y="2511336"/>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 xmlns:a16="http://schemas.microsoft.com/office/drawing/2014/main" id="{EEFC130C-82B3-4768-95CF-51BB047A2B91}"/>
              </a:ext>
            </a:extLst>
          </p:cNvPr>
          <p:cNvSpPr/>
          <p:nvPr/>
        </p:nvSpPr>
        <p:spPr>
          <a:xfrm>
            <a:off x="6070616" y="2924234"/>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 xmlns:a16="http://schemas.microsoft.com/office/drawing/2014/main" id="{EEFC130C-82B3-4768-95CF-51BB047A2B91}"/>
              </a:ext>
            </a:extLst>
          </p:cNvPr>
          <p:cNvSpPr/>
          <p:nvPr/>
        </p:nvSpPr>
        <p:spPr>
          <a:xfrm>
            <a:off x="6883547" y="345347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 xmlns:a16="http://schemas.microsoft.com/office/drawing/2014/main" id="{EEFC130C-82B3-4768-95CF-51BB047A2B91}"/>
              </a:ext>
            </a:extLst>
          </p:cNvPr>
          <p:cNvSpPr/>
          <p:nvPr/>
        </p:nvSpPr>
        <p:spPr>
          <a:xfrm>
            <a:off x="7019548" y="247509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2633705" y="4996552"/>
            <a:ext cx="304800" cy="523220"/>
          </a:xfrm>
          <a:prstGeom prst="rect">
            <a:avLst/>
          </a:prstGeom>
          <a:solidFill>
            <a:schemeClr val="bg1"/>
          </a:solidFill>
        </p:spPr>
        <p:txBody>
          <a:bodyPr wrap="square" rtlCol="0">
            <a:spAutoFit/>
          </a:bodyPr>
          <a:lstStyle/>
          <a:p>
            <a:r>
              <a:rPr lang="en-US" sz="2800" dirty="0"/>
              <a:t>G</a:t>
            </a:r>
          </a:p>
        </p:txBody>
      </p:sp>
      <p:sp>
        <p:nvSpPr>
          <p:cNvPr id="119" name="Oval 118">
            <a:extLst>
              <a:ext uri="{FF2B5EF4-FFF2-40B4-BE49-F238E27FC236}">
                <a16:creationId xmlns="" xmlns:a16="http://schemas.microsoft.com/office/drawing/2014/main" id="{EEFC130C-82B3-4768-95CF-51BB047A2B91}"/>
              </a:ext>
            </a:extLst>
          </p:cNvPr>
          <p:cNvSpPr/>
          <p:nvPr/>
        </p:nvSpPr>
        <p:spPr>
          <a:xfrm>
            <a:off x="7024691" y="249268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 xmlns:a16="http://schemas.microsoft.com/office/drawing/2014/main" id="{EEFC130C-82B3-4768-95CF-51BB047A2B91}"/>
              </a:ext>
            </a:extLst>
          </p:cNvPr>
          <p:cNvSpPr/>
          <p:nvPr/>
        </p:nvSpPr>
        <p:spPr>
          <a:xfrm>
            <a:off x="7751658" y="179642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 xmlns:a16="http://schemas.microsoft.com/office/drawing/2014/main" id="{EEFC130C-82B3-4768-95CF-51BB047A2B91}"/>
              </a:ext>
            </a:extLst>
          </p:cNvPr>
          <p:cNvSpPr/>
          <p:nvPr/>
        </p:nvSpPr>
        <p:spPr>
          <a:xfrm>
            <a:off x="7781108" y="180530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596647" y="5022349"/>
            <a:ext cx="321486" cy="523220"/>
          </a:xfrm>
          <a:prstGeom prst="rect">
            <a:avLst/>
          </a:prstGeom>
          <a:solidFill>
            <a:schemeClr val="bg1"/>
          </a:solidFill>
        </p:spPr>
        <p:txBody>
          <a:bodyPr wrap="square" rtlCol="0">
            <a:spAutoFit/>
          </a:bodyPr>
          <a:lstStyle/>
          <a:p>
            <a:r>
              <a:rPr lang="en-US" sz="2800" dirty="0"/>
              <a:t>F</a:t>
            </a:r>
          </a:p>
        </p:txBody>
      </p:sp>
      <p:sp>
        <p:nvSpPr>
          <p:cNvPr id="122" name="Oval 121">
            <a:extLst>
              <a:ext uri="{FF2B5EF4-FFF2-40B4-BE49-F238E27FC236}">
                <a16:creationId xmlns="" xmlns:a16="http://schemas.microsoft.com/office/drawing/2014/main" id="{EEFC130C-82B3-4768-95CF-51BB047A2B91}"/>
              </a:ext>
            </a:extLst>
          </p:cNvPr>
          <p:cNvSpPr/>
          <p:nvPr/>
        </p:nvSpPr>
        <p:spPr>
          <a:xfrm>
            <a:off x="6054301" y="292423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2591074" y="5049577"/>
            <a:ext cx="304800" cy="523220"/>
          </a:xfrm>
          <a:prstGeom prst="rect">
            <a:avLst/>
          </a:prstGeom>
          <a:solidFill>
            <a:schemeClr val="bg1"/>
          </a:solidFill>
        </p:spPr>
        <p:txBody>
          <a:bodyPr wrap="square" rtlCol="0">
            <a:spAutoFit/>
          </a:bodyPr>
          <a:lstStyle/>
          <a:p>
            <a:r>
              <a:rPr lang="en-US" sz="2800" dirty="0"/>
              <a:t>I</a:t>
            </a:r>
          </a:p>
        </p:txBody>
      </p:sp>
      <p:sp>
        <p:nvSpPr>
          <p:cNvPr id="123" name="Oval 122">
            <a:extLst>
              <a:ext uri="{FF2B5EF4-FFF2-40B4-BE49-F238E27FC236}">
                <a16:creationId xmlns="" xmlns:a16="http://schemas.microsoft.com/office/drawing/2014/main" id="{EEFC130C-82B3-4768-95CF-51BB047A2B91}"/>
              </a:ext>
            </a:extLst>
          </p:cNvPr>
          <p:cNvSpPr/>
          <p:nvPr/>
        </p:nvSpPr>
        <p:spPr>
          <a:xfrm>
            <a:off x="6061722" y="294362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 xmlns:a16="http://schemas.microsoft.com/office/drawing/2014/main" id="{EEFC130C-82B3-4768-95CF-51BB047A2B91}"/>
              </a:ext>
            </a:extLst>
          </p:cNvPr>
          <p:cNvSpPr/>
          <p:nvPr/>
        </p:nvSpPr>
        <p:spPr>
          <a:xfrm>
            <a:off x="8948371" y="4307275"/>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2572877" y="5044756"/>
            <a:ext cx="304800" cy="523220"/>
          </a:xfrm>
          <a:prstGeom prst="rect">
            <a:avLst/>
          </a:prstGeom>
          <a:solidFill>
            <a:schemeClr val="bg1"/>
          </a:solidFill>
        </p:spPr>
        <p:txBody>
          <a:bodyPr wrap="square" rtlCol="0">
            <a:spAutoFit/>
          </a:bodyPr>
          <a:lstStyle/>
          <a:p>
            <a:r>
              <a:rPr lang="en-US" sz="2800" dirty="0"/>
              <a:t>C</a:t>
            </a:r>
          </a:p>
        </p:txBody>
      </p:sp>
      <p:sp>
        <p:nvSpPr>
          <p:cNvPr id="126" name="Oval 125">
            <a:extLst>
              <a:ext uri="{FF2B5EF4-FFF2-40B4-BE49-F238E27FC236}">
                <a16:creationId xmlns="" xmlns:a16="http://schemas.microsoft.com/office/drawing/2014/main" id="{EEFC130C-82B3-4768-95CF-51BB047A2B91}"/>
              </a:ext>
            </a:extLst>
          </p:cNvPr>
          <p:cNvSpPr/>
          <p:nvPr/>
        </p:nvSpPr>
        <p:spPr>
          <a:xfrm>
            <a:off x="8961654" y="435532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601895" y="5043054"/>
            <a:ext cx="304800" cy="523220"/>
          </a:xfrm>
          <a:prstGeom prst="rect">
            <a:avLst/>
          </a:prstGeom>
          <a:solidFill>
            <a:schemeClr val="bg1"/>
          </a:solidFill>
        </p:spPr>
        <p:txBody>
          <a:bodyPr wrap="square" rtlCol="0">
            <a:spAutoFit/>
          </a:bodyPr>
          <a:lstStyle/>
          <a:p>
            <a:r>
              <a:rPr lang="en-US" sz="2800" dirty="0"/>
              <a:t>D</a:t>
            </a:r>
          </a:p>
        </p:txBody>
      </p:sp>
      <p:sp>
        <p:nvSpPr>
          <p:cNvPr id="129" name="Oval 128">
            <a:extLst>
              <a:ext uri="{FF2B5EF4-FFF2-40B4-BE49-F238E27FC236}">
                <a16:creationId xmlns="" xmlns:a16="http://schemas.microsoft.com/office/drawing/2014/main" id="{EEFC130C-82B3-4768-95CF-51BB047A2B91}"/>
              </a:ext>
            </a:extLst>
          </p:cNvPr>
          <p:cNvSpPr/>
          <p:nvPr/>
        </p:nvSpPr>
        <p:spPr>
          <a:xfrm>
            <a:off x="8754348" y="2546925"/>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 xmlns:a16="http://schemas.microsoft.com/office/drawing/2014/main" id="{EEFC130C-82B3-4768-95CF-51BB047A2B91}"/>
              </a:ext>
            </a:extLst>
          </p:cNvPr>
          <p:cNvSpPr/>
          <p:nvPr/>
        </p:nvSpPr>
        <p:spPr>
          <a:xfrm>
            <a:off x="8774152" y="2556441"/>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590869" y="1086447"/>
            <a:ext cx="5009705" cy="3139321"/>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dfs</a:t>
            </a:r>
            <a:r>
              <a:rPr lang="en-US" dirty="0">
                <a:latin typeface="Courier New" panose="02070309020205020404" pitchFamily="49" charset="0"/>
                <a:cs typeface="Courier New" panose="02070309020205020404" pitchFamily="49" charset="0"/>
              </a:rPr>
              <a:t>(graph)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a:t>
            </a:r>
            <a:r>
              <a:rPr lang="en-US" b="1" dirty="0" err="1">
                <a:latin typeface="Courier New" panose="02070309020205020404" pitchFamily="49" charset="0"/>
                <a:cs typeface="Courier New" panose="02070309020205020404" pitchFamily="49" charset="0"/>
              </a:rPr>
              <a:t>push</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visited</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current = </a:t>
            </a:r>
            <a:r>
              <a:rPr lang="en-US" dirty="0" err="1">
                <a:latin typeface="Courier New" panose="02070309020205020404" pitchFamily="49" charset="0"/>
                <a:cs typeface="Courier New" panose="02070309020205020404" pitchFamily="49" charset="0"/>
              </a:rPr>
              <a:t>toVisit.</a:t>
            </a:r>
            <a:r>
              <a:rPr lang="en-US" b="1" dirty="0" err="1">
                <a:latin typeface="Courier New" panose="02070309020205020404" pitchFamily="49" charset="0"/>
                <a:cs typeface="Courier New" panose="02070309020205020404" pitchFamily="49" charset="0"/>
              </a:rPr>
              <a:t>pop</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visited)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a:t>
            </a:r>
            <a:r>
              <a:rPr lang="en-US" b="1" dirty="0" err="1">
                <a:latin typeface="Courier New" panose="02070309020205020404" pitchFamily="49" charset="0"/>
                <a:cs typeface="Courier New" panose="02070309020205020404" pitchFamily="49" charset="0"/>
              </a:rPr>
              <a:t>push</a:t>
            </a:r>
            <a:r>
              <a:rPr lang="en-US" dirty="0">
                <a:latin typeface="Courier New" panose="02070309020205020404" pitchFamily="49" charset="0"/>
                <a:cs typeface="Courier New" panose="02070309020205020404" pitchFamily="49" charset="0"/>
              </a:rPr>
              <a:t>(v)</a:t>
            </a:r>
          </a:p>
          <a:p>
            <a:r>
              <a:rPr lang="en-US" dirty="0">
                <a:latin typeface="Courier New" panose="02070309020205020404" pitchFamily="49" charset="0"/>
                <a:cs typeface="Courier New" panose="02070309020205020404" pitchFamily="49" charset="0"/>
              </a:rPr>
              <a:t>			  mark v as visited</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finished.add</a:t>
            </a:r>
            <a:r>
              <a:rPr lang="en-US" dirty="0">
                <a:latin typeface="Courier New" panose="02070309020205020404" pitchFamily="49" charset="0"/>
                <a:cs typeface="Courier New" panose="02070309020205020404" pitchFamily="49" charset="0"/>
              </a:rPr>
              <a:t>(current)</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0037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10" presetClass="exit" presetSubtype="0" fill="hold" grpId="1" nodeType="withEffect">
                                  <p:stCondLst>
                                    <p:cond delay="0"/>
                                  </p:stCondLst>
                                  <p:childTnLst>
                                    <p:animEffect transition="out" filter="fade">
                                      <p:cBhvr>
                                        <p:cTn id="39" dur="500"/>
                                        <p:tgtEl>
                                          <p:spTgt spid="101"/>
                                        </p:tgtEl>
                                      </p:cBhvr>
                                    </p:animEffect>
                                    <p:set>
                                      <p:cBhvr>
                                        <p:cTn id="40" dur="1" fill="hold">
                                          <p:stCondLst>
                                            <p:cond delay="499"/>
                                          </p:stCondLst>
                                        </p:cTn>
                                        <p:tgtEl>
                                          <p:spTgt spid="101"/>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xit" presetSubtype="0" fill="hold" grpId="1" nodeType="withEffect">
                                  <p:stCondLst>
                                    <p:cond delay="0"/>
                                  </p:stCondLst>
                                  <p:childTnLst>
                                    <p:animEffect transition="out" filter="fade">
                                      <p:cBhvr>
                                        <p:cTn id="45" dur="500"/>
                                        <p:tgtEl>
                                          <p:spTgt spid="73"/>
                                        </p:tgtEl>
                                      </p:cBhvr>
                                    </p:animEffect>
                                    <p:set>
                                      <p:cBhvr>
                                        <p:cTn id="46" dur="1" fill="hold">
                                          <p:stCondLst>
                                            <p:cond delay="499"/>
                                          </p:stCondLst>
                                        </p:cTn>
                                        <p:tgtEl>
                                          <p:spTgt spid="7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fade">
                                      <p:cBhvr>
                                        <p:cTn id="51" dur="500"/>
                                        <p:tgtEl>
                                          <p:spTgt spid="10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fade">
                                      <p:cBhvr>
                                        <p:cTn id="54" dur="500"/>
                                        <p:tgtEl>
                                          <p:spTgt spid="10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500"/>
                                        <p:tgtEl>
                                          <p:spTgt spid="10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fade">
                                      <p:cBhvr>
                                        <p:cTn id="73" dur="500"/>
                                        <p:tgtEl>
                                          <p:spTgt spid="109"/>
                                        </p:tgtEl>
                                      </p:cBhvr>
                                    </p:animEffect>
                                  </p:childTnLst>
                                </p:cTn>
                              </p:par>
                              <p:par>
                                <p:cTn id="74" presetID="10" presetClass="exit" presetSubtype="0" fill="hold" grpId="1" nodeType="withEffect">
                                  <p:stCondLst>
                                    <p:cond delay="0"/>
                                  </p:stCondLst>
                                  <p:childTnLst>
                                    <p:animEffect transition="out" filter="fade">
                                      <p:cBhvr>
                                        <p:cTn id="75" dur="500"/>
                                        <p:tgtEl>
                                          <p:spTgt spid="104"/>
                                        </p:tgtEl>
                                      </p:cBhvr>
                                    </p:animEffect>
                                    <p:set>
                                      <p:cBhvr>
                                        <p:cTn id="76" dur="1" fill="hold">
                                          <p:stCondLst>
                                            <p:cond delay="499"/>
                                          </p:stCondLst>
                                        </p:cTn>
                                        <p:tgtEl>
                                          <p:spTgt spid="10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74"/>
                                        </p:tgtEl>
                                      </p:cBhvr>
                                    </p:animEffect>
                                    <p:set>
                                      <p:cBhvr>
                                        <p:cTn id="79" dur="1" fill="hold">
                                          <p:stCondLst>
                                            <p:cond delay="499"/>
                                          </p:stCondLst>
                                        </p:cTn>
                                        <p:tgtEl>
                                          <p:spTgt spid="74"/>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fade">
                                      <p:cBhvr>
                                        <p:cTn id="87" dur="500"/>
                                        <p:tgtEl>
                                          <p:spTgt spid="11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fade">
                                      <p:cBhvr>
                                        <p:cTn id="90" dur="500"/>
                                        <p:tgtEl>
                                          <p:spTgt spid="8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Effect transition="in" filter="fade">
                                      <p:cBhvr>
                                        <p:cTn id="98" dur="500"/>
                                        <p:tgtEl>
                                          <p:spTgt spid="11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fade">
                                      <p:cBhvr>
                                        <p:cTn id="103" dur="500"/>
                                        <p:tgtEl>
                                          <p:spTgt spid="113"/>
                                        </p:tgtEl>
                                      </p:cBhvr>
                                    </p:animEffect>
                                  </p:childTnLst>
                                </p:cTn>
                              </p:par>
                              <p:par>
                                <p:cTn id="104" presetID="10" presetClass="exit" presetSubtype="0" fill="hold" grpId="1" nodeType="withEffect">
                                  <p:stCondLst>
                                    <p:cond delay="0"/>
                                  </p:stCondLst>
                                  <p:childTnLst>
                                    <p:animEffect transition="out" filter="fade">
                                      <p:cBhvr>
                                        <p:cTn id="105" dur="500"/>
                                        <p:tgtEl>
                                          <p:spTgt spid="109"/>
                                        </p:tgtEl>
                                      </p:cBhvr>
                                    </p:animEffect>
                                    <p:set>
                                      <p:cBhvr>
                                        <p:cTn id="106" dur="1" fill="hold">
                                          <p:stCondLst>
                                            <p:cond delay="499"/>
                                          </p:stCondLst>
                                        </p:cTn>
                                        <p:tgtEl>
                                          <p:spTgt spid="10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85"/>
                                        </p:tgtEl>
                                      </p:cBhvr>
                                    </p:animEffect>
                                    <p:set>
                                      <p:cBhvr>
                                        <p:cTn id="109" dur="1" fill="hold">
                                          <p:stCondLst>
                                            <p:cond delay="499"/>
                                          </p:stCondLst>
                                        </p:cTn>
                                        <p:tgtEl>
                                          <p:spTgt spid="85"/>
                                        </p:tgtEl>
                                        <p:attrNameLst>
                                          <p:attrName>style.visibility</p:attrName>
                                        </p:attrNameLst>
                                      </p:cBhvr>
                                      <p:to>
                                        <p:strVal val="hidden"/>
                                      </p:to>
                                    </p:set>
                                  </p:childTnLst>
                                </p:cTn>
                              </p:par>
                              <p:par>
                                <p:cTn id="110" presetID="22" presetClass="entr" presetSubtype="4" fill="hold" grpId="0" nodeType="with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wipe(down)">
                                      <p:cBhvr>
                                        <p:cTn id="112" dur="500"/>
                                        <p:tgtEl>
                                          <p:spTgt spid="9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14"/>
                                        </p:tgtEl>
                                        <p:attrNameLst>
                                          <p:attrName>style.visibility</p:attrName>
                                        </p:attrNameLst>
                                      </p:cBhvr>
                                      <p:to>
                                        <p:strVal val="visible"/>
                                      </p:to>
                                    </p:set>
                                    <p:animEffect transition="in" filter="fade">
                                      <p:cBhvr>
                                        <p:cTn id="117" dur="500"/>
                                        <p:tgtEl>
                                          <p:spTgt spid="11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5"/>
                                        </p:tgtEl>
                                        <p:attrNameLst>
                                          <p:attrName>style.visibility</p:attrName>
                                        </p:attrNameLst>
                                      </p:cBhvr>
                                      <p:to>
                                        <p:strVal val="visible"/>
                                      </p:to>
                                    </p:set>
                                    <p:animEffect transition="in" filter="fade">
                                      <p:cBhvr>
                                        <p:cTn id="120" dur="500"/>
                                        <p:tgtEl>
                                          <p:spTgt spid="11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500"/>
                                        <p:tgtEl>
                                          <p:spTgt spid="9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animEffect transition="in" filter="fade">
                                      <p:cBhvr>
                                        <p:cTn id="126" dur="500"/>
                                        <p:tgtEl>
                                          <p:spTgt spid="7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fade">
                                      <p:cBhvr>
                                        <p:cTn id="131" dur="500"/>
                                        <p:tgtEl>
                                          <p:spTgt spid="11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6"/>
                                        </p:tgtEl>
                                        <p:attrNameLst>
                                          <p:attrName>style.visibility</p:attrName>
                                        </p:attrNameLst>
                                      </p:cBhvr>
                                      <p:to>
                                        <p:strVal val="visible"/>
                                      </p:to>
                                    </p:set>
                                    <p:animEffect transition="in" filter="fade">
                                      <p:cBhvr>
                                        <p:cTn id="134" dur="500"/>
                                        <p:tgtEl>
                                          <p:spTgt spid="96"/>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18"/>
                                        </p:tgtEl>
                                        <p:attrNameLst>
                                          <p:attrName>style.visibility</p:attrName>
                                        </p:attrNameLst>
                                      </p:cBhvr>
                                      <p:to>
                                        <p:strVal val="visible"/>
                                      </p:to>
                                    </p:set>
                                    <p:animEffect transition="in" filter="fade">
                                      <p:cBhvr>
                                        <p:cTn id="139" dur="500"/>
                                        <p:tgtEl>
                                          <p:spTgt spid="118"/>
                                        </p:tgtEl>
                                      </p:cBhvr>
                                    </p:animEffect>
                                  </p:childTnLst>
                                </p:cTn>
                              </p:par>
                              <p:par>
                                <p:cTn id="140" presetID="10" presetClass="exit" presetSubtype="0" fill="hold" grpId="1" nodeType="withEffect">
                                  <p:stCondLst>
                                    <p:cond delay="0"/>
                                  </p:stCondLst>
                                  <p:childTnLst>
                                    <p:animEffect transition="out" filter="fade">
                                      <p:cBhvr>
                                        <p:cTn id="141" dur="500"/>
                                        <p:tgtEl>
                                          <p:spTgt spid="79"/>
                                        </p:tgtEl>
                                      </p:cBhvr>
                                    </p:animEffect>
                                    <p:set>
                                      <p:cBhvr>
                                        <p:cTn id="142" dur="1" fill="hold">
                                          <p:stCondLst>
                                            <p:cond delay="499"/>
                                          </p:stCondLst>
                                        </p:cTn>
                                        <p:tgtEl>
                                          <p:spTgt spid="79"/>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113"/>
                                        </p:tgtEl>
                                      </p:cBhvr>
                                    </p:animEffect>
                                    <p:set>
                                      <p:cBhvr>
                                        <p:cTn id="145" dur="1" fill="hold">
                                          <p:stCondLst>
                                            <p:cond delay="499"/>
                                          </p:stCondLst>
                                        </p:cTn>
                                        <p:tgtEl>
                                          <p:spTgt spid="113"/>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94"/>
                                        </p:tgtEl>
                                        <p:attrNameLst>
                                          <p:attrName>style.visibility</p:attrName>
                                        </p:attrNameLst>
                                      </p:cBhvr>
                                      <p:to>
                                        <p:strVal val="visible"/>
                                      </p:to>
                                    </p:set>
                                    <p:animEffect transition="in" filter="fade">
                                      <p:cBhvr>
                                        <p:cTn id="148" dur="500"/>
                                        <p:tgtEl>
                                          <p:spTgt spid="9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1"/>
                                        </p:tgtEl>
                                        <p:attrNameLst>
                                          <p:attrName>style.visibility</p:attrName>
                                        </p:attrNameLst>
                                      </p:cBhvr>
                                      <p:to>
                                        <p:strVal val="visible"/>
                                      </p:to>
                                    </p:set>
                                    <p:animEffect transition="in" filter="fade">
                                      <p:cBhvr>
                                        <p:cTn id="153" dur="500"/>
                                        <p:tgtEl>
                                          <p:spTgt spid="11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8"/>
                                        </p:tgtEl>
                                        <p:attrNameLst>
                                          <p:attrName>style.visibility</p:attrName>
                                        </p:attrNameLst>
                                      </p:cBhvr>
                                      <p:to>
                                        <p:strVal val="visible"/>
                                      </p:to>
                                    </p:set>
                                    <p:animEffect transition="in" filter="fade">
                                      <p:cBhvr>
                                        <p:cTn id="156" dur="500"/>
                                        <p:tgtEl>
                                          <p:spTgt spid="7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19"/>
                                        </p:tgtEl>
                                        <p:attrNameLst>
                                          <p:attrName>style.visibility</p:attrName>
                                        </p:attrNameLst>
                                      </p:cBhvr>
                                      <p:to>
                                        <p:strVal val="visible"/>
                                      </p:to>
                                    </p:set>
                                    <p:animEffect transition="in" filter="fade">
                                      <p:cBhvr>
                                        <p:cTn id="161" dur="500"/>
                                        <p:tgtEl>
                                          <p:spTgt spid="11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2"/>
                                        </p:tgtEl>
                                        <p:attrNameLst>
                                          <p:attrName>style.visibility</p:attrName>
                                        </p:attrNameLst>
                                      </p:cBhvr>
                                      <p:to>
                                        <p:strVal val="visible"/>
                                      </p:to>
                                    </p:set>
                                    <p:animEffect transition="in" filter="fade">
                                      <p:cBhvr>
                                        <p:cTn id="164" dur="500"/>
                                        <p:tgtEl>
                                          <p:spTgt spid="92"/>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grpId="1" nodeType="clickEffect">
                                  <p:stCondLst>
                                    <p:cond delay="0"/>
                                  </p:stCondLst>
                                  <p:childTnLst>
                                    <p:animEffect transition="out" filter="fade">
                                      <p:cBhvr>
                                        <p:cTn id="168" dur="500"/>
                                        <p:tgtEl>
                                          <p:spTgt spid="78"/>
                                        </p:tgtEl>
                                      </p:cBhvr>
                                    </p:animEffect>
                                    <p:set>
                                      <p:cBhvr>
                                        <p:cTn id="169" dur="1" fill="hold">
                                          <p:stCondLst>
                                            <p:cond delay="499"/>
                                          </p:stCondLst>
                                        </p:cTn>
                                        <p:tgtEl>
                                          <p:spTgt spid="78"/>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18"/>
                                        </p:tgtEl>
                                      </p:cBhvr>
                                    </p:animEffect>
                                    <p:set>
                                      <p:cBhvr>
                                        <p:cTn id="172" dur="1" fill="hold">
                                          <p:stCondLst>
                                            <p:cond delay="499"/>
                                          </p:stCondLst>
                                        </p:cTn>
                                        <p:tgtEl>
                                          <p:spTgt spid="118"/>
                                        </p:tgtEl>
                                        <p:attrNameLst>
                                          <p:attrName>style.visibility</p:attrName>
                                        </p:attrNameLst>
                                      </p:cBhvr>
                                      <p:to>
                                        <p:strVal val="hidden"/>
                                      </p:to>
                                    </p:set>
                                  </p:childTnLst>
                                </p:cTn>
                              </p:par>
                              <p:par>
                                <p:cTn id="173" presetID="10" presetClass="entr" presetSubtype="0" fill="hold" grpId="0" nodeType="withEffect">
                                  <p:stCondLst>
                                    <p:cond delay="0"/>
                                  </p:stCondLst>
                                  <p:childTnLst>
                                    <p:set>
                                      <p:cBhvr>
                                        <p:cTn id="174" dur="1" fill="hold">
                                          <p:stCondLst>
                                            <p:cond delay="0"/>
                                          </p:stCondLst>
                                        </p:cTn>
                                        <p:tgtEl>
                                          <p:spTgt spid="120"/>
                                        </p:tgtEl>
                                        <p:attrNameLst>
                                          <p:attrName>style.visibility</p:attrName>
                                        </p:attrNameLst>
                                      </p:cBhvr>
                                      <p:to>
                                        <p:strVal val="visible"/>
                                      </p:to>
                                    </p:set>
                                    <p:animEffect transition="in" filter="fade">
                                      <p:cBhvr>
                                        <p:cTn id="175" dur="500"/>
                                        <p:tgtEl>
                                          <p:spTgt spid="120"/>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500"/>
                                        <p:tgtEl>
                                          <p:spTgt spid="8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90"/>
                                        </p:tgtEl>
                                        <p:attrNameLst>
                                          <p:attrName>style.visibility</p:attrName>
                                        </p:attrNameLst>
                                      </p:cBhvr>
                                      <p:to>
                                        <p:strVal val="visible"/>
                                      </p:to>
                                    </p:set>
                                    <p:animEffect transition="in" filter="fade">
                                      <p:cBhvr>
                                        <p:cTn id="183" dur="500"/>
                                        <p:tgtEl>
                                          <p:spTgt spid="90"/>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21"/>
                                        </p:tgtEl>
                                        <p:attrNameLst>
                                          <p:attrName>style.visibility</p:attrName>
                                        </p:attrNameLst>
                                      </p:cBhvr>
                                      <p:to>
                                        <p:strVal val="visible"/>
                                      </p:to>
                                    </p:set>
                                    <p:animEffect transition="in" filter="fade">
                                      <p:cBhvr>
                                        <p:cTn id="186" dur="500"/>
                                        <p:tgtEl>
                                          <p:spTgt spid="121"/>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grpId="1" nodeType="clickEffect">
                                  <p:stCondLst>
                                    <p:cond delay="0"/>
                                  </p:stCondLst>
                                  <p:childTnLst>
                                    <p:animEffect transition="out" filter="fade">
                                      <p:cBhvr>
                                        <p:cTn id="190" dur="500"/>
                                        <p:tgtEl>
                                          <p:spTgt spid="93"/>
                                        </p:tgtEl>
                                      </p:cBhvr>
                                    </p:animEffect>
                                    <p:set>
                                      <p:cBhvr>
                                        <p:cTn id="191" dur="1" fill="hold">
                                          <p:stCondLst>
                                            <p:cond delay="499"/>
                                          </p:stCondLst>
                                        </p:cTn>
                                        <p:tgtEl>
                                          <p:spTgt spid="93"/>
                                        </p:tgtEl>
                                        <p:attrNameLst>
                                          <p:attrName>style.visibility</p:attrName>
                                        </p:attrNameLst>
                                      </p:cBhvr>
                                      <p:to>
                                        <p:strVal val="hidden"/>
                                      </p:to>
                                    </p:set>
                                  </p:childTnLst>
                                </p:cTn>
                              </p:par>
                              <p:par>
                                <p:cTn id="192" presetID="10" presetClass="entr" presetSubtype="0" fill="hold" grpId="0" nodeType="withEffect">
                                  <p:stCondLst>
                                    <p:cond delay="0"/>
                                  </p:stCondLst>
                                  <p:childTnLst>
                                    <p:set>
                                      <p:cBhvr>
                                        <p:cTn id="193" dur="1" fill="hold">
                                          <p:stCondLst>
                                            <p:cond delay="0"/>
                                          </p:stCondLst>
                                        </p:cTn>
                                        <p:tgtEl>
                                          <p:spTgt spid="122"/>
                                        </p:tgtEl>
                                        <p:attrNameLst>
                                          <p:attrName>style.visibility</p:attrName>
                                        </p:attrNameLst>
                                      </p:cBhvr>
                                      <p:to>
                                        <p:strVal val="visible"/>
                                      </p:to>
                                    </p:set>
                                    <p:animEffect transition="in" filter="fade">
                                      <p:cBhvr>
                                        <p:cTn id="194" dur="500"/>
                                        <p:tgtEl>
                                          <p:spTgt spid="12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98"/>
                                        </p:tgtEl>
                                        <p:attrNameLst>
                                          <p:attrName>style.visibility</p:attrName>
                                        </p:attrNameLst>
                                      </p:cBhvr>
                                      <p:to>
                                        <p:strVal val="visible"/>
                                      </p:to>
                                    </p:set>
                                    <p:animEffect transition="in" filter="fade">
                                      <p:cBhvr>
                                        <p:cTn id="197" dur="500"/>
                                        <p:tgtEl>
                                          <p:spTgt spid="98"/>
                                        </p:tgtEl>
                                      </p:cBhvr>
                                    </p:animEffect>
                                  </p:childTnLst>
                                </p:cTn>
                              </p:par>
                              <p:par>
                                <p:cTn id="198" presetID="10" presetClass="exit" presetSubtype="0" fill="hold" grpId="1" nodeType="withEffect">
                                  <p:stCondLst>
                                    <p:cond delay="0"/>
                                  </p:stCondLst>
                                  <p:childTnLst>
                                    <p:animEffect transition="out" filter="fade">
                                      <p:cBhvr>
                                        <p:cTn id="199" dur="500"/>
                                        <p:tgtEl>
                                          <p:spTgt spid="120"/>
                                        </p:tgtEl>
                                      </p:cBhvr>
                                    </p:animEffect>
                                    <p:set>
                                      <p:cBhvr>
                                        <p:cTn id="200" dur="1" fill="hold">
                                          <p:stCondLst>
                                            <p:cond delay="499"/>
                                          </p:stCondLst>
                                        </p:cTn>
                                        <p:tgtEl>
                                          <p:spTgt spid="120"/>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123"/>
                                        </p:tgtEl>
                                        <p:attrNameLst>
                                          <p:attrName>style.visibility</p:attrName>
                                        </p:attrNameLst>
                                      </p:cBhvr>
                                      <p:to>
                                        <p:strVal val="visible"/>
                                      </p:to>
                                    </p:set>
                                    <p:animEffect transition="in" filter="fade">
                                      <p:cBhvr>
                                        <p:cTn id="205" dur="500"/>
                                        <p:tgtEl>
                                          <p:spTgt spid="12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99"/>
                                        </p:tgtEl>
                                        <p:attrNameLst>
                                          <p:attrName>style.visibility</p:attrName>
                                        </p:attrNameLst>
                                      </p:cBhvr>
                                      <p:to>
                                        <p:strVal val="visible"/>
                                      </p:to>
                                    </p:set>
                                    <p:animEffect transition="in" filter="fade">
                                      <p:cBhvr>
                                        <p:cTn id="208" dur="500"/>
                                        <p:tgtEl>
                                          <p:spTgt spid="99"/>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25"/>
                                        </p:tgtEl>
                                        <p:attrNameLst>
                                          <p:attrName>style.visibility</p:attrName>
                                        </p:attrNameLst>
                                      </p:cBhvr>
                                      <p:to>
                                        <p:strVal val="visible"/>
                                      </p:to>
                                    </p:set>
                                    <p:animEffect transition="in" filter="fade">
                                      <p:cBhvr>
                                        <p:cTn id="213" dur="500"/>
                                        <p:tgtEl>
                                          <p:spTgt spid="125"/>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87"/>
                                        </p:tgtEl>
                                        <p:attrNameLst>
                                          <p:attrName>style.visibility</p:attrName>
                                        </p:attrNameLst>
                                      </p:cBhvr>
                                      <p:to>
                                        <p:strVal val="visible"/>
                                      </p:to>
                                    </p:set>
                                    <p:animEffect transition="in" filter="fade">
                                      <p:cBhvr>
                                        <p:cTn id="216" dur="500"/>
                                        <p:tgtEl>
                                          <p:spTgt spid="87"/>
                                        </p:tgtEl>
                                      </p:cBhvr>
                                    </p:animEffect>
                                  </p:childTnLst>
                                </p:cTn>
                              </p:par>
                              <p:par>
                                <p:cTn id="217" presetID="10" presetClass="exit" presetSubtype="0" fill="hold" grpId="1" nodeType="withEffect">
                                  <p:stCondLst>
                                    <p:cond delay="0"/>
                                  </p:stCondLst>
                                  <p:childTnLst>
                                    <p:animEffect transition="out" filter="fade">
                                      <p:cBhvr>
                                        <p:cTn id="218" dur="500"/>
                                        <p:tgtEl>
                                          <p:spTgt spid="122"/>
                                        </p:tgtEl>
                                      </p:cBhvr>
                                    </p:animEffect>
                                    <p:set>
                                      <p:cBhvr>
                                        <p:cTn id="219" dur="1" fill="hold">
                                          <p:stCondLst>
                                            <p:cond delay="499"/>
                                          </p:stCondLst>
                                        </p:cTn>
                                        <p:tgtEl>
                                          <p:spTgt spid="122"/>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500"/>
                                        <p:tgtEl>
                                          <p:spTgt spid="75"/>
                                        </p:tgtEl>
                                      </p:cBhvr>
                                    </p:animEffect>
                                    <p:set>
                                      <p:cBhvr>
                                        <p:cTn id="222" dur="1" fill="hold">
                                          <p:stCondLst>
                                            <p:cond delay="499"/>
                                          </p:stCondLst>
                                        </p:cTn>
                                        <p:tgtEl>
                                          <p:spTgt spid="75"/>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88"/>
                                        </p:tgtEl>
                                        <p:attrNameLst>
                                          <p:attrName>style.visibility</p:attrName>
                                        </p:attrNameLst>
                                      </p:cBhvr>
                                      <p:to>
                                        <p:strVal val="visible"/>
                                      </p:to>
                                    </p:set>
                                    <p:animEffect transition="in" filter="fade">
                                      <p:cBhvr>
                                        <p:cTn id="227" dur="500"/>
                                        <p:tgtEl>
                                          <p:spTgt spid="8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26"/>
                                        </p:tgtEl>
                                        <p:attrNameLst>
                                          <p:attrName>style.visibility</p:attrName>
                                        </p:attrNameLst>
                                      </p:cBhvr>
                                      <p:to>
                                        <p:strVal val="visible"/>
                                      </p:to>
                                    </p:set>
                                    <p:animEffect transition="in" filter="fade">
                                      <p:cBhvr>
                                        <p:cTn id="230" dur="500"/>
                                        <p:tgtEl>
                                          <p:spTgt spid="126"/>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83"/>
                                        </p:tgtEl>
                                        <p:attrNameLst>
                                          <p:attrName>style.visibility</p:attrName>
                                        </p:attrNameLst>
                                      </p:cBhvr>
                                      <p:to>
                                        <p:strVal val="visible"/>
                                      </p:to>
                                    </p:set>
                                    <p:animEffect transition="in" filter="fade">
                                      <p:cBhvr>
                                        <p:cTn id="235" dur="500"/>
                                        <p:tgtEl>
                                          <p:spTgt spid="8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29"/>
                                        </p:tgtEl>
                                        <p:attrNameLst>
                                          <p:attrName>style.visibility</p:attrName>
                                        </p:attrNameLst>
                                      </p:cBhvr>
                                      <p:to>
                                        <p:strVal val="visible"/>
                                      </p:to>
                                    </p:set>
                                    <p:animEffect transition="in" filter="fade">
                                      <p:cBhvr>
                                        <p:cTn id="238" dur="500"/>
                                        <p:tgtEl>
                                          <p:spTgt spid="129"/>
                                        </p:tgtEl>
                                      </p:cBhvr>
                                    </p:animEffect>
                                  </p:childTnLst>
                                </p:cTn>
                              </p:par>
                              <p:par>
                                <p:cTn id="239" presetID="10" presetClass="exit" presetSubtype="0" fill="hold" grpId="1" nodeType="withEffect">
                                  <p:stCondLst>
                                    <p:cond delay="0"/>
                                  </p:stCondLst>
                                  <p:childTnLst>
                                    <p:animEffect transition="out" filter="fade">
                                      <p:cBhvr>
                                        <p:cTn id="240" dur="500"/>
                                        <p:tgtEl>
                                          <p:spTgt spid="77"/>
                                        </p:tgtEl>
                                      </p:cBhvr>
                                    </p:animEffect>
                                    <p:set>
                                      <p:cBhvr>
                                        <p:cTn id="241" dur="1" fill="hold">
                                          <p:stCondLst>
                                            <p:cond delay="499"/>
                                          </p:stCondLst>
                                        </p:cTn>
                                        <p:tgtEl>
                                          <p:spTgt spid="77"/>
                                        </p:tgtEl>
                                        <p:attrNameLst>
                                          <p:attrName>style.visibility</p:attrName>
                                        </p:attrNameLst>
                                      </p:cBhvr>
                                      <p:to>
                                        <p:strVal val="hidden"/>
                                      </p:to>
                                    </p:set>
                                  </p:childTnLst>
                                </p:cTn>
                              </p:par>
                              <p:par>
                                <p:cTn id="242" presetID="10" presetClass="exit" presetSubtype="0" fill="hold" grpId="1" nodeType="withEffect">
                                  <p:stCondLst>
                                    <p:cond delay="0"/>
                                  </p:stCondLst>
                                  <p:childTnLst>
                                    <p:animEffect transition="out" filter="fade">
                                      <p:cBhvr>
                                        <p:cTn id="243" dur="500"/>
                                        <p:tgtEl>
                                          <p:spTgt spid="125"/>
                                        </p:tgtEl>
                                      </p:cBhvr>
                                    </p:animEffect>
                                    <p:set>
                                      <p:cBhvr>
                                        <p:cTn id="244" dur="1" fill="hold">
                                          <p:stCondLst>
                                            <p:cond delay="499"/>
                                          </p:stCondLst>
                                        </p:cTn>
                                        <p:tgtEl>
                                          <p:spTgt spid="125"/>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76"/>
                                        </p:tgtEl>
                                        <p:attrNameLst>
                                          <p:attrName>style.visibility</p:attrName>
                                        </p:attrNameLst>
                                      </p:cBhvr>
                                      <p:to>
                                        <p:strVal val="visible"/>
                                      </p:to>
                                    </p:set>
                                    <p:animEffect transition="in" filter="fade">
                                      <p:cBhvr>
                                        <p:cTn id="249" dur="500"/>
                                        <p:tgtEl>
                                          <p:spTgt spid="76"/>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30"/>
                                        </p:tgtEl>
                                        <p:attrNameLst>
                                          <p:attrName>style.visibility</p:attrName>
                                        </p:attrNameLst>
                                      </p:cBhvr>
                                      <p:to>
                                        <p:strVal val="visible"/>
                                      </p:to>
                                    </p:set>
                                    <p:animEffect transition="in" filter="fade">
                                      <p:cBhvr>
                                        <p:cTn id="25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71" grpId="0"/>
      <p:bldP spid="73" grpId="0" animBg="1"/>
      <p:bldP spid="73" grpId="1" animBg="1"/>
      <p:bldP spid="74" grpId="0"/>
      <p:bldP spid="74" grpId="1"/>
      <p:bldP spid="75" grpId="0"/>
      <p:bldP spid="75" grpId="1"/>
      <p:bldP spid="76" grpId="0"/>
      <p:bldP spid="77" grpId="0" animBg="1"/>
      <p:bldP spid="77" grpId="1" animBg="1"/>
      <p:bldP spid="78" grpId="0"/>
      <p:bldP spid="78" grpId="1"/>
      <p:bldP spid="79" grpId="0"/>
      <p:bldP spid="79" grpId="1"/>
      <p:bldP spid="80" grpId="0" animBg="1"/>
      <p:bldP spid="84" grpId="0" animBg="1"/>
      <p:bldP spid="85" grpId="0"/>
      <p:bldP spid="85" grpId="1"/>
      <p:bldP spid="86" grpId="0" animBg="1"/>
      <p:bldP spid="88" grpId="0" animBg="1"/>
      <p:bldP spid="90" grpId="0" animBg="1"/>
      <p:bldP spid="92" grpId="0" animBg="1"/>
      <p:bldP spid="93" grpId="0"/>
      <p:bldP spid="93" grpId="1"/>
      <p:bldP spid="96" grpId="0" animBg="1"/>
      <p:bldP spid="97" grpId="0" animBg="1"/>
      <p:bldP spid="99" grpId="0" animBg="1"/>
      <p:bldP spid="100" grpId="0" animBg="1"/>
      <p:bldP spid="101" grpId="0" animBg="1"/>
      <p:bldP spid="101" grpId="1" animBg="1"/>
      <p:bldP spid="102" grpId="0" animBg="1"/>
      <p:bldP spid="103" grpId="0" animBg="1"/>
      <p:bldP spid="106" grpId="0" animBg="1"/>
      <p:bldP spid="107" grpId="0" animBg="1"/>
      <p:bldP spid="105" grpId="0" animBg="1"/>
      <p:bldP spid="104" grpId="0" animBg="1"/>
      <p:bldP spid="104" grpId="1" animBg="1"/>
      <p:bldP spid="109" grpId="0" animBg="1"/>
      <p:bldP spid="109" grpId="1" animBg="1"/>
      <p:bldP spid="110" grpId="0" animBg="1"/>
      <p:bldP spid="111" grpId="0" animBg="1"/>
      <p:bldP spid="112" grpId="0" animBg="1"/>
      <p:bldP spid="113" grpId="0" animBg="1"/>
      <p:bldP spid="113" grpId="1" animBg="1"/>
      <p:bldP spid="114" grpId="0" animBg="1"/>
      <p:bldP spid="115" grpId="0" animBg="1"/>
      <p:bldP spid="116" grpId="0" animBg="1"/>
      <p:bldP spid="118" grpId="0" animBg="1"/>
      <p:bldP spid="118" grpId="1" animBg="1"/>
      <p:bldP spid="94" grpId="0" animBg="1"/>
      <p:bldP spid="119" grpId="0" animBg="1"/>
      <p:bldP spid="120" grpId="0" animBg="1"/>
      <p:bldP spid="120" grpId="1" animBg="1"/>
      <p:bldP spid="121" grpId="0" animBg="1"/>
      <p:bldP spid="89" grpId="0" animBg="1"/>
      <p:bldP spid="122" grpId="0" animBg="1"/>
      <p:bldP spid="122" grpId="1" animBg="1"/>
      <p:bldP spid="98" grpId="0" animBg="1"/>
      <p:bldP spid="123" grpId="0" animBg="1"/>
      <p:bldP spid="125" grpId="0" animBg="1"/>
      <p:bldP spid="125" grpId="1" animBg="1"/>
      <p:bldP spid="87" grpId="0" animBg="1"/>
      <p:bldP spid="126" grpId="0" animBg="1"/>
      <p:bldP spid="83" grpId="0" animBg="1"/>
      <p:bldP spid="129" grpId="0" animBg="1"/>
      <p:bldP spid="1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FE1889-62F8-438F-BB08-346553783B42}"/>
              </a:ext>
            </a:extLst>
          </p:cNvPr>
          <p:cNvSpPr>
            <a:spLocks noGrp="1"/>
          </p:cNvSpPr>
          <p:nvPr>
            <p:ph type="title"/>
          </p:nvPr>
        </p:nvSpPr>
        <p:spPr/>
        <p:txBody>
          <a:bodyPr/>
          <a:lstStyle/>
          <a:p>
            <a:r>
              <a:rPr lang="en-US" dirty="0" smtClean="0"/>
              <a:t>DFS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 xmlns:a16="http://schemas.microsoft.com/office/drawing/2014/main" id="{FC2D260D-A0DA-45DF-9F25-A4CB9D5A371A}"/>
                  </a:ext>
                </a:extLst>
              </p:cNvPr>
              <p:cNvSpPr>
                <a:spLocks noGrp="1"/>
              </p:cNvSpPr>
              <p:nvPr>
                <p:ph idx="1"/>
              </p:nvPr>
            </p:nvSpPr>
            <p:spPr>
              <a:xfrm>
                <a:off x="575240" y="1463857"/>
                <a:ext cx="11187258" cy="4845504"/>
              </a:xfrm>
            </p:spPr>
            <p:txBody>
              <a:bodyPr>
                <a:noAutofit/>
              </a:bodyPr>
              <a:lstStyle/>
              <a:p>
                <a:r>
                  <a:rPr lang="en-US" sz="2800" dirty="0" smtClean="0"/>
                  <a:t>Running time?</a:t>
                </a:r>
                <a:endParaRPr lang="en-US" sz="2800" dirty="0"/>
              </a:p>
              <a:p>
                <a:pPr lvl="1"/>
                <a:r>
                  <a:rPr lang="en-US" sz="2800" dirty="0" smtClean="0"/>
                  <a:t>Same as BFS: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𝑉</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𝐸</m:t>
                        </m:r>
                      </m:e>
                    </m:d>
                    <m:r>
                      <a:rPr lang="en-US" sz="2800" b="0" i="1" smtClean="0">
                        <a:latin typeface="Cambria Math" panose="02040503050406030204" pitchFamily="18" charset="0"/>
                      </a:rPr>
                      <m:t>)</m:t>
                    </m:r>
                  </m:oMath>
                </a14:m>
                <a:endParaRPr lang="en-US" sz="2800" dirty="0" smtClean="0"/>
              </a:p>
              <a:p>
                <a:endParaRPr lang="en-US" sz="2800" dirty="0"/>
              </a:p>
              <a:p>
                <a:r>
                  <a:rPr lang="en-US" sz="2800" dirty="0" smtClean="0"/>
                  <a:t>You can rewrite DFS to be a recursive method.</a:t>
                </a:r>
              </a:p>
              <a:p>
                <a:r>
                  <a:rPr lang="en-US" sz="2800" dirty="0" smtClean="0"/>
                  <a:t>Use the call stack as your stack.</a:t>
                </a:r>
              </a:p>
              <a:p>
                <a:endParaRPr lang="en-US" sz="2800" dirty="0"/>
              </a:p>
              <a:p>
                <a:r>
                  <a:rPr lang="en-US" sz="2800" dirty="0" smtClean="0"/>
                  <a:t>No easy trick to do the same with BFS</a:t>
                </a:r>
                <a:r>
                  <a:rPr lang="en-US" sz="2800" dirty="0" smtClean="0"/>
                  <a:t>.</a:t>
                </a:r>
                <a:endParaRPr lang="en-US" sz="2800" dirty="0" smtClean="0"/>
              </a:p>
            </p:txBody>
          </p:sp>
        </mc:Choice>
        <mc:Fallback>
          <p:sp>
            <p:nvSpPr>
              <p:cNvPr id="3" name="Content Placeholder 2">
                <a:extLst>
                  <a:ext uri="{FF2B5EF4-FFF2-40B4-BE49-F238E27FC236}">
                    <a16:creationId xmlns="" xmlns:a16="http://schemas.microsoft.com/office/drawing/2014/main" xmlns:a14="http://schemas.microsoft.com/office/drawing/2010/main" id="{FC2D260D-A0DA-45DF-9F25-A4CB9D5A371A}"/>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rotWithShape="0">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626908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SCC Algorithm</a:t>
            </a:r>
          </a:p>
        </p:txBody>
      </p:sp>
      <p:sp>
        <p:nvSpPr>
          <p:cNvPr id="3" name="Content Placeholder 2"/>
          <p:cNvSpPr>
            <a:spLocks noGrp="1"/>
          </p:cNvSpPr>
          <p:nvPr>
            <p:ph idx="1"/>
          </p:nvPr>
        </p:nvSpPr>
        <p:spPr/>
        <p:txBody>
          <a:bodyPr>
            <a:normAutofit/>
          </a:bodyPr>
          <a:lstStyle/>
          <a:p>
            <a:r>
              <a:rPr lang="en-US" sz="2800" dirty="0"/>
              <a:t>Ok. How do we make a computer do this?</a:t>
            </a:r>
          </a:p>
          <a:p>
            <a:r>
              <a:rPr lang="en-US" sz="2800" dirty="0"/>
              <a:t>You could: </a:t>
            </a:r>
          </a:p>
          <a:p>
            <a:pPr lvl="1"/>
            <a:r>
              <a:rPr lang="en-US" sz="2800" dirty="0"/>
              <a:t>run a </a:t>
            </a:r>
            <a:r>
              <a:rPr lang="en-US" sz="2800" dirty="0" smtClean="0"/>
              <a:t>BFS </a:t>
            </a:r>
            <a:r>
              <a:rPr lang="en-US" sz="2800" dirty="0"/>
              <a:t>from every vertex, </a:t>
            </a:r>
          </a:p>
          <a:p>
            <a:pPr lvl="1"/>
            <a:r>
              <a:rPr lang="en-US" sz="2800" dirty="0"/>
              <a:t>For each vertex record what other vertices it can get to </a:t>
            </a:r>
          </a:p>
          <a:p>
            <a:pPr lvl="1"/>
            <a:r>
              <a:rPr lang="en-US" sz="2800" dirty="0"/>
              <a:t>and figure it out from there. </a:t>
            </a:r>
          </a:p>
          <a:p>
            <a:r>
              <a:rPr lang="en-US" sz="2800" dirty="0"/>
              <a:t>But you can do better. There’s actually an O(|V|+|E|) algorithm!</a:t>
            </a:r>
          </a:p>
          <a:p>
            <a:pPr marL="0" indent="0">
              <a:buNone/>
            </a:pPr>
            <a:endParaRPr lang="en-US" sz="2800" dirty="0"/>
          </a:p>
        </p:txBody>
      </p:sp>
    </p:spTree>
    <p:extLst>
      <p:ext uri="{BB962C8B-B14F-4D97-AF65-F5344CB8AC3E}">
        <p14:creationId xmlns:p14="http://schemas.microsoft.com/office/powerpoint/2010/main" val="167452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SCC Algorithm</a:t>
            </a:r>
            <a:endParaRPr lang="en-US" dirty="0"/>
          </a:p>
        </p:txBody>
      </p:sp>
      <p:sp>
        <p:nvSpPr>
          <p:cNvPr id="3" name="Content Placeholder 2"/>
          <p:cNvSpPr>
            <a:spLocks noGrp="1"/>
          </p:cNvSpPr>
          <p:nvPr>
            <p:ph idx="1"/>
          </p:nvPr>
        </p:nvSpPr>
        <p:spPr/>
        <p:txBody>
          <a:bodyPr>
            <a:normAutofit/>
          </a:bodyPr>
          <a:lstStyle/>
          <a:p>
            <a:r>
              <a:rPr lang="en-US" sz="2800" dirty="0"/>
              <a:t>I only want you to remember two things about the algorithm: </a:t>
            </a:r>
          </a:p>
          <a:p>
            <a:pPr lvl="1"/>
            <a:r>
              <a:rPr lang="en-US" sz="2800" dirty="0"/>
              <a:t>It is an application of depth first search. </a:t>
            </a:r>
          </a:p>
          <a:p>
            <a:pPr lvl="1"/>
            <a:r>
              <a:rPr lang="en-US" sz="2800" dirty="0"/>
              <a:t>It runs in linear time</a:t>
            </a:r>
          </a:p>
          <a:p>
            <a:r>
              <a:rPr lang="en-US" sz="2800" dirty="0"/>
              <a:t>The problem with running a [B/D]FS from every vertex is you </a:t>
            </a:r>
            <a:r>
              <a:rPr lang="en-US" sz="2800" dirty="0" err="1"/>
              <a:t>recompute</a:t>
            </a:r>
            <a:r>
              <a:rPr lang="en-US" sz="2800" dirty="0"/>
              <a:t> a lot of information.</a:t>
            </a:r>
          </a:p>
          <a:p>
            <a:r>
              <a:rPr lang="en-US" sz="2800" dirty="0"/>
              <a:t>The time </a:t>
            </a:r>
            <a:r>
              <a:rPr lang="en-US" sz="2800" dirty="0" smtClean="0"/>
              <a:t>a vertex is popped </a:t>
            </a:r>
            <a:r>
              <a:rPr lang="en-US" sz="2800" dirty="0"/>
              <a:t>off the stack in </a:t>
            </a:r>
            <a:r>
              <a:rPr lang="en-US" sz="2800" dirty="0" smtClean="0"/>
              <a:t>(recursive) DFS </a:t>
            </a:r>
            <a:r>
              <a:rPr lang="en-US" sz="2800" dirty="0"/>
              <a:t>contains a “smart” ordering to do a second DFS where you don’t need to </a:t>
            </a:r>
            <a:r>
              <a:rPr lang="en-US" sz="2800" dirty="0" err="1"/>
              <a:t>recompute</a:t>
            </a:r>
            <a:r>
              <a:rPr lang="en-US" sz="2800" dirty="0"/>
              <a:t> that information</a:t>
            </a:r>
            <a:r>
              <a:rPr lang="en-US" sz="2800" dirty="0" smtClean="0"/>
              <a:t>.</a:t>
            </a:r>
          </a:p>
          <a:p>
            <a:endParaRPr lang="en-US" sz="2800" dirty="0"/>
          </a:p>
          <a:p>
            <a:endParaRPr lang="en-US" sz="2800" dirty="0"/>
          </a:p>
        </p:txBody>
      </p:sp>
    </p:spTree>
    <p:extLst>
      <p:ext uri="{BB962C8B-B14F-4D97-AF65-F5344CB8AC3E}">
        <p14:creationId xmlns:p14="http://schemas.microsoft.com/office/powerpoint/2010/main" val="13493901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SCC Algorithm</a:t>
            </a:r>
            <a:endParaRPr lang="en-US" dirty="0"/>
          </a:p>
        </p:txBody>
      </p:sp>
      <p:sp>
        <p:nvSpPr>
          <p:cNvPr id="3" name="Content Placeholder 2"/>
          <p:cNvSpPr>
            <a:spLocks noGrp="1"/>
          </p:cNvSpPr>
          <p:nvPr>
            <p:ph idx="1"/>
          </p:nvPr>
        </p:nvSpPr>
        <p:spPr/>
        <p:txBody>
          <a:bodyPr>
            <a:normAutofit fontScale="92500" lnSpcReduction="10000"/>
          </a:bodyPr>
          <a:lstStyle/>
          <a:p>
            <a:endParaRPr lang="en-US" sz="2400" dirty="0" smtClean="0"/>
          </a:p>
          <a:p>
            <a:endParaRPr lang="en-US" sz="2400" dirty="0"/>
          </a:p>
          <a:p>
            <a:endParaRPr lang="en-US" sz="2400" dirty="0" smtClean="0"/>
          </a:p>
          <a:p>
            <a:endParaRPr lang="en-US" sz="2400" dirty="0"/>
          </a:p>
          <a:p>
            <a:r>
              <a:rPr lang="en-US" sz="2800" dirty="0" smtClean="0"/>
              <a:t>If we run a DFS from A and another one from B, we’ll go through almost the entire graph twice. </a:t>
            </a:r>
          </a:p>
          <a:p>
            <a:r>
              <a:rPr lang="en-US" sz="2800" dirty="0" smtClean="0"/>
              <a:t>Starting at J or K and moving from “right to left” will let us avoid </a:t>
            </a:r>
            <a:r>
              <a:rPr lang="en-US" sz="2800" dirty="0" err="1" smtClean="0"/>
              <a:t>recomputation</a:t>
            </a:r>
            <a:r>
              <a:rPr lang="en-US" sz="2800" dirty="0" smtClean="0"/>
              <a:t>.</a:t>
            </a:r>
            <a:endParaRPr lang="en-US" sz="2800" dirty="0"/>
          </a:p>
          <a:p>
            <a:r>
              <a:rPr lang="en-US" sz="2800" dirty="0" smtClean="0"/>
              <a:t>Details </a:t>
            </a:r>
            <a:r>
              <a:rPr lang="en-US" sz="2800" dirty="0"/>
              <a:t>at end of this </a:t>
            </a:r>
            <a:r>
              <a:rPr lang="en-US" sz="2800" dirty="0" smtClean="0"/>
              <a:t>slide deck</a:t>
            </a:r>
            <a:r>
              <a:rPr lang="en-US" sz="2800" dirty="0"/>
              <a:t>. </a:t>
            </a:r>
          </a:p>
          <a:p>
            <a:r>
              <a:rPr lang="en-US" sz="2800" dirty="0" smtClean="0"/>
              <a:t>For the final, we might ask you to find Strongly Connected Components, but won’t require you use the algorithm.</a:t>
            </a:r>
            <a:endParaRPr lang="en-US" sz="2800" dirty="0"/>
          </a:p>
        </p:txBody>
      </p:sp>
      <p:grpSp>
        <p:nvGrpSpPr>
          <p:cNvPr id="6" name="Group 5">
            <a:extLst>
              <a:ext uri="{FF2B5EF4-FFF2-40B4-BE49-F238E27FC236}">
                <a16:creationId xmlns:a16="http://schemas.microsoft.com/office/drawing/2014/main" xmlns="" id="{615E97BE-55FA-4EF1-958A-48484C14CA58}"/>
              </a:ext>
            </a:extLst>
          </p:cNvPr>
          <p:cNvGrpSpPr/>
          <p:nvPr/>
        </p:nvGrpSpPr>
        <p:grpSpPr>
          <a:xfrm>
            <a:off x="1274238" y="1528800"/>
            <a:ext cx="8050937" cy="1701206"/>
            <a:chOff x="1286456" y="3769632"/>
            <a:chExt cx="6510474" cy="1375698"/>
          </a:xfrm>
        </p:grpSpPr>
        <p:sp>
          <p:nvSpPr>
            <p:cNvPr id="7" name="Oval 6"/>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8" name="Oval 7"/>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9" name="Oval 8"/>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cxnSp>
          <p:nvCxnSpPr>
            <p:cNvPr id="10" name="Straight Arrow Connector 9"/>
            <p:cNvCxnSpPr>
              <a:stCxn id="8" idx="7"/>
              <a:endCxn id="7"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5"/>
              <a:endCxn id="9"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4"/>
              <a:endCxn id="8"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14" name="Oval 13"/>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cxnSp>
          <p:nvCxnSpPr>
            <p:cNvPr id="15" name="Straight Arrow Connector 14"/>
            <p:cNvCxnSpPr>
              <a:stCxn id="13" idx="6"/>
              <a:endCxn id="7"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7"/>
              <a:endCxn id="14"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2"/>
              <a:endCxn id="7"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cxnSp>
          <p:nvCxnSpPr>
            <p:cNvPr id="19" name="Straight Arrow Connector 18"/>
            <p:cNvCxnSpPr>
              <a:stCxn id="18" idx="6"/>
              <a:endCxn id="13"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K</a:t>
              </a:r>
            </a:p>
          </p:txBody>
        </p:sp>
        <p:cxnSp>
          <p:nvCxnSpPr>
            <p:cNvPr id="21" name="Straight Arrow Connector 20"/>
            <p:cNvCxnSpPr>
              <a:stCxn id="14" idx="6"/>
              <a:endCxn id="20"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J</a:t>
              </a:r>
            </a:p>
          </p:txBody>
        </p:sp>
        <p:cxnSp>
          <p:nvCxnSpPr>
            <p:cNvPr id="23" name="Straight Arrow Connector 22"/>
            <p:cNvCxnSpPr>
              <a:stCxn id="9" idx="6"/>
              <a:endCxn id="2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4"/>
              <a:endCxn id="2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0"/>
              <a:endCxn id="20"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8663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t>She knows how much it would cost to lay electric wires between any pair of locations, and wants the cheapest way to make sure electricity from the plant to every city.</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541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p:sp>
        <p:nvSpPr>
          <p:cNvPr id="3" name="Content Placeholder 2"/>
          <p:cNvSpPr>
            <a:spLocks noGrp="1"/>
          </p:cNvSpPr>
          <p:nvPr>
            <p:ph idx="1"/>
          </p:nvPr>
        </p:nvSpPr>
        <p:spPr>
          <a:xfrm>
            <a:off x="575240" y="1293873"/>
            <a:ext cx="11187258" cy="2965696"/>
          </a:xfrm>
        </p:spPr>
        <p:txBody>
          <a:bodyPr>
            <a:normAutofit/>
          </a:bodyPr>
          <a:lstStyle/>
          <a:p>
            <a:r>
              <a:rPr lang="en-US" sz="2800" dirty="0"/>
              <a:t>Graphs are useful because they encode relationships between arbitrary objects.</a:t>
            </a:r>
          </a:p>
          <a:p>
            <a:r>
              <a:rPr lang="en-US" sz="2800" dirty="0" smtClean="0"/>
              <a:t>Let’s </a:t>
            </a:r>
            <a:r>
              <a:rPr lang="en-US" sz="2800" dirty="0"/>
              <a:t>build a new graph out of </a:t>
            </a:r>
            <a:r>
              <a:rPr lang="en-US" sz="2800" dirty="0" smtClean="0"/>
              <a:t>the SCCs! </a:t>
            </a:r>
            <a:r>
              <a:rPr lang="en-US" sz="2800" dirty="0"/>
              <a:t>Call it </a:t>
            </a:r>
            <a:r>
              <a:rPr lang="en-US" sz="2800" dirty="0">
                <a:solidFill>
                  <a:schemeClr val="accent1"/>
                </a:solidFill>
              </a:rPr>
              <a:t>H</a:t>
            </a:r>
          </a:p>
          <a:p>
            <a:pPr lvl="1"/>
            <a:r>
              <a:rPr lang="en-US" sz="2800" dirty="0"/>
              <a:t>Have a vertex for each of the strongly connected components</a:t>
            </a:r>
          </a:p>
          <a:p>
            <a:pPr lvl="1"/>
            <a:r>
              <a:rPr lang="en-US" sz="2800" dirty="0"/>
              <a:t>Add an edge from component 1 to component 2 if there is an edge from a vertex inside 1 to one inside 2.</a:t>
            </a:r>
          </a:p>
          <a:p>
            <a:endParaRPr lang="en-US" dirty="0"/>
          </a:p>
        </p:txBody>
      </p:sp>
      <p:sp>
        <p:nvSpPr>
          <p:cNvPr id="53" name="Oval 52"/>
          <p:cNvSpPr/>
          <p:nvPr/>
        </p:nvSpPr>
        <p:spPr>
          <a:xfrm>
            <a:off x="5907947" y="461309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541324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540022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5024789"/>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5024789"/>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5095424"/>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6171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6171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854260"/>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5028874"/>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854260"/>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6261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858345"/>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6576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858345"/>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48388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641388"/>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5139994"/>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5069359"/>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530993"/>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95188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5024789"/>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982358"/>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776760"/>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716619"/>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5115438"/>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427153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429371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4306382"/>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4430097"/>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2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	</a:t>
            </a:r>
          </a:p>
        </p:txBody>
      </p:sp>
      <p:sp>
        <p:nvSpPr>
          <p:cNvPr id="3" name="Content Placeholder 2"/>
          <p:cNvSpPr>
            <a:spLocks noGrp="1"/>
          </p:cNvSpPr>
          <p:nvPr>
            <p:ph idx="1"/>
          </p:nvPr>
        </p:nvSpPr>
        <p:spPr/>
        <p:txBody>
          <a:bodyPr>
            <a:noAutofit/>
          </a:bodyPr>
          <a:lstStyle/>
          <a:p>
            <a:endParaRPr lang="en-US" sz="2800" dirty="0"/>
          </a:p>
          <a:p>
            <a:endParaRPr lang="en-US" sz="2800" dirty="0"/>
          </a:p>
          <a:p>
            <a:endParaRPr lang="en-US" sz="2800" dirty="0"/>
          </a:p>
          <a:p>
            <a:pPr marL="0" indent="0">
              <a:buNone/>
            </a:pPr>
            <a:endParaRPr lang="en-US" sz="2800" dirty="0"/>
          </a:p>
          <a:p>
            <a:r>
              <a:rPr lang="en-US" sz="2800" dirty="0"/>
              <a:t>That’s awful meta. Why?</a:t>
            </a:r>
          </a:p>
          <a:p>
            <a:r>
              <a:rPr lang="en-US" sz="2800" dirty="0"/>
              <a:t>This new graph summarizes reachability information of the original graph. </a:t>
            </a:r>
          </a:p>
          <a:p>
            <a:pPr lvl="1"/>
            <a:r>
              <a:rPr lang="en-US" sz="2800" dirty="0"/>
              <a:t>I can get from A (of G) in </a:t>
            </a:r>
            <a:r>
              <a:rPr lang="en-US" sz="2800" dirty="0">
                <a:solidFill>
                  <a:schemeClr val="accent1"/>
                </a:solidFill>
              </a:rPr>
              <a:t>1</a:t>
            </a:r>
            <a:r>
              <a:rPr lang="en-US" sz="2800" dirty="0"/>
              <a:t> to F (of G) in </a:t>
            </a:r>
            <a:r>
              <a:rPr lang="en-US" sz="2800" dirty="0">
                <a:solidFill>
                  <a:schemeClr val="accent1"/>
                </a:solidFill>
              </a:rPr>
              <a:t>3</a:t>
            </a:r>
            <a:r>
              <a:rPr lang="en-US" sz="2800" dirty="0"/>
              <a:t> if and only if I can get from </a:t>
            </a:r>
            <a:r>
              <a:rPr lang="en-US" sz="2800" dirty="0">
                <a:solidFill>
                  <a:schemeClr val="accent1"/>
                </a:solidFill>
              </a:rPr>
              <a:t>1</a:t>
            </a:r>
            <a:r>
              <a:rPr lang="en-US" sz="2800" dirty="0"/>
              <a:t> to </a:t>
            </a:r>
            <a:r>
              <a:rPr lang="en-US" sz="2800" dirty="0">
                <a:solidFill>
                  <a:schemeClr val="accent1"/>
                </a:solidFill>
              </a:rPr>
              <a:t>3</a:t>
            </a:r>
            <a:r>
              <a:rPr lang="en-US" sz="2800" dirty="0"/>
              <a:t> in </a:t>
            </a:r>
            <a:r>
              <a:rPr lang="en-US" sz="2800" dirty="0">
                <a:solidFill>
                  <a:schemeClr val="accent1"/>
                </a:solidFill>
              </a:rPr>
              <a:t>H</a:t>
            </a:r>
            <a:r>
              <a:rPr lang="en-US" sz="2800" dirty="0"/>
              <a:t>. </a:t>
            </a:r>
          </a:p>
          <a:p>
            <a:endParaRPr lang="en-US" sz="2800" dirty="0"/>
          </a:p>
        </p:txBody>
      </p:sp>
      <p:sp>
        <p:nvSpPr>
          <p:cNvPr id="62" name="Oval 61"/>
          <p:cNvSpPr/>
          <p:nvPr/>
        </p:nvSpPr>
        <p:spPr>
          <a:xfrm>
            <a:off x="5907947" y="207671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63" name="Oval 62"/>
          <p:cNvSpPr/>
          <p:nvPr/>
        </p:nvSpPr>
        <p:spPr>
          <a:xfrm>
            <a:off x="5491850" y="28768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4" name="Oval 63"/>
          <p:cNvSpPr/>
          <p:nvPr/>
        </p:nvSpPr>
        <p:spPr>
          <a:xfrm>
            <a:off x="6553198" y="286384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65" name="Straight Arrow Connector 64"/>
          <p:cNvCxnSpPr>
            <a:stCxn id="63" idx="7"/>
            <a:endCxn id="62" idx="3"/>
          </p:cNvCxnSpPr>
          <p:nvPr/>
        </p:nvCxnSpPr>
        <p:spPr>
          <a:xfrm flipV="1">
            <a:off x="5912525" y="2488409"/>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5"/>
            <a:endCxn id="64" idx="0"/>
          </p:cNvCxnSpPr>
          <p:nvPr/>
        </p:nvCxnSpPr>
        <p:spPr>
          <a:xfrm>
            <a:off x="6328622" y="2488409"/>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2" idx="4"/>
            <a:endCxn id="63" idx="6"/>
          </p:cNvCxnSpPr>
          <p:nvPr/>
        </p:nvCxnSpPr>
        <p:spPr>
          <a:xfrm flipH="1">
            <a:off x="5984701" y="2559044"/>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3283654" y="208080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9" name="Oval 68"/>
          <p:cNvSpPr/>
          <p:nvPr/>
        </p:nvSpPr>
        <p:spPr>
          <a:xfrm>
            <a:off x="7451055" y="208080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70" name="Straight Arrow Connector 69"/>
          <p:cNvCxnSpPr>
            <a:stCxn id="68" idx="6"/>
            <a:endCxn id="62" idx="2"/>
          </p:cNvCxnSpPr>
          <p:nvPr/>
        </p:nvCxnSpPr>
        <p:spPr>
          <a:xfrm flipV="1">
            <a:off x="3776505" y="2317880"/>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7"/>
            <a:endCxn id="69" idx="3"/>
          </p:cNvCxnSpPr>
          <p:nvPr/>
        </p:nvCxnSpPr>
        <p:spPr>
          <a:xfrm flipV="1">
            <a:off x="6973873" y="2492494"/>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9" idx="2"/>
            <a:endCxn id="62" idx="6"/>
          </p:cNvCxnSpPr>
          <p:nvPr/>
        </p:nvCxnSpPr>
        <p:spPr>
          <a:xfrm flipH="1" flipV="1">
            <a:off x="6400798" y="2317880"/>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1544256" y="208975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74" name="Straight Arrow Connector 73"/>
          <p:cNvCxnSpPr>
            <a:stCxn id="73" idx="6"/>
            <a:endCxn id="68" idx="2"/>
          </p:cNvCxnSpPr>
          <p:nvPr/>
        </p:nvCxnSpPr>
        <p:spPr>
          <a:xfrm flipV="1">
            <a:off x="2037107" y="2321965"/>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9801890" y="212128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76" name="Straight Arrow Connector 75"/>
          <p:cNvCxnSpPr>
            <a:stCxn id="69" idx="6"/>
            <a:endCxn id="75" idx="2"/>
          </p:cNvCxnSpPr>
          <p:nvPr/>
        </p:nvCxnSpPr>
        <p:spPr>
          <a:xfrm>
            <a:off x="7943906" y="2321965"/>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9309039" y="294750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78" name="Straight Arrow Connector 77"/>
          <p:cNvCxnSpPr>
            <a:stCxn id="64" idx="6"/>
            <a:endCxn id="77" idx="2"/>
          </p:cNvCxnSpPr>
          <p:nvPr/>
        </p:nvCxnSpPr>
        <p:spPr>
          <a:xfrm>
            <a:off x="7046049" y="3105008"/>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5" idx="4"/>
            <a:endCxn id="77" idx="7"/>
          </p:cNvCxnSpPr>
          <p:nvPr/>
        </p:nvCxnSpPr>
        <p:spPr>
          <a:xfrm flipH="1">
            <a:off x="9729714" y="2603614"/>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7" idx="0"/>
            <a:endCxn id="75" idx="3"/>
          </p:cNvCxnSpPr>
          <p:nvPr/>
        </p:nvCxnSpPr>
        <p:spPr>
          <a:xfrm flipV="1">
            <a:off x="9555465" y="2532979"/>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Right Arrow 80"/>
          <p:cNvSpPr/>
          <p:nvPr/>
        </p:nvSpPr>
        <p:spPr>
          <a:xfrm>
            <a:off x="2302846" y="1994613"/>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p:cNvSpPr/>
          <p:nvPr/>
        </p:nvSpPr>
        <p:spPr>
          <a:xfrm>
            <a:off x="4289324" y="241550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8289540" y="2488409"/>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278517" y="2445978"/>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85" name="TextBox 84"/>
          <p:cNvSpPr txBox="1"/>
          <p:nvPr/>
        </p:nvSpPr>
        <p:spPr>
          <a:xfrm>
            <a:off x="7248552" y="3240380"/>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86" name="TextBox 85"/>
          <p:cNvSpPr txBox="1"/>
          <p:nvPr/>
        </p:nvSpPr>
        <p:spPr>
          <a:xfrm>
            <a:off x="10174056" y="3180239"/>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87" name="TextBox 86"/>
          <p:cNvSpPr txBox="1"/>
          <p:nvPr/>
        </p:nvSpPr>
        <p:spPr>
          <a:xfrm>
            <a:off x="3013941" y="2579058"/>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88" name="Oval 87"/>
          <p:cNvSpPr/>
          <p:nvPr/>
        </p:nvSpPr>
        <p:spPr>
          <a:xfrm>
            <a:off x="1043195" y="173515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21291" y="175733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299773" y="1770002"/>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9065704" y="1893717"/>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54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Must </a:t>
            </a:r>
            <a:r>
              <a:rPr lang="en-US" dirty="0">
                <a:solidFill>
                  <a:srgbClr val="00B0F0"/>
                </a:solidFill>
              </a:rPr>
              <a:t>H</a:t>
            </a:r>
            <a:r>
              <a:rPr lang="en-US" dirty="0"/>
              <a:t> Be a DAG?</a:t>
            </a:r>
          </a:p>
        </p:txBody>
      </p:sp>
      <p:sp>
        <p:nvSpPr>
          <p:cNvPr id="3" name="Content Placeholder 2"/>
          <p:cNvSpPr>
            <a:spLocks noGrp="1"/>
          </p:cNvSpPr>
          <p:nvPr>
            <p:ph idx="1"/>
          </p:nvPr>
        </p:nvSpPr>
        <p:spPr/>
        <p:txBody>
          <a:bodyPr>
            <a:normAutofit/>
          </a:bodyPr>
          <a:lstStyle/>
          <a:p>
            <a:r>
              <a:rPr lang="en-US" sz="2800" dirty="0">
                <a:solidFill>
                  <a:schemeClr val="accent1"/>
                </a:solidFill>
              </a:rPr>
              <a:t>H</a:t>
            </a:r>
            <a:r>
              <a:rPr lang="en-US" sz="2800" dirty="0"/>
              <a:t> is always a DAG (do you see why?).</a:t>
            </a:r>
          </a:p>
        </p:txBody>
      </p:sp>
    </p:spTree>
    <p:extLst>
      <p:ext uri="{BB962C8B-B14F-4D97-AF65-F5344CB8AC3E}">
        <p14:creationId xmlns:p14="http://schemas.microsoft.com/office/powerpoint/2010/main" val="1727057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p:txBody>
          <a:bodyPr>
            <a:noAutofit/>
          </a:bodyPr>
          <a:lstStyle/>
          <a:p>
            <a:r>
              <a:rPr lang="en-US" sz="2800" dirty="0"/>
              <a:t>Finding SCCs lets you </a:t>
            </a:r>
            <a:r>
              <a:rPr lang="en-US" sz="2800" b="1" dirty="0"/>
              <a:t>collapse </a:t>
            </a:r>
            <a:r>
              <a:rPr lang="en-US" sz="2800" dirty="0"/>
              <a:t>your graph to the meta-structure.</a:t>
            </a:r>
            <a:br>
              <a:rPr lang="en-US" sz="2800" dirty="0"/>
            </a:br>
            <a:r>
              <a:rPr lang="en-US" sz="2800" dirty="0"/>
              <a:t>If (and only if) your graph is a DAG, you can find a topological sort of your graph</a:t>
            </a:r>
            <a:r>
              <a:rPr lang="en-US" sz="2800" dirty="0" smtClean="0"/>
              <a:t>.</a:t>
            </a:r>
            <a:endParaRPr lang="en-US" sz="2800" dirty="0"/>
          </a:p>
          <a:p>
            <a:r>
              <a:rPr lang="en-US" sz="2800" dirty="0"/>
              <a:t>Both of these algorithms run in linear time.</a:t>
            </a:r>
          </a:p>
          <a:p>
            <a:r>
              <a:rPr lang="en-US" sz="2800" dirty="0"/>
              <a:t>Just about everything you could want to do with your graph will take at least as long.</a:t>
            </a:r>
          </a:p>
          <a:p>
            <a:r>
              <a:rPr lang="en-US" sz="2800" dirty="0"/>
              <a:t>You should think of these as </a:t>
            </a:r>
            <a:r>
              <a:rPr lang="en-US" sz="2800" b="1" dirty="0"/>
              <a:t>“almost free” preprocessing </a:t>
            </a:r>
            <a:r>
              <a:rPr lang="en-US" sz="2800" dirty="0"/>
              <a:t>of your graph. </a:t>
            </a:r>
          </a:p>
          <a:p>
            <a:pPr lvl="1"/>
            <a:r>
              <a:rPr lang="en-US" sz="2800" dirty="0"/>
              <a:t>Your other graph algorithms only need to work on </a:t>
            </a:r>
          </a:p>
          <a:p>
            <a:pPr lvl="2"/>
            <a:r>
              <a:rPr lang="en-US" sz="2800" dirty="0"/>
              <a:t>topologically sorted graphs and </a:t>
            </a:r>
          </a:p>
          <a:p>
            <a:pPr lvl="2"/>
            <a:r>
              <a:rPr lang="en-US" sz="2800" dirty="0"/>
              <a:t>strongly connected graphs. </a:t>
            </a:r>
          </a:p>
          <a:p>
            <a:endParaRPr lang="en-US" sz="2800" dirty="0"/>
          </a:p>
        </p:txBody>
      </p:sp>
    </p:spTree>
    <p:extLst>
      <p:ext uri="{BB962C8B-B14F-4D97-AF65-F5344CB8AC3E}">
        <p14:creationId xmlns:p14="http://schemas.microsoft.com/office/powerpoint/2010/main" val="84485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Longer Example	</a:t>
            </a:r>
          </a:p>
        </p:txBody>
      </p:sp>
      <p:sp>
        <p:nvSpPr>
          <p:cNvPr id="3" name="Content Placeholder 2"/>
          <p:cNvSpPr>
            <a:spLocks noGrp="1"/>
          </p:cNvSpPr>
          <p:nvPr>
            <p:ph idx="1"/>
          </p:nvPr>
        </p:nvSpPr>
        <p:spPr/>
        <p:txBody>
          <a:bodyPr>
            <a:normAutofit/>
          </a:bodyPr>
          <a:lstStyle/>
          <a:p>
            <a:r>
              <a:rPr lang="en-US" sz="2800" dirty="0"/>
              <a:t>The best way to really see why this is useful is to do a bunch of examples. </a:t>
            </a:r>
          </a:p>
          <a:p>
            <a:r>
              <a:rPr lang="en-US" sz="2800" dirty="0" smtClean="0"/>
              <a:t>You’d need to tak</a:t>
            </a:r>
            <a:r>
              <a:rPr lang="en-US" sz="2800" dirty="0" smtClean="0"/>
              <a:t>e 421 first. </a:t>
            </a:r>
            <a:br>
              <a:rPr lang="en-US" sz="2800" dirty="0" smtClean="0"/>
            </a:br>
            <a:r>
              <a:rPr lang="en-US" sz="2800" dirty="0" smtClean="0"/>
              <a:t>The </a:t>
            </a:r>
            <a:r>
              <a:rPr lang="en-US" sz="2800" dirty="0"/>
              <a:t>second best way is to see one example right now...</a:t>
            </a:r>
          </a:p>
          <a:p>
            <a:r>
              <a:rPr lang="en-US" sz="2800" dirty="0"/>
              <a:t>This problem doesn’t </a:t>
            </a:r>
            <a:r>
              <a:rPr lang="en-US" sz="2800" i="1" dirty="0"/>
              <a:t>look like </a:t>
            </a:r>
            <a:r>
              <a:rPr lang="en-US" sz="2800" dirty="0"/>
              <a:t>it has anything to do with graphs </a:t>
            </a:r>
          </a:p>
          <a:p>
            <a:pPr lvl="1"/>
            <a:r>
              <a:rPr lang="en-US" sz="2800" dirty="0"/>
              <a:t>no maps</a:t>
            </a:r>
          </a:p>
          <a:p>
            <a:pPr lvl="1"/>
            <a:r>
              <a:rPr lang="en-US" sz="2800" dirty="0"/>
              <a:t>no roads</a:t>
            </a:r>
          </a:p>
          <a:p>
            <a:pPr lvl="1"/>
            <a:r>
              <a:rPr lang="en-US" sz="2800" dirty="0"/>
              <a:t>no social media friendships</a:t>
            </a:r>
          </a:p>
          <a:p>
            <a:r>
              <a:rPr lang="en-US" sz="2800" dirty="0"/>
              <a:t>Nonetheless, a graph representation is the best one</a:t>
            </a:r>
            <a:r>
              <a:rPr lang="en-US" sz="2800" dirty="0" smtClean="0"/>
              <a:t>.</a:t>
            </a:r>
            <a:endParaRPr lang="en-US" sz="2800" dirty="0"/>
          </a:p>
        </p:txBody>
      </p:sp>
    </p:spTree>
    <p:extLst>
      <p:ext uri="{BB962C8B-B14F-4D97-AF65-F5344CB8AC3E}">
        <p14:creationId xmlns:p14="http://schemas.microsoft.com/office/powerpoint/2010/main" val="3413408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Problem: Final Creation</a:t>
            </a:r>
          </a:p>
        </p:txBody>
      </p:sp>
      <p:sp>
        <p:nvSpPr>
          <p:cNvPr id="3" name="Content Placeholder 2"/>
          <p:cNvSpPr>
            <a:spLocks noGrp="1"/>
          </p:cNvSpPr>
          <p:nvPr>
            <p:ph idx="1"/>
          </p:nvPr>
        </p:nvSpPr>
        <p:spPr>
          <a:xfrm>
            <a:off x="571244" y="1293302"/>
            <a:ext cx="11321387" cy="2241792"/>
          </a:xfrm>
        </p:spPr>
        <p:txBody>
          <a:bodyPr>
            <a:noAutofit/>
          </a:bodyPr>
          <a:lstStyle/>
          <a:p>
            <a:r>
              <a:rPr lang="en-US" sz="2800" dirty="0"/>
              <a:t>We have a </a:t>
            </a:r>
            <a:r>
              <a:rPr lang="en-US" sz="2800" dirty="0" smtClean="0"/>
              <a:t>list </a:t>
            </a:r>
            <a:r>
              <a:rPr lang="en-US" sz="2800" dirty="0"/>
              <a:t>of types of problems we might want to put on the final. </a:t>
            </a:r>
          </a:p>
          <a:p>
            <a:pPr lvl="1"/>
            <a:r>
              <a:rPr lang="en-US" sz="2800" dirty="0" err="1" smtClean="0"/>
              <a:t>ForkJoin</a:t>
            </a:r>
            <a:r>
              <a:rPr lang="en-US" sz="2800" dirty="0" smtClean="0"/>
              <a:t> code, Hash tables, B-Trees, Graphs,…</a:t>
            </a:r>
            <a:endParaRPr lang="en-US" sz="2800" dirty="0"/>
          </a:p>
          <a:p>
            <a:r>
              <a:rPr lang="en-US" sz="2800" dirty="0"/>
              <a:t>To try to make you all happy, we might ask for your preferences. Each of you gives us two preferences of the form “I [do/don’t] want a [] problem on the final” *</a:t>
            </a:r>
          </a:p>
          <a:p>
            <a:r>
              <a:rPr lang="en-US" sz="2800" dirty="0"/>
              <a:t>We’ll assume you’ll be happy if you get at least one of your two </a:t>
            </a:r>
            <a:r>
              <a:rPr lang="en-US" sz="2800" dirty="0" smtClean="0"/>
              <a:t>requests.</a:t>
            </a:r>
            <a:endParaRPr lang="en-US" sz="2800" dirty="0"/>
          </a:p>
        </p:txBody>
      </p:sp>
      <p:sp>
        <p:nvSpPr>
          <p:cNvPr id="6" name="TextBox 5"/>
          <p:cNvSpPr txBox="1"/>
          <p:nvPr/>
        </p:nvSpPr>
        <p:spPr>
          <a:xfrm>
            <a:off x="5118754" y="6128608"/>
            <a:ext cx="6214124" cy="523220"/>
          </a:xfrm>
          <a:prstGeom prst="rect">
            <a:avLst/>
          </a:prstGeom>
          <a:noFill/>
        </p:spPr>
        <p:txBody>
          <a:bodyPr wrap="square" rtlCol="0">
            <a:spAutoFit/>
          </a:bodyPr>
          <a:lstStyle/>
          <a:p>
            <a:r>
              <a:rPr lang="en-US" sz="2800" dirty="0"/>
              <a:t>*This is NOT how </a:t>
            </a:r>
            <a:r>
              <a:rPr lang="en-US" sz="2800" dirty="0" smtClean="0"/>
              <a:t>I’m making </a:t>
            </a:r>
            <a:r>
              <a:rPr lang="en-US" sz="2800" dirty="0"/>
              <a:t>the final.</a:t>
            </a:r>
          </a:p>
        </p:txBody>
      </p:sp>
      <p:grpSp>
        <p:nvGrpSpPr>
          <p:cNvPr id="7" name="Group 6"/>
          <p:cNvGrpSpPr/>
          <p:nvPr/>
        </p:nvGrpSpPr>
        <p:grpSpPr>
          <a:xfrm>
            <a:off x="571244" y="4171459"/>
            <a:ext cx="11302968" cy="1834367"/>
            <a:chOff x="498764" y="4764761"/>
            <a:chExt cx="8072372" cy="1610763"/>
          </a:xfrm>
        </p:grpSpPr>
        <p:sp>
          <p:nvSpPr>
            <p:cNvPr id="8" name="Rectangle 7"/>
            <p:cNvSpPr/>
            <p:nvPr/>
          </p:nvSpPr>
          <p:spPr>
            <a:xfrm>
              <a:off x="498764" y="4764761"/>
              <a:ext cx="8072372" cy="161076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Given</a:t>
              </a:r>
              <a:r>
                <a:rPr lang="en-US" sz="2800" dirty="0"/>
                <a:t>: A list of 2 preferences per student.</a:t>
              </a:r>
            </a:p>
            <a:p>
              <a:r>
                <a:rPr lang="en-US" sz="2800" b="1" dirty="0"/>
                <a:t>Find</a:t>
              </a:r>
              <a:r>
                <a:rPr lang="en-US" sz="2800" dirty="0"/>
                <a:t>: A set of questions so every student gets at least one of their preferences (or accurately report no such question set exists).</a:t>
              </a:r>
            </a:p>
          </p:txBody>
        </p:sp>
        <p:sp>
          <p:nvSpPr>
            <p:cNvPr id="9" name="Rectangle 8"/>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Final Creation Problem</a:t>
              </a:r>
            </a:p>
          </p:txBody>
        </p:sp>
      </p:grpSp>
    </p:spTree>
    <p:extLst>
      <p:ext uri="{BB962C8B-B14F-4D97-AF65-F5344CB8AC3E}">
        <p14:creationId xmlns:p14="http://schemas.microsoft.com/office/powerpoint/2010/main" val="67279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Creation: Take 1</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800" dirty="0"/>
                  <a:t>We have Q kinds of questions and S students.</a:t>
                </a:r>
              </a:p>
              <a:p>
                <a:r>
                  <a:rPr lang="en-US" sz="2800" dirty="0"/>
                  <a:t>What if we try every possible combination of questions.</a:t>
                </a:r>
              </a:p>
              <a:p>
                <a:r>
                  <a:rPr lang="en-US" sz="2800" dirty="0"/>
                  <a:t>How long does this take? O(</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𝑄</m:t>
                        </m:r>
                      </m:sup>
                    </m:sSup>
                    <m:r>
                      <a:rPr lang="en-US" sz="2800" b="0" i="1" smtClean="0">
                        <a:latin typeface="Cambria Math" panose="02040503050406030204" pitchFamily="18" charset="0"/>
                      </a:rPr>
                      <m:t>𝑆</m:t>
                    </m:r>
                    <m:r>
                      <a:rPr lang="en-US" sz="2800" b="0" i="1" smtClean="0">
                        <a:latin typeface="Cambria Math" panose="02040503050406030204" pitchFamily="18" charset="0"/>
                      </a:rPr>
                      <m:t>)</m:t>
                    </m:r>
                  </m:oMath>
                </a14:m>
                <a:r>
                  <a:rPr lang="en-US" sz="2800" dirty="0"/>
                  <a:t>   </a:t>
                </a:r>
              </a:p>
              <a:p>
                <a:r>
                  <a:rPr lang="en-US" sz="2800" dirty="0"/>
                  <a:t>If we have a lot of questions, that’s </a:t>
                </a:r>
                <a:r>
                  <a:rPr lang="en-US" sz="2800" b="1" dirty="0"/>
                  <a:t>really</a:t>
                </a:r>
                <a:r>
                  <a:rPr lang="en-US" sz="2800" dirty="0"/>
                  <a:t> slow.</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66579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Creation: Take 2</a:t>
            </a:r>
          </a:p>
        </p:txBody>
      </p:sp>
      <p:sp>
        <p:nvSpPr>
          <p:cNvPr id="3" name="Content Placeholder 2"/>
          <p:cNvSpPr>
            <a:spLocks noGrp="1"/>
          </p:cNvSpPr>
          <p:nvPr>
            <p:ph idx="1"/>
          </p:nvPr>
        </p:nvSpPr>
        <p:spPr>
          <a:xfrm>
            <a:off x="575240" y="1177938"/>
            <a:ext cx="11187258" cy="1197285"/>
          </a:xfrm>
        </p:spPr>
        <p:txBody>
          <a:bodyPr>
            <a:normAutofit fontScale="92500" lnSpcReduction="10000"/>
          </a:bodyPr>
          <a:lstStyle/>
          <a:p>
            <a:pPr marL="0" indent="0">
              <a:buNone/>
            </a:pPr>
            <a:r>
              <a:rPr lang="en-US" dirty="0"/>
              <a:t> </a:t>
            </a:r>
            <a:r>
              <a:rPr lang="en-US" sz="2800" dirty="0"/>
              <a:t>Each student introduces new relationships for data:</a:t>
            </a:r>
          </a:p>
          <a:p>
            <a:r>
              <a:rPr lang="en-US" sz="2800" dirty="0"/>
              <a:t>Let’s say your preferences are </a:t>
            </a:r>
            <a:r>
              <a:rPr lang="en-US" sz="2800" dirty="0" smtClean="0"/>
              <a:t>in </a:t>
            </a:r>
            <a:r>
              <a:rPr lang="en-US" sz="2800" smtClean="0"/>
              <a:t>the top table</a:t>
            </a:r>
            <a:r>
              <a:rPr lang="en-US" sz="2800" dirty="0"/>
              <a:t>:</a:t>
            </a:r>
            <a:br>
              <a:rPr lang="en-US" sz="2800" dirty="0"/>
            </a:br>
            <a:r>
              <a:rPr lang="en-US" dirty="0"/>
              <a:t>	</a:t>
            </a:r>
          </a:p>
        </p:txBody>
      </p:sp>
      <p:sp>
        <p:nvSpPr>
          <p:cNvPr id="6" name="TextBox 5"/>
          <p:cNvSpPr txBox="1"/>
          <p:nvPr/>
        </p:nvSpPr>
        <p:spPr>
          <a:xfrm>
            <a:off x="278612" y="5662334"/>
            <a:ext cx="10397561" cy="1384995"/>
          </a:xfrm>
          <a:prstGeom prst="rect">
            <a:avLst/>
          </a:prstGeom>
          <a:noFill/>
        </p:spPr>
        <p:txBody>
          <a:bodyPr wrap="square" rtlCol="0">
            <a:spAutoFit/>
          </a:bodyPr>
          <a:lstStyle/>
          <a:p>
            <a:r>
              <a:rPr lang="en-US" sz="2800" dirty="0"/>
              <a:t>If we don’t include a </a:t>
            </a:r>
            <a:r>
              <a:rPr lang="en-US" sz="2800" dirty="0" smtClean="0"/>
              <a:t>B-Trees, </a:t>
            </a:r>
            <a:r>
              <a:rPr lang="en-US" sz="2800" dirty="0"/>
              <a:t>can you still be happy?</a:t>
            </a:r>
          </a:p>
          <a:p>
            <a:r>
              <a:rPr lang="en-US" sz="2800" dirty="0"/>
              <a:t>If we do include a </a:t>
            </a:r>
            <a:r>
              <a:rPr lang="en-US" sz="2800" dirty="0" smtClean="0"/>
              <a:t>hash tables can </a:t>
            </a:r>
            <a:r>
              <a:rPr lang="en-US" sz="2800" dirty="0"/>
              <a:t>you still be happy?</a:t>
            </a:r>
          </a:p>
          <a:p>
            <a:endParaRPr lang="en-US" sz="2800" dirty="0"/>
          </a:p>
        </p:txBody>
      </p:sp>
      <p:sp>
        <p:nvSpPr>
          <p:cNvPr id="7" name="Oval 6"/>
          <p:cNvSpPr/>
          <p:nvPr/>
        </p:nvSpPr>
        <p:spPr>
          <a:xfrm>
            <a:off x="217714" y="2168395"/>
            <a:ext cx="1204832" cy="12048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Yes! </a:t>
            </a:r>
            <a:r>
              <a:rPr lang="en-US" sz="2200" dirty="0" err="1" smtClean="0"/>
              <a:t>BTree</a:t>
            </a:r>
            <a:endParaRPr lang="en-US" sz="2200" dirty="0"/>
          </a:p>
        </p:txBody>
      </p:sp>
      <p:sp>
        <p:nvSpPr>
          <p:cNvPr id="8" name="Oval 7"/>
          <p:cNvSpPr/>
          <p:nvPr/>
        </p:nvSpPr>
        <p:spPr>
          <a:xfrm>
            <a:off x="2437225" y="4395237"/>
            <a:ext cx="1267097" cy="1267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NO</a:t>
            </a:r>
            <a:br>
              <a:rPr lang="en-US" sz="2400" dirty="0" smtClean="0"/>
            </a:br>
            <a:r>
              <a:rPr lang="en-US" sz="2400" dirty="0" smtClean="0"/>
              <a:t>Hash</a:t>
            </a:r>
            <a:endParaRPr lang="en-US" sz="2400" dirty="0"/>
          </a:p>
        </p:txBody>
      </p:sp>
      <p:sp>
        <p:nvSpPr>
          <p:cNvPr id="9" name="Oval 8"/>
          <p:cNvSpPr/>
          <p:nvPr/>
        </p:nvSpPr>
        <p:spPr>
          <a:xfrm>
            <a:off x="2452838" y="2162288"/>
            <a:ext cx="1270276" cy="1270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 </a:t>
            </a:r>
            <a:endParaRPr lang="en-US" sz="2400" dirty="0" smtClean="0"/>
          </a:p>
          <a:p>
            <a:pPr algn="ctr"/>
            <a:r>
              <a:rPr lang="en-US" sz="2400" dirty="0" smtClean="0"/>
              <a:t>Hash</a:t>
            </a:r>
            <a:endParaRPr lang="en-US" sz="2400" dirty="0"/>
          </a:p>
        </p:txBody>
      </p:sp>
      <p:sp>
        <p:nvSpPr>
          <p:cNvPr id="10" name="Oval 9"/>
          <p:cNvSpPr/>
          <p:nvPr/>
        </p:nvSpPr>
        <p:spPr>
          <a:xfrm>
            <a:off x="5063293" y="4319364"/>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NO</a:t>
            </a:r>
            <a:br>
              <a:rPr lang="en-US" sz="2200" dirty="0" smtClean="0"/>
            </a:br>
            <a:r>
              <a:rPr lang="en-US" sz="2200" dirty="0" smtClean="0"/>
              <a:t>graph</a:t>
            </a:r>
            <a:endParaRPr lang="en-US" sz="2200" dirty="0"/>
          </a:p>
        </p:txBody>
      </p:sp>
      <p:sp>
        <p:nvSpPr>
          <p:cNvPr id="11" name="Oval 10"/>
          <p:cNvSpPr/>
          <p:nvPr/>
        </p:nvSpPr>
        <p:spPr>
          <a:xfrm>
            <a:off x="217714" y="4384807"/>
            <a:ext cx="1204832" cy="12048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NO </a:t>
            </a:r>
            <a:r>
              <a:rPr lang="en-US" sz="2200" dirty="0" err="1" smtClean="0"/>
              <a:t>BTree</a:t>
            </a:r>
            <a:endParaRPr lang="en-US" sz="2200" dirty="0"/>
          </a:p>
        </p:txBody>
      </p:sp>
      <p:sp>
        <p:nvSpPr>
          <p:cNvPr id="12" name="Oval 11"/>
          <p:cNvSpPr/>
          <p:nvPr/>
        </p:nvSpPr>
        <p:spPr>
          <a:xfrm>
            <a:off x="5063293" y="2168395"/>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Yes!</a:t>
            </a:r>
          </a:p>
          <a:p>
            <a:pPr algn="ctr"/>
            <a:r>
              <a:rPr lang="en-US" sz="2200" dirty="0"/>
              <a:t>g</a:t>
            </a:r>
            <a:r>
              <a:rPr lang="en-US" sz="2200" dirty="0" smtClean="0"/>
              <a:t>raph</a:t>
            </a:r>
            <a:endParaRPr lang="en-US" sz="2200" dirty="0"/>
          </a:p>
        </p:txBody>
      </p:sp>
      <p:sp>
        <p:nvSpPr>
          <p:cNvPr id="18" name="Oval 17"/>
          <p:cNvSpPr/>
          <p:nvPr/>
        </p:nvSpPr>
        <p:spPr>
          <a:xfrm>
            <a:off x="7346245" y="4325460"/>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 </a:t>
            </a:r>
            <a:r>
              <a:rPr lang="en-US" sz="2400" dirty="0" smtClean="0"/>
              <a:t>FJ</a:t>
            </a:r>
            <a:endParaRPr lang="en-US" sz="2400" dirty="0"/>
          </a:p>
        </p:txBody>
      </p:sp>
      <p:sp>
        <p:nvSpPr>
          <p:cNvPr id="19" name="Oval 18"/>
          <p:cNvSpPr/>
          <p:nvPr/>
        </p:nvSpPr>
        <p:spPr>
          <a:xfrm>
            <a:off x="7346245" y="2174491"/>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Yes!</a:t>
            </a:r>
            <a:br>
              <a:rPr lang="en-US" sz="2400" dirty="0" smtClean="0"/>
            </a:br>
            <a:r>
              <a:rPr lang="en-US" sz="2400" dirty="0" smtClean="0"/>
              <a:t>FJ</a:t>
            </a:r>
            <a:endParaRPr lang="en-US" sz="2400" dirty="0"/>
          </a:p>
        </p:txBody>
      </p:sp>
      <p:graphicFrame>
        <p:nvGraphicFramePr>
          <p:cNvPr id="15" name="Table 14"/>
          <p:cNvGraphicFramePr>
            <a:graphicFrameLocks noGrp="1"/>
          </p:cNvGraphicFramePr>
          <p:nvPr>
            <p:extLst>
              <p:ext uri="{D42A27DB-BD31-4B8C-83A1-F6EECF244321}">
                <p14:modId xmlns:p14="http://schemas.microsoft.com/office/powerpoint/2010/main" val="2542807457"/>
              </p:ext>
            </p:extLst>
          </p:nvPr>
        </p:nvGraphicFramePr>
        <p:xfrm>
          <a:off x="8872858" y="450700"/>
          <a:ext cx="2949799" cy="265176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xmlns="" val="20000"/>
                    </a:ext>
                  </a:extLst>
                </a:gridCol>
                <a:gridCol w="676717">
                  <a:extLst>
                    <a:ext uri="{9D8B030D-6E8A-4147-A177-3AD203B41FA5}">
                      <a16:colId xmlns:a16="http://schemas.microsoft.com/office/drawing/2014/main" xmlns="" val="20001"/>
                    </a:ext>
                  </a:extLst>
                </a:gridCol>
                <a:gridCol w="686116">
                  <a:extLst>
                    <a:ext uri="{9D8B030D-6E8A-4147-A177-3AD203B41FA5}">
                      <a16:colId xmlns:a16="http://schemas.microsoft.com/office/drawing/2014/main" xmlns="" val="20002"/>
                    </a:ext>
                  </a:extLst>
                </a:gridCol>
              </a:tblGrid>
              <a:tr h="413982">
                <a:tc>
                  <a:txBody>
                    <a:bodyPr/>
                    <a:lstStyle/>
                    <a:p>
                      <a:r>
                        <a:rPr lang="en-US" sz="2400" dirty="0"/>
                        <a:t>Problem</a:t>
                      </a:r>
                    </a:p>
                  </a:txBody>
                  <a:tcPr/>
                </a:tc>
                <a:tc>
                  <a:txBody>
                    <a:bodyPr/>
                    <a:lstStyle/>
                    <a:p>
                      <a:r>
                        <a:rPr lang="en-US" sz="2400" dirty="0"/>
                        <a:t>YES</a:t>
                      </a:r>
                    </a:p>
                  </a:txBody>
                  <a:tcPr/>
                </a:tc>
                <a:tc>
                  <a:txBody>
                    <a:bodyPr/>
                    <a:lstStyle/>
                    <a:p>
                      <a:r>
                        <a:rPr lang="en-US" sz="2400" dirty="0"/>
                        <a:t>NO</a:t>
                      </a:r>
                    </a:p>
                  </a:txBody>
                  <a:tcPr/>
                </a:tc>
                <a:extLst>
                  <a:ext uri="{0D108BD9-81ED-4DB2-BD59-A6C34878D82A}">
                    <a16:rowId xmlns:a16="http://schemas.microsoft.com/office/drawing/2014/main" xmlns="" val="10000"/>
                  </a:ext>
                </a:extLst>
              </a:tr>
              <a:tr h="413982">
                <a:tc>
                  <a:txBody>
                    <a:bodyPr/>
                    <a:lstStyle/>
                    <a:p>
                      <a:r>
                        <a:rPr lang="en-US" sz="2400" dirty="0" smtClean="0"/>
                        <a:t>B-Tree</a:t>
                      </a:r>
                      <a:endParaRPr lang="en-US" sz="2400" dirty="0"/>
                    </a:p>
                  </a:txBody>
                  <a:tcPr/>
                </a:tc>
                <a:tc>
                  <a:txBody>
                    <a:bodyPr/>
                    <a:lstStyle/>
                    <a:p>
                      <a:r>
                        <a:rPr lang="en-US" sz="2400" dirty="0"/>
                        <a:t>  X</a:t>
                      </a:r>
                    </a:p>
                  </a:txBody>
                  <a:tcPr/>
                </a:tc>
                <a:tc>
                  <a:txBody>
                    <a:bodyPr/>
                    <a:lstStyle/>
                    <a:p>
                      <a:endParaRPr lang="en-US" sz="2400" dirty="0"/>
                    </a:p>
                  </a:txBody>
                  <a:tcPr/>
                </a:tc>
                <a:extLst>
                  <a:ext uri="{0D108BD9-81ED-4DB2-BD59-A6C34878D82A}">
                    <a16:rowId xmlns:a16="http://schemas.microsoft.com/office/drawing/2014/main" xmlns="" val="10001"/>
                  </a:ext>
                </a:extLst>
              </a:tr>
              <a:tr h="413982">
                <a:tc>
                  <a:txBody>
                    <a:bodyPr/>
                    <a:lstStyle/>
                    <a:p>
                      <a:r>
                        <a:rPr lang="en-US" sz="2400" dirty="0" smtClean="0"/>
                        <a:t>Hash Table</a:t>
                      </a:r>
                      <a:endParaRPr lang="en-US" sz="2400" dirty="0"/>
                    </a:p>
                  </a:txBody>
                  <a:tcPr/>
                </a:tc>
                <a:tc>
                  <a:txBody>
                    <a:bodyPr/>
                    <a:lstStyle/>
                    <a:p>
                      <a:endParaRPr lang="en-US" sz="2400" dirty="0"/>
                    </a:p>
                  </a:txBody>
                  <a:tcPr/>
                </a:tc>
                <a:tc>
                  <a:txBody>
                    <a:bodyPr/>
                    <a:lstStyle/>
                    <a:p>
                      <a:r>
                        <a:rPr lang="en-US" sz="2400" dirty="0"/>
                        <a:t>   X </a:t>
                      </a:r>
                    </a:p>
                  </a:txBody>
                  <a:tcPr/>
                </a:tc>
                <a:extLst>
                  <a:ext uri="{0D108BD9-81ED-4DB2-BD59-A6C34878D82A}">
                    <a16:rowId xmlns:a16="http://schemas.microsoft.com/office/drawing/2014/main" xmlns="" val="10002"/>
                  </a:ext>
                </a:extLst>
              </a:tr>
              <a:tr h="413982">
                <a:tc>
                  <a:txBody>
                    <a:bodyPr/>
                    <a:lstStyle/>
                    <a:p>
                      <a:r>
                        <a:rPr lang="en-US" sz="2400" dirty="0" smtClean="0"/>
                        <a:t>Graph</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xmlns="" val="10003"/>
                  </a:ext>
                </a:extLst>
              </a:tr>
              <a:tr h="413982">
                <a:tc>
                  <a:txBody>
                    <a:bodyPr/>
                    <a:lstStyle/>
                    <a:p>
                      <a:r>
                        <a:rPr lang="en-US" sz="2400" dirty="0" smtClean="0"/>
                        <a:t>Fork Join</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xmlns="" val="10004"/>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81939488"/>
              </p:ext>
            </p:extLst>
          </p:nvPr>
        </p:nvGraphicFramePr>
        <p:xfrm>
          <a:off x="8845770" y="3416838"/>
          <a:ext cx="2949799" cy="265176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xmlns="" val="20000"/>
                    </a:ext>
                  </a:extLst>
                </a:gridCol>
                <a:gridCol w="676717">
                  <a:extLst>
                    <a:ext uri="{9D8B030D-6E8A-4147-A177-3AD203B41FA5}">
                      <a16:colId xmlns:a16="http://schemas.microsoft.com/office/drawing/2014/main" xmlns="" val="20001"/>
                    </a:ext>
                  </a:extLst>
                </a:gridCol>
                <a:gridCol w="686116">
                  <a:extLst>
                    <a:ext uri="{9D8B030D-6E8A-4147-A177-3AD203B41FA5}">
                      <a16:colId xmlns:a16="http://schemas.microsoft.com/office/drawing/2014/main" xmlns="" val="20002"/>
                    </a:ext>
                  </a:extLst>
                </a:gridCol>
              </a:tblGrid>
              <a:tr h="413982">
                <a:tc>
                  <a:txBody>
                    <a:bodyPr/>
                    <a:lstStyle/>
                    <a:p>
                      <a:r>
                        <a:rPr lang="en-US" sz="2400" dirty="0"/>
                        <a:t>Problem</a:t>
                      </a:r>
                    </a:p>
                  </a:txBody>
                  <a:tcPr/>
                </a:tc>
                <a:tc>
                  <a:txBody>
                    <a:bodyPr/>
                    <a:lstStyle/>
                    <a:p>
                      <a:r>
                        <a:rPr lang="en-US" sz="2400" dirty="0"/>
                        <a:t>YES</a:t>
                      </a:r>
                    </a:p>
                  </a:txBody>
                  <a:tcPr/>
                </a:tc>
                <a:tc>
                  <a:txBody>
                    <a:bodyPr/>
                    <a:lstStyle/>
                    <a:p>
                      <a:r>
                        <a:rPr lang="en-US" sz="2400" dirty="0"/>
                        <a:t>NO</a:t>
                      </a:r>
                    </a:p>
                  </a:txBody>
                  <a:tcPr/>
                </a:tc>
                <a:extLst>
                  <a:ext uri="{0D108BD9-81ED-4DB2-BD59-A6C34878D82A}">
                    <a16:rowId xmlns:a16="http://schemas.microsoft.com/office/drawing/2014/main" xmlns="" val="10000"/>
                  </a:ext>
                </a:extLst>
              </a:tr>
              <a:tr h="413982">
                <a:tc>
                  <a:txBody>
                    <a:bodyPr/>
                    <a:lstStyle/>
                    <a:p>
                      <a:r>
                        <a:rPr lang="en-US" sz="2400" dirty="0" smtClean="0"/>
                        <a:t>B-Tree</a:t>
                      </a:r>
                      <a:endParaRPr lang="en-US" sz="2400" dirty="0"/>
                    </a:p>
                  </a:txBody>
                  <a:tcPr/>
                </a:tc>
                <a:tc>
                  <a:txBody>
                    <a:bodyPr/>
                    <a:lstStyle/>
                    <a:p>
                      <a:r>
                        <a:rPr lang="en-US" sz="2400" dirty="0"/>
                        <a:t>  </a:t>
                      </a:r>
                    </a:p>
                  </a:txBody>
                  <a:tcPr/>
                </a:tc>
                <a:tc>
                  <a:txBody>
                    <a:bodyPr/>
                    <a:lstStyle/>
                    <a:p>
                      <a:endParaRPr lang="en-US" sz="2400" dirty="0"/>
                    </a:p>
                  </a:txBody>
                  <a:tcPr/>
                </a:tc>
                <a:extLst>
                  <a:ext uri="{0D108BD9-81ED-4DB2-BD59-A6C34878D82A}">
                    <a16:rowId xmlns:a16="http://schemas.microsoft.com/office/drawing/2014/main" xmlns="" val="10001"/>
                  </a:ext>
                </a:extLst>
              </a:tr>
              <a:tr h="413982">
                <a:tc>
                  <a:txBody>
                    <a:bodyPr/>
                    <a:lstStyle/>
                    <a:p>
                      <a:r>
                        <a:rPr lang="en-US" sz="2400" dirty="0" smtClean="0"/>
                        <a:t>Hash Table</a:t>
                      </a:r>
                      <a:endParaRPr lang="en-US" sz="2400" dirty="0"/>
                    </a:p>
                  </a:txBody>
                  <a:tcPr/>
                </a:tc>
                <a:tc>
                  <a:txBody>
                    <a:bodyPr/>
                    <a:lstStyle/>
                    <a:p>
                      <a:r>
                        <a:rPr lang="en-US" sz="2400" dirty="0"/>
                        <a:t>  X</a:t>
                      </a:r>
                    </a:p>
                  </a:txBody>
                  <a:tcPr/>
                </a:tc>
                <a:tc>
                  <a:txBody>
                    <a:bodyPr/>
                    <a:lstStyle/>
                    <a:p>
                      <a:r>
                        <a:rPr lang="en-US" sz="2400" dirty="0"/>
                        <a:t>    </a:t>
                      </a:r>
                    </a:p>
                  </a:txBody>
                  <a:tcPr/>
                </a:tc>
                <a:extLst>
                  <a:ext uri="{0D108BD9-81ED-4DB2-BD59-A6C34878D82A}">
                    <a16:rowId xmlns:a16="http://schemas.microsoft.com/office/drawing/2014/main" xmlns="" val="10002"/>
                  </a:ext>
                </a:extLst>
              </a:tr>
              <a:tr h="413982">
                <a:tc>
                  <a:txBody>
                    <a:bodyPr/>
                    <a:lstStyle/>
                    <a:p>
                      <a:r>
                        <a:rPr lang="en-US" sz="2400" dirty="0" smtClean="0"/>
                        <a:t>Graph</a:t>
                      </a:r>
                      <a:endParaRPr lang="en-US" sz="2400" dirty="0"/>
                    </a:p>
                  </a:txBody>
                  <a:tcPr/>
                </a:tc>
                <a:tc>
                  <a:txBody>
                    <a:bodyPr/>
                    <a:lstStyle/>
                    <a:p>
                      <a:r>
                        <a:rPr lang="en-US" sz="2400" dirty="0"/>
                        <a:t>  X</a:t>
                      </a:r>
                    </a:p>
                  </a:txBody>
                  <a:tcPr/>
                </a:tc>
                <a:tc>
                  <a:txBody>
                    <a:bodyPr/>
                    <a:lstStyle/>
                    <a:p>
                      <a:endParaRPr lang="en-US" sz="2400" dirty="0"/>
                    </a:p>
                  </a:txBody>
                  <a:tcPr/>
                </a:tc>
                <a:extLst>
                  <a:ext uri="{0D108BD9-81ED-4DB2-BD59-A6C34878D82A}">
                    <a16:rowId xmlns:a16="http://schemas.microsoft.com/office/drawing/2014/main" xmlns="" val="10003"/>
                  </a:ext>
                </a:extLst>
              </a:tr>
              <a:tr h="413982">
                <a:tc>
                  <a:txBody>
                    <a:bodyPr/>
                    <a:lstStyle/>
                    <a:p>
                      <a:r>
                        <a:rPr lang="en-US" sz="2400" dirty="0" smtClean="0"/>
                        <a:t>Fork</a:t>
                      </a:r>
                      <a:r>
                        <a:rPr lang="en-US" sz="2400" baseline="0" dirty="0" smtClean="0"/>
                        <a:t> Join</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32298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Creation: Take 2</a:t>
            </a:r>
          </a:p>
        </p:txBody>
      </p:sp>
      <p:sp>
        <p:nvSpPr>
          <p:cNvPr id="3" name="Content Placeholder 2"/>
          <p:cNvSpPr>
            <a:spLocks noGrp="1"/>
          </p:cNvSpPr>
          <p:nvPr>
            <p:ph idx="1"/>
          </p:nvPr>
        </p:nvSpPr>
        <p:spPr>
          <a:xfrm>
            <a:off x="575240" y="1177938"/>
            <a:ext cx="11187258" cy="1197285"/>
          </a:xfrm>
        </p:spPr>
        <p:txBody>
          <a:bodyPr>
            <a:normAutofit fontScale="92500" lnSpcReduction="10000"/>
          </a:bodyPr>
          <a:lstStyle/>
          <a:p>
            <a:pPr marL="0" indent="0">
              <a:buNone/>
            </a:pPr>
            <a:r>
              <a:rPr lang="en-US" dirty="0"/>
              <a:t> </a:t>
            </a:r>
            <a:r>
              <a:rPr lang="en-US" sz="2800" dirty="0"/>
              <a:t>Each student introduces new relationships for data:</a:t>
            </a:r>
          </a:p>
          <a:p>
            <a:r>
              <a:rPr lang="en-US" sz="2800" dirty="0"/>
              <a:t>Let’s say your preferences are represented by this table:</a:t>
            </a:r>
            <a:br>
              <a:rPr lang="en-US" sz="2800" dirty="0"/>
            </a:br>
            <a:r>
              <a:rPr lang="en-US" dirty="0"/>
              <a:t>	</a:t>
            </a:r>
          </a:p>
        </p:txBody>
      </p:sp>
      <p:sp>
        <p:nvSpPr>
          <p:cNvPr id="6" name="TextBox 5"/>
          <p:cNvSpPr txBox="1"/>
          <p:nvPr/>
        </p:nvSpPr>
        <p:spPr>
          <a:xfrm>
            <a:off x="278612" y="5662334"/>
            <a:ext cx="10397561" cy="1384995"/>
          </a:xfrm>
          <a:prstGeom prst="rect">
            <a:avLst/>
          </a:prstGeom>
          <a:noFill/>
        </p:spPr>
        <p:txBody>
          <a:bodyPr wrap="square" rtlCol="0">
            <a:spAutoFit/>
          </a:bodyPr>
          <a:lstStyle/>
          <a:p>
            <a:r>
              <a:rPr lang="en-US" sz="2800" dirty="0"/>
              <a:t>If we don’t include a </a:t>
            </a:r>
            <a:r>
              <a:rPr lang="en-US" sz="2800" dirty="0" smtClean="0"/>
              <a:t>B-Trees, </a:t>
            </a:r>
            <a:r>
              <a:rPr lang="en-US" sz="2800" dirty="0"/>
              <a:t>can you still be happy?</a:t>
            </a:r>
          </a:p>
          <a:p>
            <a:r>
              <a:rPr lang="en-US" sz="2800" dirty="0"/>
              <a:t>If we do include a </a:t>
            </a:r>
            <a:r>
              <a:rPr lang="en-US" sz="2800" dirty="0" smtClean="0"/>
              <a:t>hash tables can </a:t>
            </a:r>
            <a:r>
              <a:rPr lang="en-US" sz="2800" dirty="0"/>
              <a:t>you still be happy?</a:t>
            </a:r>
          </a:p>
          <a:p>
            <a:endParaRPr lang="en-US" sz="2800" dirty="0"/>
          </a:p>
        </p:txBody>
      </p:sp>
      <p:sp>
        <p:nvSpPr>
          <p:cNvPr id="7" name="Oval 6"/>
          <p:cNvSpPr/>
          <p:nvPr/>
        </p:nvSpPr>
        <p:spPr>
          <a:xfrm>
            <a:off x="217714" y="2168395"/>
            <a:ext cx="1204832" cy="12048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Yes! </a:t>
            </a:r>
            <a:r>
              <a:rPr lang="en-US" sz="2200" dirty="0" err="1" smtClean="0"/>
              <a:t>BTree</a:t>
            </a:r>
            <a:endParaRPr lang="en-US" sz="2200" dirty="0"/>
          </a:p>
        </p:txBody>
      </p:sp>
      <p:sp>
        <p:nvSpPr>
          <p:cNvPr id="8" name="Oval 7"/>
          <p:cNvSpPr/>
          <p:nvPr/>
        </p:nvSpPr>
        <p:spPr>
          <a:xfrm>
            <a:off x="2437225" y="4395237"/>
            <a:ext cx="1267097" cy="1267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NO</a:t>
            </a:r>
            <a:br>
              <a:rPr lang="en-US" sz="2400" dirty="0" smtClean="0"/>
            </a:br>
            <a:r>
              <a:rPr lang="en-US" sz="2400" dirty="0" smtClean="0"/>
              <a:t>Hash</a:t>
            </a:r>
            <a:endParaRPr lang="en-US" sz="2400" dirty="0"/>
          </a:p>
        </p:txBody>
      </p:sp>
      <p:sp>
        <p:nvSpPr>
          <p:cNvPr id="9" name="Oval 8"/>
          <p:cNvSpPr/>
          <p:nvPr/>
        </p:nvSpPr>
        <p:spPr>
          <a:xfrm>
            <a:off x="2452838" y="2162288"/>
            <a:ext cx="1270276" cy="1270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 </a:t>
            </a:r>
            <a:endParaRPr lang="en-US" sz="2400" dirty="0" smtClean="0"/>
          </a:p>
          <a:p>
            <a:pPr algn="ctr"/>
            <a:r>
              <a:rPr lang="en-US" sz="2400" dirty="0" smtClean="0"/>
              <a:t>Hash</a:t>
            </a:r>
            <a:endParaRPr lang="en-US" sz="2400" dirty="0"/>
          </a:p>
        </p:txBody>
      </p:sp>
      <p:sp>
        <p:nvSpPr>
          <p:cNvPr id="10" name="Oval 9"/>
          <p:cNvSpPr/>
          <p:nvPr/>
        </p:nvSpPr>
        <p:spPr>
          <a:xfrm>
            <a:off x="5063293" y="4319364"/>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NO</a:t>
            </a:r>
            <a:br>
              <a:rPr lang="en-US" sz="2200" dirty="0" smtClean="0"/>
            </a:br>
            <a:r>
              <a:rPr lang="en-US" sz="2200" dirty="0" smtClean="0"/>
              <a:t>graph</a:t>
            </a:r>
            <a:endParaRPr lang="en-US" sz="2200" dirty="0"/>
          </a:p>
        </p:txBody>
      </p:sp>
      <p:sp>
        <p:nvSpPr>
          <p:cNvPr id="11" name="Oval 10"/>
          <p:cNvSpPr/>
          <p:nvPr/>
        </p:nvSpPr>
        <p:spPr>
          <a:xfrm>
            <a:off x="217714" y="4384807"/>
            <a:ext cx="1204832" cy="12048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NO </a:t>
            </a:r>
            <a:r>
              <a:rPr lang="en-US" sz="2200" dirty="0" err="1" smtClean="0"/>
              <a:t>BTree</a:t>
            </a:r>
            <a:endParaRPr lang="en-US" sz="2200" dirty="0"/>
          </a:p>
        </p:txBody>
      </p:sp>
      <p:sp>
        <p:nvSpPr>
          <p:cNvPr id="12" name="Oval 11"/>
          <p:cNvSpPr/>
          <p:nvPr/>
        </p:nvSpPr>
        <p:spPr>
          <a:xfrm>
            <a:off x="5063293" y="2168395"/>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Yes!</a:t>
            </a:r>
          </a:p>
          <a:p>
            <a:pPr algn="ctr"/>
            <a:r>
              <a:rPr lang="en-US" sz="2200" dirty="0"/>
              <a:t>g</a:t>
            </a:r>
            <a:r>
              <a:rPr lang="en-US" sz="2200" dirty="0" smtClean="0"/>
              <a:t>raph</a:t>
            </a:r>
            <a:endParaRPr lang="en-US" sz="2200" dirty="0"/>
          </a:p>
        </p:txBody>
      </p:sp>
      <p:cxnSp>
        <p:nvCxnSpPr>
          <p:cNvPr id="14" name="Straight Arrow Connector 13"/>
          <p:cNvCxnSpPr>
            <a:stCxn id="11" idx="6"/>
            <a:endCxn id="8" idx="2"/>
          </p:cNvCxnSpPr>
          <p:nvPr/>
        </p:nvCxnSpPr>
        <p:spPr>
          <a:xfrm>
            <a:off x="1422546" y="4987223"/>
            <a:ext cx="1014679" cy="4156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7" idx="6"/>
          </p:cNvCxnSpPr>
          <p:nvPr/>
        </p:nvCxnSpPr>
        <p:spPr>
          <a:xfrm flipH="1" flipV="1">
            <a:off x="1422546" y="2770811"/>
            <a:ext cx="1030292" cy="26615"/>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1"/>
            <a:endCxn id="9" idx="5"/>
          </p:cNvCxnSpPr>
          <p:nvPr/>
        </p:nvCxnSpPr>
        <p:spPr>
          <a:xfrm flipH="1" flipV="1">
            <a:off x="3537086" y="3246536"/>
            <a:ext cx="1712234" cy="1258855"/>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7"/>
            <a:endCxn id="12" idx="3"/>
          </p:cNvCxnSpPr>
          <p:nvPr/>
        </p:nvCxnSpPr>
        <p:spPr>
          <a:xfrm flipV="1">
            <a:off x="3518760" y="3252643"/>
            <a:ext cx="1730560" cy="132815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346245" y="4325460"/>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 </a:t>
            </a:r>
            <a:r>
              <a:rPr lang="en-US" sz="2400" dirty="0" smtClean="0"/>
              <a:t>FJ</a:t>
            </a:r>
            <a:endParaRPr lang="en-US" sz="2400" dirty="0"/>
          </a:p>
        </p:txBody>
      </p:sp>
      <p:sp>
        <p:nvSpPr>
          <p:cNvPr id="19" name="Oval 18"/>
          <p:cNvSpPr/>
          <p:nvPr/>
        </p:nvSpPr>
        <p:spPr>
          <a:xfrm>
            <a:off x="7346245" y="2174491"/>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Yes!</a:t>
            </a:r>
            <a:br>
              <a:rPr lang="en-US" sz="2400" dirty="0" smtClean="0"/>
            </a:br>
            <a:r>
              <a:rPr lang="en-US" sz="2400" dirty="0" smtClean="0"/>
              <a:t>FJ</a:t>
            </a:r>
            <a:endParaRPr lang="en-US" sz="2400" dirty="0"/>
          </a:p>
        </p:txBody>
      </p:sp>
      <p:graphicFrame>
        <p:nvGraphicFramePr>
          <p:cNvPr id="15" name="Table 14"/>
          <p:cNvGraphicFramePr>
            <a:graphicFrameLocks noGrp="1"/>
          </p:cNvGraphicFramePr>
          <p:nvPr>
            <p:extLst>
              <p:ext uri="{D42A27DB-BD31-4B8C-83A1-F6EECF244321}">
                <p14:modId xmlns:p14="http://schemas.microsoft.com/office/powerpoint/2010/main" val="2542807457"/>
              </p:ext>
            </p:extLst>
          </p:nvPr>
        </p:nvGraphicFramePr>
        <p:xfrm>
          <a:off x="8872858" y="450700"/>
          <a:ext cx="2949799" cy="265176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xmlns="" val="20000"/>
                    </a:ext>
                  </a:extLst>
                </a:gridCol>
                <a:gridCol w="676717">
                  <a:extLst>
                    <a:ext uri="{9D8B030D-6E8A-4147-A177-3AD203B41FA5}">
                      <a16:colId xmlns:a16="http://schemas.microsoft.com/office/drawing/2014/main" xmlns="" val="20001"/>
                    </a:ext>
                  </a:extLst>
                </a:gridCol>
                <a:gridCol w="686116">
                  <a:extLst>
                    <a:ext uri="{9D8B030D-6E8A-4147-A177-3AD203B41FA5}">
                      <a16:colId xmlns:a16="http://schemas.microsoft.com/office/drawing/2014/main" xmlns="" val="20002"/>
                    </a:ext>
                  </a:extLst>
                </a:gridCol>
              </a:tblGrid>
              <a:tr h="413982">
                <a:tc>
                  <a:txBody>
                    <a:bodyPr/>
                    <a:lstStyle/>
                    <a:p>
                      <a:r>
                        <a:rPr lang="en-US" sz="2400" dirty="0"/>
                        <a:t>Problem</a:t>
                      </a:r>
                    </a:p>
                  </a:txBody>
                  <a:tcPr/>
                </a:tc>
                <a:tc>
                  <a:txBody>
                    <a:bodyPr/>
                    <a:lstStyle/>
                    <a:p>
                      <a:r>
                        <a:rPr lang="en-US" sz="2400" dirty="0"/>
                        <a:t>YES</a:t>
                      </a:r>
                    </a:p>
                  </a:txBody>
                  <a:tcPr/>
                </a:tc>
                <a:tc>
                  <a:txBody>
                    <a:bodyPr/>
                    <a:lstStyle/>
                    <a:p>
                      <a:r>
                        <a:rPr lang="en-US" sz="2400" dirty="0"/>
                        <a:t>NO</a:t>
                      </a:r>
                    </a:p>
                  </a:txBody>
                  <a:tcPr/>
                </a:tc>
                <a:extLst>
                  <a:ext uri="{0D108BD9-81ED-4DB2-BD59-A6C34878D82A}">
                    <a16:rowId xmlns:a16="http://schemas.microsoft.com/office/drawing/2014/main" xmlns="" val="10000"/>
                  </a:ext>
                </a:extLst>
              </a:tr>
              <a:tr h="413982">
                <a:tc>
                  <a:txBody>
                    <a:bodyPr/>
                    <a:lstStyle/>
                    <a:p>
                      <a:r>
                        <a:rPr lang="en-US" sz="2400" dirty="0" smtClean="0"/>
                        <a:t>B-Tree</a:t>
                      </a:r>
                      <a:endParaRPr lang="en-US" sz="2400" dirty="0"/>
                    </a:p>
                  </a:txBody>
                  <a:tcPr/>
                </a:tc>
                <a:tc>
                  <a:txBody>
                    <a:bodyPr/>
                    <a:lstStyle/>
                    <a:p>
                      <a:r>
                        <a:rPr lang="en-US" sz="2400" dirty="0"/>
                        <a:t>  X</a:t>
                      </a:r>
                    </a:p>
                  </a:txBody>
                  <a:tcPr/>
                </a:tc>
                <a:tc>
                  <a:txBody>
                    <a:bodyPr/>
                    <a:lstStyle/>
                    <a:p>
                      <a:endParaRPr lang="en-US" sz="2400" dirty="0"/>
                    </a:p>
                  </a:txBody>
                  <a:tcPr/>
                </a:tc>
                <a:extLst>
                  <a:ext uri="{0D108BD9-81ED-4DB2-BD59-A6C34878D82A}">
                    <a16:rowId xmlns:a16="http://schemas.microsoft.com/office/drawing/2014/main" xmlns="" val="10001"/>
                  </a:ext>
                </a:extLst>
              </a:tr>
              <a:tr h="413982">
                <a:tc>
                  <a:txBody>
                    <a:bodyPr/>
                    <a:lstStyle/>
                    <a:p>
                      <a:r>
                        <a:rPr lang="en-US" sz="2400" dirty="0" smtClean="0"/>
                        <a:t>Hash Table</a:t>
                      </a:r>
                      <a:endParaRPr lang="en-US" sz="2400" dirty="0"/>
                    </a:p>
                  </a:txBody>
                  <a:tcPr/>
                </a:tc>
                <a:tc>
                  <a:txBody>
                    <a:bodyPr/>
                    <a:lstStyle/>
                    <a:p>
                      <a:endParaRPr lang="en-US" sz="2400" dirty="0"/>
                    </a:p>
                  </a:txBody>
                  <a:tcPr/>
                </a:tc>
                <a:tc>
                  <a:txBody>
                    <a:bodyPr/>
                    <a:lstStyle/>
                    <a:p>
                      <a:r>
                        <a:rPr lang="en-US" sz="2400" dirty="0"/>
                        <a:t>   X </a:t>
                      </a:r>
                    </a:p>
                  </a:txBody>
                  <a:tcPr/>
                </a:tc>
                <a:extLst>
                  <a:ext uri="{0D108BD9-81ED-4DB2-BD59-A6C34878D82A}">
                    <a16:rowId xmlns:a16="http://schemas.microsoft.com/office/drawing/2014/main" xmlns="" val="10002"/>
                  </a:ext>
                </a:extLst>
              </a:tr>
              <a:tr h="413982">
                <a:tc>
                  <a:txBody>
                    <a:bodyPr/>
                    <a:lstStyle/>
                    <a:p>
                      <a:r>
                        <a:rPr lang="en-US" sz="2400" dirty="0" smtClean="0"/>
                        <a:t>Graph</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xmlns="" val="10003"/>
                  </a:ext>
                </a:extLst>
              </a:tr>
              <a:tr h="413982">
                <a:tc>
                  <a:txBody>
                    <a:bodyPr/>
                    <a:lstStyle/>
                    <a:p>
                      <a:r>
                        <a:rPr lang="en-US" sz="2400" dirty="0" smtClean="0"/>
                        <a:t>Fork Join</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xmlns="" val="10004"/>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81939488"/>
              </p:ext>
            </p:extLst>
          </p:nvPr>
        </p:nvGraphicFramePr>
        <p:xfrm>
          <a:off x="8845770" y="3416838"/>
          <a:ext cx="2949799" cy="265176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xmlns="" val="20000"/>
                    </a:ext>
                  </a:extLst>
                </a:gridCol>
                <a:gridCol w="676717">
                  <a:extLst>
                    <a:ext uri="{9D8B030D-6E8A-4147-A177-3AD203B41FA5}">
                      <a16:colId xmlns:a16="http://schemas.microsoft.com/office/drawing/2014/main" xmlns="" val="20001"/>
                    </a:ext>
                  </a:extLst>
                </a:gridCol>
                <a:gridCol w="686116">
                  <a:extLst>
                    <a:ext uri="{9D8B030D-6E8A-4147-A177-3AD203B41FA5}">
                      <a16:colId xmlns:a16="http://schemas.microsoft.com/office/drawing/2014/main" xmlns="" val="20002"/>
                    </a:ext>
                  </a:extLst>
                </a:gridCol>
              </a:tblGrid>
              <a:tr h="413982">
                <a:tc>
                  <a:txBody>
                    <a:bodyPr/>
                    <a:lstStyle/>
                    <a:p>
                      <a:r>
                        <a:rPr lang="en-US" sz="2400" dirty="0"/>
                        <a:t>Problem</a:t>
                      </a:r>
                    </a:p>
                  </a:txBody>
                  <a:tcPr/>
                </a:tc>
                <a:tc>
                  <a:txBody>
                    <a:bodyPr/>
                    <a:lstStyle/>
                    <a:p>
                      <a:r>
                        <a:rPr lang="en-US" sz="2400" dirty="0"/>
                        <a:t>YES</a:t>
                      </a:r>
                    </a:p>
                  </a:txBody>
                  <a:tcPr/>
                </a:tc>
                <a:tc>
                  <a:txBody>
                    <a:bodyPr/>
                    <a:lstStyle/>
                    <a:p>
                      <a:r>
                        <a:rPr lang="en-US" sz="2400" dirty="0"/>
                        <a:t>NO</a:t>
                      </a:r>
                    </a:p>
                  </a:txBody>
                  <a:tcPr/>
                </a:tc>
                <a:extLst>
                  <a:ext uri="{0D108BD9-81ED-4DB2-BD59-A6C34878D82A}">
                    <a16:rowId xmlns:a16="http://schemas.microsoft.com/office/drawing/2014/main" xmlns="" val="10000"/>
                  </a:ext>
                </a:extLst>
              </a:tr>
              <a:tr h="413982">
                <a:tc>
                  <a:txBody>
                    <a:bodyPr/>
                    <a:lstStyle/>
                    <a:p>
                      <a:r>
                        <a:rPr lang="en-US" sz="2400" dirty="0" smtClean="0"/>
                        <a:t>B-Tree</a:t>
                      </a:r>
                      <a:endParaRPr lang="en-US" sz="2400" dirty="0"/>
                    </a:p>
                  </a:txBody>
                  <a:tcPr/>
                </a:tc>
                <a:tc>
                  <a:txBody>
                    <a:bodyPr/>
                    <a:lstStyle/>
                    <a:p>
                      <a:r>
                        <a:rPr lang="en-US" sz="2400" dirty="0"/>
                        <a:t>  </a:t>
                      </a:r>
                    </a:p>
                  </a:txBody>
                  <a:tcPr/>
                </a:tc>
                <a:tc>
                  <a:txBody>
                    <a:bodyPr/>
                    <a:lstStyle/>
                    <a:p>
                      <a:endParaRPr lang="en-US" sz="2400" dirty="0"/>
                    </a:p>
                  </a:txBody>
                  <a:tcPr/>
                </a:tc>
                <a:extLst>
                  <a:ext uri="{0D108BD9-81ED-4DB2-BD59-A6C34878D82A}">
                    <a16:rowId xmlns:a16="http://schemas.microsoft.com/office/drawing/2014/main" xmlns="" val="10001"/>
                  </a:ext>
                </a:extLst>
              </a:tr>
              <a:tr h="413982">
                <a:tc>
                  <a:txBody>
                    <a:bodyPr/>
                    <a:lstStyle/>
                    <a:p>
                      <a:r>
                        <a:rPr lang="en-US" sz="2400" dirty="0" smtClean="0"/>
                        <a:t>Hash Table</a:t>
                      </a:r>
                      <a:endParaRPr lang="en-US" sz="2400" dirty="0"/>
                    </a:p>
                  </a:txBody>
                  <a:tcPr/>
                </a:tc>
                <a:tc>
                  <a:txBody>
                    <a:bodyPr/>
                    <a:lstStyle/>
                    <a:p>
                      <a:r>
                        <a:rPr lang="en-US" sz="2400" dirty="0"/>
                        <a:t>  X</a:t>
                      </a:r>
                    </a:p>
                  </a:txBody>
                  <a:tcPr/>
                </a:tc>
                <a:tc>
                  <a:txBody>
                    <a:bodyPr/>
                    <a:lstStyle/>
                    <a:p>
                      <a:r>
                        <a:rPr lang="en-US" sz="2400" dirty="0"/>
                        <a:t>    </a:t>
                      </a:r>
                    </a:p>
                  </a:txBody>
                  <a:tcPr/>
                </a:tc>
                <a:extLst>
                  <a:ext uri="{0D108BD9-81ED-4DB2-BD59-A6C34878D82A}">
                    <a16:rowId xmlns:a16="http://schemas.microsoft.com/office/drawing/2014/main" xmlns="" val="10002"/>
                  </a:ext>
                </a:extLst>
              </a:tr>
              <a:tr h="413982">
                <a:tc>
                  <a:txBody>
                    <a:bodyPr/>
                    <a:lstStyle/>
                    <a:p>
                      <a:r>
                        <a:rPr lang="en-US" sz="2400" dirty="0" smtClean="0"/>
                        <a:t>Graph</a:t>
                      </a:r>
                      <a:endParaRPr lang="en-US" sz="2400" dirty="0"/>
                    </a:p>
                  </a:txBody>
                  <a:tcPr/>
                </a:tc>
                <a:tc>
                  <a:txBody>
                    <a:bodyPr/>
                    <a:lstStyle/>
                    <a:p>
                      <a:r>
                        <a:rPr lang="en-US" sz="2400" dirty="0"/>
                        <a:t>  X</a:t>
                      </a:r>
                    </a:p>
                  </a:txBody>
                  <a:tcPr/>
                </a:tc>
                <a:tc>
                  <a:txBody>
                    <a:bodyPr/>
                    <a:lstStyle/>
                    <a:p>
                      <a:endParaRPr lang="en-US" sz="2400" dirty="0"/>
                    </a:p>
                  </a:txBody>
                  <a:tcPr/>
                </a:tc>
                <a:extLst>
                  <a:ext uri="{0D108BD9-81ED-4DB2-BD59-A6C34878D82A}">
                    <a16:rowId xmlns:a16="http://schemas.microsoft.com/office/drawing/2014/main" xmlns="" val="10003"/>
                  </a:ext>
                </a:extLst>
              </a:tr>
              <a:tr h="413982">
                <a:tc>
                  <a:txBody>
                    <a:bodyPr/>
                    <a:lstStyle/>
                    <a:p>
                      <a:r>
                        <a:rPr lang="en-US" sz="2400" dirty="0" smtClean="0"/>
                        <a:t>Fork</a:t>
                      </a:r>
                      <a:r>
                        <a:rPr lang="en-US" sz="2400" baseline="0" dirty="0" smtClean="0"/>
                        <a:t> Join</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4996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Creation: Take 2</a:t>
            </a:r>
          </a:p>
        </p:txBody>
      </p:sp>
      <p:sp>
        <p:nvSpPr>
          <p:cNvPr id="3" name="Content Placeholder 2"/>
          <p:cNvSpPr>
            <a:spLocks noGrp="1"/>
          </p:cNvSpPr>
          <p:nvPr>
            <p:ph idx="1"/>
          </p:nvPr>
        </p:nvSpPr>
        <p:spPr>
          <a:xfrm>
            <a:off x="575240" y="1463857"/>
            <a:ext cx="11187258" cy="2359125"/>
          </a:xfrm>
        </p:spPr>
        <p:txBody>
          <a:bodyPr>
            <a:normAutofit/>
          </a:bodyPr>
          <a:lstStyle/>
          <a:p>
            <a:r>
              <a:rPr lang="en-US" sz="2800" dirty="0" smtClean="0"/>
              <a:t>Hey </a:t>
            </a:r>
            <a:r>
              <a:rPr lang="en-US" sz="2800" dirty="0"/>
              <a:t>we made a graph!</a:t>
            </a:r>
          </a:p>
          <a:p>
            <a:r>
              <a:rPr lang="en-US" sz="2800" dirty="0"/>
              <a:t>What do the edges mean? </a:t>
            </a:r>
          </a:p>
          <a:p>
            <a:pPr lvl="1"/>
            <a:r>
              <a:rPr lang="en-US" sz="2800" dirty="0"/>
              <a:t>We need to avoid an edge that goes TRUE THING </a:t>
            </a:r>
            <a:r>
              <a:rPr lang="en-US" sz="2800" dirty="0">
                <a:sym typeface="Wingdings" panose="05000000000000000000" pitchFamily="2" charset="2"/>
              </a:rPr>
              <a:t> FALSE THING</a:t>
            </a:r>
            <a:endParaRPr lang="en-US" sz="2800" dirty="0"/>
          </a:p>
          <a:p>
            <a:r>
              <a:rPr lang="en-US" sz="2800" dirty="0"/>
              <a:t>Let’s think about a single SCC of the graph. </a:t>
            </a:r>
          </a:p>
        </p:txBody>
      </p:sp>
      <p:grpSp>
        <p:nvGrpSpPr>
          <p:cNvPr id="35" name="Group 34"/>
          <p:cNvGrpSpPr/>
          <p:nvPr/>
        </p:nvGrpSpPr>
        <p:grpSpPr>
          <a:xfrm>
            <a:off x="2332148" y="3668486"/>
            <a:ext cx="6500953" cy="2628587"/>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br>
                <a:rPr lang="en-US" sz="2400" dirty="0"/>
              </a:br>
              <a:r>
                <a:rPr lang="en-US" sz="2400"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 B</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br>
                <a:rPr lang="en-US" sz="2400" dirty="0"/>
              </a:br>
              <a:r>
                <a:rPr lang="en-US" sz="2400"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 E</a:t>
              </a:r>
            </a:p>
          </p:txBody>
        </p:sp>
        <p:cxnSp>
          <p:nvCxnSpPr>
            <p:cNvPr id="14" name="Straight Arrow Connector 13"/>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937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Prim’s Algorithm</a:t>
            </a:r>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487589" y="1343670"/>
                <a:ext cx="7845706" cy="5514330"/>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(source, v)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a:t>
                </a:r>
                <a:r>
                  <a:rPr lang="en-US" dirty="0" smtClean="0">
                    <a:latin typeface="Courier New" panose="02070309020205020404" pitchFamily="49" charset="0"/>
                    <a:cs typeface="Courier New" panose="02070309020205020404" pitchFamily="49" charset="0"/>
                  </a:rPr>
                  <a:t>weight(</a:t>
                </a:r>
                <a:r>
                  <a:rPr lang="en-US" dirty="0" err="1" smtClean="0">
                    <a:latin typeface="Courier New" panose="02070309020205020404" pitchFamily="49" charset="0"/>
                    <a:cs typeface="Courier New" panose="02070309020205020404" pitchFamily="49" charset="0"/>
                  </a:rPr>
                  <a:t>source,v</a:t>
                </a:r>
                <a:r>
                  <a:rPr lang="en-US" dirty="0" smtClean="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v.bestEdge</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source,v</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if(weight(</a:t>
                </a:r>
                <a:r>
                  <a:rPr lang="en-US" b="1" dirty="0" err="1" smtClean="0">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 &lt; </a:t>
                </a:r>
                <a:r>
                  <a:rPr lang="en-US" b="1" dirty="0" err="1" smtClean="0">
                    <a:latin typeface="Courier New" panose="02070309020205020404" pitchFamily="49" charset="0"/>
                    <a:cs typeface="Courier New" panose="02070309020205020404" pitchFamily="49" charset="0"/>
                  </a:rPr>
                  <a:t>v.dist</a:t>
                </a:r>
                <a:r>
                  <a:rPr lang="en-US" b="1" dirty="0" smtClean="0">
                    <a:latin typeface="Courier New" panose="02070309020205020404" pitchFamily="49" charset="0"/>
                    <a:cs typeface="Courier New" panose="02070309020205020404" pitchFamily="49" charset="0"/>
                  </a:rPr>
                  <a:t> AND v not processed){</a:t>
                </a:r>
                <a:endParaRPr lang="en-US" b="1" dirty="0">
                  <a:latin typeface="Courier New" panose="02070309020205020404" pitchFamily="49" charset="0"/>
                  <a:cs typeface="Courier New" panose="02070309020205020404" pitchFamily="49" charset="0"/>
                </a:endParaRP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v.dist</a:t>
                </a:r>
                <a:r>
                  <a:rPr lang="en-US" b="1" dirty="0">
                    <a:latin typeface="Courier New" panose="02070309020205020404" pitchFamily="49" charset="0"/>
                    <a:cs typeface="Courier New" panose="02070309020205020404" pitchFamily="49" charset="0"/>
                  </a:rPr>
                  <a:t> = </a:t>
                </a:r>
                <a:r>
                  <a:rPr lang="en-US" b="1" dirty="0" smtClean="0">
                    <a:latin typeface="Courier New" panose="02070309020205020404" pitchFamily="49" charset="0"/>
                    <a:cs typeface="Courier New" panose="02070309020205020404" pitchFamily="49" charset="0"/>
                  </a:rPr>
                  <a:t>weight(</a:t>
                </a:r>
                <a:r>
                  <a:rPr lang="en-US" b="1" dirty="0" err="1" smtClean="0">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v.bestEdge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487589" y="1343670"/>
                <a:ext cx="7845706" cy="5514330"/>
              </a:xfrm>
              <a:prstGeom prst="rect">
                <a:avLst/>
              </a:prstGeom>
              <a:blipFill rotWithShape="0">
                <a:blip r:embed="rId2"/>
                <a:stretch>
                  <a:fillRect l="-699" t="-552" b="-884"/>
                </a:stretch>
              </a:blipFill>
            </p:spPr>
            <p:txBody>
              <a:bodyPr/>
              <a:lstStyle/>
              <a:p>
                <a:r>
                  <a:rPr lang="en-US">
                    <a:noFill/>
                  </a:rPr>
                  <a:t> </a:t>
                </a:r>
              </a:p>
            </p:txBody>
          </p:sp>
        </mc:Fallback>
      </mc:AlternateContent>
      <p:sp>
        <p:nvSpPr>
          <p:cNvPr id="7" name="TextBox 6"/>
          <p:cNvSpPr txBox="1"/>
          <p:nvPr/>
        </p:nvSpPr>
        <p:spPr>
          <a:xfrm>
            <a:off x="6346099" y="1668545"/>
            <a:ext cx="5335571" cy="1077218"/>
          </a:xfrm>
          <a:prstGeom prst="rect">
            <a:avLst/>
          </a:prstGeom>
          <a:noFill/>
        </p:spPr>
        <p:txBody>
          <a:bodyPr wrap="square" rtlCol="0">
            <a:spAutoFit/>
          </a:bodyPr>
          <a:lstStyle/>
          <a:p>
            <a:r>
              <a:rPr lang="en-US" sz="3200" dirty="0" smtClean="0"/>
              <a:t>Running time: </a:t>
            </a:r>
          </a:p>
          <a:p>
            <a:r>
              <a:rPr lang="en-US" sz="3200" dirty="0" smtClean="0"/>
              <a:t>O(|V| log |V| + |E| log |V|)</a:t>
            </a:r>
            <a:endParaRPr lang="en-US" sz="3200" dirty="0"/>
          </a:p>
        </p:txBody>
      </p:sp>
    </p:spTree>
    <p:extLst>
      <p:ext uri="{BB962C8B-B14F-4D97-AF65-F5344CB8AC3E}">
        <p14:creationId xmlns:p14="http://schemas.microsoft.com/office/powerpoint/2010/main" val="82739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Creation: SCCs	</a:t>
            </a:r>
          </a:p>
        </p:txBody>
      </p:sp>
      <p:sp>
        <p:nvSpPr>
          <p:cNvPr id="3" name="Content Placeholder 2"/>
          <p:cNvSpPr>
            <a:spLocks noGrp="1"/>
          </p:cNvSpPr>
          <p:nvPr>
            <p:ph idx="1"/>
          </p:nvPr>
        </p:nvSpPr>
        <p:spPr>
          <a:xfrm>
            <a:off x="575240" y="1463857"/>
            <a:ext cx="11187258" cy="5057170"/>
          </a:xfrm>
        </p:spPr>
        <p:txBody>
          <a:bodyPr>
            <a:noAutofit/>
          </a:bodyPr>
          <a:lstStyle/>
          <a:p>
            <a:r>
              <a:rPr lang="en-US" sz="2800" dirty="0"/>
              <a:t>The vertices of a </a:t>
            </a:r>
            <a:r>
              <a:rPr lang="en-US" sz="2800" dirty="0" smtClean="0"/>
              <a:t>given SCC </a:t>
            </a:r>
            <a:r>
              <a:rPr lang="en-US" sz="2800" dirty="0"/>
              <a:t>must either be all true or all false</a:t>
            </a:r>
            <a:r>
              <a:rPr lang="en-US" sz="2800" dirty="0" smtClean="0"/>
              <a:t>.</a:t>
            </a:r>
            <a:endParaRPr lang="en-US" sz="2800" dirty="0"/>
          </a:p>
          <a:p>
            <a:r>
              <a:rPr lang="en-US" sz="2800" b="1" dirty="0"/>
              <a:t>Algorithm Step 1:</a:t>
            </a:r>
            <a:r>
              <a:rPr lang="en-US" sz="2800" dirty="0"/>
              <a:t> Run SCC on the graph. Check that each question-type-pair are in different SCC.</a:t>
            </a:r>
          </a:p>
          <a:p>
            <a:r>
              <a:rPr lang="en-US" sz="2800" dirty="0"/>
              <a:t>Now what? Every SCC gets the same value. </a:t>
            </a:r>
          </a:p>
          <a:p>
            <a:pPr lvl="1"/>
            <a:r>
              <a:rPr lang="en-US" sz="2800" dirty="0"/>
              <a:t>Treat it as a single object! </a:t>
            </a:r>
          </a:p>
          <a:p>
            <a:r>
              <a:rPr lang="en-US" sz="2800" dirty="0"/>
              <a:t>We want to avoid edges from true things to false things. </a:t>
            </a:r>
          </a:p>
          <a:p>
            <a:pPr lvl="1"/>
            <a:r>
              <a:rPr lang="en-US" sz="2800" dirty="0"/>
              <a:t>“Trues” seem more useful for us at the end. </a:t>
            </a:r>
          </a:p>
          <a:p>
            <a:r>
              <a:rPr lang="en-US" sz="2800" dirty="0">
                <a:sym typeface="Wingdings" panose="05000000000000000000" pitchFamily="2" charset="2"/>
              </a:rPr>
              <a:t>Is there some way to start from the end?</a:t>
            </a:r>
          </a:p>
          <a:p>
            <a:pPr marL="0" indent="0">
              <a:buNone/>
            </a:pPr>
            <a:r>
              <a:rPr lang="en-US" sz="2800" dirty="0">
                <a:sym typeface="Wingdings" panose="05000000000000000000" pitchFamily="2" charset="2"/>
              </a:rPr>
              <a:t>YES! Topological Sort </a:t>
            </a:r>
            <a:endParaRPr lang="en-US" sz="2800" dirty="0"/>
          </a:p>
        </p:txBody>
      </p:sp>
    </p:spTree>
    <p:extLst>
      <p:ext uri="{BB962C8B-B14F-4D97-AF65-F5344CB8AC3E}">
        <p14:creationId xmlns:p14="http://schemas.microsoft.com/office/powerpoint/2010/main" val="99353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the Final</a:t>
            </a:r>
          </a:p>
        </p:txBody>
      </p:sp>
      <p:sp>
        <p:nvSpPr>
          <p:cNvPr id="3" name="Content Placeholder 2"/>
          <p:cNvSpPr>
            <a:spLocks noGrp="1"/>
          </p:cNvSpPr>
          <p:nvPr>
            <p:ph idx="1"/>
          </p:nvPr>
        </p:nvSpPr>
        <p:spPr>
          <a:xfrm>
            <a:off x="575240" y="1277943"/>
            <a:ext cx="11187258" cy="5031418"/>
          </a:xfrm>
        </p:spPr>
        <p:txBody>
          <a:bodyPr>
            <a:noAutofit/>
          </a:bodyPr>
          <a:lstStyle/>
          <a:p>
            <a:r>
              <a:rPr lang="en-US" sz="2800" b="1" dirty="0"/>
              <a:t>Algorithm</a:t>
            </a:r>
            <a:r>
              <a:rPr lang="en-US" sz="2800" dirty="0"/>
              <a:t>:</a:t>
            </a:r>
            <a:br>
              <a:rPr lang="en-US" sz="2800" dirty="0"/>
            </a:br>
            <a:r>
              <a:rPr lang="en-US" sz="2800" dirty="0"/>
              <a:t>Make the requirements graph.</a:t>
            </a:r>
          </a:p>
          <a:p>
            <a:r>
              <a:rPr lang="en-US" sz="2800" dirty="0"/>
              <a:t>Find the SCCs.</a:t>
            </a:r>
          </a:p>
          <a:p>
            <a:r>
              <a:rPr lang="en-US" sz="2800" dirty="0"/>
              <a:t>If </a:t>
            </a:r>
            <a:r>
              <a:rPr lang="en-US" sz="2800" dirty="0" smtClean="0"/>
              <a:t>an SCC </a:t>
            </a:r>
            <a:r>
              <a:rPr lang="en-US" sz="2800" dirty="0"/>
              <a:t>has including and not including a problem, </a:t>
            </a:r>
            <a:r>
              <a:rPr lang="en-US" sz="2800" dirty="0" smtClean="0"/>
              <a:t>no final is possible.</a:t>
            </a:r>
            <a:endParaRPr lang="en-US" sz="2800" dirty="0"/>
          </a:p>
          <a:p>
            <a:r>
              <a:rPr lang="en-US" sz="2800" dirty="0"/>
              <a:t>Run topological sort on the graph of SCC. </a:t>
            </a:r>
          </a:p>
          <a:p>
            <a:r>
              <a:rPr lang="en-US" sz="2800" dirty="0"/>
              <a:t>Starting from the end:</a:t>
            </a:r>
          </a:p>
          <a:p>
            <a:pPr lvl="1"/>
            <a:r>
              <a:rPr lang="en-US" sz="2800" dirty="0"/>
              <a:t> if everything in a component is unassigned, set them to true, and set their opposites to false.</a:t>
            </a:r>
          </a:p>
          <a:p>
            <a:pPr lvl="1"/>
            <a:r>
              <a:rPr lang="en-US" sz="2800" dirty="0"/>
              <a:t> Else </a:t>
            </a:r>
            <a:r>
              <a:rPr lang="en-US" sz="2800" dirty="0"/>
              <a:t>I</a:t>
            </a:r>
            <a:r>
              <a:rPr lang="en-US" sz="2800" dirty="0" smtClean="0"/>
              <a:t>f </a:t>
            </a:r>
            <a:r>
              <a:rPr lang="en-US" sz="2800" dirty="0"/>
              <a:t>one thing in a component is assigned, assign the same value to the rest of the nodes in the component and the opposite value to their opposites. </a:t>
            </a:r>
          </a:p>
        </p:txBody>
      </p:sp>
    </p:spTree>
    <p:extLst>
      <p:ext uri="{BB962C8B-B14F-4D97-AF65-F5344CB8AC3E}">
        <p14:creationId xmlns:p14="http://schemas.microsoft.com/office/powerpoint/2010/main" val="5184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Final</a:t>
            </a:r>
            <a:endParaRPr lang="en-US" dirty="0"/>
          </a:p>
        </p:txBody>
      </p:sp>
      <p:sp>
        <p:nvSpPr>
          <p:cNvPr id="3" name="Content Placeholder 2"/>
          <p:cNvSpPr>
            <a:spLocks noGrp="1"/>
          </p:cNvSpPr>
          <p:nvPr>
            <p:ph idx="1"/>
          </p:nvPr>
        </p:nvSpPr>
        <p:spPr/>
        <p:txBody>
          <a:bodyPr/>
          <a:lstStyle/>
          <a:p>
            <a:r>
              <a:rPr lang="en-US" sz="2800" dirty="0"/>
              <a:t>This works</a:t>
            </a:r>
            <a:r>
              <a:rPr lang="en-US" sz="2800" dirty="0" smtClean="0"/>
              <a:t>!!</a:t>
            </a:r>
          </a:p>
          <a:p>
            <a:r>
              <a:rPr lang="en-US" sz="2800" dirty="0" smtClean="0"/>
              <a:t>The proof is a bit more involved. Just trust me.</a:t>
            </a:r>
            <a:endParaRPr lang="en-US" sz="2800" dirty="0"/>
          </a:p>
          <a:p>
            <a:r>
              <a:rPr lang="en-US" sz="2800" dirty="0"/>
              <a:t>How fast is it? </a:t>
            </a:r>
          </a:p>
          <a:p>
            <a:r>
              <a:rPr lang="en-US" sz="2800" dirty="0"/>
              <a:t>O(Q + S). That’s a HUGE improvement.</a:t>
            </a:r>
          </a:p>
          <a:p>
            <a:endParaRPr lang="en-US" dirty="0"/>
          </a:p>
        </p:txBody>
      </p:sp>
    </p:spTree>
    <p:extLst>
      <p:ext uri="{BB962C8B-B14F-4D97-AF65-F5344CB8AC3E}">
        <p14:creationId xmlns:p14="http://schemas.microsoft.com/office/powerpoint/2010/main" val="11415814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More Context</a:t>
            </a:r>
          </a:p>
        </p:txBody>
      </p:sp>
      <p:sp>
        <p:nvSpPr>
          <p:cNvPr id="3" name="Content Placeholder 2"/>
          <p:cNvSpPr>
            <a:spLocks noGrp="1"/>
          </p:cNvSpPr>
          <p:nvPr>
            <p:ph idx="1"/>
          </p:nvPr>
        </p:nvSpPr>
        <p:spPr/>
        <p:txBody>
          <a:bodyPr>
            <a:normAutofit/>
          </a:bodyPr>
          <a:lstStyle/>
          <a:p>
            <a:r>
              <a:rPr lang="en-US" sz="2800" dirty="0"/>
              <a:t>The Final Making Problem was a type of “Satisfiability” problem.</a:t>
            </a:r>
          </a:p>
          <a:p>
            <a:r>
              <a:rPr lang="en-US" sz="2800" dirty="0"/>
              <a:t>We had a bunch of variables (include/exclude this question), and needed to satisfy everything in a list of requirements. </a:t>
            </a:r>
          </a:p>
          <a:p>
            <a:r>
              <a:rPr lang="en-US" sz="2800" dirty="0"/>
              <a:t>SAT is a general way to encode lots of hard problems.</a:t>
            </a:r>
          </a:p>
          <a:p>
            <a:r>
              <a:rPr lang="en-US" sz="2800" dirty="0"/>
              <a:t>Because every requirement was “do at least one of these 2” this was a 2-SAT instance.</a:t>
            </a:r>
          </a:p>
          <a:p>
            <a:endParaRPr lang="en-US" sz="2800" dirty="0"/>
          </a:p>
          <a:p>
            <a:r>
              <a:rPr lang="en-US" sz="2800" dirty="0" smtClean="0"/>
              <a:t>What happens if we change the 2 to a 3?</a:t>
            </a:r>
          </a:p>
          <a:p>
            <a:r>
              <a:rPr lang="en-US" sz="2800" dirty="0" smtClean="0"/>
              <a:t>The problem is very different. We’ll pick up that idea Monday.</a:t>
            </a:r>
            <a:endParaRPr lang="en-US" sz="2800" dirty="0"/>
          </a:p>
        </p:txBody>
      </p:sp>
    </p:spTree>
    <p:extLst>
      <p:ext uri="{BB962C8B-B14F-4D97-AF65-F5344CB8AC3E}">
        <p14:creationId xmlns:p14="http://schemas.microsoft.com/office/powerpoint/2010/main" val="32799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7495749" cy="590415"/>
          </a:xfrm>
        </p:spPr>
        <p:txBody>
          <a:bodyPr/>
          <a:lstStyle/>
          <a:p>
            <a:r>
              <a:rPr lang="en-US" dirty="0" smtClean="0"/>
              <a:t>Optional Content: </a:t>
            </a:r>
            <a:r>
              <a:rPr lang="en-US" dirty="0"/>
              <a:t>Strongly Connected Components Algorithm</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181650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SCC</a:t>
            </a:r>
          </a:p>
        </p:txBody>
      </p:sp>
      <p:sp>
        <p:nvSpPr>
          <p:cNvPr id="3" name="Content Placeholder 2"/>
          <p:cNvSpPr>
            <a:spLocks noGrp="1"/>
          </p:cNvSpPr>
          <p:nvPr>
            <p:ph idx="1"/>
          </p:nvPr>
        </p:nvSpPr>
        <p:spPr/>
        <p:txBody>
          <a:bodyPr/>
          <a:lstStyle/>
          <a:p>
            <a:r>
              <a:rPr lang="en-US" dirty="0"/>
              <a:t>We’d like to find all the vertices in our strongly connected component in time corresponding to the size of the component, not for the whole graph.</a:t>
            </a:r>
          </a:p>
          <a:p>
            <a:r>
              <a:rPr lang="en-US" dirty="0"/>
              <a:t>We can do that with a DFS (or BFS) as long as we don’t leave our connected component.</a:t>
            </a:r>
          </a:p>
          <a:p>
            <a:r>
              <a:rPr lang="en-US" dirty="0"/>
              <a:t>If we’re a “sink” component, that’s guaranteed. I.e. a component whose vertex in the meta-graph has no outgoing edges. </a:t>
            </a:r>
          </a:p>
          <a:p>
            <a:r>
              <a:rPr lang="en-US" dirty="0"/>
              <a:t>How do we find a sink component? We don’t have a meta-graph yet (we need to find the components first)</a:t>
            </a:r>
          </a:p>
          <a:p>
            <a:r>
              <a:rPr lang="en-US" dirty="0"/>
              <a:t>DFS can find a vertex in a source component, i.e. a component whose vertex in the meta-graph has no incoming edges. </a:t>
            </a:r>
          </a:p>
          <a:p>
            <a:pPr lvl="1"/>
            <a:r>
              <a:rPr lang="en-US" dirty="0"/>
              <a:t>That vertex is the last one to be popped off the </a:t>
            </a:r>
            <a:r>
              <a:rPr lang="en-US" dirty="0" smtClean="0"/>
              <a:t>stack in the recursive version of DFS.</a:t>
            </a:r>
            <a:endParaRPr lang="en-US" dirty="0"/>
          </a:p>
          <a:p>
            <a:r>
              <a:rPr lang="en-US" dirty="0"/>
              <a:t>So if we run DFS in the </a:t>
            </a:r>
            <a:r>
              <a:rPr lang="en-US" i="1" dirty="0"/>
              <a:t>reversed </a:t>
            </a:r>
            <a:r>
              <a:rPr lang="en-US" dirty="0"/>
              <a:t>graph (where each edge points the opposite direction) we can find a sink component.  </a:t>
            </a:r>
          </a:p>
        </p:txBody>
      </p:sp>
    </p:spTree>
    <p:extLst>
      <p:ext uri="{BB962C8B-B14F-4D97-AF65-F5344CB8AC3E}">
        <p14:creationId xmlns:p14="http://schemas.microsoft.com/office/powerpoint/2010/main" val="410002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E866B-448C-4582-A4A5-6EA7D4EB8EF5}"/>
              </a:ext>
            </a:extLst>
          </p:cNvPr>
          <p:cNvSpPr>
            <a:spLocks noGrp="1"/>
          </p:cNvSpPr>
          <p:nvPr>
            <p:ph type="title"/>
          </p:nvPr>
        </p:nvSpPr>
        <p:spPr/>
        <p:txBody>
          <a:bodyPr/>
          <a:lstStyle/>
          <a:p>
            <a:r>
              <a:rPr lang="en-US" dirty="0"/>
              <a:t>Efficient SCC</a:t>
            </a:r>
          </a:p>
        </p:txBody>
      </p:sp>
      <p:sp>
        <p:nvSpPr>
          <p:cNvPr id="3" name="Content Placeholder 2">
            <a:extLst>
              <a:ext uri="{FF2B5EF4-FFF2-40B4-BE49-F238E27FC236}">
                <a16:creationId xmlns:a16="http://schemas.microsoft.com/office/drawing/2014/main" xmlns="" id="{DF429715-AC10-4D5B-9B74-A2AB52564D6E}"/>
              </a:ext>
            </a:extLst>
          </p:cNvPr>
          <p:cNvSpPr>
            <a:spLocks noGrp="1"/>
          </p:cNvSpPr>
          <p:nvPr>
            <p:ph idx="1"/>
          </p:nvPr>
        </p:nvSpPr>
        <p:spPr/>
        <p:txBody>
          <a:bodyPr>
            <a:normAutofit/>
          </a:bodyPr>
          <a:lstStyle/>
          <a:p>
            <a:r>
              <a:rPr lang="en-US" dirty="0"/>
              <a:t>So from a DFS in the reversed graph, we can use the order vertices are popped off the stack to find a sink component (in the original graph).</a:t>
            </a:r>
          </a:p>
          <a:p>
            <a:r>
              <a:rPr lang="en-US" dirty="0"/>
              <a:t>Run a DFS from that vertex to find the vertices in that component </a:t>
            </a:r>
            <a:r>
              <a:rPr lang="en-US" i="1" dirty="0"/>
              <a:t>in size of that component time.</a:t>
            </a:r>
            <a:endParaRPr lang="en-US" dirty="0"/>
          </a:p>
          <a:p>
            <a:r>
              <a:rPr lang="en-US" dirty="0"/>
              <a:t>Now we can delete the edges coming into that component.</a:t>
            </a:r>
          </a:p>
          <a:p>
            <a:r>
              <a:rPr lang="en-US" dirty="0"/>
              <a:t>The last remaining vertex popped off the stack is a sink of the remaining graph, and now a DFS from them won’t leave the component. </a:t>
            </a:r>
          </a:p>
          <a:p>
            <a:r>
              <a:rPr lang="en-US" dirty="0"/>
              <a:t>Iterate this process (grab a sink, start DFS, delete edges entering the component).</a:t>
            </a:r>
          </a:p>
          <a:p>
            <a:r>
              <a:rPr lang="en-US" dirty="0"/>
              <a:t>In total we’ve run two DFSs. (since we never leave our component in the second DFS).</a:t>
            </a:r>
          </a:p>
          <a:p>
            <a:r>
              <a:rPr lang="en-US" dirty="0"/>
              <a:t>More information, and pseudocode:</a:t>
            </a:r>
          </a:p>
          <a:p>
            <a:r>
              <a:rPr lang="en-US" dirty="0">
                <a:hlinkClick r:id="rId2"/>
              </a:rPr>
              <a:t>https://</a:t>
            </a:r>
            <a:r>
              <a:rPr lang="en-US" dirty="0" smtClean="0">
                <a:hlinkClick r:id="rId2"/>
              </a:rPr>
              <a:t>en.wikipedia.org/wiki/Kosaraju%27s_algorithm</a:t>
            </a:r>
            <a:endParaRPr lang="en-US" dirty="0"/>
          </a:p>
        </p:txBody>
      </p:sp>
    </p:spTree>
    <p:extLst>
      <p:ext uri="{BB962C8B-B14F-4D97-AF65-F5344CB8AC3E}">
        <p14:creationId xmlns:p14="http://schemas.microsoft.com/office/powerpoint/2010/main" val="659844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Connected </a:t>
            </a:r>
            <a:r>
              <a:rPr lang="en-US" dirty="0" smtClean="0"/>
              <a:t>Component</a:t>
            </a:r>
            <a:endParaRPr lang="en-US" dirty="0"/>
          </a:p>
        </p:txBody>
      </p:sp>
      <p:sp>
        <p:nvSpPr>
          <p:cNvPr id="7" name="Oval 6">
            <a:extLst>
              <a:ext uri="{FF2B5EF4-FFF2-40B4-BE49-F238E27FC236}">
                <a16:creationId xmlns:a16="http://schemas.microsoft.com/office/drawing/2014/main" xmlns="" id="{77E46D07-7717-4D2B-8DFB-AC5B358FEB42}"/>
              </a:ext>
            </a:extLst>
          </p:cNvPr>
          <p:cNvSpPr/>
          <p:nvPr/>
        </p:nvSpPr>
        <p:spPr>
          <a:xfrm>
            <a:off x="4543883" y="401226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0F274594-38F8-4320-A8F4-3D1F3B67AF46}"/>
              </a:ext>
            </a:extLst>
          </p:cNvPr>
          <p:cNvSpPr/>
          <p:nvPr/>
        </p:nvSpPr>
        <p:spPr>
          <a:xfrm>
            <a:off x="3406783" y="368733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7BD2C6DB-9CEA-4B1C-8504-25D16D3C8C97}"/>
              </a:ext>
            </a:extLst>
          </p:cNvPr>
          <p:cNvSpPr/>
          <p:nvPr/>
        </p:nvSpPr>
        <p:spPr>
          <a:xfrm>
            <a:off x="3689571" y="5805162"/>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7BD2C6DB-9CEA-4B1C-8504-25D16D3C8C97}"/>
              </a:ext>
            </a:extLst>
          </p:cNvPr>
          <p:cNvSpPr/>
          <p:nvPr/>
        </p:nvSpPr>
        <p:spPr>
          <a:xfrm>
            <a:off x="1767288" y="5497152"/>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a:t>
            </a:r>
            <a:endParaRPr lang="en-US" sz="2800" dirty="0">
              <a:solidFill>
                <a:schemeClr val="tx1"/>
              </a:solidFill>
            </a:endParaRPr>
          </a:p>
        </p:txBody>
      </p:sp>
      <p:cxnSp>
        <p:nvCxnSpPr>
          <p:cNvPr id="15" name="Straight Connector 14">
            <a:extLst>
              <a:ext uri="{FF2B5EF4-FFF2-40B4-BE49-F238E27FC236}">
                <a16:creationId xmlns:a16="http://schemas.microsoft.com/office/drawing/2014/main" xmlns="" id="{5968D3FF-247D-4C9B-A358-154B4727934A}"/>
              </a:ext>
            </a:extLst>
          </p:cNvPr>
          <p:cNvCxnSpPr>
            <a:cxnSpLocks/>
            <a:stCxn id="21" idx="3"/>
            <a:endCxn id="13" idx="1"/>
          </p:cNvCxnSpPr>
          <p:nvPr/>
        </p:nvCxnSpPr>
        <p:spPr>
          <a:xfrm>
            <a:off x="1813617" y="4987013"/>
            <a:ext cx="54736" cy="61120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968D3FF-247D-4C9B-A358-154B4727934A}"/>
              </a:ext>
            </a:extLst>
          </p:cNvPr>
          <p:cNvCxnSpPr>
            <a:cxnSpLocks/>
            <a:stCxn id="11" idx="2"/>
            <a:endCxn id="13" idx="5"/>
          </p:cNvCxnSpPr>
          <p:nvPr/>
        </p:nvCxnSpPr>
        <p:spPr>
          <a:xfrm flipH="1" flipV="1">
            <a:off x="2356336" y="6086200"/>
            <a:ext cx="1333235" cy="640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968D3FF-247D-4C9B-A358-154B4727934A}"/>
              </a:ext>
            </a:extLst>
          </p:cNvPr>
          <p:cNvCxnSpPr>
            <a:cxnSpLocks/>
            <a:stCxn id="9" idx="6"/>
            <a:endCxn id="7" idx="1"/>
          </p:cNvCxnSpPr>
          <p:nvPr/>
        </p:nvCxnSpPr>
        <p:spPr>
          <a:xfrm>
            <a:off x="4096896" y="4032392"/>
            <a:ext cx="548052" cy="809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968D3FF-247D-4C9B-A358-154B4727934A}"/>
              </a:ext>
            </a:extLst>
          </p:cNvPr>
          <p:cNvCxnSpPr>
            <a:cxnSpLocks/>
            <a:stCxn id="7" idx="2"/>
            <a:endCxn id="21" idx="7"/>
          </p:cNvCxnSpPr>
          <p:nvPr/>
        </p:nvCxnSpPr>
        <p:spPr>
          <a:xfrm flipH="1">
            <a:off x="2301600" y="4357326"/>
            <a:ext cx="2242283" cy="14170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968D3FF-247D-4C9B-A358-154B4727934A}"/>
              </a:ext>
            </a:extLst>
          </p:cNvPr>
          <p:cNvCxnSpPr>
            <a:cxnSpLocks/>
            <a:stCxn id="9" idx="4"/>
            <a:endCxn id="11" idx="0"/>
          </p:cNvCxnSpPr>
          <p:nvPr/>
        </p:nvCxnSpPr>
        <p:spPr>
          <a:xfrm>
            <a:off x="3751840" y="4377448"/>
            <a:ext cx="282788" cy="142771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5968D3FF-247D-4C9B-A358-154B4727934A}"/>
              </a:ext>
            </a:extLst>
          </p:cNvPr>
          <p:cNvCxnSpPr>
            <a:cxnSpLocks/>
            <a:stCxn id="7" idx="5"/>
            <a:endCxn id="11" idx="7"/>
          </p:cNvCxnSpPr>
          <p:nvPr/>
        </p:nvCxnSpPr>
        <p:spPr>
          <a:xfrm flipH="1">
            <a:off x="4278619" y="4601317"/>
            <a:ext cx="854312" cy="130491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77E46D07-7717-4D2B-8DFB-AC5B358FEB42}"/>
              </a:ext>
            </a:extLst>
          </p:cNvPr>
          <p:cNvSpPr/>
          <p:nvPr/>
        </p:nvSpPr>
        <p:spPr>
          <a:xfrm>
            <a:off x="1712552" y="439796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xmlns="" id="{5968D3FF-247D-4C9B-A358-154B4727934A}"/>
              </a:ext>
            </a:extLst>
          </p:cNvPr>
          <p:cNvCxnSpPr>
            <a:cxnSpLocks/>
            <a:stCxn id="21" idx="0"/>
            <a:endCxn id="9" idx="2"/>
          </p:cNvCxnSpPr>
          <p:nvPr/>
        </p:nvCxnSpPr>
        <p:spPr>
          <a:xfrm flipV="1">
            <a:off x="2057609" y="4032392"/>
            <a:ext cx="1349174" cy="36557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968D3FF-247D-4C9B-A358-154B4727934A}"/>
              </a:ext>
            </a:extLst>
          </p:cNvPr>
          <p:cNvCxnSpPr>
            <a:cxnSpLocks/>
            <a:stCxn id="13" idx="6"/>
            <a:endCxn id="7" idx="3"/>
          </p:cNvCxnSpPr>
          <p:nvPr/>
        </p:nvCxnSpPr>
        <p:spPr>
          <a:xfrm flipV="1">
            <a:off x="2457401" y="4601317"/>
            <a:ext cx="2187547" cy="124089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5968D3FF-247D-4C9B-A358-154B4727934A}"/>
              </a:ext>
            </a:extLst>
          </p:cNvPr>
          <p:cNvCxnSpPr>
            <a:cxnSpLocks/>
            <a:stCxn id="21" idx="4"/>
            <a:endCxn id="11" idx="1"/>
          </p:cNvCxnSpPr>
          <p:nvPr/>
        </p:nvCxnSpPr>
        <p:spPr>
          <a:xfrm>
            <a:off x="2057609" y="5088078"/>
            <a:ext cx="1733027" cy="81814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5968D3FF-247D-4C9B-A358-154B4727934A}"/>
              </a:ext>
            </a:extLst>
          </p:cNvPr>
          <p:cNvCxnSpPr>
            <a:cxnSpLocks/>
            <a:stCxn id="13" idx="0"/>
            <a:endCxn id="9" idx="3"/>
          </p:cNvCxnSpPr>
          <p:nvPr/>
        </p:nvCxnSpPr>
        <p:spPr>
          <a:xfrm flipV="1">
            <a:off x="2112345" y="4276383"/>
            <a:ext cx="1395503" cy="122076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xmlns="" id="{77E46D07-7717-4D2B-8DFB-AC5B358FEB42}"/>
              </a:ext>
            </a:extLst>
          </p:cNvPr>
          <p:cNvSpPr/>
          <p:nvPr/>
        </p:nvSpPr>
        <p:spPr>
          <a:xfrm>
            <a:off x="4959050" y="556117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xmlns="" id="{77E46D07-7717-4D2B-8DFB-AC5B358FEB42}"/>
              </a:ext>
            </a:extLst>
          </p:cNvPr>
          <p:cNvSpPr/>
          <p:nvPr/>
        </p:nvSpPr>
        <p:spPr>
          <a:xfrm>
            <a:off x="6178231" y="471255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xmlns="" id="{5968D3FF-247D-4C9B-A358-154B4727934A}"/>
              </a:ext>
            </a:extLst>
          </p:cNvPr>
          <p:cNvCxnSpPr>
            <a:cxnSpLocks/>
            <a:stCxn id="92" idx="2"/>
            <a:endCxn id="89" idx="7"/>
          </p:cNvCxnSpPr>
          <p:nvPr/>
        </p:nvCxnSpPr>
        <p:spPr>
          <a:xfrm flipH="1">
            <a:off x="5548098" y="5057607"/>
            <a:ext cx="630133" cy="604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98" name="Content Placeholder 2"/>
          <p:cNvSpPr txBox="1">
            <a:spLocks/>
          </p:cNvSpPr>
          <p:nvPr/>
        </p:nvSpPr>
        <p:spPr>
          <a:xfrm>
            <a:off x="438821" y="1341761"/>
            <a:ext cx="11429525"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b="1" dirty="0">
                <a:solidFill>
                  <a:srgbClr val="4C3282"/>
                </a:solidFill>
              </a:rPr>
              <a:t>Connected Component </a:t>
            </a:r>
            <a:r>
              <a:rPr lang="en-US" sz="2800" dirty="0"/>
              <a:t>– </a:t>
            </a:r>
            <a:r>
              <a:rPr lang="en-US" sz="2800" dirty="0" smtClean="0"/>
              <a:t>A set of vertices such that</a:t>
            </a:r>
          </a:p>
          <a:p>
            <a:pPr lvl="1"/>
            <a:r>
              <a:rPr lang="en-US" sz="2800" dirty="0" smtClean="0"/>
              <a:t>There is a path between every pair of vertices</a:t>
            </a:r>
          </a:p>
          <a:p>
            <a:pPr lvl="1"/>
            <a:r>
              <a:rPr lang="en-US" sz="2800" dirty="0" smtClean="0"/>
              <a:t>If you added any other vertex to the set, </a:t>
            </a:r>
            <a:r>
              <a:rPr lang="en-US" sz="2800" dirty="0" smtClean="0"/>
              <a:t>there would not be a path between every pair of vertices.</a:t>
            </a:r>
            <a:endParaRPr lang="en-US" sz="2800" dirty="0"/>
          </a:p>
        </p:txBody>
      </p:sp>
      <p:sp>
        <p:nvSpPr>
          <p:cNvPr id="101" name="Oval 100">
            <a:extLst>
              <a:ext uri="{FF2B5EF4-FFF2-40B4-BE49-F238E27FC236}">
                <a16:creationId xmlns:a16="http://schemas.microsoft.com/office/drawing/2014/main" xmlns="" id="{77E46D07-7717-4D2B-8DFB-AC5B358FEB42}"/>
              </a:ext>
            </a:extLst>
          </p:cNvPr>
          <p:cNvSpPr/>
          <p:nvPr/>
        </p:nvSpPr>
        <p:spPr>
          <a:xfrm>
            <a:off x="7324596" y="5198626"/>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xmlns="" id="{5968D3FF-247D-4C9B-A358-154B4727934A}"/>
              </a:ext>
            </a:extLst>
          </p:cNvPr>
          <p:cNvCxnSpPr>
            <a:cxnSpLocks/>
            <a:stCxn id="92" idx="6"/>
            <a:endCxn id="101" idx="1"/>
          </p:cNvCxnSpPr>
          <p:nvPr/>
        </p:nvCxnSpPr>
        <p:spPr>
          <a:xfrm>
            <a:off x="6868344" y="5057607"/>
            <a:ext cx="557317" cy="24208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840985" y="4459366"/>
            <a:ext cx="385042" cy="523220"/>
          </a:xfrm>
          <a:prstGeom prst="rect">
            <a:avLst/>
          </a:prstGeom>
        </p:spPr>
        <p:txBody>
          <a:bodyPr wrap="none">
            <a:spAutoFit/>
          </a:bodyPr>
          <a:lstStyle/>
          <a:p>
            <a:pPr algn="ctr"/>
            <a:r>
              <a:rPr lang="en-US" sz="2800" dirty="0" smtClean="0"/>
              <a:t>B</a:t>
            </a:r>
            <a:endParaRPr lang="en-US" sz="2800" dirty="0"/>
          </a:p>
        </p:txBody>
      </p:sp>
      <p:sp>
        <p:nvSpPr>
          <p:cNvPr id="45" name="Rectangle 44"/>
          <p:cNvSpPr/>
          <p:nvPr/>
        </p:nvSpPr>
        <p:spPr>
          <a:xfrm>
            <a:off x="3820056" y="5911920"/>
            <a:ext cx="407484" cy="523220"/>
          </a:xfrm>
          <a:prstGeom prst="rect">
            <a:avLst/>
          </a:prstGeom>
        </p:spPr>
        <p:txBody>
          <a:bodyPr wrap="none">
            <a:spAutoFit/>
          </a:bodyPr>
          <a:lstStyle/>
          <a:p>
            <a:pPr algn="ctr"/>
            <a:r>
              <a:rPr lang="en-US" sz="2800" dirty="0"/>
              <a:t>C</a:t>
            </a:r>
            <a:endParaRPr lang="en-US" sz="2800" dirty="0"/>
          </a:p>
        </p:txBody>
      </p:sp>
      <p:sp>
        <p:nvSpPr>
          <p:cNvPr id="46" name="Rectangle 45"/>
          <p:cNvSpPr/>
          <p:nvPr/>
        </p:nvSpPr>
        <p:spPr>
          <a:xfrm>
            <a:off x="4641258" y="4049494"/>
            <a:ext cx="431528" cy="523220"/>
          </a:xfrm>
          <a:prstGeom prst="rect">
            <a:avLst/>
          </a:prstGeom>
        </p:spPr>
        <p:txBody>
          <a:bodyPr wrap="none">
            <a:spAutoFit/>
          </a:bodyPr>
          <a:lstStyle/>
          <a:p>
            <a:pPr algn="ctr"/>
            <a:r>
              <a:rPr lang="en-US" sz="2800" dirty="0" smtClean="0"/>
              <a:t>D</a:t>
            </a:r>
            <a:endParaRPr lang="en-US" sz="2800" dirty="0"/>
          </a:p>
        </p:txBody>
      </p:sp>
      <p:sp>
        <p:nvSpPr>
          <p:cNvPr id="47" name="Rectangle 46"/>
          <p:cNvSpPr/>
          <p:nvPr/>
        </p:nvSpPr>
        <p:spPr>
          <a:xfrm>
            <a:off x="3549041" y="3744268"/>
            <a:ext cx="365806" cy="523220"/>
          </a:xfrm>
          <a:prstGeom prst="rect">
            <a:avLst/>
          </a:prstGeom>
        </p:spPr>
        <p:txBody>
          <a:bodyPr wrap="none">
            <a:spAutoFit/>
          </a:bodyPr>
          <a:lstStyle/>
          <a:p>
            <a:pPr algn="ctr"/>
            <a:r>
              <a:rPr lang="en-US" sz="2800" dirty="0" smtClean="0"/>
              <a:t>E</a:t>
            </a:r>
            <a:endParaRPr lang="en-US" sz="2800" dirty="0"/>
          </a:p>
        </p:txBody>
      </p:sp>
      <p:sp>
        <p:nvSpPr>
          <p:cNvPr id="49" name="Rectangle 48"/>
          <p:cNvSpPr/>
          <p:nvPr/>
        </p:nvSpPr>
        <p:spPr>
          <a:xfrm>
            <a:off x="5117042" y="5641619"/>
            <a:ext cx="356188" cy="523220"/>
          </a:xfrm>
          <a:prstGeom prst="rect">
            <a:avLst/>
          </a:prstGeom>
        </p:spPr>
        <p:txBody>
          <a:bodyPr wrap="none">
            <a:spAutoFit/>
          </a:bodyPr>
          <a:lstStyle/>
          <a:p>
            <a:pPr algn="ctr"/>
            <a:r>
              <a:rPr lang="en-US" sz="2800" dirty="0" smtClean="0"/>
              <a:t>F</a:t>
            </a:r>
            <a:endParaRPr lang="en-US" sz="2800" dirty="0"/>
          </a:p>
        </p:txBody>
      </p:sp>
      <p:sp>
        <p:nvSpPr>
          <p:cNvPr id="50" name="Rectangle 49"/>
          <p:cNvSpPr/>
          <p:nvPr/>
        </p:nvSpPr>
        <p:spPr>
          <a:xfrm>
            <a:off x="6288185" y="4776471"/>
            <a:ext cx="428323" cy="523220"/>
          </a:xfrm>
          <a:prstGeom prst="rect">
            <a:avLst/>
          </a:prstGeom>
        </p:spPr>
        <p:txBody>
          <a:bodyPr wrap="none">
            <a:spAutoFit/>
          </a:bodyPr>
          <a:lstStyle/>
          <a:p>
            <a:pPr algn="ctr"/>
            <a:r>
              <a:rPr lang="en-US" sz="2800" dirty="0" smtClean="0"/>
              <a:t>G</a:t>
            </a:r>
            <a:endParaRPr lang="en-US" sz="2800" dirty="0"/>
          </a:p>
        </p:txBody>
      </p:sp>
      <p:sp>
        <p:nvSpPr>
          <p:cNvPr id="51" name="Rectangle 50"/>
          <p:cNvSpPr/>
          <p:nvPr/>
        </p:nvSpPr>
        <p:spPr>
          <a:xfrm>
            <a:off x="7410768" y="5268893"/>
            <a:ext cx="433132" cy="523220"/>
          </a:xfrm>
          <a:prstGeom prst="rect">
            <a:avLst/>
          </a:prstGeom>
        </p:spPr>
        <p:txBody>
          <a:bodyPr wrap="none">
            <a:spAutoFit/>
          </a:bodyPr>
          <a:lstStyle/>
          <a:p>
            <a:pPr algn="ctr"/>
            <a:r>
              <a:rPr lang="en-US" sz="2800" dirty="0" smtClean="0"/>
              <a:t>H</a:t>
            </a:r>
            <a:endParaRPr lang="en-US" sz="2800" dirty="0"/>
          </a:p>
        </p:txBody>
      </p:sp>
      <p:sp>
        <p:nvSpPr>
          <p:cNvPr id="25" name="TextBox 24"/>
          <p:cNvSpPr txBox="1"/>
          <p:nvPr/>
        </p:nvSpPr>
        <p:spPr>
          <a:xfrm>
            <a:off x="7360111" y="3019655"/>
            <a:ext cx="4546022" cy="1815882"/>
          </a:xfrm>
          <a:prstGeom prst="rect">
            <a:avLst/>
          </a:prstGeom>
          <a:noFill/>
        </p:spPr>
        <p:txBody>
          <a:bodyPr wrap="square" rtlCol="0">
            <a:spAutoFit/>
          </a:bodyPr>
          <a:lstStyle/>
          <a:p>
            <a:r>
              <a:rPr lang="en-US" sz="2800" dirty="0" smtClean="0"/>
              <a:t>{A,B,C,D} is not a connected component (could add E)</a:t>
            </a:r>
          </a:p>
          <a:p>
            <a:r>
              <a:rPr lang="en-US" sz="2800" dirty="0" smtClean="0"/>
              <a:t>{F,G,H} and {A,B,C,D,E} are connected components.</a:t>
            </a:r>
            <a:endParaRPr lang="en-US" sz="2800" dirty="0"/>
          </a:p>
        </p:txBody>
      </p:sp>
    </p:spTree>
    <p:extLst>
      <p:ext uri="{BB962C8B-B14F-4D97-AF65-F5344CB8AC3E}">
        <p14:creationId xmlns:p14="http://schemas.microsoft.com/office/powerpoint/2010/main" val="13446721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Kruskal’s</a:t>
            </a:r>
            <a:r>
              <a:rPr lang="en-US" dirty="0" smtClean="0"/>
              <a:t> Algorithm</a:t>
            </a:r>
            <a:endParaRPr lang="en-US" dirty="0"/>
          </a:p>
        </p:txBody>
      </p:sp>
      <p:sp>
        <p:nvSpPr>
          <p:cNvPr id="6" name="Content Placeholder 5"/>
          <p:cNvSpPr txBox="1">
            <a:spLocks noGrp="1"/>
          </p:cNvSpPr>
          <p:nvPr>
            <p:ph idx="1"/>
          </p:nvPr>
        </p:nvSpPr>
        <p:spPr>
          <a:xfrm>
            <a:off x="216816" y="1463857"/>
            <a:ext cx="11811786" cy="3992888"/>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if(u and v are in different components){</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800" dirty="0">
                <a:latin typeface="Courier New" panose="02070309020205020404" pitchFamily="49" charset="0"/>
                <a:cs typeface="Courier New" panose="02070309020205020404" pitchFamily="49" charset="0"/>
              </a:rPr>
              <a:t>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mc:AlternateContent xmlns:mc="http://schemas.openxmlformats.org/markup-compatibility/2006">
        <mc:Choice xmlns:a14="http://schemas.microsoft.com/office/drawing/2010/main" Requires="a14">
          <p:sp>
            <p:nvSpPr>
              <p:cNvPr id="7" name="TextBox 6"/>
              <p:cNvSpPr txBox="1"/>
              <p:nvPr/>
            </p:nvSpPr>
            <p:spPr>
              <a:xfrm>
                <a:off x="292231" y="5524107"/>
                <a:ext cx="11389439" cy="954107"/>
              </a:xfrm>
              <a:prstGeom prst="rect">
                <a:avLst/>
              </a:prstGeom>
              <a:noFill/>
            </p:spPr>
            <p:txBody>
              <a:bodyPr wrap="square" rtlCol="0">
                <a:spAutoFit/>
              </a:bodyPr>
              <a:lstStyle/>
              <a:p>
                <a:r>
                  <a:rPr lang="en-US" sz="2800" dirty="0" smtClean="0"/>
                  <a:t>How do we check the if statement?</a:t>
                </a:r>
              </a:p>
              <a:p>
                <a:r>
                  <a:rPr lang="en-US" sz="2800" dirty="0" smtClean="0"/>
                  <a:t>BFS would lead to an overall running time of </a:t>
                </a:r>
                <a14:m>
                  <m:oMath xmlns:m="http://schemas.openxmlformats.org/officeDocument/2006/math">
                    <m:r>
                      <a:rPr lang="en-US" sz="2800" i="1" dirty="0" smtClean="0">
                        <a:latin typeface="Cambria Math" panose="02040503050406030204" pitchFamily="18" charset="0"/>
                      </a:rPr>
                      <m:t>𝑂</m:t>
                    </m:r>
                    <m:r>
                      <a:rPr lang="en-US" sz="2800" i="1" dirty="0" smtClean="0">
                        <a:latin typeface="Cambria Math" panose="02040503050406030204" pitchFamily="18" charset="0"/>
                      </a:rPr>
                      <m:t>(|</m:t>
                    </m:r>
                    <m:r>
                      <a:rPr lang="en-US" sz="2800" i="1" dirty="0" smtClean="0">
                        <a:latin typeface="Cambria Math" panose="02040503050406030204" pitchFamily="18" charset="0"/>
                      </a:rPr>
                      <m:t>𝐸</m:t>
                    </m:r>
                    <m:r>
                      <a:rPr lang="en-US" sz="2800" i="1" dirty="0" smtClean="0">
                        <a:latin typeface="Cambria Math" panose="02040503050406030204" pitchFamily="18" charset="0"/>
                      </a:rPr>
                      <m:t>|(|</m:t>
                    </m:r>
                    <m:r>
                      <a:rPr lang="en-US" sz="2800" i="1" dirty="0" smtClean="0">
                        <a:latin typeface="Cambria Math" panose="02040503050406030204" pitchFamily="18" charset="0"/>
                      </a:rPr>
                      <m:t>𝑉</m:t>
                    </m:r>
                    <m:r>
                      <a:rPr lang="en-US" sz="2800" i="1" dirty="0" smtClean="0">
                        <a:latin typeface="Cambria Math" panose="02040503050406030204" pitchFamily="18" charset="0"/>
                      </a:rPr>
                      <m:t>|+|</m:t>
                    </m:r>
                    <m:r>
                      <a:rPr lang="en-US" sz="2800" i="1" dirty="0" smtClean="0">
                        <a:latin typeface="Cambria Math" panose="02040503050406030204" pitchFamily="18" charset="0"/>
                      </a:rPr>
                      <m:t>𝐸</m:t>
                    </m:r>
                    <m:r>
                      <a:rPr lang="en-US" sz="2800" i="1" dirty="0" smtClean="0">
                        <a:latin typeface="Cambria Math" panose="02040503050406030204" pitchFamily="18" charset="0"/>
                      </a:rPr>
                      <m:t>|))</m:t>
                    </m:r>
                  </m:oMath>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292231" y="5524107"/>
                <a:ext cx="11389439" cy="954107"/>
              </a:xfrm>
              <a:prstGeom prst="rect">
                <a:avLst/>
              </a:prstGeom>
              <a:blipFill rotWithShape="0">
                <a:blip r:embed="rId2"/>
                <a:stretch>
                  <a:fillRect l="-1124" t="-6369" b="-16561"/>
                </a:stretch>
              </a:blipFill>
            </p:spPr>
            <p:txBody>
              <a:bodyPr/>
              <a:lstStyle/>
              <a:p>
                <a:r>
                  <a:rPr lang="en-US">
                    <a:noFill/>
                  </a:rPr>
                  <a:t> </a:t>
                </a:r>
              </a:p>
            </p:txBody>
          </p:sp>
        </mc:Fallback>
      </mc:AlternateContent>
    </p:spTree>
    <p:extLst>
      <p:ext uri="{BB962C8B-B14F-4D97-AF65-F5344CB8AC3E}">
        <p14:creationId xmlns:p14="http://schemas.microsoft.com/office/powerpoint/2010/main" val="393131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Union-Find Crash Course</a:t>
            </a:r>
            <a:endParaRPr lang="en-US" dirty="0"/>
          </a:p>
        </p:txBody>
      </p:sp>
      <p:sp>
        <p:nvSpPr>
          <p:cNvPr id="3" name="Content Placeholder 2"/>
          <p:cNvSpPr>
            <a:spLocks noGrp="1"/>
          </p:cNvSpPr>
          <p:nvPr>
            <p:ph idx="1"/>
          </p:nvPr>
        </p:nvSpPr>
        <p:spPr>
          <a:xfrm>
            <a:off x="575240" y="1463857"/>
            <a:ext cx="11187258" cy="1247496"/>
          </a:xfrm>
        </p:spPr>
        <p:txBody>
          <a:bodyPr>
            <a:normAutofit/>
          </a:bodyPr>
          <a:lstStyle/>
          <a:p>
            <a:r>
              <a:rPr lang="en-US" sz="2800" dirty="0"/>
              <a:t>a</a:t>
            </a:r>
            <a:r>
              <a:rPr lang="en-US" sz="2800" dirty="0" smtClean="0"/>
              <a:t>ka Disjoint Sets</a:t>
            </a:r>
          </a:p>
          <a:p>
            <a:r>
              <a:rPr lang="en-US" sz="2800" dirty="0" smtClean="0"/>
              <a:t>Represents…well…disjoint sets.</a:t>
            </a:r>
          </a:p>
          <a:p>
            <a:endParaRPr lang="en-US" sz="2800" dirty="0"/>
          </a:p>
          <a:p>
            <a:endParaRPr lang="en-US" sz="2800" dirty="0"/>
          </a:p>
        </p:txBody>
      </p:sp>
      <p:sp>
        <p:nvSpPr>
          <p:cNvPr id="8" name="Rectangle 7">
            <a:extLst>
              <a:ext uri="{FF2B5EF4-FFF2-40B4-BE49-F238E27FC236}">
                <a16:creationId xmlns="" xmlns:a16="http://schemas.microsoft.com/office/drawing/2014/main" xmlns:lc="http://schemas.openxmlformats.org/drawingml/2006/lockedCanvas" id="{DCC242AB-DC0A-4CCD-9CFA-377C2DAFF4E2}"/>
              </a:ext>
            </a:extLst>
          </p:cNvPr>
          <p:cNvSpPr/>
          <p:nvPr/>
        </p:nvSpPr>
        <p:spPr>
          <a:xfrm>
            <a:off x="5395865" y="1615405"/>
            <a:ext cx="6545433" cy="487987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 xmlns:a16="http://schemas.microsoft.com/office/drawing/2014/main" xmlns:lc="http://schemas.openxmlformats.org/drawingml/2006/lockedCanvas" id="{E349237B-A02C-43D2-AE06-B4567DAC8A52}"/>
              </a:ext>
            </a:extLst>
          </p:cNvPr>
          <p:cNvSpPr/>
          <p:nvPr/>
        </p:nvSpPr>
        <p:spPr>
          <a:xfrm>
            <a:off x="5395865" y="1083944"/>
            <a:ext cx="6545433"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dirty="0" smtClean="0"/>
              <a:t>Union-Find </a:t>
            </a:r>
            <a:r>
              <a:rPr lang="en-US" sz="2800" dirty="0"/>
              <a:t>ADT</a:t>
            </a:r>
          </a:p>
        </p:txBody>
      </p:sp>
      <p:sp>
        <p:nvSpPr>
          <p:cNvPr id="10" name="TextBox 19">
            <a:extLst>
              <a:ext uri="{FF2B5EF4-FFF2-40B4-BE49-F238E27FC236}">
                <a16:creationId xmlns="" xmlns:a16="http://schemas.microsoft.com/office/drawing/2014/main" xmlns:lc="http://schemas.openxmlformats.org/drawingml/2006/lockedCanvas" id="{9D6FA6F6-9B7E-47D6-BDE8-696163B1195E}"/>
              </a:ext>
            </a:extLst>
          </p:cNvPr>
          <p:cNvSpPr txBox="1"/>
          <p:nvPr/>
        </p:nvSpPr>
        <p:spPr>
          <a:xfrm>
            <a:off x="5692516" y="3899685"/>
            <a:ext cx="6248782"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err="1">
                <a:solidFill>
                  <a:srgbClr val="4C3282"/>
                </a:solidFill>
              </a:rPr>
              <a:t>makeSet</a:t>
            </a:r>
            <a:r>
              <a:rPr lang="en-US" sz="2400" dirty="0">
                <a:solidFill>
                  <a:srgbClr val="4C3282"/>
                </a:solidFill>
              </a:rPr>
              <a:t>(x) </a:t>
            </a:r>
            <a:r>
              <a:rPr lang="en-US" sz="2400" dirty="0"/>
              <a:t>– creates a new set </a:t>
            </a:r>
            <a:r>
              <a:rPr lang="en-US" sz="2400" dirty="0" smtClean="0"/>
              <a:t>where </a:t>
            </a:r>
            <a:r>
              <a:rPr lang="en-US" sz="2400" dirty="0"/>
              <a:t>the only member </a:t>
            </a:r>
            <a:r>
              <a:rPr lang="en-US" sz="2400" dirty="0" smtClean="0"/>
              <a:t>(and the representative) is x.</a:t>
            </a:r>
            <a:endParaRPr lang="en-US" sz="2400" dirty="0"/>
          </a:p>
        </p:txBody>
      </p:sp>
      <p:sp>
        <p:nvSpPr>
          <p:cNvPr id="12" name="TextBox 21">
            <a:extLst>
              <a:ext uri="{FF2B5EF4-FFF2-40B4-BE49-F238E27FC236}">
                <a16:creationId xmlns="" xmlns:a16="http://schemas.microsoft.com/office/drawing/2014/main" xmlns:lc="http://schemas.openxmlformats.org/drawingml/2006/lockedCanvas" id="{B92B4A1B-DE6B-488B-8450-1A3E832986C6}"/>
              </a:ext>
            </a:extLst>
          </p:cNvPr>
          <p:cNvSpPr txBox="1"/>
          <p:nvPr/>
        </p:nvSpPr>
        <p:spPr>
          <a:xfrm>
            <a:off x="5395865" y="1614099"/>
            <a:ext cx="4851317"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4C3282"/>
                </a:solidFill>
              </a:rPr>
              <a:t>state</a:t>
            </a:r>
          </a:p>
        </p:txBody>
      </p:sp>
      <p:sp>
        <p:nvSpPr>
          <p:cNvPr id="13" name="TextBox 22">
            <a:extLst>
              <a:ext uri="{FF2B5EF4-FFF2-40B4-BE49-F238E27FC236}">
                <a16:creationId xmlns="" xmlns:a16="http://schemas.microsoft.com/office/drawing/2014/main" xmlns:lc="http://schemas.openxmlformats.org/drawingml/2006/lockedCanvas" id="{C48851FA-61FB-4346-B2D1-FA02D3ECB40A}"/>
              </a:ext>
            </a:extLst>
          </p:cNvPr>
          <p:cNvSpPr txBox="1"/>
          <p:nvPr/>
        </p:nvSpPr>
        <p:spPr>
          <a:xfrm>
            <a:off x="5363373" y="3528474"/>
            <a:ext cx="4851317"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4C3282"/>
                </a:solidFill>
              </a:rPr>
              <a:t>behavior</a:t>
            </a:r>
          </a:p>
        </p:txBody>
      </p:sp>
      <p:sp>
        <p:nvSpPr>
          <p:cNvPr id="14" name="TextBox 23">
            <a:extLst>
              <a:ext uri="{FF2B5EF4-FFF2-40B4-BE49-F238E27FC236}">
                <a16:creationId xmlns="" xmlns:a16="http://schemas.microsoft.com/office/drawing/2014/main" xmlns:lc="http://schemas.openxmlformats.org/drawingml/2006/lockedCanvas" id="{5702A8D9-90E4-4668-8B17-1A0C7F3ED625}"/>
              </a:ext>
            </a:extLst>
          </p:cNvPr>
          <p:cNvSpPr txBox="1"/>
          <p:nvPr/>
        </p:nvSpPr>
        <p:spPr>
          <a:xfrm>
            <a:off x="5395865" y="2011590"/>
            <a:ext cx="6399125"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Set of Sets</a:t>
            </a:r>
          </a:p>
          <a:p>
            <a:pPr marL="285750" indent="-285750">
              <a:buFontTx/>
              <a:buChar char="-"/>
            </a:pPr>
            <a:r>
              <a:rPr lang="en-US" sz="2400" b="1" dirty="0">
                <a:solidFill>
                  <a:srgbClr val="4C3282"/>
                </a:solidFill>
              </a:rPr>
              <a:t>Disjoint:</a:t>
            </a:r>
            <a:r>
              <a:rPr lang="en-US" sz="2400" dirty="0"/>
              <a:t> </a:t>
            </a:r>
            <a:r>
              <a:rPr lang="en-US" sz="2400" dirty="0" smtClean="0"/>
              <a:t>No element appears in multiple sets</a:t>
            </a:r>
            <a:endParaRPr lang="en-US" sz="2400" dirty="0"/>
          </a:p>
          <a:p>
            <a:pPr marL="285750" indent="-285750">
              <a:buFontTx/>
              <a:buChar char="-"/>
            </a:pPr>
            <a:r>
              <a:rPr lang="en-US" sz="2400" dirty="0"/>
              <a:t>No required order</a:t>
            </a:r>
          </a:p>
          <a:p>
            <a:pPr marL="285750" indent="-285750">
              <a:buFontTx/>
              <a:buChar char="-"/>
            </a:pPr>
            <a:r>
              <a:rPr lang="en-US" sz="2400" dirty="0"/>
              <a:t>Each set has representative</a:t>
            </a:r>
          </a:p>
        </p:txBody>
      </p:sp>
      <p:sp>
        <p:nvSpPr>
          <p:cNvPr id="15" name="TextBox 24">
            <a:extLst>
              <a:ext uri="{FF2B5EF4-FFF2-40B4-BE49-F238E27FC236}">
                <a16:creationId xmlns="" xmlns:a16="http://schemas.microsoft.com/office/drawing/2014/main" xmlns:lc="http://schemas.openxmlformats.org/drawingml/2006/lockedCanvas" id="{8DE3E202-03EC-4175-95D5-D54431F389D3}"/>
              </a:ext>
            </a:extLst>
          </p:cNvPr>
          <p:cNvSpPr txBox="1"/>
          <p:nvPr/>
        </p:nvSpPr>
        <p:spPr>
          <a:xfrm>
            <a:off x="5725008" y="4743558"/>
            <a:ext cx="5950172"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err="1">
                <a:solidFill>
                  <a:srgbClr val="4C3282"/>
                </a:solidFill>
              </a:rPr>
              <a:t>findSet</a:t>
            </a:r>
            <a:r>
              <a:rPr lang="en-US" sz="2400" dirty="0">
                <a:solidFill>
                  <a:srgbClr val="4C3282"/>
                </a:solidFill>
              </a:rPr>
              <a:t>(x) </a:t>
            </a:r>
            <a:r>
              <a:rPr lang="en-US" sz="2400" dirty="0"/>
              <a:t>– looks up the set containing element x, returns representative of that set</a:t>
            </a:r>
          </a:p>
        </p:txBody>
      </p:sp>
      <p:sp>
        <p:nvSpPr>
          <p:cNvPr id="16" name="TextBox 25">
            <a:extLst>
              <a:ext uri="{FF2B5EF4-FFF2-40B4-BE49-F238E27FC236}">
                <a16:creationId xmlns="" xmlns:a16="http://schemas.microsoft.com/office/drawing/2014/main" xmlns:lc="http://schemas.openxmlformats.org/drawingml/2006/lockedCanvas" id="{AF07495C-41D3-4217-8A2C-7645F04D65C0}"/>
              </a:ext>
            </a:extLst>
          </p:cNvPr>
          <p:cNvSpPr txBox="1"/>
          <p:nvPr/>
        </p:nvSpPr>
        <p:spPr>
          <a:xfrm>
            <a:off x="5715301" y="5536534"/>
            <a:ext cx="5845316"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4C3282"/>
                </a:solidFill>
              </a:rPr>
              <a:t>union(x, y) </a:t>
            </a:r>
            <a:r>
              <a:rPr lang="en-US" sz="2400" dirty="0"/>
              <a:t>– </a:t>
            </a:r>
            <a:r>
              <a:rPr lang="en-US" sz="2400" dirty="0" smtClean="0"/>
              <a:t>combines set containing x and set containing y. Picks new representative.</a:t>
            </a:r>
            <a:endParaRPr lang="en-US" sz="2400" dirty="0"/>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 xmlns:a16="http://schemas.microsoft.com/office/drawing/2014/main" xmlns:a14="http://schemas.microsoft.com/office/drawing/2010/main" xmlns:lc="http://schemas.openxmlformats.org/drawingml/2006/lockedCanvas" id="{969163E4-FA70-40D1-8B0B-45D6F411DEE5}"/>
                  </a:ext>
                </a:extLst>
              </p14:cNvPr>
              <p14:cNvContentPartPr/>
              <p14:nvPr/>
            </p14:nvContentPartPr>
            <p14:xfrm>
              <a:off x="6279375" y="4435458"/>
              <a:ext cx="10080" cy="11520"/>
            </p14:xfrm>
          </p:contentPart>
        </mc:Choice>
        <mc:Fallback>
          <p:pic>
            <p:nvPicPr>
              <p:cNvPr id="7" name="Ink 6">
                <a:extLst>
                  <a:ext uri="{FF2B5EF4-FFF2-40B4-BE49-F238E27FC236}">
                    <a16:creationId xmlns="" xmlns:p14="http://schemas.microsoft.com/office/powerpoint/2010/main" xmlns:a16="http://schemas.microsoft.com/office/drawing/2014/main" xmlns:a14="http://schemas.microsoft.com/office/drawing/2010/main" xmlns:lc="http://schemas.openxmlformats.org/drawingml/2006/lockedCanvas" id="{969163E4-FA70-40D1-8B0B-45D6F411DEE5}"/>
                  </a:ext>
                </a:extLst>
              </p:cNvPr>
              <p:cNvPicPr/>
              <p:nvPr/>
            </p:nvPicPr>
            <p:blipFill>
              <a:blip r:embed="rId3"/>
              <a:stretch>
                <a:fillRect/>
              </a:stretch>
            </p:blipFill>
            <p:spPr>
              <a:xfrm>
                <a:off x="6275775" y="4431498"/>
                <a:ext cx="17640" cy="19080"/>
              </a:xfrm>
              <a:prstGeom prst="rect">
                <a:avLst/>
              </a:prstGeom>
            </p:spPr>
          </p:pic>
        </mc:Fallback>
      </mc:AlternateContent>
    </p:spTree>
    <p:extLst>
      <p:ext uri="{BB962C8B-B14F-4D97-AF65-F5344CB8AC3E}">
        <p14:creationId xmlns:p14="http://schemas.microsoft.com/office/powerpoint/2010/main" val="997728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Union-Find Running Time</a:t>
            </a:r>
            <a:endParaRPr lang="en-US" dirty="0"/>
          </a:p>
        </p:txBody>
      </p:sp>
      <p:sp>
        <p:nvSpPr>
          <p:cNvPr id="3" name="Content Placeholder 2"/>
          <p:cNvSpPr>
            <a:spLocks noGrp="1"/>
          </p:cNvSpPr>
          <p:nvPr>
            <p:ph idx="1"/>
          </p:nvPr>
        </p:nvSpPr>
        <p:spPr/>
        <p:txBody>
          <a:bodyPr>
            <a:normAutofit/>
          </a:bodyPr>
          <a:lstStyle/>
          <a:p>
            <a:r>
              <a:rPr lang="en-US" sz="2800" dirty="0" smtClean="0"/>
              <a:t>We don’t have time to talk about an implementation.</a:t>
            </a:r>
            <a:endParaRPr lang="en-US" sz="2800" dirty="0"/>
          </a:p>
          <a:p>
            <a:r>
              <a:rPr lang="en-US" sz="2800" dirty="0" smtClean="0"/>
              <a:t>Here’s the important thing:</a:t>
            </a:r>
          </a:p>
          <a:p>
            <a:r>
              <a:rPr lang="en-US" sz="2800" dirty="0" smtClean="0"/>
              <a:t>Can do these operations in:</a:t>
            </a:r>
            <a:endParaRPr lang="en-US" sz="2800" dirty="0"/>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1738430759"/>
                  </p:ext>
                </p:extLst>
              </p:nvPr>
            </p:nvGraphicFramePr>
            <p:xfrm>
              <a:off x="1036119" y="3062743"/>
              <a:ext cx="9828039" cy="2072640"/>
            </p:xfrm>
            <a:graphic>
              <a:graphicData uri="http://schemas.openxmlformats.org/drawingml/2006/table">
                <a:tbl>
                  <a:tblPr firstRow="1" bandRow="1">
                    <a:tableStyleId>{5C22544A-7EE6-4342-B048-85BDC9FD1C3A}</a:tableStyleId>
                  </a:tblPr>
                  <a:tblGrid>
                    <a:gridCol w="3276013"/>
                    <a:gridCol w="3276013"/>
                    <a:gridCol w="3276013"/>
                  </a:tblGrid>
                  <a:tr h="370840">
                    <a:tc>
                      <a:txBody>
                        <a:bodyPr/>
                        <a:lstStyle/>
                        <a:p>
                          <a:r>
                            <a:rPr lang="en-US" sz="2800" dirty="0" smtClean="0"/>
                            <a:t>Operation</a:t>
                          </a:r>
                          <a:endParaRPr lang="en-US" sz="2800" dirty="0"/>
                        </a:p>
                      </a:txBody>
                      <a:tcPr/>
                    </a:tc>
                    <a:tc>
                      <a:txBody>
                        <a:bodyPr/>
                        <a:lstStyle/>
                        <a:p>
                          <a:r>
                            <a:rPr lang="en-US" sz="2800" dirty="0" smtClean="0"/>
                            <a:t>Amortized</a:t>
                          </a:r>
                          <a:endParaRPr lang="en-US" sz="2800" dirty="0"/>
                        </a:p>
                      </a:txBody>
                      <a:tcPr/>
                    </a:tc>
                    <a:tc>
                      <a:txBody>
                        <a:bodyPr/>
                        <a:lstStyle/>
                        <a:p>
                          <a:r>
                            <a:rPr lang="en-US" sz="2800" dirty="0" smtClean="0"/>
                            <a:t>Non-amortized</a:t>
                          </a:r>
                          <a:endParaRPr lang="en-US" sz="2800" dirty="0"/>
                        </a:p>
                      </a:txBody>
                      <a:tcPr/>
                    </a:tc>
                  </a:tr>
                  <a:tr h="370840">
                    <a:tc>
                      <a:txBody>
                        <a:bodyPr/>
                        <a:lstStyle/>
                        <a:p>
                          <a:r>
                            <a:rPr lang="en-US" sz="2800" dirty="0" err="1" smtClean="0"/>
                            <a:t>MakeSet</a:t>
                          </a:r>
                          <a:r>
                            <a:rPr lang="en-US" sz="2800" dirty="0" smtClean="0"/>
                            <a:t>()</a:t>
                          </a:r>
                        </a:p>
                      </a:txBody>
                      <a:tcPr/>
                    </a:tc>
                    <a:tc>
                      <a:txBody>
                        <a:bodyPr/>
                        <a:lstStyle/>
                        <a:p>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a:txBody>
                      <a:tcPr/>
                    </a:tc>
                    <a:tc>
                      <a:txBody>
                        <a:bodyPr/>
                        <a:lstStyle/>
                        <a:p>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(1)</m:t>
                                </m:r>
                              </m:oMath>
                            </m:oMathPara>
                          </a14:m>
                          <a:endParaRPr lang="en-US" sz="2800" dirty="0"/>
                        </a:p>
                      </a:txBody>
                      <a:tcPr/>
                    </a:tc>
                  </a:tr>
                  <a:tr h="370840">
                    <a:tc>
                      <a:txBody>
                        <a:bodyPr/>
                        <a:lstStyle/>
                        <a:p>
                          <a:r>
                            <a:rPr lang="en-US" sz="2800" dirty="0" smtClean="0"/>
                            <a:t>Union()</a:t>
                          </a:r>
                          <a:endParaRPr lang="en-US" sz="2800" dirty="0"/>
                        </a:p>
                      </a:txBody>
                      <a:tcPr/>
                    </a:tc>
                    <a:tc>
                      <a:txBody>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m:oMathPara>
                          </a14:m>
                          <a:endParaRPr lang="en-US" sz="2800" dirty="0"/>
                        </a:p>
                      </a:txBody>
                      <a:tcPr/>
                    </a:tc>
                    <a:tc>
                      <a:txBody>
                        <a:bodyPr/>
                        <a:lstStyle/>
                        <a:p>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tr>
                  <a:tr h="370840">
                    <a:tc>
                      <a:txBody>
                        <a:bodyPr/>
                        <a:lstStyle/>
                        <a:p>
                          <a:r>
                            <a:rPr lang="en-US" sz="2800" dirty="0" smtClean="0"/>
                            <a:t>Find()</a:t>
                          </a:r>
                          <a:endParaRPr lang="en-US" sz="2800" dirty="0"/>
                        </a:p>
                      </a:txBody>
                      <a:tcPr/>
                    </a:tc>
                    <a:tc>
                      <a:txBody>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tc>
                      <a:txBody>
                        <a:bodyPr/>
                        <a:lstStyle/>
                        <a:p>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1738430759"/>
                  </p:ext>
                </p:extLst>
              </p:nvPr>
            </p:nvGraphicFramePr>
            <p:xfrm>
              <a:off x="1036119" y="3062743"/>
              <a:ext cx="9828039" cy="2072640"/>
            </p:xfrm>
            <a:graphic>
              <a:graphicData uri="http://schemas.openxmlformats.org/drawingml/2006/table">
                <a:tbl>
                  <a:tblPr firstRow="1" bandRow="1">
                    <a:tableStyleId>{5C22544A-7EE6-4342-B048-85BDC9FD1C3A}</a:tableStyleId>
                  </a:tblPr>
                  <a:tblGrid>
                    <a:gridCol w="3276013"/>
                    <a:gridCol w="3276013"/>
                    <a:gridCol w="3276013"/>
                  </a:tblGrid>
                  <a:tr h="518160">
                    <a:tc>
                      <a:txBody>
                        <a:bodyPr/>
                        <a:lstStyle/>
                        <a:p>
                          <a:r>
                            <a:rPr lang="en-US" sz="2800" dirty="0" smtClean="0"/>
                            <a:t>Operation</a:t>
                          </a:r>
                          <a:endParaRPr lang="en-US" sz="2800" dirty="0"/>
                        </a:p>
                      </a:txBody>
                      <a:tcPr/>
                    </a:tc>
                    <a:tc>
                      <a:txBody>
                        <a:bodyPr/>
                        <a:lstStyle/>
                        <a:p>
                          <a:r>
                            <a:rPr lang="en-US" sz="2800" dirty="0" smtClean="0"/>
                            <a:t>Amortized</a:t>
                          </a:r>
                          <a:endParaRPr lang="en-US" sz="2800" dirty="0"/>
                        </a:p>
                      </a:txBody>
                      <a:tcPr/>
                    </a:tc>
                    <a:tc>
                      <a:txBody>
                        <a:bodyPr/>
                        <a:lstStyle/>
                        <a:p>
                          <a:r>
                            <a:rPr lang="en-US" sz="2800" dirty="0" smtClean="0"/>
                            <a:t>Non-amortized</a:t>
                          </a:r>
                          <a:endParaRPr lang="en-US" sz="2800" dirty="0"/>
                        </a:p>
                      </a:txBody>
                      <a:tcPr/>
                    </a:tc>
                  </a:tr>
                  <a:tr h="518160">
                    <a:tc>
                      <a:txBody>
                        <a:bodyPr/>
                        <a:lstStyle/>
                        <a:p>
                          <a:r>
                            <a:rPr lang="en-US" sz="2800" dirty="0" err="1" smtClean="0"/>
                            <a:t>MakeSet</a:t>
                          </a:r>
                          <a:r>
                            <a:rPr lang="en-US" sz="2800" dirty="0" smtClean="0"/>
                            <a:t>()</a:t>
                          </a:r>
                        </a:p>
                      </a:txBody>
                      <a:tcPr/>
                    </a:tc>
                    <a:tc>
                      <a:txBody>
                        <a:bodyPr/>
                        <a:lstStyle/>
                        <a:p>
                          <a:endParaRPr lang="en-US"/>
                        </a:p>
                      </a:txBody>
                      <a:tcPr>
                        <a:blipFill rotWithShape="0">
                          <a:blip r:embed="rId2"/>
                          <a:stretch>
                            <a:fillRect l="-100186" t="-110465" r="-100743" b="-229070"/>
                          </a:stretch>
                        </a:blipFill>
                      </a:tcPr>
                    </a:tc>
                    <a:tc>
                      <a:txBody>
                        <a:bodyPr/>
                        <a:lstStyle/>
                        <a:p>
                          <a:endParaRPr lang="en-US"/>
                        </a:p>
                      </a:txBody>
                      <a:tcPr>
                        <a:blipFill rotWithShape="0">
                          <a:blip r:embed="rId2"/>
                          <a:stretch>
                            <a:fillRect l="-200186" t="-110465" r="-743" b="-229070"/>
                          </a:stretch>
                        </a:blipFill>
                      </a:tcPr>
                    </a:tc>
                  </a:tr>
                  <a:tr h="518160">
                    <a:tc>
                      <a:txBody>
                        <a:bodyPr/>
                        <a:lstStyle/>
                        <a:p>
                          <a:r>
                            <a:rPr lang="en-US" sz="2800" dirty="0" smtClean="0"/>
                            <a:t>Union()</a:t>
                          </a:r>
                          <a:endParaRPr lang="en-US" sz="2800" dirty="0"/>
                        </a:p>
                      </a:txBody>
                      <a:tcPr/>
                    </a:tc>
                    <a:tc>
                      <a:txBody>
                        <a:bodyPr/>
                        <a:lstStyle/>
                        <a:p>
                          <a:endParaRPr lang="en-US"/>
                        </a:p>
                      </a:txBody>
                      <a:tcPr>
                        <a:blipFill rotWithShape="0">
                          <a:blip r:embed="rId2"/>
                          <a:stretch>
                            <a:fillRect l="-100186" t="-212941" r="-100743" b="-131765"/>
                          </a:stretch>
                        </a:blipFill>
                      </a:tcPr>
                    </a:tc>
                    <a:tc>
                      <a:txBody>
                        <a:bodyPr/>
                        <a:lstStyle/>
                        <a:p>
                          <a:endParaRPr lang="en-US"/>
                        </a:p>
                      </a:txBody>
                      <a:tcPr>
                        <a:blipFill rotWithShape="0">
                          <a:blip r:embed="rId2"/>
                          <a:stretch>
                            <a:fillRect l="-200186" t="-212941" r="-743" b="-131765"/>
                          </a:stretch>
                        </a:blipFill>
                      </a:tcPr>
                    </a:tc>
                  </a:tr>
                  <a:tr h="518160">
                    <a:tc>
                      <a:txBody>
                        <a:bodyPr/>
                        <a:lstStyle/>
                        <a:p>
                          <a:r>
                            <a:rPr lang="en-US" sz="2800" dirty="0" smtClean="0"/>
                            <a:t>Find()</a:t>
                          </a:r>
                          <a:endParaRPr lang="en-US" sz="2800" dirty="0"/>
                        </a:p>
                      </a:txBody>
                      <a:tcPr/>
                    </a:tc>
                    <a:tc>
                      <a:txBody>
                        <a:bodyPr/>
                        <a:lstStyle/>
                        <a:p>
                          <a:endParaRPr lang="en-US"/>
                        </a:p>
                      </a:txBody>
                      <a:tcPr>
                        <a:blipFill rotWithShape="0">
                          <a:blip r:embed="rId2"/>
                          <a:stretch>
                            <a:fillRect l="-100186" t="-312941" r="-100743" b="-31765"/>
                          </a:stretch>
                        </a:blipFill>
                      </a:tcPr>
                    </a:tc>
                    <a:tc>
                      <a:txBody>
                        <a:bodyPr/>
                        <a:lstStyle/>
                        <a:p>
                          <a:endParaRPr lang="en-US"/>
                        </a:p>
                      </a:txBody>
                      <a:tcPr>
                        <a:blipFill rotWithShape="0">
                          <a:blip r:embed="rId2"/>
                          <a:stretch>
                            <a:fillRect l="-200186" t="-312941" r="-743" b="-31765"/>
                          </a:stretch>
                        </a:blipFill>
                      </a:tcPr>
                    </a:tc>
                  </a:tr>
                </a:tbl>
              </a:graphicData>
            </a:graphic>
          </p:graphicFrame>
        </mc:Fallback>
      </mc:AlternateContent>
    </p:spTree>
    <p:extLst>
      <p:ext uri="{BB962C8B-B14F-4D97-AF65-F5344CB8AC3E}">
        <p14:creationId xmlns:p14="http://schemas.microsoft.com/office/powerpoint/2010/main" val="41635788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16097</TotalTime>
  <Words>2861</Words>
  <Application>Microsoft Office PowerPoint</Application>
  <PresentationFormat>Widescreen</PresentationFormat>
  <Paragraphs>692</Paragraphs>
  <Slides>56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Baskerville Old Face</vt:lpstr>
      <vt:lpstr>Calibri</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More Graph Algorithms</vt:lpstr>
      <vt:lpstr>Announcements</vt:lpstr>
      <vt:lpstr>Announcements</vt:lpstr>
      <vt:lpstr>Minimum Spanning Trees</vt:lpstr>
      <vt:lpstr>Prim’s Algorithm</vt:lpstr>
      <vt:lpstr>Connected Component</vt:lpstr>
      <vt:lpstr>Kruskal’s Algorithm</vt:lpstr>
      <vt:lpstr>Union-Find Crash Course</vt:lpstr>
      <vt:lpstr>Union-Find Running Time</vt:lpstr>
      <vt:lpstr>log^∗⁡n</vt:lpstr>
      <vt:lpstr>Using Union-Find</vt:lpstr>
      <vt:lpstr>Using Union-Find</vt:lpstr>
      <vt:lpstr>Now With Disjoint Sets</vt:lpstr>
      <vt:lpstr>Try it Out</vt:lpstr>
      <vt:lpstr>Some Extra Comments</vt:lpstr>
      <vt:lpstr>Aside: A Graph of Trees</vt:lpstr>
      <vt:lpstr>PowerPoint Presentation</vt:lpstr>
      <vt:lpstr>Topological Sort</vt:lpstr>
      <vt:lpstr>Problem 1: Ordering Dependencies</vt:lpstr>
      <vt:lpstr>Problem 1: Ordering Dependencies </vt:lpstr>
      <vt:lpstr>Topological Ordering</vt:lpstr>
      <vt:lpstr>Can we always order a graph?</vt:lpstr>
      <vt:lpstr>Ordering a DAG</vt:lpstr>
      <vt:lpstr>Ordering a DAG</vt:lpstr>
      <vt:lpstr>How Do We Find a Topological Ordering?</vt:lpstr>
      <vt:lpstr>What’s the running time?</vt:lpstr>
      <vt:lpstr>Strongly Connected Components</vt:lpstr>
      <vt:lpstr>Directed Graph Connectedness</vt:lpstr>
      <vt:lpstr>Strongly Connected Components</vt:lpstr>
      <vt:lpstr>Strongly Connected Components Problem</vt:lpstr>
      <vt:lpstr>Strongly Connected Components Problem</vt:lpstr>
      <vt:lpstr>SCC Algorithm</vt:lpstr>
      <vt:lpstr>An Important Subroutine</vt:lpstr>
      <vt:lpstr>Depth First Search (DFS)</vt:lpstr>
      <vt:lpstr>Depth First Search</vt:lpstr>
      <vt:lpstr>DFS</vt:lpstr>
      <vt:lpstr>SCC Algorithm</vt:lpstr>
      <vt:lpstr>SCC Algorithm</vt:lpstr>
      <vt:lpstr>SCC Algorithm</vt:lpstr>
      <vt:lpstr>Why Find SCCs?</vt:lpstr>
      <vt:lpstr>Why Find SCCs? </vt:lpstr>
      <vt:lpstr>Why Must H Be a DAG?</vt:lpstr>
      <vt:lpstr>Takeaways</vt:lpstr>
      <vt:lpstr>A Longer Example </vt:lpstr>
      <vt:lpstr>Example Problem: Final Creation</vt:lpstr>
      <vt:lpstr>Final Creation: Take 1</vt:lpstr>
      <vt:lpstr>Final Creation: Take 2</vt:lpstr>
      <vt:lpstr>Final Creation: Take 2</vt:lpstr>
      <vt:lpstr>Final Creation: Take 2</vt:lpstr>
      <vt:lpstr>Final Creation: SCCs </vt:lpstr>
      <vt:lpstr>Making the Final</vt:lpstr>
      <vt:lpstr>Making The Final</vt:lpstr>
      <vt:lpstr>Some More Context</vt:lpstr>
      <vt:lpstr>Optional Content: Strongly Connected Components Algorithm</vt:lpstr>
      <vt:lpstr>Efficient SCC</vt:lpstr>
      <vt:lpstr>Efficient SCC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Robert Weber</cp:lastModifiedBy>
  <cp:revision>149</cp:revision>
  <dcterms:created xsi:type="dcterms:W3CDTF">2018-03-22T00:41:11Z</dcterms:created>
  <dcterms:modified xsi:type="dcterms:W3CDTF">2018-08-10T15:47:41Z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