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95" r:id="rId3"/>
    <p:sldId id="271" r:id="rId4"/>
    <p:sldId id="274" r:id="rId5"/>
    <p:sldId id="275" r:id="rId6"/>
    <p:sldId id="258" r:id="rId7"/>
    <p:sldId id="277" r:id="rId8"/>
    <p:sldId id="281" r:id="rId9"/>
    <p:sldId id="261" r:id="rId10"/>
    <p:sldId id="259" r:id="rId11"/>
    <p:sldId id="263" r:id="rId12"/>
    <p:sldId id="262" r:id="rId13"/>
    <p:sldId id="301" r:id="rId14"/>
    <p:sldId id="265" r:id="rId15"/>
    <p:sldId id="292" r:id="rId16"/>
    <p:sldId id="296" r:id="rId17"/>
    <p:sldId id="266" r:id="rId18"/>
    <p:sldId id="267" r:id="rId19"/>
    <p:sldId id="264" r:id="rId20"/>
    <p:sldId id="303" r:id="rId21"/>
    <p:sldId id="282" r:id="rId22"/>
    <p:sldId id="270" r:id="rId23"/>
    <p:sldId id="297" r:id="rId24"/>
    <p:sldId id="299" r:id="rId25"/>
    <p:sldId id="300" r:id="rId26"/>
    <p:sldId id="298" r:id="rId27"/>
    <p:sldId id="294" r:id="rId28"/>
    <p:sldId id="302" r:id="rId29"/>
    <p:sldId id="285" r:id="rId30"/>
    <p:sldId id="268" r:id="rId31"/>
    <p:sldId id="284" r:id="rId3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55570-4779-43B6-876D-C624724EE405}" v="1" dt="2018-04-16T13:43:07.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20" d="100"/>
          <a:sy n="120" d="100"/>
        </p:scale>
        <p:origin x="12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274AF7B-FAD5-4CB9-B87B-468FBBFD76B7}" type="datetimeFigureOut">
              <a:rPr lang="en-US" smtClean="0"/>
              <a:t>8/13/2018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E76ECE0-CCB8-48E5-8BDA-DE35A0C86DEA}" type="slidenum">
              <a:rPr lang="en-US" smtClean="0"/>
              <a:t>‹#›</a:t>
            </a:fld>
            <a:endParaRPr lang="en-US"/>
          </a:p>
        </p:txBody>
      </p:sp>
    </p:spTree>
    <p:extLst>
      <p:ext uri="{BB962C8B-B14F-4D97-AF65-F5344CB8AC3E}">
        <p14:creationId xmlns:p14="http://schemas.microsoft.com/office/powerpoint/2010/main" val="185595640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5-21T15:38:53.888"/>
    </inkml:context>
    <inkml:brush xml:id="br0">
      <inkml:brushProperty name="width" value="0.05292" units="cm"/>
      <inkml:brushProperty name="height" value="0.05292" units="cm"/>
      <inkml:brushProperty name="color" value="#FF0000"/>
    </inkml:brush>
  </inkml:definitions>
  <inkml:trace contextRef="#ctx0" brushRef="#br0">17052 11322 367 0,'0'0'8'0,"0"0"1"0,18-15 1 0,-9-1 1 0,-9 16-11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53A2DB0-ED42-4BA9-97D4-3103DF415320}" type="datetimeFigureOut">
              <a:rPr lang="en-US" smtClean="0"/>
              <a:t>8/13/2018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305274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9CC6F6B-E8EE-4CA3-B545-E40E8F0DE068}" type="datetime1">
              <a:rPr lang="en-US" smtClean="0"/>
              <a:t>8/13/2018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 xmlns:a16="http://schemas.microsoft.com/office/drawing/2014/main" id="{05FEBE18-A94F-4CF8-8975-BC720F0701B8}"/>
              </a:ext>
            </a:extLst>
          </p:cNvPr>
          <p:cNvSpPr>
            <a:spLocks noGrp="1"/>
          </p:cNvSpPr>
          <p:nvPr>
            <p:ph type="dt" sz="half" idx="10"/>
          </p:nvPr>
        </p:nvSpPr>
        <p:spPr/>
        <p:txBody>
          <a:bodyPr/>
          <a:lstStyle/>
          <a:p>
            <a:fld id="{AD5AEEB5-EDDA-4CC3-BF0A-C39DFE4FA86D}" type="datetime1">
              <a:rPr lang="en-US" smtClean="0"/>
              <a:t>8/13/2018</a:t>
            </a:fld>
            <a:endParaRPr lang="en-US"/>
          </a:p>
        </p:txBody>
      </p:sp>
      <p:sp>
        <p:nvSpPr>
          <p:cNvPr id="4" name="Footer Placeholder 3">
            <a:extLst>
              <a:ext uri="{FF2B5EF4-FFF2-40B4-BE49-F238E27FC236}">
                <a16:creationId xmlns=""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 xmlns:a16="http://schemas.microsoft.com/office/drawing/2014/main" id="{2A7D8F82-27EF-4582-903A-FAC779261E7E}"/>
              </a:ext>
            </a:extLst>
          </p:cNvPr>
          <p:cNvSpPr>
            <a:spLocks noGrp="1"/>
          </p:cNvSpPr>
          <p:nvPr>
            <p:ph type="dt" sz="half" idx="10"/>
          </p:nvPr>
        </p:nvSpPr>
        <p:spPr/>
        <p:txBody>
          <a:bodyPr/>
          <a:lstStyle/>
          <a:p>
            <a:fld id="{99D2A6F5-5686-40CD-BA9D-9AFC0BA5F520}" type="datetime1">
              <a:rPr lang="en-US" smtClean="0"/>
              <a:t>8/13/2018</a:t>
            </a:fld>
            <a:endParaRPr lang="en-US"/>
          </a:p>
        </p:txBody>
      </p:sp>
      <p:sp>
        <p:nvSpPr>
          <p:cNvPr id="4" name="Footer Placeholder 3">
            <a:extLst>
              <a:ext uri="{FF2B5EF4-FFF2-40B4-BE49-F238E27FC236}">
                <a16:creationId xmlns=""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CA9DA-B0C1-47BE-8E27-DA461E45DCA6}" type="datetime1">
              <a:rPr lang="en-US" smtClean="0"/>
              <a:t>8/13/2018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21511B-B403-4E88-8ABB-4965315CF6EF}" type="datetime1">
              <a:rPr lang="en-US" smtClean="0"/>
              <a:t>8/13/2018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48CC8-A097-41D7-A7FE-4DA47FAB54F6}" type="datetime1">
              <a:rPr lang="en-US" smtClean="0"/>
              <a:t>8/13/2018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E8C80315-3DEF-49A5-9534-F123609745AF}" type="datetime1">
              <a:rPr lang="en-US" smtClean="0"/>
              <a:t>8/13/2018</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0793FC-780D-4842-8DDE-6F6BB08358A2}" type="datetime1">
              <a:rPr lang="en-US" smtClean="0"/>
              <a:t>8/13/2018</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E3E65-EF57-44E9-8077-920E704B689E}" type="datetime1">
              <a:rPr lang="en-US" smtClean="0"/>
              <a:t>8/13/2018</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B358DC-A876-4682-8551-52061F5EC3B4}" type="datetime1">
              <a:rPr lang="en-US" smtClean="0"/>
              <a:t>8/13/2018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 xmlns:a16="http://schemas.microsoft.com/office/drawing/2014/main" id="{E45E7B94-0CB0-48FD-9BA2-0BCEF75A76A1}"/>
              </a:ext>
            </a:extLst>
          </p:cNvPr>
          <p:cNvSpPr>
            <a:spLocks noGrp="1"/>
          </p:cNvSpPr>
          <p:nvPr>
            <p:ph type="dt" sz="half" idx="10"/>
          </p:nvPr>
        </p:nvSpPr>
        <p:spPr/>
        <p:txBody>
          <a:bodyPr/>
          <a:lstStyle/>
          <a:p>
            <a:fld id="{57F129FD-5044-4648-ABD3-9759B824B734}" type="datetime1">
              <a:rPr lang="en-US" smtClean="0"/>
              <a:t>8/13/2018</a:t>
            </a:fld>
            <a:endParaRPr lang="en-US"/>
          </a:p>
        </p:txBody>
      </p:sp>
      <p:sp>
        <p:nvSpPr>
          <p:cNvPr id="4" name="Footer Placeholder 3">
            <a:extLst>
              <a:ext uri="{FF2B5EF4-FFF2-40B4-BE49-F238E27FC236}">
                <a16:creationId xmlns=""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4435C7C-6182-4AA4-B3F3-2A7D48B73675}" type="datetime1">
              <a:rPr lang="en-US" smtClean="0"/>
              <a:t>8/13/2018</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8B674C-AD1D-4C9D-88D4-76616DF5B22C}"/>
              </a:ext>
            </a:extLst>
          </p:cNvPr>
          <p:cNvSpPr>
            <a:spLocks noGrp="1"/>
          </p:cNvSpPr>
          <p:nvPr>
            <p:ph type="ctrTitle"/>
          </p:nvPr>
        </p:nvSpPr>
        <p:spPr>
          <a:xfrm>
            <a:off x="384048" y="4960137"/>
            <a:ext cx="7845552" cy="1463040"/>
          </a:xfrm>
        </p:spPr>
        <p:txBody>
          <a:bodyPr/>
          <a:lstStyle/>
          <a:p>
            <a:r>
              <a:rPr lang="en-US" dirty="0"/>
              <a:t>Minimum Spanning Trees</a:t>
            </a:r>
          </a:p>
        </p:txBody>
      </p:sp>
      <p:sp>
        <p:nvSpPr>
          <p:cNvPr id="3" name="Subtitle 2">
            <a:extLst>
              <a:ext uri="{FF2B5EF4-FFF2-40B4-BE49-F238E27FC236}">
                <a16:creationId xmlns=""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1929"/>
            <a:ext cx="457200" cy="296037"/>
          </a:xfrm>
          <a:prstGeom prst="rect">
            <a:avLst/>
          </a:prstGeom>
        </p:spPr>
      </p:pic>
      <p:pic>
        <p:nvPicPr>
          <p:cNvPr id="7" name="Picture 6">
            <a:extLst>
              <a:ext uri="{FF2B5EF4-FFF2-40B4-BE49-F238E27FC236}">
                <a16:creationId xmlns:a16="http://schemas.microsoft.com/office/drawing/2014/main" xmlns="" id="{FEB9EC4A-C1DF-45A1-93EA-60BB7A5F5131}"/>
              </a:ext>
            </a:extLst>
          </p:cNvPr>
          <p:cNvPicPr>
            <a:picLocks noChangeAspect="1"/>
          </p:cNvPicPr>
          <p:nvPr/>
        </p:nvPicPr>
        <p:blipFill rotWithShape="1">
          <a:blip r:embed="rId4">
            <a:extLst>
              <a:ext uri="{28A0092B-C50C-407E-A947-70E740481C1C}">
                <a14:useLocalDpi xmlns:a14="http://schemas.microsoft.com/office/drawing/2010/main" val="0"/>
              </a:ext>
            </a:extLst>
          </a:blip>
          <a:srcRect r="8051"/>
          <a:stretch/>
        </p:blipFill>
        <p:spPr>
          <a:xfrm>
            <a:off x="0" y="-47134"/>
            <a:ext cx="12252960" cy="4627084"/>
          </a:xfrm>
          <a:prstGeom prst="rect">
            <a:avLst/>
          </a:prstGeom>
        </p:spPr>
      </p:pic>
    </p:spTree>
    <p:extLst>
      <p:ext uri="{BB962C8B-B14F-4D97-AF65-F5344CB8AC3E}">
        <p14:creationId xmlns:p14="http://schemas.microsoft.com/office/powerpoint/2010/main" val="249852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Prim’s Algorithm</a:t>
            </a:r>
          </a:p>
        </p:txBody>
      </p:sp>
      <p:sp>
        <p:nvSpPr>
          <p:cNvPr id="3" name="Content Placeholder 2"/>
          <p:cNvSpPr>
            <a:spLocks noGrp="1"/>
          </p:cNvSpPr>
          <p:nvPr>
            <p:ph idx="1"/>
          </p:nvPr>
        </p:nvSpPr>
        <p:spPr/>
        <p:txBody>
          <a:bodyPr>
            <a:normAutofit/>
          </a:bodyPr>
          <a:lstStyle/>
          <a:p>
            <a:r>
              <a:rPr lang="en-US" sz="2800" dirty="0"/>
              <a:t>Algorithm idea: choose an arbitrary starting point. Add a new edge that:</a:t>
            </a:r>
          </a:p>
          <a:p>
            <a:pPr lvl="1"/>
            <a:r>
              <a:rPr lang="en-US" sz="2800" dirty="0"/>
              <a:t>Will let you reach more vertices.</a:t>
            </a:r>
          </a:p>
          <a:p>
            <a:pPr lvl="1"/>
            <a:r>
              <a:rPr lang="en-US" sz="2800" dirty="0"/>
              <a:t>Is as light as possible</a:t>
            </a:r>
          </a:p>
          <a:p>
            <a:r>
              <a:rPr lang="en-US" sz="2800" dirty="0"/>
              <a:t>We’d like each not-yet-connected vertex to be able to tell us the lightest edge we could add to connect it. </a:t>
            </a:r>
          </a:p>
        </p:txBody>
      </p:sp>
    </p:spTree>
    <p:extLst>
      <p:ext uri="{BB962C8B-B14F-4D97-AF65-F5344CB8AC3E}">
        <p14:creationId xmlns:p14="http://schemas.microsoft.com/office/powerpoint/2010/main" val="1543358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mc:AlternateContent xmlns:mc="http://schemas.openxmlformats.org/markup-compatibility/2006" xmlns:a14="http://schemas.microsoft.com/office/drawing/2010/main">
        <mc:Choice Requires="a14">
          <p:sp>
            <p:nvSpPr>
              <p:cNvPr id="6" name="TextBox 5"/>
              <p:cNvSpPr txBox="1"/>
              <p:nvPr/>
            </p:nvSpPr>
            <p:spPr>
              <a:xfrm>
                <a:off x="1188719" y="1192981"/>
                <a:ext cx="7798870" cy="5514330"/>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r>
                  <a:rPr lang="en-US" dirty="0" smtClean="0">
                    <a:latin typeface="Courier New" panose="02070309020205020404" pitchFamily="49" charset="0"/>
                    <a:cs typeface="Courier New" panose="02070309020205020404" pitchFamily="49" charset="0"/>
                  </a:rPr>
                  <a:t>weight(</a:t>
                </a:r>
                <a:r>
                  <a:rPr lang="en-US" dirty="0" err="1" smtClean="0">
                    <a:latin typeface="Courier New" panose="02070309020205020404" pitchFamily="49" charset="0"/>
                    <a:cs typeface="Courier New" panose="02070309020205020404" pitchFamily="49" charset="0"/>
                  </a:rPr>
                  <a:t>source,v</a:t>
                </a:r>
                <a:r>
                  <a:rPr lang="en-US" dirty="0" smtClean="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v.bestEdge</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source,v</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if(weight(</a:t>
                </a:r>
                <a:r>
                  <a:rPr lang="en-US" b="1" dirty="0" err="1" smtClean="0">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smtClean="0">
                    <a:latin typeface="Courier New" panose="02070309020205020404" pitchFamily="49" charset="0"/>
                    <a:cs typeface="Courier New" panose="02070309020205020404" pitchFamily="49" charset="0"/>
                  </a:rPr>
                  <a:t>v.dist</a:t>
                </a:r>
                <a:r>
                  <a:rPr lang="en-US" b="1" dirty="0" smtClean="0">
                    <a:latin typeface="Courier New" panose="02070309020205020404" pitchFamily="49" charset="0"/>
                    <a:cs typeface="Courier New" panose="02070309020205020404" pitchFamily="49" charset="0"/>
                  </a:rPr>
                  <a:t> AND v not processed){</a:t>
                </a:r>
                <a:endParaRPr lang="en-US" b="1" dirty="0">
                  <a:latin typeface="Courier New" panose="02070309020205020404" pitchFamily="49" charset="0"/>
                  <a:cs typeface="Courier New" panose="02070309020205020404" pitchFamily="49" charset="0"/>
                </a:endParaRP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v.dist</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weight(</a:t>
                </a:r>
                <a:r>
                  <a:rPr lang="en-US" b="1" dirty="0" err="1" smtClean="0">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188719" y="1192981"/>
                <a:ext cx="7798870" cy="5514330"/>
              </a:xfrm>
              <a:prstGeom prst="rect">
                <a:avLst/>
              </a:prstGeom>
              <a:blipFill rotWithShape="0">
                <a:blip r:embed="rId2"/>
                <a:stretch>
                  <a:fillRect l="-625" t="-664" b="-996"/>
                </a:stretch>
              </a:blipFill>
            </p:spPr>
            <p:txBody>
              <a:bodyPr/>
              <a:lstStyle/>
              <a:p>
                <a:r>
                  <a:rPr lang="en-US">
                    <a:noFill/>
                  </a:rPr>
                  <a:t> </a:t>
                </a:r>
              </a:p>
            </p:txBody>
          </p:sp>
        </mc:Fallback>
      </mc:AlternateContent>
    </p:spTree>
    <p:extLst>
      <p:ext uri="{BB962C8B-B14F-4D97-AF65-F5344CB8AC3E}">
        <p14:creationId xmlns:p14="http://schemas.microsoft.com/office/powerpoint/2010/main" val="2366844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ext uri="{D42A27DB-BD31-4B8C-83A1-F6EECF244321}">
                <p14:modId xmlns:p14="http://schemas.microsoft.com/office/powerpoint/2010/main" val="1326291787"/>
              </p:ext>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 xmlns:a16="http://schemas.microsoft.com/office/drawing/2014/main" val="20000"/>
                    </a:ext>
                  </a:extLst>
                </a:gridCol>
                <a:gridCol w="1210298">
                  <a:extLst>
                    <a:ext uri="{9D8B030D-6E8A-4147-A177-3AD203B41FA5}">
                      <a16:colId xmlns="" xmlns:a16="http://schemas.microsoft.com/office/drawing/2014/main" val="20001"/>
                    </a:ext>
                  </a:extLst>
                </a:gridCol>
                <a:gridCol w="1642547">
                  <a:extLst>
                    <a:ext uri="{9D8B030D-6E8A-4147-A177-3AD203B41FA5}">
                      <a16:colId xmlns="" xmlns:a16="http://schemas.microsoft.com/office/drawing/2014/main" val="20002"/>
                    </a:ext>
                  </a:extLst>
                </a:gridCol>
                <a:gridCol w="1469646">
                  <a:extLst>
                    <a:ext uri="{9D8B030D-6E8A-4147-A177-3AD203B41FA5}">
                      <a16:colId xmlns=""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smtClean="0"/>
                        <a:t>Dist.</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41" name="TextBox 40"/>
              <p:cNvSpPr txBox="1"/>
              <p:nvPr/>
            </p:nvSpPr>
            <p:spPr>
              <a:xfrm>
                <a:off x="374468" y="1009924"/>
                <a:ext cx="6505304" cy="5791329"/>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r>
                  <a:rPr lang="en-US" dirty="0" smtClean="0">
                    <a:latin typeface="Courier New" panose="02070309020205020404" pitchFamily="49" charset="0"/>
                    <a:cs typeface="Courier New" panose="02070309020205020404" pitchFamily="49" charset="0"/>
                  </a:rPr>
                  <a:t>weight(</a:t>
                </a:r>
                <a:r>
                  <a:rPr lang="en-US" dirty="0" err="1" smtClean="0">
                    <a:latin typeface="Courier New" panose="02070309020205020404" pitchFamily="49" charset="0"/>
                    <a:cs typeface="Courier New" panose="02070309020205020404" pitchFamily="49" charset="0"/>
                  </a:rPr>
                  <a:t>source,v</a:t>
                </a:r>
                <a:r>
                  <a:rPr lang="en-US" dirty="0" smtClean="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v.bestEdge</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source,v</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if(weight(</a:t>
                </a:r>
                <a:r>
                  <a:rPr lang="en-US" b="1" dirty="0" err="1" smtClean="0">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smtClean="0">
                    <a:latin typeface="Courier New" panose="02070309020205020404" pitchFamily="49" charset="0"/>
                    <a:cs typeface="Courier New" panose="02070309020205020404" pitchFamily="49" charset="0"/>
                  </a:rPr>
                  <a:t>v.dist</a:t>
                </a:r>
                <a:r>
                  <a:rPr lang="en-US" b="1" dirty="0" smtClean="0">
                    <a:latin typeface="Courier New" panose="02070309020205020404" pitchFamily="49" charset="0"/>
                    <a:cs typeface="Courier New" panose="02070309020205020404" pitchFamily="49" charset="0"/>
                  </a:rPr>
                  <a:t> AND v not processed){</a:t>
                </a:r>
                <a:endParaRPr lang="en-US" b="1" dirty="0">
                  <a:latin typeface="Courier New" panose="02070309020205020404" pitchFamily="49" charset="0"/>
                  <a:cs typeface="Courier New" panose="02070309020205020404" pitchFamily="49" charset="0"/>
                </a:endParaRP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v.dist</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weight(</a:t>
                </a:r>
                <a:r>
                  <a:rPr lang="en-US" b="1" dirty="0" err="1" smtClean="0">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74468" y="1009924"/>
                <a:ext cx="6505304" cy="5791329"/>
              </a:xfrm>
              <a:prstGeom prst="rect">
                <a:avLst/>
              </a:prstGeom>
              <a:blipFill rotWithShape="0">
                <a:blip r:embed="rId2"/>
                <a:stretch>
                  <a:fillRect l="-749" t="-632" b="-842"/>
                </a:stretch>
              </a:blipFill>
            </p:spPr>
            <p:txBody>
              <a:bodyPr/>
              <a:lstStyle/>
              <a:p>
                <a:r>
                  <a:rPr lang="en-US">
                    <a:noFill/>
                  </a:rPr>
                  <a:t> </a:t>
                </a:r>
              </a:p>
            </p:txBody>
          </p:sp>
        </mc:Fallback>
      </mc:AlternateContent>
    </p:spTree>
    <p:extLst>
      <p:ext uri="{BB962C8B-B14F-4D97-AF65-F5344CB8AC3E}">
        <p14:creationId xmlns:p14="http://schemas.microsoft.com/office/powerpoint/2010/main" val="4074872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ext uri="{D42A27DB-BD31-4B8C-83A1-F6EECF244321}">
                <p14:modId xmlns:p14="http://schemas.microsoft.com/office/powerpoint/2010/main" val="3265802984"/>
              </p:ext>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 xmlns:a16="http://schemas.microsoft.com/office/drawing/2014/main" val="20000"/>
                    </a:ext>
                  </a:extLst>
                </a:gridCol>
                <a:gridCol w="1210298">
                  <a:extLst>
                    <a:ext uri="{9D8B030D-6E8A-4147-A177-3AD203B41FA5}">
                      <a16:colId xmlns="" xmlns:a16="http://schemas.microsoft.com/office/drawing/2014/main" val="20001"/>
                    </a:ext>
                  </a:extLst>
                </a:gridCol>
                <a:gridCol w="1642547">
                  <a:extLst>
                    <a:ext uri="{9D8B030D-6E8A-4147-A177-3AD203B41FA5}">
                      <a16:colId xmlns="" xmlns:a16="http://schemas.microsoft.com/office/drawing/2014/main" val="20002"/>
                    </a:ext>
                  </a:extLst>
                </a:gridCol>
                <a:gridCol w="1469646">
                  <a:extLst>
                    <a:ext uri="{9D8B030D-6E8A-4147-A177-3AD203B41FA5}">
                      <a16:colId xmlns=""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smtClean="0"/>
                        <a:t>Dist.</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 xmlns:a16="http://schemas.microsoft.com/office/drawing/2014/main" val="10000"/>
                  </a:ext>
                </a:extLst>
              </a:tr>
              <a:tr h="370840">
                <a:tc>
                  <a:txBody>
                    <a:bodyPr/>
                    <a:lstStyle/>
                    <a:p>
                      <a:r>
                        <a:rPr lang="en-US" sz="2200" dirty="0"/>
                        <a:t>A</a:t>
                      </a:r>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c>
                  <a:txBody>
                    <a:bodyPr/>
                    <a:lstStyle/>
                    <a:p>
                      <a:r>
                        <a:rPr lang="en-US" sz="2200" dirty="0" smtClean="0"/>
                        <a:t>Yes</a:t>
                      </a:r>
                      <a:endParaRPr lang="en-US" sz="2200" dirty="0"/>
                    </a:p>
                  </a:txBody>
                  <a:tcPr/>
                </a:tc>
                <a:extLst>
                  <a:ext uri="{0D108BD9-81ED-4DB2-BD59-A6C34878D82A}">
                    <a16:rowId xmlns="" xmlns:a16="http://schemas.microsoft.com/office/drawing/2014/main" val="10001"/>
                  </a:ext>
                </a:extLst>
              </a:tr>
              <a:tr h="370840">
                <a:tc>
                  <a:txBody>
                    <a:bodyPr/>
                    <a:lstStyle/>
                    <a:p>
                      <a:r>
                        <a:rPr lang="en-US" sz="2200" dirty="0"/>
                        <a:t>B</a:t>
                      </a:r>
                    </a:p>
                  </a:txBody>
                  <a:tcPr/>
                </a:tc>
                <a:tc>
                  <a:txBody>
                    <a:bodyPr/>
                    <a:lstStyle/>
                    <a:p>
                      <a:r>
                        <a:rPr lang="en-US" sz="2200" dirty="0" smtClean="0"/>
                        <a:t>2</a:t>
                      </a:r>
                      <a:endParaRPr lang="en-US" sz="2200" dirty="0"/>
                    </a:p>
                  </a:txBody>
                  <a:tcPr/>
                </a:tc>
                <a:tc>
                  <a:txBody>
                    <a:bodyPr/>
                    <a:lstStyle/>
                    <a:p>
                      <a:r>
                        <a:rPr lang="en-US" sz="2200" dirty="0" smtClean="0"/>
                        <a:t>(A,B)</a:t>
                      </a:r>
                      <a:endParaRPr lang="en-US" sz="2200" dirty="0"/>
                    </a:p>
                  </a:txBody>
                  <a:tcPr/>
                </a:tc>
                <a:tc>
                  <a:txBody>
                    <a:bodyPr/>
                    <a:lstStyle/>
                    <a:p>
                      <a:r>
                        <a:rPr lang="en-US" sz="2200" dirty="0" smtClean="0"/>
                        <a:t>Yes</a:t>
                      </a:r>
                      <a:endParaRPr lang="en-US" sz="2200" dirty="0"/>
                    </a:p>
                  </a:txBody>
                  <a:tcPr/>
                </a:tc>
                <a:extLst>
                  <a:ext uri="{0D108BD9-81ED-4DB2-BD59-A6C34878D82A}">
                    <a16:rowId xmlns="" xmlns:a16="http://schemas.microsoft.com/office/drawing/2014/main" val="10002"/>
                  </a:ext>
                </a:extLst>
              </a:tr>
              <a:tr h="370840">
                <a:tc>
                  <a:txBody>
                    <a:bodyPr/>
                    <a:lstStyle/>
                    <a:p>
                      <a:r>
                        <a:rPr lang="en-US" sz="2200" dirty="0"/>
                        <a:t>C</a:t>
                      </a:r>
                    </a:p>
                  </a:txBody>
                  <a:tcPr/>
                </a:tc>
                <a:tc>
                  <a:txBody>
                    <a:bodyPr/>
                    <a:lstStyle/>
                    <a:p>
                      <a:r>
                        <a:rPr lang="en-US" sz="2200" dirty="0" smtClean="0"/>
                        <a:t>4</a:t>
                      </a:r>
                      <a:endParaRPr lang="en-US" sz="2200" dirty="0"/>
                    </a:p>
                  </a:txBody>
                  <a:tcPr/>
                </a:tc>
                <a:tc>
                  <a:txBody>
                    <a:bodyPr/>
                    <a:lstStyle/>
                    <a:p>
                      <a:r>
                        <a:rPr lang="en-US" sz="2200" dirty="0" smtClean="0"/>
                        <a:t>(A,C)</a:t>
                      </a:r>
                      <a:endParaRPr lang="en-US" sz="2200" dirty="0"/>
                    </a:p>
                  </a:txBody>
                  <a:tcPr/>
                </a:tc>
                <a:tc>
                  <a:txBody>
                    <a:bodyPr/>
                    <a:lstStyle/>
                    <a:p>
                      <a:r>
                        <a:rPr lang="en-US" sz="2200" dirty="0" smtClean="0"/>
                        <a:t>Yes</a:t>
                      </a:r>
                      <a:endParaRPr lang="en-US" sz="2200" dirty="0"/>
                    </a:p>
                  </a:txBody>
                  <a:tcPr/>
                </a:tc>
                <a:extLst>
                  <a:ext uri="{0D108BD9-81ED-4DB2-BD59-A6C34878D82A}">
                    <a16:rowId xmlns="" xmlns:a16="http://schemas.microsoft.com/office/drawing/2014/main" val="10003"/>
                  </a:ext>
                </a:extLst>
              </a:tr>
              <a:tr h="370840">
                <a:tc>
                  <a:txBody>
                    <a:bodyPr/>
                    <a:lstStyle/>
                    <a:p>
                      <a:r>
                        <a:rPr lang="en-US" sz="2200" dirty="0"/>
                        <a:t>D</a:t>
                      </a:r>
                    </a:p>
                  </a:txBody>
                  <a:tcPr/>
                </a:tc>
                <a:tc>
                  <a:txBody>
                    <a:bodyPr/>
                    <a:lstStyle/>
                    <a:p>
                      <a:r>
                        <a:rPr lang="en-US" sz="2200" strike="sngStrike" dirty="0" smtClean="0"/>
                        <a:t>7 </a:t>
                      </a:r>
                      <a:r>
                        <a:rPr lang="en-US" sz="2200" strike="noStrike" dirty="0" smtClean="0"/>
                        <a:t>2</a:t>
                      </a:r>
                      <a:endParaRPr lang="en-US" sz="2200" strike="noStrike" dirty="0"/>
                    </a:p>
                  </a:txBody>
                  <a:tcPr/>
                </a:tc>
                <a:tc>
                  <a:txBody>
                    <a:bodyPr/>
                    <a:lstStyle/>
                    <a:p>
                      <a:r>
                        <a:rPr lang="en-US" sz="2200" strike="sngStrike" dirty="0" smtClean="0"/>
                        <a:t>(A,D)</a:t>
                      </a:r>
                      <a:r>
                        <a:rPr lang="en-US" sz="2200" strike="noStrike" dirty="0" smtClean="0"/>
                        <a:t>(C,D)</a:t>
                      </a:r>
                      <a:endParaRPr lang="en-US" sz="2200" strike="noStrike" dirty="0"/>
                    </a:p>
                  </a:txBody>
                  <a:tcPr/>
                </a:tc>
                <a:tc>
                  <a:txBody>
                    <a:bodyPr/>
                    <a:lstStyle/>
                    <a:p>
                      <a:r>
                        <a:rPr lang="en-US" sz="2200" dirty="0" smtClean="0"/>
                        <a:t>Yes</a:t>
                      </a:r>
                      <a:endParaRPr lang="en-US" sz="2200" dirty="0"/>
                    </a:p>
                  </a:txBody>
                  <a:tcPr/>
                </a:tc>
                <a:extLst>
                  <a:ext uri="{0D108BD9-81ED-4DB2-BD59-A6C34878D82A}">
                    <a16:rowId xmlns="" xmlns:a16="http://schemas.microsoft.com/office/drawing/2014/main" val="10004"/>
                  </a:ext>
                </a:extLst>
              </a:tr>
              <a:tr h="370840">
                <a:tc>
                  <a:txBody>
                    <a:bodyPr/>
                    <a:lstStyle/>
                    <a:p>
                      <a:r>
                        <a:rPr lang="en-US" sz="2200" dirty="0"/>
                        <a:t>E</a:t>
                      </a:r>
                    </a:p>
                  </a:txBody>
                  <a:tcPr/>
                </a:tc>
                <a:tc>
                  <a:txBody>
                    <a:bodyPr/>
                    <a:lstStyle/>
                    <a:p>
                      <a:r>
                        <a:rPr lang="en-US" sz="2200" strike="sngStrike" dirty="0" smtClean="0"/>
                        <a:t>6 </a:t>
                      </a:r>
                      <a:r>
                        <a:rPr lang="en-US" sz="2200" strike="noStrike" dirty="0" smtClean="0"/>
                        <a:t>5</a:t>
                      </a:r>
                      <a:endParaRPr lang="en-US" sz="2200" dirty="0"/>
                    </a:p>
                  </a:txBody>
                  <a:tcPr/>
                </a:tc>
                <a:tc>
                  <a:txBody>
                    <a:bodyPr/>
                    <a:lstStyle/>
                    <a:p>
                      <a:r>
                        <a:rPr lang="en-US" sz="2200" strike="sngStrike" dirty="0" smtClean="0"/>
                        <a:t>(B,E)</a:t>
                      </a:r>
                      <a:r>
                        <a:rPr lang="en-US" sz="2200" dirty="0" smtClean="0"/>
                        <a:t>(C,E)</a:t>
                      </a:r>
                      <a:endParaRPr lang="en-US" sz="2200" dirty="0"/>
                    </a:p>
                  </a:txBody>
                  <a:tcPr/>
                </a:tc>
                <a:tc>
                  <a:txBody>
                    <a:bodyPr/>
                    <a:lstStyle/>
                    <a:p>
                      <a:r>
                        <a:rPr lang="en-US" sz="2200" dirty="0" smtClean="0"/>
                        <a:t>Yes</a:t>
                      </a:r>
                      <a:endParaRPr lang="en-US" sz="2200" dirty="0"/>
                    </a:p>
                  </a:txBody>
                  <a:tcPr/>
                </a:tc>
                <a:extLst>
                  <a:ext uri="{0D108BD9-81ED-4DB2-BD59-A6C34878D82A}">
                    <a16:rowId xmlns="" xmlns:a16="http://schemas.microsoft.com/office/drawing/2014/main" val="10005"/>
                  </a:ext>
                </a:extLst>
              </a:tr>
              <a:tr h="370840">
                <a:tc>
                  <a:txBody>
                    <a:bodyPr/>
                    <a:lstStyle/>
                    <a:p>
                      <a:r>
                        <a:rPr lang="en-US" sz="2200" dirty="0"/>
                        <a:t>F</a:t>
                      </a:r>
                    </a:p>
                  </a:txBody>
                  <a:tcPr/>
                </a:tc>
                <a:tc>
                  <a:txBody>
                    <a:bodyPr/>
                    <a:lstStyle/>
                    <a:p>
                      <a:r>
                        <a:rPr lang="en-US" sz="2200" dirty="0" smtClean="0"/>
                        <a:t>3</a:t>
                      </a:r>
                      <a:endParaRPr lang="en-US" sz="2200" dirty="0"/>
                    </a:p>
                  </a:txBody>
                  <a:tcPr/>
                </a:tc>
                <a:tc>
                  <a:txBody>
                    <a:bodyPr/>
                    <a:lstStyle/>
                    <a:p>
                      <a:r>
                        <a:rPr lang="en-US" sz="2200" dirty="0" smtClean="0"/>
                        <a:t>(B,F)</a:t>
                      </a:r>
                      <a:endParaRPr lang="en-US" sz="2200" dirty="0"/>
                    </a:p>
                  </a:txBody>
                  <a:tcPr/>
                </a:tc>
                <a:tc>
                  <a:txBody>
                    <a:bodyPr/>
                    <a:lstStyle/>
                    <a:p>
                      <a:r>
                        <a:rPr lang="en-US" sz="2200" dirty="0" smtClean="0"/>
                        <a:t>Yes</a:t>
                      </a:r>
                      <a:endParaRPr lang="en-US" sz="2200" dirty="0"/>
                    </a:p>
                  </a:txBody>
                  <a:tcPr/>
                </a:tc>
                <a:extLst>
                  <a:ext uri="{0D108BD9-81ED-4DB2-BD59-A6C34878D82A}">
                    <a16:rowId xmlns="" xmlns:a16="http://schemas.microsoft.com/office/drawing/2014/main" val="10006"/>
                  </a:ext>
                </a:extLst>
              </a:tr>
              <a:tr h="370840">
                <a:tc>
                  <a:txBody>
                    <a:bodyPr/>
                    <a:lstStyle/>
                    <a:p>
                      <a:r>
                        <a:rPr lang="en-US" sz="2200" dirty="0"/>
                        <a:t>G</a:t>
                      </a:r>
                    </a:p>
                  </a:txBody>
                  <a:tcPr/>
                </a:tc>
                <a:tc>
                  <a:txBody>
                    <a:bodyPr/>
                    <a:lstStyle/>
                    <a:p>
                      <a:r>
                        <a:rPr lang="en-US" sz="2200" dirty="0" smtClean="0"/>
                        <a:t>50</a:t>
                      </a:r>
                      <a:endParaRPr lang="en-US" sz="2200" dirty="0"/>
                    </a:p>
                  </a:txBody>
                  <a:tcPr/>
                </a:tc>
                <a:tc>
                  <a:txBody>
                    <a:bodyPr/>
                    <a:lstStyle/>
                    <a:p>
                      <a:r>
                        <a:rPr lang="en-US" sz="2200" dirty="0" smtClean="0"/>
                        <a:t>(B,G)</a:t>
                      </a:r>
                      <a:endParaRPr lang="en-US" sz="2200" dirty="0"/>
                    </a:p>
                  </a:txBody>
                  <a:tcPr/>
                </a:tc>
                <a:tc>
                  <a:txBody>
                    <a:bodyPr/>
                    <a:lstStyle/>
                    <a:p>
                      <a:r>
                        <a:rPr lang="en-US" sz="2200" dirty="0" smtClean="0"/>
                        <a:t>Yes</a:t>
                      </a:r>
                      <a:endParaRPr lang="en-US" sz="2200" dirty="0"/>
                    </a:p>
                  </a:txBody>
                  <a:tcPr/>
                </a:tc>
                <a:extLst>
                  <a:ext uri="{0D108BD9-81ED-4DB2-BD59-A6C34878D82A}">
                    <a16:rowId xmlns=""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7" name="TextBox 36"/>
              <p:cNvSpPr txBox="1"/>
              <p:nvPr/>
            </p:nvSpPr>
            <p:spPr>
              <a:xfrm>
                <a:off x="374468" y="1009924"/>
                <a:ext cx="6505304" cy="5791329"/>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r>
                  <a:rPr lang="en-US" dirty="0" smtClean="0">
                    <a:latin typeface="Courier New" panose="02070309020205020404" pitchFamily="49" charset="0"/>
                    <a:cs typeface="Courier New" panose="02070309020205020404" pitchFamily="49" charset="0"/>
                  </a:rPr>
                  <a:t>weight(</a:t>
                </a:r>
                <a:r>
                  <a:rPr lang="en-US" dirty="0" err="1" smtClean="0">
                    <a:latin typeface="Courier New" panose="02070309020205020404" pitchFamily="49" charset="0"/>
                    <a:cs typeface="Courier New" panose="02070309020205020404" pitchFamily="49" charset="0"/>
                  </a:rPr>
                  <a:t>source,v</a:t>
                </a:r>
                <a:r>
                  <a:rPr lang="en-US" dirty="0" smtClean="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v.bestEdge</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source,v</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if(weight(</a:t>
                </a:r>
                <a:r>
                  <a:rPr lang="en-US" b="1" dirty="0" err="1" smtClean="0">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smtClean="0">
                    <a:latin typeface="Courier New" panose="02070309020205020404" pitchFamily="49" charset="0"/>
                    <a:cs typeface="Courier New" panose="02070309020205020404" pitchFamily="49" charset="0"/>
                  </a:rPr>
                  <a:t>v.dist</a:t>
                </a:r>
                <a:r>
                  <a:rPr lang="en-US" b="1" dirty="0" smtClean="0">
                    <a:latin typeface="Courier New" panose="02070309020205020404" pitchFamily="49" charset="0"/>
                    <a:cs typeface="Courier New" panose="02070309020205020404" pitchFamily="49" charset="0"/>
                  </a:rPr>
                  <a:t> AND v not processed){</a:t>
                </a:r>
                <a:endParaRPr lang="en-US" b="1" dirty="0">
                  <a:latin typeface="Courier New" panose="02070309020205020404" pitchFamily="49" charset="0"/>
                  <a:cs typeface="Courier New" panose="02070309020205020404" pitchFamily="49" charset="0"/>
                </a:endParaRP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v.dist</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weight(</a:t>
                </a:r>
                <a:r>
                  <a:rPr lang="en-US" b="1" dirty="0" err="1" smtClean="0">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374468" y="1009924"/>
                <a:ext cx="6505304" cy="5791329"/>
              </a:xfrm>
              <a:prstGeom prst="rect">
                <a:avLst/>
              </a:prstGeom>
              <a:blipFill rotWithShape="0">
                <a:blip r:embed="rId2"/>
                <a:stretch>
                  <a:fillRect l="-749" t="-632" b="-842"/>
                </a:stretch>
              </a:blipFill>
            </p:spPr>
            <p:txBody>
              <a:bodyPr/>
              <a:lstStyle/>
              <a:p>
                <a:r>
                  <a:rPr lang="en-US">
                    <a:noFill/>
                  </a:rPr>
                  <a:t> </a:t>
                </a:r>
              </a:p>
            </p:txBody>
          </p:sp>
        </mc:Fallback>
      </mc:AlternateContent>
    </p:spTree>
    <p:extLst>
      <p:ext uri="{BB962C8B-B14F-4D97-AF65-F5344CB8AC3E}">
        <p14:creationId xmlns:p14="http://schemas.microsoft.com/office/powerpoint/2010/main" val="3921875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Algorithm Always Work?	</a:t>
            </a:r>
          </a:p>
        </p:txBody>
      </p:sp>
      <p:sp>
        <p:nvSpPr>
          <p:cNvPr id="3" name="Content Placeholder 2"/>
          <p:cNvSpPr>
            <a:spLocks noGrp="1"/>
          </p:cNvSpPr>
          <p:nvPr>
            <p:ph idx="1"/>
          </p:nvPr>
        </p:nvSpPr>
        <p:spPr/>
        <p:txBody>
          <a:bodyPr/>
          <a:lstStyle/>
          <a:p>
            <a:r>
              <a:rPr lang="en-US" sz="2800" dirty="0"/>
              <a:t>Prim’s Algorithm is a </a:t>
            </a:r>
            <a:r>
              <a:rPr lang="en-US" sz="2800" b="1" dirty="0"/>
              <a:t>greedy </a:t>
            </a:r>
            <a:r>
              <a:rPr lang="en-US" sz="2800" dirty="0"/>
              <a:t>algorithm. Once it decides to include an edge in the MST it never reconsiders its decision. </a:t>
            </a:r>
          </a:p>
          <a:p>
            <a:r>
              <a:rPr lang="en-US" sz="2800" dirty="0"/>
              <a:t>Greedy algorithms rarely work. </a:t>
            </a:r>
          </a:p>
          <a:p>
            <a:r>
              <a:rPr lang="en-US" sz="2800" dirty="0"/>
              <a:t>There are special properties of MSTs that allow greedy algorithms to find them.</a:t>
            </a:r>
          </a:p>
          <a:p>
            <a:endParaRPr lang="en-US" sz="2800" dirty="0"/>
          </a:p>
          <a:p>
            <a:r>
              <a:rPr lang="en-US" sz="2800" dirty="0"/>
              <a:t>In fact MSTs are so </a:t>
            </a:r>
            <a:r>
              <a:rPr lang="en-US" sz="2800" i="1" dirty="0"/>
              <a:t>magical </a:t>
            </a:r>
            <a:r>
              <a:rPr lang="en-US" sz="2800" dirty="0"/>
              <a:t>that there’s more than one greedy algorithm that works</a:t>
            </a:r>
            <a:r>
              <a:rPr lang="en-US" dirty="0"/>
              <a:t>.</a:t>
            </a:r>
            <a:endParaRPr lang="en-US" i="1" dirty="0"/>
          </a:p>
        </p:txBody>
      </p:sp>
    </p:spTree>
    <p:extLst>
      <p:ext uri="{BB962C8B-B14F-4D97-AF65-F5344CB8AC3E}">
        <p14:creationId xmlns:p14="http://schemas.microsoft.com/office/powerpoint/2010/main" val="35408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8103FC-3B06-441C-813E-A92C14FEEF3F}"/>
              </a:ext>
            </a:extLst>
          </p:cNvPr>
          <p:cNvSpPr>
            <a:spLocks noGrp="1"/>
          </p:cNvSpPr>
          <p:nvPr>
            <p:ph type="title"/>
          </p:nvPr>
        </p:nvSpPr>
        <p:spPr/>
        <p:txBody>
          <a:bodyPr>
            <a:normAutofit fontScale="90000"/>
          </a:bodyPr>
          <a:lstStyle/>
          <a:p>
            <a:r>
              <a:rPr lang="en-US" dirty="0"/>
              <a:t>Why do all of these MST Algorithms Work?</a:t>
            </a:r>
          </a:p>
        </p:txBody>
      </p:sp>
      <p:sp>
        <p:nvSpPr>
          <p:cNvPr id="3" name="Content Placeholder 2">
            <a:extLst>
              <a:ext uri="{FF2B5EF4-FFF2-40B4-BE49-F238E27FC236}">
                <a16:creationId xmlns="" xmlns:a16="http://schemas.microsoft.com/office/drawing/2014/main" id="{7EAC890B-2537-437A-9F0A-62A84DD3E99C}"/>
              </a:ext>
            </a:extLst>
          </p:cNvPr>
          <p:cNvSpPr>
            <a:spLocks noGrp="1"/>
          </p:cNvSpPr>
          <p:nvPr>
            <p:ph idx="1"/>
          </p:nvPr>
        </p:nvSpPr>
        <p:spPr/>
        <p:txBody>
          <a:bodyPr>
            <a:normAutofit lnSpcReduction="10000"/>
          </a:bodyPr>
          <a:lstStyle/>
          <a:p>
            <a:r>
              <a:rPr lang="en-US" sz="2800" dirty="0"/>
              <a:t>MSTs satisfy two very useful properties:</a:t>
            </a:r>
          </a:p>
          <a:p>
            <a:r>
              <a:rPr lang="en-US" sz="2800" b="1" dirty="0"/>
              <a:t>Cycle Property: </a:t>
            </a:r>
            <a:r>
              <a:rPr lang="en-US" sz="2800" dirty="0"/>
              <a:t>The heaviest edge along a cycle is NEVER part of an MST.</a:t>
            </a:r>
          </a:p>
          <a:p>
            <a:r>
              <a:rPr lang="en-US" sz="2800" b="1" dirty="0"/>
              <a:t>Cut Property: </a:t>
            </a:r>
            <a:r>
              <a:rPr lang="en-US" sz="2800" dirty="0"/>
              <a:t>Split the vertices of the graph any way you want into two sets A and B. The lightest edge with one endpoint in A and the other in B is ALWAYS part of an MST. </a:t>
            </a:r>
          </a:p>
          <a:p>
            <a:endParaRPr lang="en-US" b="1" dirty="0"/>
          </a:p>
          <a:p>
            <a:r>
              <a:rPr lang="en-US" sz="2800" dirty="0"/>
              <a:t>Whenever you add an edge to a tree you create exactly one cycle, you can then remove any edge from that cycle and get another tree out. </a:t>
            </a:r>
          </a:p>
          <a:p>
            <a:r>
              <a:rPr lang="en-US" sz="2800" dirty="0"/>
              <a:t>This observation, combined with the cycle and cut properties form the basis of all of the greedy algorithms for MSTs.</a:t>
            </a:r>
          </a:p>
        </p:txBody>
      </p:sp>
    </p:spTree>
    <p:extLst>
      <p:ext uri="{BB962C8B-B14F-4D97-AF65-F5344CB8AC3E}">
        <p14:creationId xmlns:p14="http://schemas.microsoft.com/office/powerpoint/2010/main" val="33809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Algorithm Always Work?	</a:t>
            </a:r>
          </a:p>
        </p:txBody>
      </p:sp>
      <p:sp>
        <p:nvSpPr>
          <p:cNvPr id="3" name="Content Placeholder 2"/>
          <p:cNvSpPr>
            <a:spLocks noGrp="1"/>
          </p:cNvSpPr>
          <p:nvPr>
            <p:ph idx="1"/>
          </p:nvPr>
        </p:nvSpPr>
        <p:spPr/>
        <p:txBody>
          <a:bodyPr/>
          <a:lstStyle/>
          <a:p>
            <a:r>
              <a:rPr lang="en-US" sz="2800" dirty="0"/>
              <a:t>Prim’s Algorithm is a </a:t>
            </a:r>
            <a:r>
              <a:rPr lang="en-US" sz="2800" b="1" dirty="0"/>
              <a:t>greedy </a:t>
            </a:r>
            <a:r>
              <a:rPr lang="en-US" sz="2800" dirty="0"/>
              <a:t>algorithm. Once it decides to include an edge in the MST it never reconsiders its decision. </a:t>
            </a:r>
          </a:p>
          <a:p>
            <a:r>
              <a:rPr lang="en-US" sz="2800" dirty="0"/>
              <a:t>Greedy algorithms rarely work. </a:t>
            </a:r>
          </a:p>
          <a:p>
            <a:r>
              <a:rPr lang="en-US" sz="2800" dirty="0"/>
              <a:t>There are special properties of MSTs that allow greedy algorithms to find them.</a:t>
            </a:r>
          </a:p>
          <a:p>
            <a:endParaRPr lang="en-US" sz="2800" dirty="0"/>
          </a:p>
          <a:p>
            <a:r>
              <a:rPr lang="en-US" sz="2800" dirty="0"/>
              <a:t>In fact MSTs are so </a:t>
            </a:r>
            <a:r>
              <a:rPr lang="en-US" sz="2800" i="1" dirty="0"/>
              <a:t>magical </a:t>
            </a:r>
            <a:r>
              <a:rPr lang="en-US" sz="2800" dirty="0"/>
              <a:t>that there’s more than one greedy algorithm that works</a:t>
            </a:r>
            <a:r>
              <a:rPr lang="en-US" dirty="0"/>
              <a:t>.</a:t>
            </a:r>
            <a:endParaRPr lang="en-US" i="1" dirty="0"/>
          </a:p>
        </p:txBody>
      </p:sp>
    </p:spTree>
    <p:extLst>
      <p:ext uri="{BB962C8B-B14F-4D97-AF65-F5344CB8AC3E}">
        <p14:creationId xmlns:p14="http://schemas.microsoft.com/office/powerpoint/2010/main" val="6885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Approach	</a:t>
            </a:r>
          </a:p>
        </p:txBody>
      </p:sp>
      <p:sp>
        <p:nvSpPr>
          <p:cNvPr id="3" name="Content Placeholder 2"/>
          <p:cNvSpPr>
            <a:spLocks noGrp="1"/>
          </p:cNvSpPr>
          <p:nvPr>
            <p:ph idx="1"/>
          </p:nvPr>
        </p:nvSpPr>
        <p:spPr/>
        <p:txBody>
          <a:bodyPr>
            <a:normAutofit/>
          </a:bodyPr>
          <a:lstStyle/>
          <a:p>
            <a:r>
              <a:rPr lang="en-US" sz="2800" dirty="0"/>
              <a:t>Prim’s Algorithm started from a single vertex and reached more and more other vertices.</a:t>
            </a:r>
          </a:p>
          <a:p>
            <a:r>
              <a:rPr lang="en-US" sz="2800" dirty="0"/>
              <a:t>Prim’s thinks vertex by vertex (add the closest vertex to the currently reachable set).</a:t>
            </a:r>
          </a:p>
          <a:p>
            <a:r>
              <a:rPr lang="en-US" sz="2800" dirty="0"/>
              <a:t>What if you think edge by edge instead?</a:t>
            </a:r>
          </a:p>
          <a:p>
            <a:r>
              <a:rPr lang="en-US" sz="2800" dirty="0"/>
              <a:t>Start from the lightest edge; add it if it connects new things to each other (don’t add it if it would create a cycle)</a:t>
            </a:r>
          </a:p>
          <a:p>
            <a:endParaRPr lang="en-US" sz="2800" dirty="0"/>
          </a:p>
          <a:p>
            <a:r>
              <a:rPr lang="en-US" sz="2800" dirty="0"/>
              <a:t>This is </a:t>
            </a:r>
            <a:r>
              <a:rPr lang="en-US" sz="2800" dirty="0" err="1"/>
              <a:t>Kruskal’s</a:t>
            </a:r>
            <a:r>
              <a:rPr lang="en-US" sz="2800" dirty="0"/>
              <a:t> Algorithm.</a:t>
            </a:r>
          </a:p>
        </p:txBody>
      </p:sp>
    </p:spTree>
    <p:extLst>
      <p:ext uri="{BB962C8B-B14F-4D97-AF65-F5344CB8AC3E}">
        <p14:creationId xmlns:p14="http://schemas.microsoft.com/office/powerpoint/2010/main" val="19487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4606389"/>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spTree>
    <p:extLst>
      <p:ext uri="{BB962C8B-B14F-4D97-AF65-F5344CB8AC3E}">
        <p14:creationId xmlns:p14="http://schemas.microsoft.com/office/powerpoint/2010/main" val="564292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3511064771"/>
              </p:ext>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gridCol w="1176269"/>
                <a:gridCol w="2009273"/>
              </a:tblGrid>
              <a:tr h="0">
                <a:tc>
                  <a:txBody>
                    <a:bodyPr/>
                    <a:lstStyle/>
                    <a:p>
                      <a:r>
                        <a:rPr lang="en-US" sz="2200" dirty="0" smtClean="0"/>
                        <a:t>Edge</a:t>
                      </a:r>
                      <a:endParaRPr lang="en-US" sz="2200" dirty="0"/>
                    </a:p>
                  </a:txBody>
                  <a:tcPr/>
                </a:tc>
                <a:tc>
                  <a:txBody>
                    <a:bodyPr/>
                    <a:lstStyle/>
                    <a:p>
                      <a:r>
                        <a:rPr lang="en-US" sz="2200" dirty="0" smtClean="0"/>
                        <a:t>Include?</a:t>
                      </a:r>
                      <a:endParaRPr lang="en-US" sz="2200" dirty="0"/>
                    </a:p>
                  </a:txBody>
                  <a:tcPr/>
                </a:tc>
                <a:tc>
                  <a:txBody>
                    <a:bodyPr/>
                    <a:lstStyle/>
                    <a:p>
                      <a:r>
                        <a:rPr lang="en-US" sz="2200" dirty="0" smtClean="0"/>
                        <a:t>Reason</a:t>
                      </a:r>
                      <a:endParaRPr lang="en-US" sz="2200" dirty="0"/>
                    </a:p>
                  </a:txBody>
                  <a:tcPr/>
                </a:tc>
              </a:tr>
              <a:tr h="370840">
                <a:tc>
                  <a:txBody>
                    <a:bodyPr/>
                    <a:lstStyle/>
                    <a:p>
                      <a:r>
                        <a:rPr lang="en-US" sz="2200" dirty="0" smtClean="0"/>
                        <a:t>(A,C)</a:t>
                      </a:r>
                      <a:endParaRPr lang="en-US" sz="2200" dirty="0"/>
                    </a:p>
                  </a:txBody>
                  <a:tcPr/>
                </a:tc>
                <a:tc>
                  <a:txBody>
                    <a:bodyPr/>
                    <a:lstStyle/>
                    <a:p>
                      <a:endParaRPr lang="en-US" dirty="0"/>
                    </a:p>
                  </a:txBody>
                  <a:tcPr/>
                </a:tc>
                <a:tc>
                  <a:txBody>
                    <a:bodyPr/>
                    <a:lstStyle/>
                    <a:p>
                      <a:endParaRPr lang="en-US"/>
                    </a:p>
                  </a:txBody>
                  <a:tcPr/>
                </a:tc>
              </a:tr>
              <a:tr h="370840">
                <a:tc>
                  <a:txBody>
                    <a:bodyPr/>
                    <a:lstStyle/>
                    <a:p>
                      <a:r>
                        <a:rPr lang="en-US" sz="2200" dirty="0" smtClean="0"/>
                        <a:t>(C,E)</a:t>
                      </a:r>
                      <a:endParaRPr lang="en-US" sz="2200" dirty="0"/>
                    </a:p>
                  </a:txBody>
                  <a:tcPr/>
                </a:tc>
                <a:tc>
                  <a:txBody>
                    <a:bodyPr/>
                    <a:lstStyle/>
                    <a:p>
                      <a:endParaRPr lang="en-US"/>
                    </a:p>
                  </a:txBody>
                  <a:tcPr/>
                </a:tc>
                <a:tc>
                  <a:txBody>
                    <a:bodyPr/>
                    <a:lstStyle/>
                    <a:p>
                      <a:endParaRPr lang="en-US"/>
                    </a:p>
                  </a:txBody>
                  <a:tcPr/>
                </a:tc>
              </a:tr>
              <a:tr h="370840">
                <a:tc>
                  <a:txBody>
                    <a:bodyPr/>
                    <a:lstStyle/>
                    <a:p>
                      <a:r>
                        <a:rPr lang="en-US" sz="2200" dirty="0" smtClean="0"/>
                        <a:t>(A,B)</a:t>
                      </a:r>
                      <a:endParaRPr lang="en-US" sz="2200" dirty="0"/>
                    </a:p>
                  </a:txBody>
                  <a:tcPr/>
                </a:tc>
                <a:tc>
                  <a:txBody>
                    <a:bodyPr/>
                    <a:lstStyle/>
                    <a:p>
                      <a:endParaRPr lang="en-US"/>
                    </a:p>
                  </a:txBody>
                  <a:tcPr/>
                </a:tc>
                <a:tc>
                  <a:txBody>
                    <a:bodyPr/>
                    <a:lstStyle/>
                    <a:p>
                      <a:endParaRPr lang="en-US"/>
                    </a:p>
                  </a:txBody>
                  <a:tcPr/>
                </a:tc>
              </a:tr>
              <a:tr h="370840">
                <a:tc>
                  <a:txBody>
                    <a:bodyPr/>
                    <a:lstStyle/>
                    <a:p>
                      <a:r>
                        <a:rPr lang="en-US" sz="2200" dirty="0" smtClean="0"/>
                        <a:t>(A,D)</a:t>
                      </a:r>
                      <a:endParaRPr lang="en-US" sz="2200" dirty="0"/>
                    </a:p>
                  </a:txBody>
                  <a:tcPr/>
                </a:tc>
                <a:tc>
                  <a:txBody>
                    <a:bodyPr/>
                    <a:lstStyle/>
                    <a:p>
                      <a:endParaRPr lang="en-US"/>
                    </a:p>
                  </a:txBody>
                  <a:tcPr/>
                </a:tc>
                <a:tc>
                  <a:txBody>
                    <a:bodyPr/>
                    <a:lstStyle/>
                    <a:p>
                      <a:endParaRPr lang="en-US"/>
                    </a:p>
                  </a:txBody>
                  <a:tcPr/>
                </a:tc>
              </a:tr>
              <a:tr h="370840">
                <a:tc>
                  <a:txBody>
                    <a:bodyPr/>
                    <a:lstStyle/>
                    <a:p>
                      <a:r>
                        <a:rPr lang="en-US" sz="2200" dirty="0" smtClean="0"/>
                        <a:t>(C,D)</a:t>
                      </a:r>
                      <a:endParaRPr lang="en-US" sz="2200" dirty="0"/>
                    </a:p>
                  </a:txBody>
                  <a:tcPr/>
                </a:tc>
                <a:tc>
                  <a:txBody>
                    <a:bodyPr/>
                    <a:lstStyle/>
                    <a:p>
                      <a:endParaRPr lang="en-US"/>
                    </a:p>
                  </a:txBody>
                  <a:tcPr/>
                </a:tc>
                <a:tc>
                  <a:txBody>
                    <a:bodyPr/>
                    <a:lstStyle/>
                    <a:p>
                      <a:endParaRPr lang="en-US" dirty="0"/>
                    </a:p>
                  </a:txBody>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4036213658"/>
              </p:ext>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gridCol w="791998"/>
                <a:gridCol w="2260944"/>
              </a:tblGrid>
              <a:tr h="0">
                <a:tc>
                  <a:txBody>
                    <a:bodyPr/>
                    <a:lstStyle/>
                    <a:p>
                      <a:r>
                        <a:rPr lang="en-US" sz="2200" dirty="0" smtClean="0"/>
                        <a:t>Edge (cont.)</a:t>
                      </a:r>
                      <a:endParaRPr lang="en-US" sz="2200" dirty="0"/>
                    </a:p>
                  </a:txBody>
                  <a:tcPr/>
                </a:tc>
                <a:tc>
                  <a:txBody>
                    <a:bodyPr/>
                    <a:lstStyle/>
                    <a:p>
                      <a:r>
                        <a:rPr lang="en-US" sz="2200" dirty="0" err="1" smtClean="0"/>
                        <a:t>Inc</a:t>
                      </a:r>
                      <a:r>
                        <a:rPr lang="en-US" sz="2200" dirty="0" smtClean="0"/>
                        <a:t>?</a:t>
                      </a:r>
                      <a:endParaRPr lang="en-US" sz="2200" dirty="0"/>
                    </a:p>
                  </a:txBody>
                  <a:tcPr/>
                </a:tc>
                <a:tc>
                  <a:txBody>
                    <a:bodyPr/>
                    <a:lstStyle/>
                    <a:p>
                      <a:r>
                        <a:rPr lang="en-US" sz="2200" dirty="0" smtClean="0"/>
                        <a:t>Reason</a:t>
                      </a:r>
                      <a:endParaRPr lang="en-US" sz="2200" dirty="0"/>
                    </a:p>
                  </a:txBody>
                  <a:tcPr/>
                </a:tc>
              </a:tr>
              <a:tr h="370840">
                <a:tc>
                  <a:txBody>
                    <a:bodyPr/>
                    <a:lstStyle/>
                    <a:p>
                      <a:r>
                        <a:rPr lang="en-US" sz="2200" dirty="0" smtClean="0"/>
                        <a:t>(B,F)</a:t>
                      </a:r>
                      <a:endParaRPr lang="en-US" sz="2200" dirty="0"/>
                    </a:p>
                  </a:txBody>
                  <a:tcPr/>
                </a:tc>
                <a:tc>
                  <a:txBody>
                    <a:bodyPr/>
                    <a:lstStyle/>
                    <a:p>
                      <a:endParaRPr lang="en-US" dirty="0"/>
                    </a:p>
                  </a:txBody>
                  <a:tcPr/>
                </a:tc>
                <a:tc>
                  <a:txBody>
                    <a:bodyPr/>
                    <a:lstStyle/>
                    <a:p>
                      <a:endParaRPr lang="en-US"/>
                    </a:p>
                  </a:txBody>
                  <a:tcPr/>
                </a:tc>
              </a:tr>
              <a:tr h="370840">
                <a:tc>
                  <a:txBody>
                    <a:bodyPr/>
                    <a:lstStyle/>
                    <a:p>
                      <a:r>
                        <a:rPr lang="en-US" sz="2200" dirty="0" smtClean="0"/>
                        <a:t>(D,E)</a:t>
                      </a:r>
                      <a:endParaRPr lang="en-US" sz="2200" dirty="0"/>
                    </a:p>
                  </a:txBody>
                  <a:tcPr/>
                </a:tc>
                <a:tc>
                  <a:txBody>
                    <a:bodyPr/>
                    <a:lstStyle/>
                    <a:p>
                      <a:endParaRPr lang="en-US"/>
                    </a:p>
                  </a:txBody>
                  <a:tcPr/>
                </a:tc>
                <a:tc>
                  <a:txBody>
                    <a:bodyPr/>
                    <a:lstStyle/>
                    <a:p>
                      <a:endParaRPr lang="en-US"/>
                    </a:p>
                  </a:txBody>
                  <a:tcPr/>
                </a:tc>
              </a:tr>
              <a:tr h="370840">
                <a:tc>
                  <a:txBody>
                    <a:bodyPr/>
                    <a:lstStyle/>
                    <a:p>
                      <a:r>
                        <a:rPr lang="en-US" sz="2200" dirty="0" smtClean="0"/>
                        <a:t>(D,F)</a:t>
                      </a:r>
                      <a:endParaRPr lang="en-US" sz="2200" dirty="0"/>
                    </a:p>
                  </a:txBody>
                  <a:tcPr/>
                </a:tc>
                <a:tc>
                  <a:txBody>
                    <a:bodyPr/>
                    <a:lstStyle/>
                    <a:p>
                      <a:endParaRPr lang="en-US"/>
                    </a:p>
                  </a:txBody>
                  <a:tcPr/>
                </a:tc>
                <a:tc>
                  <a:txBody>
                    <a:bodyPr/>
                    <a:lstStyle/>
                    <a:p>
                      <a:endParaRPr lang="en-US"/>
                    </a:p>
                  </a:txBody>
                  <a:tcPr/>
                </a:tc>
              </a:tr>
              <a:tr h="370840">
                <a:tc>
                  <a:txBody>
                    <a:bodyPr/>
                    <a:lstStyle/>
                    <a:p>
                      <a:r>
                        <a:rPr lang="en-US" sz="2200" dirty="0" smtClean="0"/>
                        <a:t>(E,F)</a:t>
                      </a:r>
                      <a:endParaRPr lang="en-US" sz="2200" dirty="0"/>
                    </a:p>
                  </a:txBody>
                  <a:tcPr/>
                </a:tc>
                <a:tc>
                  <a:txBody>
                    <a:bodyPr/>
                    <a:lstStyle/>
                    <a:p>
                      <a:endParaRPr lang="en-US"/>
                    </a:p>
                  </a:txBody>
                  <a:tcPr/>
                </a:tc>
                <a:tc>
                  <a:txBody>
                    <a:bodyPr/>
                    <a:lstStyle/>
                    <a:p>
                      <a:endParaRPr lang="en-US"/>
                    </a:p>
                  </a:txBody>
                  <a:tcPr/>
                </a:tc>
              </a:tr>
              <a:tr h="370840">
                <a:tc>
                  <a:txBody>
                    <a:bodyPr/>
                    <a:lstStyle/>
                    <a:p>
                      <a:r>
                        <a:rPr lang="en-US" sz="2200" dirty="0" smtClean="0"/>
                        <a:t>(C,F)</a:t>
                      </a:r>
                      <a:endParaRPr lang="en-US" sz="2200"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653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r>
              <a:rPr lang="en-US" sz="2800" dirty="0" smtClean="0"/>
              <a:t>Talk on technical interviews</a:t>
            </a:r>
          </a:p>
          <a:p>
            <a:pPr lvl="1"/>
            <a:r>
              <a:rPr lang="en-US" sz="2800" dirty="0" smtClean="0"/>
              <a:t>This Friday 1:10 PM</a:t>
            </a:r>
          </a:p>
          <a:p>
            <a:pPr lvl="1"/>
            <a:r>
              <a:rPr lang="en-US" sz="2800" dirty="0" err="1" smtClean="0"/>
              <a:t>Gugenheim</a:t>
            </a:r>
            <a:r>
              <a:rPr lang="en-US" sz="2800" dirty="0" smtClean="0"/>
              <a:t> 220</a:t>
            </a:r>
          </a:p>
          <a:p>
            <a:endParaRPr lang="en-US" sz="3200" dirty="0"/>
          </a:p>
          <a:p>
            <a:r>
              <a:rPr lang="en-US" sz="3200" dirty="0" smtClean="0"/>
              <a:t>On “optimization experiments” section of P3 </a:t>
            </a:r>
            <a:r>
              <a:rPr lang="en-US" sz="3200" dirty="0" err="1" smtClean="0"/>
              <a:t>writeup</a:t>
            </a:r>
            <a:r>
              <a:rPr lang="en-US" sz="3200" dirty="0" smtClean="0"/>
              <a:t>, if you find the experiments are taking WAY too long, decrease the depth (and tell us you’ve done that)</a:t>
            </a:r>
          </a:p>
          <a:p>
            <a:pPr lvl="1"/>
            <a:r>
              <a:rPr lang="en-US" sz="2800" dirty="0" smtClean="0"/>
              <a:t>I don’t think depth 5 will be a problem for most laptops/the lab machines, but we’d rather you get some numbers than none.</a:t>
            </a:r>
          </a:p>
          <a:p>
            <a:pPr lvl="1"/>
            <a:endParaRPr lang="en-US" sz="2800" dirty="0"/>
          </a:p>
        </p:txBody>
      </p:sp>
    </p:spTree>
    <p:extLst>
      <p:ext uri="{BB962C8B-B14F-4D97-AF65-F5344CB8AC3E}">
        <p14:creationId xmlns:p14="http://schemas.microsoft.com/office/powerpoint/2010/main" val="3887757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2504161008"/>
              </p:ext>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gridCol w="1176269"/>
                <a:gridCol w="2009273"/>
              </a:tblGrid>
              <a:tr h="0">
                <a:tc>
                  <a:txBody>
                    <a:bodyPr/>
                    <a:lstStyle/>
                    <a:p>
                      <a:r>
                        <a:rPr lang="en-US" sz="2200" dirty="0" smtClean="0"/>
                        <a:t>Edge</a:t>
                      </a:r>
                      <a:endParaRPr lang="en-US" sz="2200" dirty="0"/>
                    </a:p>
                  </a:txBody>
                  <a:tcPr/>
                </a:tc>
                <a:tc>
                  <a:txBody>
                    <a:bodyPr/>
                    <a:lstStyle/>
                    <a:p>
                      <a:r>
                        <a:rPr lang="en-US" sz="2200" dirty="0" smtClean="0"/>
                        <a:t>Include?</a:t>
                      </a:r>
                      <a:endParaRPr lang="en-US" sz="2200" dirty="0"/>
                    </a:p>
                  </a:txBody>
                  <a:tcPr/>
                </a:tc>
                <a:tc>
                  <a:txBody>
                    <a:bodyPr/>
                    <a:lstStyle/>
                    <a:p>
                      <a:r>
                        <a:rPr lang="en-US" sz="2200" dirty="0" smtClean="0"/>
                        <a:t>Reason</a:t>
                      </a:r>
                      <a:endParaRPr lang="en-US" sz="2200" dirty="0"/>
                    </a:p>
                  </a:txBody>
                  <a:tcPr/>
                </a:tc>
              </a:tr>
              <a:tr h="370840">
                <a:tc>
                  <a:txBody>
                    <a:bodyPr/>
                    <a:lstStyle/>
                    <a:p>
                      <a:r>
                        <a:rPr lang="en-US" sz="2200" dirty="0" smtClean="0"/>
                        <a:t>(A,C)</a:t>
                      </a:r>
                      <a:endParaRPr lang="en-US" sz="2200" dirty="0"/>
                    </a:p>
                  </a:txBody>
                  <a:tcPr/>
                </a:tc>
                <a:tc>
                  <a:txBody>
                    <a:bodyPr/>
                    <a:lstStyle/>
                    <a:p>
                      <a:r>
                        <a:rPr lang="en-US" sz="2200" dirty="0" smtClean="0"/>
                        <a:t>Yes</a:t>
                      </a:r>
                      <a:endParaRPr lang="en-US" sz="2200" dirty="0"/>
                    </a:p>
                  </a:txBody>
                  <a:tcPr/>
                </a:tc>
                <a:tc>
                  <a:txBody>
                    <a:bodyPr/>
                    <a:lstStyle/>
                    <a:p>
                      <a:endParaRPr lang="en-US" sz="2200"/>
                    </a:p>
                  </a:txBody>
                  <a:tcPr/>
                </a:tc>
              </a:tr>
              <a:tr h="370840">
                <a:tc>
                  <a:txBody>
                    <a:bodyPr/>
                    <a:lstStyle/>
                    <a:p>
                      <a:r>
                        <a:rPr lang="en-US" sz="2200" dirty="0" smtClean="0"/>
                        <a:t>(C,E)</a:t>
                      </a:r>
                      <a:endParaRPr lang="en-US" sz="2200" dirty="0"/>
                    </a:p>
                  </a:txBody>
                  <a:tcPr/>
                </a:tc>
                <a:tc>
                  <a:txBody>
                    <a:bodyPr/>
                    <a:lstStyle/>
                    <a:p>
                      <a:r>
                        <a:rPr lang="en-US" sz="2200" dirty="0" smtClean="0"/>
                        <a:t>Yes</a:t>
                      </a:r>
                      <a:endParaRPr lang="en-US" sz="2200" dirty="0"/>
                    </a:p>
                  </a:txBody>
                  <a:tcPr/>
                </a:tc>
                <a:tc>
                  <a:txBody>
                    <a:bodyPr/>
                    <a:lstStyle/>
                    <a:p>
                      <a:endParaRPr lang="en-US" sz="2200"/>
                    </a:p>
                  </a:txBody>
                  <a:tcPr/>
                </a:tc>
              </a:tr>
              <a:tr h="370840">
                <a:tc>
                  <a:txBody>
                    <a:bodyPr/>
                    <a:lstStyle/>
                    <a:p>
                      <a:r>
                        <a:rPr lang="en-US" sz="2200" dirty="0" smtClean="0"/>
                        <a:t>(A,B)</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370840">
                <a:tc>
                  <a:txBody>
                    <a:bodyPr/>
                    <a:lstStyle/>
                    <a:p>
                      <a:r>
                        <a:rPr lang="en-US" sz="2200" dirty="0" smtClean="0"/>
                        <a:t>(A,D)</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370840">
                <a:tc>
                  <a:txBody>
                    <a:bodyPr/>
                    <a:lstStyle/>
                    <a:p>
                      <a:r>
                        <a:rPr lang="en-US" sz="2200" dirty="0" smtClean="0"/>
                        <a:t>(C,D)</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A,C,D,A</a:t>
                      </a:r>
                      <a:endParaRPr lang="en-US" sz="2200" dirty="0"/>
                    </a:p>
                  </a:txBody>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3250735410"/>
              </p:ext>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gridCol w="791998"/>
                <a:gridCol w="2260944"/>
              </a:tblGrid>
              <a:tr h="0">
                <a:tc>
                  <a:txBody>
                    <a:bodyPr/>
                    <a:lstStyle/>
                    <a:p>
                      <a:r>
                        <a:rPr lang="en-US" sz="2200" dirty="0" smtClean="0"/>
                        <a:t>Edge (cont.)</a:t>
                      </a:r>
                      <a:endParaRPr lang="en-US" sz="2200" dirty="0"/>
                    </a:p>
                  </a:txBody>
                  <a:tcPr/>
                </a:tc>
                <a:tc>
                  <a:txBody>
                    <a:bodyPr/>
                    <a:lstStyle/>
                    <a:p>
                      <a:r>
                        <a:rPr lang="en-US" sz="2200" dirty="0" err="1" smtClean="0"/>
                        <a:t>Inc</a:t>
                      </a:r>
                      <a:r>
                        <a:rPr lang="en-US" sz="2200" dirty="0" smtClean="0"/>
                        <a:t>?</a:t>
                      </a:r>
                      <a:endParaRPr lang="en-US" sz="2200" dirty="0"/>
                    </a:p>
                  </a:txBody>
                  <a:tcPr/>
                </a:tc>
                <a:tc>
                  <a:txBody>
                    <a:bodyPr/>
                    <a:lstStyle/>
                    <a:p>
                      <a:r>
                        <a:rPr lang="en-US" sz="2200" dirty="0" smtClean="0"/>
                        <a:t>Reason</a:t>
                      </a:r>
                      <a:endParaRPr lang="en-US" sz="2200" dirty="0"/>
                    </a:p>
                  </a:txBody>
                  <a:tcPr/>
                </a:tc>
              </a:tr>
              <a:tr h="370840">
                <a:tc>
                  <a:txBody>
                    <a:bodyPr/>
                    <a:lstStyle/>
                    <a:p>
                      <a:r>
                        <a:rPr lang="en-US" sz="2200" dirty="0" smtClean="0"/>
                        <a:t>(B,F)</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370840">
                <a:tc>
                  <a:txBody>
                    <a:bodyPr/>
                    <a:lstStyle/>
                    <a:p>
                      <a:r>
                        <a:rPr lang="en-US" sz="2200" dirty="0" smtClean="0"/>
                        <a:t>(D,E)</a:t>
                      </a:r>
                      <a:endParaRPr lang="en-US" sz="2200" dirty="0"/>
                    </a:p>
                  </a:txBody>
                  <a:tcPr/>
                </a:tc>
                <a:tc>
                  <a:txBody>
                    <a:bodyPr/>
                    <a:lstStyle/>
                    <a:p>
                      <a:r>
                        <a:rPr lang="en-US" sz="2200" dirty="0" smtClean="0"/>
                        <a:t>No</a:t>
                      </a:r>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Cycle A,C,E,D,A</a:t>
                      </a:r>
                    </a:p>
                  </a:txBody>
                  <a:tcPr/>
                </a:tc>
              </a:tr>
              <a:tr h="370840">
                <a:tc>
                  <a:txBody>
                    <a:bodyPr/>
                    <a:lstStyle/>
                    <a:p>
                      <a:r>
                        <a:rPr lang="en-US" sz="2200" dirty="0" smtClean="0"/>
                        <a:t>(D,F)</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A,D,F,B,A</a:t>
                      </a:r>
                      <a:endParaRPr lang="en-US" sz="2200" dirty="0"/>
                    </a:p>
                  </a:txBody>
                  <a:tcPr/>
                </a:tc>
              </a:tr>
              <a:tr h="370840">
                <a:tc>
                  <a:txBody>
                    <a:bodyPr/>
                    <a:lstStyle/>
                    <a:p>
                      <a:r>
                        <a:rPr lang="en-US" sz="2200" dirty="0" smtClean="0"/>
                        <a:t>(E,F)</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A,C,E,F,D,A</a:t>
                      </a:r>
                      <a:endParaRPr lang="en-US" sz="2200" dirty="0"/>
                    </a:p>
                  </a:txBody>
                  <a:tcPr/>
                </a:tc>
              </a:tr>
              <a:tr h="370840">
                <a:tc>
                  <a:txBody>
                    <a:bodyPr/>
                    <a:lstStyle/>
                    <a:p>
                      <a:r>
                        <a:rPr lang="en-US" sz="2200" dirty="0" smtClean="0"/>
                        <a:t>(C,F)</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C,A,B,F,C</a:t>
                      </a:r>
                      <a:endParaRPr lang="en-US" sz="2200" dirty="0"/>
                    </a:p>
                  </a:txBody>
                  <a:tcPr/>
                </a:tc>
              </a:tr>
            </a:tbl>
          </a:graphicData>
        </a:graphic>
      </p:graphicFrame>
    </p:spTree>
    <p:extLst>
      <p:ext uri="{BB962C8B-B14F-4D97-AF65-F5344CB8AC3E}">
        <p14:creationId xmlns:p14="http://schemas.microsoft.com/office/powerpoint/2010/main" val="11245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7" name="TextBox 6"/>
          <p:cNvSpPr txBox="1"/>
          <p:nvPr/>
        </p:nvSpPr>
        <p:spPr>
          <a:xfrm>
            <a:off x="486832" y="1423987"/>
            <a:ext cx="11616761" cy="4175502"/>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spTree>
    <p:extLst>
      <p:ext uri="{BB962C8B-B14F-4D97-AF65-F5344CB8AC3E}">
        <p14:creationId xmlns:p14="http://schemas.microsoft.com/office/powerpoint/2010/main" val="2441488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3" name="Content Placeholder 2"/>
          <p:cNvSpPr>
            <a:spLocks noGrp="1"/>
          </p:cNvSpPr>
          <p:nvPr>
            <p:ph idx="1"/>
          </p:nvPr>
        </p:nvSpPr>
        <p:spPr/>
        <p:txBody>
          <a:bodyPr>
            <a:normAutofit/>
          </a:bodyPr>
          <a:lstStyle/>
          <a:p>
            <a:r>
              <a:rPr lang="en-US" sz="2800" dirty="0"/>
              <a:t>Running a new </a:t>
            </a:r>
            <a:r>
              <a:rPr lang="en-US" sz="2800" dirty="0" smtClean="0"/>
              <a:t>BFS </a:t>
            </a:r>
            <a:r>
              <a:rPr lang="en-US" sz="2800" dirty="0"/>
              <a:t>in the partial MST, at every step seems inefficient.</a:t>
            </a:r>
          </a:p>
          <a:p>
            <a:r>
              <a:rPr lang="en-US" sz="2800" dirty="0"/>
              <a:t>Do we have an ADT that will work here?</a:t>
            </a:r>
          </a:p>
          <a:p>
            <a:r>
              <a:rPr lang="en-US" sz="2800" dirty="0"/>
              <a:t>Not yet</a:t>
            </a:r>
            <a:r>
              <a:rPr lang="en-US" sz="2800" dirty="0" smtClean="0"/>
              <a:t>…</a:t>
            </a:r>
            <a:endParaRPr lang="en-US" sz="2800" dirty="0"/>
          </a:p>
        </p:txBody>
      </p:sp>
    </p:spTree>
    <p:extLst>
      <p:ext uri="{BB962C8B-B14F-4D97-AF65-F5344CB8AC3E}">
        <p14:creationId xmlns:p14="http://schemas.microsoft.com/office/powerpoint/2010/main" val="3302535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Union-Find Crash Course</a:t>
            </a:r>
            <a:endParaRPr lang="en-US" dirty="0"/>
          </a:p>
        </p:txBody>
      </p:sp>
      <p:sp>
        <p:nvSpPr>
          <p:cNvPr id="3" name="Content Placeholder 2"/>
          <p:cNvSpPr>
            <a:spLocks noGrp="1"/>
          </p:cNvSpPr>
          <p:nvPr>
            <p:ph idx="1"/>
          </p:nvPr>
        </p:nvSpPr>
        <p:spPr>
          <a:xfrm>
            <a:off x="575240" y="1463857"/>
            <a:ext cx="11187258" cy="1247496"/>
          </a:xfrm>
        </p:spPr>
        <p:txBody>
          <a:bodyPr>
            <a:normAutofit/>
          </a:bodyPr>
          <a:lstStyle/>
          <a:p>
            <a:r>
              <a:rPr lang="en-US" sz="2800" dirty="0"/>
              <a:t>a</a:t>
            </a:r>
            <a:r>
              <a:rPr lang="en-US" sz="2800" dirty="0" smtClean="0"/>
              <a:t>ka Disjoint Sets</a:t>
            </a:r>
          </a:p>
          <a:p>
            <a:r>
              <a:rPr lang="en-US" sz="2800" dirty="0" smtClean="0"/>
              <a:t>Represents…well…disjoint sets.</a:t>
            </a:r>
          </a:p>
          <a:p>
            <a:endParaRPr lang="en-US" sz="2800" dirty="0"/>
          </a:p>
          <a:p>
            <a:endParaRPr lang="en-US" sz="2800" dirty="0"/>
          </a:p>
        </p:txBody>
      </p:sp>
      <p:sp>
        <p:nvSpPr>
          <p:cNvPr id="8" name="Rectangle 7">
            <a:extLst>
              <a:ext uri="{FF2B5EF4-FFF2-40B4-BE49-F238E27FC236}">
                <a16:creationId xmlns:lc="http://schemas.openxmlformats.org/drawingml/2006/lockedCanvas" xmlns:a16="http://schemas.microsoft.com/office/drawing/2014/main" xmlns="" id="{DCC242AB-DC0A-4CCD-9CFA-377C2DAFF4E2}"/>
              </a:ext>
            </a:extLst>
          </p:cNvPr>
          <p:cNvSpPr/>
          <p:nvPr/>
        </p:nvSpPr>
        <p:spPr>
          <a:xfrm>
            <a:off x="5395865" y="1615405"/>
            <a:ext cx="6545433" cy="487987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lc="http://schemas.openxmlformats.org/drawingml/2006/lockedCanvas" xmlns:a16="http://schemas.microsoft.com/office/drawing/2014/main" xmlns="" id="{E349237B-A02C-43D2-AE06-B4567DAC8A52}"/>
              </a:ext>
            </a:extLst>
          </p:cNvPr>
          <p:cNvSpPr/>
          <p:nvPr/>
        </p:nvSpPr>
        <p:spPr>
          <a:xfrm>
            <a:off x="5395865" y="1083944"/>
            <a:ext cx="6545433"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smtClean="0"/>
              <a:t>Union-Find </a:t>
            </a:r>
            <a:r>
              <a:rPr lang="en-US" sz="2800" dirty="0"/>
              <a:t>ADT</a:t>
            </a:r>
          </a:p>
        </p:txBody>
      </p:sp>
      <p:sp>
        <p:nvSpPr>
          <p:cNvPr id="10" name="TextBox 19">
            <a:extLst>
              <a:ext uri="{FF2B5EF4-FFF2-40B4-BE49-F238E27FC236}">
                <a16:creationId xmlns:lc="http://schemas.openxmlformats.org/drawingml/2006/lockedCanvas" xmlns:a16="http://schemas.microsoft.com/office/drawing/2014/main" xmlns="" id="{9D6FA6F6-9B7E-47D6-BDE8-696163B1195E}"/>
              </a:ext>
            </a:extLst>
          </p:cNvPr>
          <p:cNvSpPr txBox="1"/>
          <p:nvPr/>
        </p:nvSpPr>
        <p:spPr>
          <a:xfrm>
            <a:off x="5692516" y="3899685"/>
            <a:ext cx="624878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err="1">
                <a:solidFill>
                  <a:srgbClr val="4C3282"/>
                </a:solidFill>
              </a:rPr>
              <a:t>makeSet</a:t>
            </a:r>
            <a:r>
              <a:rPr lang="en-US" sz="2400" dirty="0">
                <a:solidFill>
                  <a:srgbClr val="4C3282"/>
                </a:solidFill>
              </a:rPr>
              <a:t>(x) </a:t>
            </a:r>
            <a:r>
              <a:rPr lang="en-US" sz="2400" dirty="0"/>
              <a:t>– creates a new set </a:t>
            </a:r>
            <a:r>
              <a:rPr lang="en-US" sz="2400" dirty="0" smtClean="0"/>
              <a:t>where </a:t>
            </a:r>
            <a:r>
              <a:rPr lang="en-US" sz="2400" dirty="0"/>
              <a:t>the only member </a:t>
            </a:r>
            <a:r>
              <a:rPr lang="en-US" sz="2400" dirty="0" smtClean="0"/>
              <a:t>(and the representative) is x.</a:t>
            </a:r>
            <a:endParaRPr lang="en-US" sz="2400" dirty="0"/>
          </a:p>
        </p:txBody>
      </p:sp>
      <p:sp>
        <p:nvSpPr>
          <p:cNvPr id="12" name="TextBox 21">
            <a:extLst>
              <a:ext uri="{FF2B5EF4-FFF2-40B4-BE49-F238E27FC236}">
                <a16:creationId xmlns:lc="http://schemas.openxmlformats.org/drawingml/2006/lockedCanvas" xmlns:a16="http://schemas.microsoft.com/office/drawing/2014/main" xmlns="" id="{B92B4A1B-DE6B-488B-8450-1A3E832986C6}"/>
              </a:ext>
            </a:extLst>
          </p:cNvPr>
          <p:cNvSpPr txBox="1"/>
          <p:nvPr/>
        </p:nvSpPr>
        <p:spPr>
          <a:xfrm>
            <a:off x="5395865" y="1614099"/>
            <a:ext cx="485131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4C3282"/>
                </a:solidFill>
              </a:rPr>
              <a:t>state</a:t>
            </a:r>
          </a:p>
        </p:txBody>
      </p:sp>
      <p:sp>
        <p:nvSpPr>
          <p:cNvPr id="13" name="TextBox 22">
            <a:extLst>
              <a:ext uri="{FF2B5EF4-FFF2-40B4-BE49-F238E27FC236}">
                <a16:creationId xmlns:lc="http://schemas.openxmlformats.org/drawingml/2006/lockedCanvas" xmlns:a16="http://schemas.microsoft.com/office/drawing/2014/main" xmlns="" id="{C48851FA-61FB-4346-B2D1-FA02D3ECB40A}"/>
              </a:ext>
            </a:extLst>
          </p:cNvPr>
          <p:cNvSpPr txBox="1"/>
          <p:nvPr/>
        </p:nvSpPr>
        <p:spPr>
          <a:xfrm>
            <a:off x="5363373" y="3528474"/>
            <a:ext cx="485131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4C3282"/>
                </a:solidFill>
              </a:rPr>
              <a:t>behavior</a:t>
            </a:r>
          </a:p>
        </p:txBody>
      </p:sp>
      <p:sp>
        <p:nvSpPr>
          <p:cNvPr id="14" name="TextBox 23">
            <a:extLst>
              <a:ext uri="{FF2B5EF4-FFF2-40B4-BE49-F238E27FC236}">
                <a16:creationId xmlns:lc="http://schemas.openxmlformats.org/drawingml/2006/lockedCanvas" xmlns:a16="http://schemas.microsoft.com/office/drawing/2014/main" xmlns="" id="{5702A8D9-90E4-4668-8B17-1A0C7F3ED625}"/>
              </a:ext>
            </a:extLst>
          </p:cNvPr>
          <p:cNvSpPr txBox="1"/>
          <p:nvPr/>
        </p:nvSpPr>
        <p:spPr>
          <a:xfrm>
            <a:off x="5395865" y="2011590"/>
            <a:ext cx="6399125"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Set of Sets</a:t>
            </a:r>
          </a:p>
          <a:p>
            <a:pPr marL="285750" indent="-285750">
              <a:buFontTx/>
              <a:buChar char="-"/>
            </a:pPr>
            <a:r>
              <a:rPr lang="en-US" sz="2400" b="1" dirty="0">
                <a:solidFill>
                  <a:srgbClr val="4C3282"/>
                </a:solidFill>
              </a:rPr>
              <a:t>Disjoint:</a:t>
            </a:r>
            <a:r>
              <a:rPr lang="en-US" sz="2400" dirty="0"/>
              <a:t> </a:t>
            </a:r>
            <a:r>
              <a:rPr lang="en-US" sz="2400" dirty="0" smtClean="0"/>
              <a:t>No element appears in multiple sets</a:t>
            </a:r>
            <a:endParaRPr lang="en-US" sz="2400" dirty="0"/>
          </a:p>
          <a:p>
            <a:pPr marL="285750" indent="-285750">
              <a:buFontTx/>
              <a:buChar char="-"/>
            </a:pPr>
            <a:r>
              <a:rPr lang="en-US" sz="2400" dirty="0"/>
              <a:t>No required order</a:t>
            </a:r>
          </a:p>
          <a:p>
            <a:pPr marL="285750" indent="-285750">
              <a:buFontTx/>
              <a:buChar char="-"/>
            </a:pPr>
            <a:r>
              <a:rPr lang="en-US" sz="2400" dirty="0"/>
              <a:t>Each set has representative</a:t>
            </a:r>
          </a:p>
        </p:txBody>
      </p:sp>
      <p:sp>
        <p:nvSpPr>
          <p:cNvPr id="15" name="TextBox 24">
            <a:extLst>
              <a:ext uri="{FF2B5EF4-FFF2-40B4-BE49-F238E27FC236}">
                <a16:creationId xmlns:lc="http://schemas.openxmlformats.org/drawingml/2006/lockedCanvas" xmlns:a16="http://schemas.microsoft.com/office/drawing/2014/main" xmlns="" id="{8DE3E202-03EC-4175-95D5-D54431F389D3}"/>
              </a:ext>
            </a:extLst>
          </p:cNvPr>
          <p:cNvSpPr txBox="1"/>
          <p:nvPr/>
        </p:nvSpPr>
        <p:spPr>
          <a:xfrm>
            <a:off x="5725008" y="4743558"/>
            <a:ext cx="595017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err="1">
                <a:solidFill>
                  <a:srgbClr val="4C3282"/>
                </a:solidFill>
              </a:rPr>
              <a:t>findSet</a:t>
            </a:r>
            <a:r>
              <a:rPr lang="en-US" sz="2400" dirty="0">
                <a:solidFill>
                  <a:srgbClr val="4C3282"/>
                </a:solidFill>
              </a:rPr>
              <a:t>(x) </a:t>
            </a:r>
            <a:r>
              <a:rPr lang="en-US" sz="2400" dirty="0"/>
              <a:t>– looks up the set containing element x, returns representative of that set</a:t>
            </a:r>
          </a:p>
        </p:txBody>
      </p:sp>
      <p:sp>
        <p:nvSpPr>
          <p:cNvPr id="16" name="TextBox 25">
            <a:extLst>
              <a:ext uri="{FF2B5EF4-FFF2-40B4-BE49-F238E27FC236}">
                <a16:creationId xmlns:lc="http://schemas.openxmlformats.org/drawingml/2006/lockedCanvas" xmlns:a16="http://schemas.microsoft.com/office/drawing/2014/main" xmlns="" id="{AF07495C-41D3-4217-8A2C-7645F04D65C0}"/>
              </a:ext>
            </a:extLst>
          </p:cNvPr>
          <p:cNvSpPr txBox="1"/>
          <p:nvPr/>
        </p:nvSpPr>
        <p:spPr>
          <a:xfrm>
            <a:off x="5715301" y="5536534"/>
            <a:ext cx="5845316"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4C3282"/>
                </a:solidFill>
              </a:rPr>
              <a:t>union(x, y) </a:t>
            </a:r>
            <a:r>
              <a:rPr lang="en-US" sz="2400" dirty="0"/>
              <a:t>– </a:t>
            </a:r>
            <a:r>
              <a:rPr lang="en-US" sz="2400" dirty="0" smtClean="0"/>
              <a:t>combines set containing x and set containing y. Picks new representative.</a:t>
            </a:r>
            <a:endParaRPr lang="en-US" sz="2400"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lc="http://schemas.openxmlformats.org/drawingml/2006/lockedCanvas" xmlns:a14="http://schemas.microsoft.com/office/drawing/2010/main" xmlns:a16="http://schemas.microsoft.com/office/drawing/2014/main" xmlns="" id="{969163E4-FA70-40D1-8B0B-45D6F411DEE5}"/>
                  </a:ext>
                </a:extLst>
              </p14:cNvPr>
              <p14:cNvContentPartPr/>
              <p14:nvPr/>
            </p14:nvContentPartPr>
            <p14:xfrm>
              <a:off x="6279375" y="4435458"/>
              <a:ext cx="10080" cy="11520"/>
            </p14:xfrm>
          </p:contentPart>
        </mc:Choice>
        <mc:Fallback xmlns="">
          <p:pic>
            <p:nvPicPr>
              <p:cNvPr id="7" name="Ink 6">
                <a:extLst>
                  <a:ext uri="{FF2B5EF4-FFF2-40B4-BE49-F238E27FC236}">
                    <a16:creationId xmlns="" xmlns:p14="http://schemas.microsoft.com/office/powerpoint/2010/main" xmlns:a16="http://schemas.microsoft.com/office/drawing/2014/main" xmlns:a14="http://schemas.microsoft.com/office/drawing/2010/main" xmlns:lc="http://schemas.openxmlformats.org/drawingml/2006/lockedCanvas" id="{969163E4-FA70-40D1-8B0B-45D6F411DEE5}"/>
                  </a:ext>
                </a:extLst>
              </p:cNvPr>
              <p:cNvPicPr/>
              <p:nvPr/>
            </p:nvPicPr>
            <p:blipFill>
              <a:blip r:embed="rId3"/>
              <a:stretch>
                <a:fillRect/>
              </a:stretch>
            </p:blipFill>
            <p:spPr>
              <a:xfrm>
                <a:off x="6275775" y="4431498"/>
                <a:ext cx="17640" cy="19080"/>
              </a:xfrm>
              <a:prstGeom prst="rect">
                <a:avLst/>
              </a:prstGeom>
            </p:spPr>
          </p:pic>
        </mc:Fallback>
      </mc:AlternateContent>
    </p:spTree>
    <p:extLst>
      <p:ext uri="{BB962C8B-B14F-4D97-AF65-F5344CB8AC3E}">
        <p14:creationId xmlns:p14="http://schemas.microsoft.com/office/powerpoint/2010/main" val="3109943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Union-Find Running Time</a:t>
            </a:r>
            <a:endParaRPr lang="en-US" dirty="0"/>
          </a:p>
        </p:txBody>
      </p:sp>
      <p:sp>
        <p:nvSpPr>
          <p:cNvPr id="3" name="Content Placeholder 2"/>
          <p:cNvSpPr>
            <a:spLocks noGrp="1"/>
          </p:cNvSpPr>
          <p:nvPr>
            <p:ph idx="1"/>
          </p:nvPr>
        </p:nvSpPr>
        <p:spPr/>
        <p:txBody>
          <a:bodyPr>
            <a:normAutofit/>
          </a:bodyPr>
          <a:lstStyle/>
          <a:p>
            <a:r>
              <a:rPr lang="en-US" sz="2800" dirty="0" smtClean="0"/>
              <a:t>We don’t have time to talk about an implementation.</a:t>
            </a:r>
            <a:endParaRPr lang="en-US" sz="2800" dirty="0"/>
          </a:p>
          <a:p>
            <a:r>
              <a:rPr lang="en-US" sz="2800" dirty="0" smtClean="0"/>
              <a:t>Here’s the important thing:</a:t>
            </a:r>
          </a:p>
          <a:p>
            <a:r>
              <a:rPr lang="en-US" sz="2800" dirty="0" smtClean="0"/>
              <a:t>Can do these operations in:</a:t>
            </a:r>
            <a:endParaRPr lang="en-US" sz="2800"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124240694"/>
                  </p:ext>
                </p:extLst>
              </p:nvPr>
            </p:nvGraphicFramePr>
            <p:xfrm>
              <a:off x="1036119" y="3062743"/>
              <a:ext cx="9828039" cy="2072640"/>
            </p:xfrm>
            <a:graphic>
              <a:graphicData uri="http://schemas.openxmlformats.org/drawingml/2006/table">
                <a:tbl>
                  <a:tblPr firstRow="1" bandRow="1">
                    <a:tableStyleId>{5C22544A-7EE6-4342-B048-85BDC9FD1C3A}</a:tableStyleId>
                  </a:tblPr>
                  <a:tblGrid>
                    <a:gridCol w="3276013"/>
                    <a:gridCol w="3276013"/>
                    <a:gridCol w="3276013"/>
                  </a:tblGrid>
                  <a:tr h="370840">
                    <a:tc>
                      <a:txBody>
                        <a:bodyPr/>
                        <a:lstStyle/>
                        <a:p>
                          <a:r>
                            <a:rPr lang="en-US" sz="2800" dirty="0" smtClean="0"/>
                            <a:t>Operation</a:t>
                          </a:r>
                          <a:endParaRPr lang="en-US" sz="2800" dirty="0"/>
                        </a:p>
                      </a:txBody>
                      <a:tcPr/>
                    </a:tc>
                    <a:tc>
                      <a:txBody>
                        <a:bodyPr/>
                        <a:lstStyle/>
                        <a:p>
                          <a:r>
                            <a:rPr lang="en-US" sz="2800" dirty="0" smtClean="0"/>
                            <a:t>Amortized</a:t>
                          </a:r>
                          <a:endParaRPr lang="en-US" sz="2800" dirty="0"/>
                        </a:p>
                      </a:txBody>
                      <a:tcPr/>
                    </a:tc>
                    <a:tc>
                      <a:txBody>
                        <a:bodyPr/>
                        <a:lstStyle/>
                        <a:p>
                          <a:r>
                            <a:rPr lang="en-US" sz="2800" dirty="0" smtClean="0"/>
                            <a:t>Non-amortized</a:t>
                          </a:r>
                          <a:endParaRPr lang="en-US" sz="2800" dirty="0"/>
                        </a:p>
                      </a:txBody>
                      <a:tcPr/>
                    </a:tc>
                  </a:tr>
                  <a:tr h="370840">
                    <a:tc>
                      <a:txBody>
                        <a:bodyPr/>
                        <a:lstStyle/>
                        <a:p>
                          <a:r>
                            <a:rPr lang="en-US" sz="2800" dirty="0" err="1" smtClean="0"/>
                            <a:t>MakeSet</a:t>
                          </a:r>
                          <a:r>
                            <a:rPr lang="en-US" sz="2800" dirty="0" smtClean="0"/>
                            <a: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(1)</m:t>
                                </m:r>
                              </m:oMath>
                            </m:oMathPara>
                          </a14:m>
                          <a:endParaRPr lang="en-US" sz="2800" dirty="0"/>
                        </a:p>
                      </a:txBody>
                      <a:tcPr/>
                    </a:tc>
                  </a:tr>
                  <a:tr h="370840">
                    <a:tc>
                      <a:txBody>
                        <a:bodyPr/>
                        <a:lstStyle/>
                        <a:p>
                          <a:r>
                            <a:rPr lang="en-US" sz="2800" dirty="0" smtClean="0"/>
                            <a:t>Union()</a:t>
                          </a:r>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r>
                  <a:tr h="370840">
                    <a:tc>
                      <a:txBody>
                        <a:bodyPr/>
                        <a:lstStyle/>
                        <a:p>
                          <a:r>
                            <a:rPr lang="en-US" sz="2800" dirty="0" smtClean="0"/>
                            <a:t>Find()</a:t>
                          </a:r>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124240694"/>
                  </p:ext>
                </p:extLst>
              </p:nvPr>
            </p:nvGraphicFramePr>
            <p:xfrm>
              <a:off x="1036119" y="3062743"/>
              <a:ext cx="9828039" cy="2072640"/>
            </p:xfrm>
            <a:graphic>
              <a:graphicData uri="http://schemas.openxmlformats.org/drawingml/2006/table">
                <a:tbl>
                  <a:tblPr firstRow="1" bandRow="1">
                    <a:tableStyleId>{5C22544A-7EE6-4342-B048-85BDC9FD1C3A}</a:tableStyleId>
                  </a:tblPr>
                  <a:tblGrid>
                    <a:gridCol w="3276013"/>
                    <a:gridCol w="3276013"/>
                    <a:gridCol w="3276013"/>
                  </a:tblGrid>
                  <a:tr h="518160">
                    <a:tc>
                      <a:txBody>
                        <a:bodyPr/>
                        <a:lstStyle/>
                        <a:p>
                          <a:r>
                            <a:rPr lang="en-US" sz="2800" dirty="0" smtClean="0"/>
                            <a:t>Operation</a:t>
                          </a:r>
                          <a:endParaRPr lang="en-US" sz="2800" dirty="0"/>
                        </a:p>
                      </a:txBody>
                      <a:tcPr/>
                    </a:tc>
                    <a:tc>
                      <a:txBody>
                        <a:bodyPr/>
                        <a:lstStyle/>
                        <a:p>
                          <a:r>
                            <a:rPr lang="en-US" sz="2800" dirty="0" smtClean="0"/>
                            <a:t>Amortized</a:t>
                          </a:r>
                          <a:endParaRPr lang="en-US" sz="2800" dirty="0"/>
                        </a:p>
                      </a:txBody>
                      <a:tcPr/>
                    </a:tc>
                    <a:tc>
                      <a:txBody>
                        <a:bodyPr/>
                        <a:lstStyle/>
                        <a:p>
                          <a:r>
                            <a:rPr lang="en-US" sz="2800" dirty="0" smtClean="0"/>
                            <a:t>Non-amortized</a:t>
                          </a:r>
                          <a:endParaRPr lang="en-US" sz="2800" dirty="0"/>
                        </a:p>
                      </a:txBody>
                      <a:tcPr/>
                    </a:tc>
                  </a:tr>
                  <a:tr h="518160">
                    <a:tc>
                      <a:txBody>
                        <a:bodyPr/>
                        <a:lstStyle/>
                        <a:p>
                          <a:r>
                            <a:rPr lang="en-US" sz="2800" dirty="0" err="1" smtClean="0"/>
                            <a:t>MakeSet</a:t>
                          </a:r>
                          <a:r>
                            <a:rPr lang="en-US" sz="2800" dirty="0" smtClean="0"/>
                            <a:t>()</a:t>
                          </a:r>
                        </a:p>
                      </a:txBody>
                      <a:tcPr/>
                    </a:tc>
                    <a:tc>
                      <a:txBody>
                        <a:bodyPr/>
                        <a:lstStyle/>
                        <a:p>
                          <a:endParaRPr lang="en-US"/>
                        </a:p>
                      </a:txBody>
                      <a:tcPr>
                        <a:blipFill rotWithShape="0">
                          <a:blip r:embed="rId2"/>
                          <a:stretch>
                            <a:fillRect l="-100186" t="-110465" r="-100743" b="-229070"/>
                          </a:stretch>
                        </a:blipFill>
                      </a:tcPr>
                    </a:tc>
                    <a:tc>
                      <a:txBody>
                        <a:bodyPr/>
                        <a:lstStyle/>
                        <a:p>
                          <a:endParaRPr lang="en-US"/>
                        </a:p>
                      </a:txBody>
                      <a:tcPr>
                        <a:blipFill rotWithShape="0">
                          <a:blip r:embed="rId2"/>
                          <a:stretch>
                            <a:fillRect l="-200186" t="-110465" r="-743" b="-229070"/>
                          </a:stretch>
                        </a:blipFill>
                      </a:tcPr>
                    </a:tc>
                  </a:tr>
                  <a:tr h="518160">
                    <a:tc>
                      <a:txBody>
                        <a:bodyPr/>
                        <a:lstStyle/>
                        <a:p>
                          <a:r>
                            <a:rPr lang="en-US" sz="2800" dirty="0" smtClean="0"/>
                            <a:t>Union()</a:t>
                          </a:r>
                          <a:endParaRPr lang="en-US" sz="2800" dirty="0"/>
                        </a:p>
                      </a:txBody>
                      <a:tcPr/>
                    </a:tc>
                    <a:tc>
                      <a:txBody>
                        <a:bodyPr/>
                        <a:lstStyle/>
                        <a:p>
                          <a:endParaRPr lang="en-US"/>
                        </a:p>
                      </a:txBody>
                      <a:tcPr>
                        <a:blipFill rotWithShape="0">
                          <a:blip r:embed="rId2"/>
                          <a:stretch>
                            <a:fillRect l="-100186" t="-212941" r="-100743" b="-131765"/>
                          </a:stretch>
                        </a:blipFill>
                      </a:tcPr>
                    </a:tc>
                    <a:tc>
                      <a:txBody>
                        <a:bodyPr/>
                        <a:lstStyle/>
                        <a:p>
                          <a:endParaRPr lang="en-US"/>
                        </a:p>
                      </a:txBody>
                      <a:tcPr>
                        <a:blipFill rotWithShape="0">
                          <a:blip r:embed="rId2"/>
                          <a:stretch>
                            <a:fillRect l="-200186" t="-212941" r="-743" b="-131765"/>
                          </a:stretch>
                        </a:blipFill>
                      </a:tcPr>
                    </a:tc>
                  </a:tr>
                  <a:tr h="518160">
                    <a:tc>
                      <a:txBody>
                        <a:bodyPr/>
                        <a:lstStyle/>
                        <a:p>
                          <a:r>
                            <a:rPr lang="en-US" sz="2800" dirty="0" smtClean="0"/>
                            <a:t>Find()</a:t>
                          </a:r>
                          <a:endParaRPr lang="en-US" sz="2800" dirty="0"/>
                        </a:p>
                      </a:txBody>
                      <a:tcPr/>
                    </a:tc>
                    <a:tc>
                      <a:txBody>
                        <a:bodyPr/>
                        <a:lstStyle/>
                        <a:p>
                          <a:endParaRPr lang="en-US"/>
                        </a:p>
                      </a:txBody>
                      <a:tcPr>
                        <a:blipFill rotWithShape="0">
                          <a:blip r:embed="rId2"/>
                          <a:stretch>
                            <a:fillRect l="-100186" t="-312941" r="-100743" b="-31765"/>
                          </a:stretch>
                        </a:blipFill>
                      </a:tcPr>
                    </a:tc>
                    <a:tc>
                      <a:txBody>
                        <a:bodyPr/>
                        <a:lstStyle/>
                        <a:p>
                          <a:endParaRPr lang="en-US"/>
                        </a:p>
                      </a:txBody>
                      <a:tcPr>
                        <a:blipFill rotWithShape="0">
                          <a:blip r:embed="rId2"/>
                          <a:stretch>
                            <a:fillRect l="-200186" t="-312941" r="-743" b="-31765"/>
                          </a:stretch>
                        </a:blipFill>
                      </a:tcPr>
                    </a:tc>
                  </a:tr>
                </a:tbl>
              </a:graphicData>
            </a:graphic>
          </p:graphicFrame>
        </mc:Fallback>
      </mc:AlternateContent>
    </p:spTree>
    <p:extLst>
      <p:ext uri="{BB962C8B-B14F-4D97-AF65-F5344CB8AC3E}">
        <p14:creationId xmlns:p14="http://schemas.microsoft.com/office/powerpoint/2010/main" val="3490499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r>
                            <a:rPr lang="en-US" b="0" i="1" smtClean="0">
                              <a:latin typeface="Cambria Math" panose="02040503050406030204" pitchFamily="18" charset="0"/>
                            </a:rPr>
                            <m:t>𝑛</m:t>
                          </m:r>
                        </m:e>
                      </m:func>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oMath>
                </a14:m>
                <a:endParaRPr lang="en-US" sz="2800" b="0" dirty="0" smtClean="0"/>
              </a:p>
              <a:p>
                <a:pPr marL="0" indent="0">
                  <a:buNone/>
                </a:pPr>
                <a:r>
                  <a:rPr lang="en-US" sz="2800" dirty="0" smtClean="0"/>
                  <a:t>the number of times you need to apply </a:t>
                </a:r>
                <a14:m>
                  <m:oMath xmlns:m="http://schemas.openxmlformats.org/officeDocument/2006/math">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oMath>
                </a14:m>
                <a:r>
                  <a:rPr lang="en-US" sz="2800" dirty="0" smtClean="0"/>
                  <a:t> to get a number at most 1. </a:t>
                </a:r>
                <a:endParaRPr lang="en-US" sz="2800" dirty="0"/>
              </a:p>
              <a:p>
                <a:endParaRPr lang="en-US" sz="2800" dirty="0" smtClean="0"/>
              </a:p>
              <a:p>
                <a:r>
                  <a:rPr lang="en-US" sz="2800" dirty="0" smtClean="0"/>
                  <a:t>E.g. </a:t>
                </a:r>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(16)</m:t>
                        </m:r>
                      </m:e>
                    </m:func>
                    <m:r>
                      <a:rPr lang="en-US" sz="2800" b="0" i="1" smtClean="0">
                        <a:latin typeface="Cambria Math" panose="02040503050406030204" pitchFamily="18" charset="0"/>
                      </a:rPr>
                      <m:t>=3</m:t>
                    </m:r>
                  </m:oMath>
                </a14:m>
                <a:endParaRPr lang="en-US" sz="2800" dirty="0" smtClean="0"/>
              </a:p>
              <a:p>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16</m:t>
                            </m:r>
                          </m:e>
                        </m:d>
                      </m:e>
                    </m:func>
                    <m:r>
                      <a:rPr lang="en-US" sz="2800" b="0" i="1" smtClean="0">
                        <a:latin typeface="Cambria Math" panose="02040503050406030204" pitchFamily="18" charset="0"/>
                      </a:rPr>
                      <m:t>=4</m:t>
                    </m:r>
                    <m:r>
                      <a:rPr lang="en-US" sz="2800" b="0" i="0"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 </m:t>
                        </m:r>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4</m:t>
                            </m:r>
                          </m:e>
                        </m:d>
                      </m:e>
                    </m:func>
                    <m:r>
                      <a:rPr lang="en-US" sz="2800" b="0" i="1" smtClean="0">
                        <a:latin typeface="Cambria Math" panose="02040503050406030204" pitchFamily="18" charset="0"/>
                      </a:rPr>
                      <m:t>=2</m:t>
                    </m:r>
                    <m:r>
                      <a:rPr lang="en-US" sz="2800" b="0" i="0"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        </m:t>
                        </m:r>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e>
                    </m:func>
                    <m:r>
                      <a:rPr lang="en-US" sz="2800" b="0" i="1" smtClean="0">
                        <a:latin typeface="Cambria Math" panose="02040503050406030204" pitchFamily="18" charset="0"/>
                      </a:rPr>
                      <m:t>=1.</m:t>
                    </m:r>
                  </m:oMath>
                </a14:m>
                <a:endParaRPr lang="en-US" sz="2800" dirty="0" smtClean="0"/>
              </a:p>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 </m:t>
                    </m:r>
                  </m:oMath>
                </a14:m>
                <a:r>
                  <a:rPr lang="en-US" sz="2800" dirty="0" smtClean="0"/>
                  <a:t>grows ridiculously slowly. </a:t>
                </a:r>
              </a:p>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80</m:t>
                                </m:r>
                              </m:sup>
                            </m:sSup>
                          </m:e>
                        </m:d>
                        <m:r>
                          <a:rPr lang="en-US" sz="2800" b="0" i="1" smtClean="0">
                            <a:latin typeface="Cambria Math" panose="02040503050406030204" pitchFamily="18" charset="0"/>
                          </a:rPr>
                          <m:t> </m:t>
                        </m:r>
                      </m:e>
                    </m:func>
                    <m:r>
                      <a:rPr lang="en-US" sz="2800" b="0" i="1" smtClean="0">
                        <a:latin typeface="Cambria Math" panose="02040503050406030204" pitchFamily="18" charset="0"/>
                      </a:rPr>
                      <m:t>=5.</m:t>
                    </m:r>
                  </m:oMath>
                </a14:m>
                <a:endParaRPr lang="en-US" sz="2800" dirty="0" smtClean="0"/>
              </a:p>
              <a:p>
                <a:r>
                  <a:rPr lang="en-US" sz="2800" dirty="0" smtClean="0"/>
                  <a:t>For all practical purposes these operations are constant time.</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525" r="-926"/>
                </a:stretch>
              </a:blipFill>
            </p:spPr>
            <p:txBody>
              <a:bodyPr/>
              <a:lstStyle/>
              <a:p>
                <a:r>
                  <a:rPr lang="en-US">
                    <a:noFill/>
                  </a:rPr>
                  <a:t> </a:t>
                </a:r>
              </a:p>
            </p:txBody>
          </p:sp>
        </mc:Fallback>
      </mc:AlternateContent>
    </p:spTree>
    <p:extLst>
      <p:ext uri="{BB962C8B-B14F-4D97-AF65-F5344CB8AC3E}">
        <p14:creationId xmlns:p14="http://schemas.microsoft.com/office/powerpoint/2010/main" val="56311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Union-Find</a:t>
            </a:r>
            <a:endParaRPr lang="en-US" dirty="0"/>
          </a:p>
        </p:txBody>
      </p:sp>
      <p:sp>
        <p:nvSpPr>
          <p:cNvPr id="3" name="Content Placeholder 2"/>
          <p:cNvSpPr>
            <a:spLocks noGrp="1"/>
          </p:cNvSpPr>
          <p:nvPr>
            <p:ph idx="1"/>
          </p:nvPr>
        </p:nvSpPr>
        <p:spPr/>
        <p:txBody>
          <a:bodyPr/>
          <a:lstStyle/>
          <a:p>
            <a:r>
              <a:rPr lang="en-US" sz="2800" dirty="0" smtClean="0"/>
              <a:t>Have each disjoint set represent a connected component </a:t>
            </a:r>
          </a:p>
          <a:p>
            <a:pPr lvl="1"/>
            <a:r>
              <a:rPr lang="en-US" sz="2400" dirty="0" smtClean="0"/>
              <a:t>A connected component is a “piece” of a (disconnected) undirected graph</a:t>
            </a:r>
          </a:p>
          <a:p>
            <a:pPr lvl="1"/>
            <a:r>
              <a:rPr lang="en-US" sz="2400" dirty="0" smtClean="0"/>
              <a:t>i.e. a vertex, and everything you can reach from that vertex.</a:t>
            </a:r>
          </a:p>
          <a:p>
            <a:pPr lvl="1"/>
            <a:endParaRPr lang="en-US" sz="2400" dirty="0"/>
          </a:p>
          <a:p>
            <a:r>
              <a:rPr lang="en-US" sz="2800" dirty="0" smtClean="0"/>
              <a:t>When you add an edge, you </a:t>
            </a:r>
            <a:r>
              <a:rPr lang="en-US" sz="2800" b="1" dirty="0" smtClean="0"/>
              <a:t>union </a:t>
            </a:r>
            <a:r>
              <a:rPr lang="en-US" sz="2800" dirty="0" smtClean="0"/>
              <a:t>those connected components.</a:t>
            </a:r>
          </a:p>
          <a:p>
            <a:endParaRPr lang="en-US" sz="2800" dirty="0"/>
          </a:p>
        </p:txBody>
      </p:sp>
    </p:spTree>
    <p:extLst>
      <p:ext uri="{BB962C8B-B14F-4D97-AF65-F5344CB8AC3E}">
        <p14:creationId xmlns:p14="http://schemas.microsoft.com/office/powerpoint/2010/main" val="319781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35" name="TextBox 34">
            <a:extLst>
              <a:ext uri="{FF2B5EF4-FFF2-40B4-BE49-F238E27FC236}">
                <a16:creationId xmlns="" xmlns:a16="http://schemas.microsoft.com/office/drawing/2014/main" id="{370AEB10-4B01-4F7B-9EDC-B43EE5374B22}"/>
              </a:ext>
            </a:extLst>
          </p:cNvPr>
          <p:cNvSpPr txBox="1"/>
          <p:nvPr/>
        </p:nvSpPr>
        <p:spPr>
          <a:xfrm>
            <a:off x="218788" y="1466947"/>
            <a:ext cx="11543709" cy="3718967"/>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smtClean="0">
                <a:latin typeface="Courier New" panose="02070309020205020404" pitchFamily="49" charset="0"/>
                <a:cs typeface="Courier New" panose="02070309020205020404" pitchFamily="49" charset="0"/>
              </a:rPr>
              <a:t>if(find(u) != find(v)){</a:t>
            </a:r>
            <a:endParaRPr lang="en-US" sz="280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smtClean="0">
                <a:latin typeface="Courier New" panose="02070309020205020404" pitchFamily="49" charset="0"/>
                <a:cs typeface="Courier New" panose="02070309020205020404" pitchFamily="49" charset="0"/>
              </a:rPr>
              <a:t>Union(</a:t>
            </a:r>
            <a:r>
              <a:rPr lang="en-US" sz="2800" dirty="0" err="1" smtClean="0">
                <a:latin typeface="Courier New" panose="02070309020205020404" pitchFamily="49" charset="0"/>
                <a:cs typeface="Courier New" panose="02070309020205020404" pitchFamily="49" charset="0"/>
              </a:rPr>
              <a:t>u,v</a:t>
            </a:r>
            <a:r>
              <a:rPr lang="en-US" sz="2800" dirty="0" smtClean="0">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grpSp>
        <p:nvGrpSpPr>
          <p:cNvPr id="6" name="Group 5"/>
          <p:cNvGrpSpPr/>
          <p:nvPr/>
        </p:nvGrpSpPr>
        <p:grpSpPr>
          <a:xfrm>
            <a:off x="6168868" y="3356811"/>
            <a:ext cx="4623458" cy="3385751"/>
            <a:chOff x="7204647" y="2783322"/>
            <a:chExt cx="4129707" cy="3052280"/>
          </a:xfrm>
        </p:grpSpPr>
        <p:sp>
          <p:nvSpPr>
            <p:cNvPr id="7" name="Oval 6"/>
            <p:cNvSpPr/>
            <p:nvPr/>
          </p:nvSpPr>
          <p:spPr>
            <a:xfrm>
              <a:off x="7204647" y="433299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327763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52375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5032505"/>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35269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415265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3464595"/>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4571689"/>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4432304"/>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4292480"/>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3666805"/>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3806629"/>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5357215"/>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3417461"/>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3765675"/>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3557285"/>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60137" y="2783322"/>
              <a:ext cx="534408" cy="416194"/>
            </a:xfrm>
            <a:prstGeom prst="rect">
              <a:avLst/>
            </a:prstGeom>
            <a:noFill/>
          </p:spPr>
          <p:txBody>
            <a:bodyPr wrap="square" rtlCol="0">
              <a:spAutoFit/>
            </a:bodyPr>
            <a:lstStyle/>
            <a:p>
              <a:r>
                <a:rPr lang="en-US" sz="2400" dirty="0"/>
                <a:t>50</a:t>
              </a:r>
            </a:p>
          </p:txBody>
        </p:sp>
        <p:sp>
          <p:nvSpPr>
            <p:cNvPr id="24" name="TextBox 23"/>
            <p:cNvSpPr txBox="1"/>
            <p:nvPr/>
          </p:nvSpPr>
          <p:spPr>
            <a:xfrm>
              <a:off x="9482200" y="3040230"/>
              <a:ext cx="317944" cy="416194"/>
            </a:xfrm>
            <a:prstGeom prst="rect">
              <a:avLst/>
            </a:prstGeom>
            <a:noFill/>
          </p:spPr>
          <p:txBody>
            <a:bodyPr wrap="square" rtlCol="0">
              <a:spAutoFit/>
            </a:bodyPr>
            <a:lstStyle/>
            <a:p>
              <a:r>
                <a:rPr lang="en-US" sz="2400" dirty="0"/>
                <a:t>6</a:t>
              </a:r>
            </a:p>
          </p:txBody>
        </p:sp>
        <p:sp>
          <p:nvSpPr>
            <p:cNvPr id="25" name="TextBox 24"/>
            <p:cNvSpPr txBox="1"/>
            <p:nvPr/>
          </p:nvSpPr>
          <p:spPr>
            <a:xfrm>
              <a:off x="9342879" y="3515282"/>
              <a:ext cx="317944" cy="416194"/>
            </a:xfrm>
            <a:prstGeom prst="rect">
              <a:avLst/>
            </a:prstGeom>
            <a:noFill/>
          </p:spPr>
          <p:txBody>
            <a:bodyPr wrap="square" rtlCol="0">
              <a:spAutoFit/>
            </a:bodyPr>
            <a:lstStyle/>
            <a:p>
              <a:r>
                <a:rPr lang="en-US" sz="2400" dirty="0"/>
                <a:t>3</a:t>
              </a:r>
            </a:p>
          </p:txBody>
        </p:sp>
        <p:sp>
          <p:nvSpPr>
            <p:cNvPr id="26" name="TextBox 25"/>
            <p:cNvSpPr txBox="1"/>
            <p:nvPr/>
          </p:nvSpPr>
          <p:spPr>
            <a:xfrm>
              <a:off x="7997348" y="4080593"/>
              <a:ext cx="317944" cy="416194"/>
            </a:xfrm>
            <a:prstGeom prst="rect">
              <a:avLst/>
            </a:prstGeom>
            <a:noFill/>
          </p:spPr>
          <p:txBody>
            <a:bodyPr wrap="square" rtlCol="0">
              <a:spAutoFit/>
            </a:bodyPr>
            <a:lstStyle/>
            <a:p>
              <a:r>
                <a:rPr lang="en-US" sz="2400" dirty="0"/>
                <a:t>4</a:t>
              </a:r>
            </a:p>
          </p:txBody>
        </p:sp>
        <p:sp>
          <p:nvSpPr>
            <p:cNvPr id="27" name="TextBox 26"/>
            <p:cNvSpPr txBox="1"/>
            <p:nvPr/>
          </p:nvSpPr>
          <p:spPr>
            <a:xfrm>
              <a:off x="7750239" y="4974547"/>
              <a:ext cx="317944" cy="416194"/>
            </a:xfrm>
            <a:prstGeom prst="rect">
              <a:avLst/>
            </a:prstGeom>
            <a:noFill/>
          </p:spPr>
          <p:txBody>
            <a:bodyPr wrap="square" rtlCol="0">
              <a:spAutoFit/>
            </a:bodyPr>
            <a:lstStyle/>
            <a:p>
              <a:r>
                <a:rPr lang="en-US" sz="2400" dirty="0"/>
                <a:t>7</a:t>
              </a:r>
            </a:p>
          </p:txBody>
        </p:sp>
        <p:sp>
          <p:nvSpPr>
            <p:cNvPr id="28" name="TextBox 27"/>
            <p:cNvSpPr txBox="1"/>
            <p:nvPr/>
          </p:nvSpPr>
          <p:spPr>
            <a:xfrm>
              <a:off x="8436809" y="4576094"/>
              <a:ext cx="317944" cy="416194"/>
            </a:xfrm>
            <a:prstGeom prst="rect">
              <a:avLst/>
            </a:prstGeom>
            <a:noFill/>
          </p:spPr>
          <p:txBody>
            <a:bodyPr wrap="square" rtlCol="0">
              <a:spAutoFit/>
            </a:bodyPr>
            <a:lstStyle/>
            <a:p>
              <a:r>
                <a:rPr lang="en-US" sz="2400" dirty="0"/>
                <a:t>2</a:t>
              </a:r>
            </a:p>
          </p:txBody>
        </p:sp>
        <p:sp>
          <p:nvSpPr>
            <p:cNvPr id="29" name="TextBox 28"/>
            <p:cNvSpPr txBox="1"/>
            <p:nvPr/>
          </p:nvSpPr>
          <p:spPr>
            <a:xfrm>
              <a:off x="9482200" y="5419408"/>
              <a:ext cx="317944" cy="416194"/>
            </a:xfrm>
            <a:prstGeom prst="rect">
              <a:avLst/>
            </a:prstGeom>
            <a:noFill/>
          </p:spPr>
          <p:txBody>
            <a:bodyPr wrap="square" rtlCol="0">
              <a:spAutoFit/>
            </a:bodyPr>
            <a:lstStyle/>
            <a:p>
              <a:r>
                <a:rPr lang="en-US" sz="2400" dirty="0"/>
                <a:t>8</a:t>
              </a:r>
            </a:p>
          </p:txBody>
        </p:sp>
        <p:sp>
          <p:nvSpPr>
            <p:cNvPr id="30" name="TextBox 29"/>
            <p:cNvSpPr txBox="1"/>
            <p:nvPr/>
          </p:nvSpPr>
          <p:spPr>
            <a:xfrm>
              <a:off x="11016410" y="4391350"/>
              <a:ext cx="317944" cy="416194"/>
            </a:xfrm>
            <a:prstGeom prst="rect">
              <a:avLst/>
            </a:prstGeom>
            <a:noFill/>
          </p:spPr>
          <p:txBody>
            <a:bodyPr wrap="square" rtlCol="0">
              <a:spAutoFit/>
            </a:bodyPr>
            <a:lstStyle/>
            <a:p>
              <a:r>
                <a:rPr lang="en-US" sz="2400" dirty="0"/>
                <a:t>9</a:t>
              </a:r>
            </a:p>
          </p:txBody>
        </p:sp>
        <p:sp>
          <p:nvSpPr>
            <p:cNvPr id="31" name="TextBox 30"/>
            <p:cNvSpPr txBox="1"/>
            <p:nvPr/>
          </p:nvSpPr>
          <p:spPr>
            <a:xfrm>
              <a:off x="8968623" y="4103979"/>
              <a:ext cx="405270" cy="416194"/>
            </a:xfrm>
            <a:prstGeom prst="rect">
              <a:avLst/>
            </a:prstGeom>
            <a:noFill/>
          </p:spPr>
          <p:txBody>
            <a:bodyPr wrap="square" rtlCol="0">
              <a:spAutoFit/>
            </a:bodyPr>
            <a:lstStyle/>
            <a:p>
              <a:r>
                <a:rPr lang="en-US" sz="2400" dirty="0"/>
                <a:t>5</a:t>
              </a:r>
            </a:p>
          </p:txBody>
        </p:sp>
        <p:sp>
          <p:nvSpPr>
            <p:cNvPr id="32" name="TextBox 31"/>
            <p:cNvSpPr txBox="1"/>
            <p:nvPr/>
          </p:nvSpPr>
          <p:spPr>
            <a:xfrm>
              <a:off x="8817232" y="4779793"/>
              <a:ext cx="317944" cy="416194"/>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 xmlns:a16="http://schemas.microsoft.com/office/drawing/2014/main" id="{634C006E-6A19-4FDB-A0C9-EE9701E3B614}"/>
                </a:ext>
              </a:extLst>
            </p:cNvPr>
            <p:cNvSpPr/>
            <p:nvPr/>
          </p:nvSpPr>
          <p:spPr>
            <a:xfrm>
              <a:off x="7765034" y="298659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 xmlns:a16="http://schemas.microsoft.com/office/drawing/2014/main" id="{C6ED3B5E-B60D-451E-BC34-825E05362B47}"/>
                </a:ext>
              </a:extLst>
            </p:cNvPr>
            <p:cNvCxnSpPr>
              <a:cxnSpLocks/>
              <a:stCxn id="8" idx="1"/>
              <a:endCxn id="47" idx="5"/>
            </p:cNvCxnSpPr>
            <p:nvPr/>
          </p:nvCxnSpPr>
          <p:spPr>
            <a:xfrm flipH="1" flipV="1">
              <a:off x="8008938" y="3225292"/>
              <a:ext cx="1147982" cy="932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F7856AC3-D021-44E3-89F4-351FA85702B8}"/>
                </a:ext>
              </a:extLst>
            </p:cNvPr>
            <p:cNvSpPr txBox="1"/>
            <p:nvPr/>
          </p:nvSpPr>
          <p:spPr>
            <a:xfrm>
              <a:off x="8149748" y="3464366"/>
              <a:ext cx="317944" cy="416194"/>
            </a:xfrm>
            <a:prstGeom prst="rect">
              <a:avLst/>
            </a:prstGeom>
            <a:noFill/>
          </p:spPr>
          <p:txBody>
            <a:bodyPr wrap="square" rtlCol="0">
              <a:spAutoFit/>
            </a:bodyPr>
            <a:lstStyle/>
            <a:p>
              <a:r>
                <a:rPr lang="en-US" sz="2400" dirty="0"/>
                <a:t>2</a:t>
              </a:r>
            </a:p>
          </p:txBody>
        </p:sp>
      </p:grpSp>
    </p:spTree>
    <p:extLst>
      <p:ext uri="{BB962C8B-B14F-4D97-AF65-F5344CB8AC3E}">
        <p14:creationId xmlns:p14="http://schemas.microsoft.com/office/powerpoint/2010/main" val="3829679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pSp>
        <p:nvGrpSpPr>
          <p:cNvPr id="6" name="Group 5"/>
          <p:cNvGrpSpPr/>
          <p:nvPr/>
        </p:nvGrpSpPr>
        <p:grpSpPr>
          <a:xfrm>
            <a:off x="6354301" y="1792706"/>
            <a:ext cx="4623458" cy="3385751"/>
            <a:chOff x="7204647" y="2783322"/>
            <a:chExt cx="4129707" cy="3052280"/>
          </a:xfrm>
        </p:grpSpPr>
        <p:sp>
          <p:nvSpPr>
            <p:cNvPr id="7" name="Oval 6"/>
            <p:cNvSpPr/>
            <p:nvPr/>
          </p:nvSpPr>
          <p:spPr>
            <a:xfrm>
              <a:off x="7204647" y="433299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327763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52375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5032505"/>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35269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415265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3464595"/>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4571689"/>
              <a:ext cx="1059100" cy="8057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4432304"/>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4292480"/>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3666805"/>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3806629"/>
              <a:ext cx="235999" cy="1225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5357215"/>
              <a:ext cx="1810920" cy="201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3417461"/>
              <a:ext cx="1434055" cy="2493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3765675"/>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3557285"/>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60137" y="2783322"/>
              <a:ext cx="534408" cy="416194"/>
            </a:xfrm>
            <a:prstGeom prst="rect">
              <a:avLst/>
            </a:prstGeom>
            <a:noFill/>
          </p:spPr>
          <p:txBody>
            <a:bodyPr wrap="square" rtlCol="0">
              <a:spAutoFit/>
            </a:bodyPr>
            <a:lstStyle/>
            <a:p>
              <a:r>
                <a:rPr lang="en-US" sz="2400" dirty="0"/>
                <a:t>50</a:t>
              </a:r>
            </a:p>
          </p:txBody>
        </p:sp>
        <p:sp>
          <p:nvSpPr>
            <p:cNvPr id="24" name="TextBox 23"/>
            <p:cNvSpPr txBox="1"/>
            <p:nvPr/>
          </p:nvSpPr>
          <p:spPr>
            <a:xfrm>
              <a:off x="9482200" y="3040230"/>
              <a:ext cx="317944" cy="416194"/>
            </a:xfrm>
            <a:prstGeom prst="rect">
              <a:avLst/>
            </a:prstGeom>
            <a:noFill/>
          </p:spPr>
          <p:txBody>
            <a:bodyPr wrap="square" rtlCol="0">
              <a:spAutoFit/>
            </a:bodyPr>
            <a:lstStyle/>
            <a:p>
              <a:r>
                <a:rPr lang="en-US" sz="2400" dirty="0"/>
                <a:t>6</a:t>
              </a:r>
            </a:p>
          </p:txBody>
        </p:sp>
        <p:sp>
          <p:nvSpPr>
            <p:cNvPr id="25" name="TextBox 24"/>
            <p:cNvSpPr txBox="1"/>
            <p:nvPr/>
          </p:nvSpPr>
          <p:spPr>
            <a:xfrm>
              <a:off x="9342879" y="3515282"/>
              <a:ext cx="317944" cy="416194"/>
            </a:xfrm>
            <a:prstGeom prst="rect">
              <a:avLst/>
            </a:prstGeom>
            <a:noFill/>
          </p:spPr>
          <p:txBody>
            <a:bodyPr wrap="square" rtlCol="0">
              <a:spAutoFit/>
            </a:bodyPr>
            <a:lstStyle/>
            <a:p>
              <a:r>
                <a:rPr lang="en-US" sz="2400" dirty="0"/>
                <a:t>3</a:t>
              </a:r>
            </a:p>
          </p:txBody>
        </p:sp>
        <p:sp>
          <p:nvSpPr>
            <p:cNvPr id="26" name="TextBox 25"/>
            <p:cNvSpPr txBox="1"/>
            <p:nvPr/>
          </p:nvSpPr>
          <p:spPr>
            <a:xfrm>
              <a:off x="7997348" y="4080593"/>
              <a:ext cx="317944" cy="416194"/>
            </a:xfrm>
            <a:prstGeom prst="rect">
              <a:avLst/>
            </a:prstGeom>
            <a:noFill/>
          </p:spPr>
          <p:txBody>
            <a:bodyPr wrap="square" rtlCol="0">
              <a:spAutoFit/>
            </a:bodyPr>
            <a:lstStyle/>
            <a:p>
              <a:r>
                <a:rPr lang="en-US" sz="2400" dirty="0"/>
                <a:t>4</a:t>
              </a:r>
            </a:p>
          </p:txBody>
        </p:sp>
        <p:sp>
          <p:nvSpPr>
            <p:cNvPr id="27" name="TextBox 26"/>
            <p:cNvSpPr txBox="1"/>
            <p:nvPr/>
          </p:nvSpPr>
          <p:spPr>
            <a:xfrm>
              <a:off x="7750239" y="4974547"/>
              <a:ext cx="317944" cy="416194"/>
            </a:xfrm>
            <a:prstGeom prst="rect">
              <a:avLst/>
            </a:prstGeom>
            <a:noFill/>
          </p:spPr>
          <p:txBody>
            <a:bodyPr wrap="square" rtlCol="0">
              <a:spAutoFit/>
            </a:bodyPr>
            <a:lstStyle/>
            <a:p>
              <a:r>
                <a:rPr lang="en-US" sz="2400" dirty="0"/>
                <a:t>7</a:t>
              </a:r>
            </a:p>
          </p:txBody>
        </p:sp>
        <p:sp>
          <p:nvSpPr>
            <p:cNvPr id="28" name="TextBox 27"/>
            <p:cNvSpPr txBox="1"/>
            <p:nvPr/>
          </p:nvSpPr>
          <p:spPr>
            <a:xfrm>
              <a:off x="8436809" y="4576094"/>
              <a:ext cx="317944" cy="416194"/>
            </a:xfrm>
            <a:prstGeom prst="rect">
              <a:avLst/>
            </a:prstGeom>
            <a:noFill/>
          </p:spPr>
          <p:txBody>
            <a:bodyPr wrap="square" rtlCol="0">
              <a:spAutoFit/>
            </a:bodyPr>
            <a:lstStyle/>
            <a:p>
              <a:r>
                <a:rPr lang="en-US" sz="2400" dirty="0"/>
                <a:t>2</a:t>
              </a:r>
            </a:p>
          </p:txBody>
        </p:sp>
        <p:sp>
          <p:nvSpPr>
            <p:cNvPr id="29" name="TextBox 28"/>
            <p:cNvSpPr txBox="1"/>
            <p:nvPr/>
          </p:nvSpPr>
          <p:spPr>
            <a:xfrm>
              <a:off x="9482200" y="5419408"/>
              <a:ext cx="317944" cy="416194"/>
            </a:xfrm>
            <a:prstGeom prst="rect">
              <a:avLst/>
            </a:prstGeom>
            <a:noFill/>
          </p:spPr>
          <p:txBody>
            <a:bodyPr wrap="square" rtlCol="0">
              <a:spAutoFit/>
            </a:bodyPr>
            <a:lstStyle/>
            <a:p>
              <a:r>
                <a:rPr lang="en-US" sz="2400" dirty="0"/>
                <a:t>8</a:t>
              </a:r>
            </a:p>
          </p:txBody>
        </p:sp>
        <p:sp>
          <p:nvSpPr>
            <p:cNvPr id="30" name="TextBox 29"/>
            <p:cNvSpPr txBox="1"/>
            <p:nvPr/>
          </p:nvSpPr>
          <p:spPr>
            <a:xfrm>
              <a:off x="11016410" y="4391350"/>
              <a:ext cx="317944" cy="416194"/>
            </a:xfrm>
            <a:prstGeom prst="rect">
              <a:avLst/>
            </a:prstGeom>
            <a:noFill/>
          </p:spPr>
          <p:txBody>
            <a:bodyPr wrap="square" rtlCol="0">
              <a:spAutoFit/>
            </a:bodyPr>
            <a:lstStyle/>
            <a:p>
              <a:r>
                <a:rPr lang="en-US" sz="2400" dirty="0"/>
                <a:t>9</a:t>
              </a:r>
            </a:p>
          </p:txBody>
        </p:sp>
        <p:sp>
          <p:nvSpPr>
            <p:cNvPr id="31" name="TextBox 30"/>
            <p:cNvSpPr txBox="1"/>
            <p:nvPr/>
          </p:nvSpPr>
          <p:spPr>
            <a:xfrm>
              <a:off x="8968623" y="4103979"/>
              <a:ext cx="405270" cy="416194"/>
            </a:xfrm>
            <a:prstGeom prst="rect">
              <a:avLst/>
            </a:prstGeom>
            <a:noFill/>
          </p:spPr>
          <p:txBody>
            <a:bodyPr wrap="square" rtlCol="0">
              <a:spAutoFit/>
            </a:bodyPr>
            <a:lstStyle/>
            <a:p>
              <a:r>
                <a:rPr lang="en-US" sz="2400" dirty="0"/>
                <a:t>5</a:t>
              </a:r>
            </a:p>
          </p:txBody>
        </p:sp>
        <p:sp>
          <p:nvSpPr>
            <p:cNvPr id="32" name="TextBox 31"/>
            <p:cNvSpPr txBox="1"/>
            <p:nvPr/>
          </p:nvSpPr>
          <p:spPr>
            <a:xfrm>
              <a:off x="8817232" y="4779793"/>
              <a:ext cx="317944" cy="416194"/>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 xmlns:a16="http://schemas.microsoft.com/office/drawing/2014/main" id="{634C006E-6A19-4FDB-A0C9-EE9701E3B614}"/>
                </a:ext>
              </a:extLst>
            </p:cNvPr>
            <p:cNvSpPr/>
            <p:nvPr/>
          </p:nvSpPr>
          <p:spPr>
            <a:xfrm>
              <a:off x="7765034" y="298659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 xmlns:a16="http://schemas.microsoft.com/office/drawing/2014/main" id="{C6ED3B5E-B60D-451E-BC34-825E05362B47}"/>
                </a:ext>
              </a:extLst>
            </p:cNvPr>
            <p:cNvCxnSpPr>
              <a:cxnSpLocks/>
              <a:stCxn id="8" idx="1"/>
              <a:endCxn id="47" idx="5"/>
            </p:cNvCxnSpPr>
            <p:nvPr/>
          </p:nvCxnSpPr>
          <p:spPr>
            <a:xfrm flipH="1" flipV="1">
              <a:off x="8008938" y="3225292"/>
              <a:ext cx="1147982" cy="9329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F7856AC3-D021-44E3-89F4-351FA85702B8}"/>
                </a:ext>
              </a:extLst>
            </p:cNvPr>
            <p:cNvSpPr txBox="1"/>
            <p:nvPr/>
          </p:nvSpPr>
          <p:spPr>
            <a:xfrm>
              <a:off x="8149748" y="3464366"/>
              <a:ext cx="317944" cy="416194"/>
            </a:xfrm>
            <a:prstGeom prst="rect">
              <a:avLst/>
            </a:prstGeom>
            <a:noFill/>
          </p:spPr>
          <p:txBody>
            <a:bodyPr wrap="square" rtlCol="0">
              <a:spAutoFit/>
            </a:bodyPr>
            <a:lstStyle/>
            <a:p>
              <a:r>
                <a:rPr lang="en-US" sz="2400" dirty="0"/>
                <a:t>2</a:t>
              </a:r>
            </a:p>
          </p:txBody>
        </p:sp>
      </p:grpSp>
      <p:graphicFrame>
        <p:nvGraphicFramePr>
          <p:cNvPr id="3" name="Table 2"/>
          <p:cNvGraphicFramePr>
            <a:graphicFrameLocks noGrp="1"/>
          </p:cNvGraphicFramePr>
          <p:nvPr>
            <p:extLst>
              <p:ext uri="{D42A27DB-BD31-4B8C-83A1-F6EECF244321}">
                <p14:modId xmlns:p14="http://schemas.microsoft.com/office/powerpoint/2010/main" val="1391530719"/>
              </p:ext>
            </p:extLst>
          </p:nvPr>
        </p:nvGraphicFramePr>
        <p:xfrm>
          <a:off x="531612" y="1400387"/>
          <a:ext cx="5653884" cy="5120640"/>
        </p:xfrm>
        <a:graphic>
          <a:graphicData uri="http://schemas.openxmlformats.org/drawingml/2006/table">
            <a:tbl>
              <a:tblPr firstRow="1" bandRow="1">
                <a:tableStyleId>{5C22544A-7EE6-4342-B048-85BDC9FD1C3A}</a:tableStyleId>
              </a:tblPr>
              <a:tblGrid>
                <a:gridCol w="1251285"/>
                <a:gridCol w="1660358"/>
                <a:gridCol w="2742241"/>
              </a:tblGrid>
              <a:tr h="415901">
                <a:tc>
                  <a:txBody>
                    <a:bodyPr/>
                    <a:lstStyle/>
                    <a:p>
                      <a:r>
                        <a:rPr lang="en-US" sz="2200" dirty="0" smtClean="0"/>
                        <a:t>Edge</a:t>
                      </a:r>
                      <a:endParaRPr lang="en-US" sz="2200" dirty="0"/>
                    </a:p>
                  </a:txBody>
                  <a:tcPr/>
                </a:tc>
                <a:tc>
                  <a:txBody>
                    <a:bodyPr/>
                    <a:lstStyle/>
                    <a:p>
                      <a:r>
                        <a:rPr lang="en-US" sz="2200" dirty="0" smtClean="0"/>
                        <a:t>Include?</a:t>
                      </a:r>
                      <a:endParaRPr lang="en-US" sz="2200" dirty="0"/>
                    </a:p>
                  </a:txBody>
                  <a:tcPr/>
                </a:tc>
                <a:tc>
                  <a:txBody>
                    <a:bodyPr/>
                    <a:lstStyle/>
                    <a:p>
                      <a:r>
                        <a:rPr lang="en-US" sz="2200" dirty="0" smtClean="0"/>
                        <a:t>Reason</a:t>
                      </a:r>
                      <a:endParaRPr lang="en-US" sz="2200" dirty="0"/>
                    </a:p>
                  </a:txBody>
                  <a:tcPr/>
                </a:tc>
              </a:tr>
              <a:tr h="415901">
                <a:tc>
                  <a:txBody>
                    <a:bodyPr/>
                    <a:lstStyle/>
                    <a:p>
                      <a:r>
                        <a:rPr lang="en-US" sz="2200" dirty="0" smtClean="0"/>
                        <a:t>(A,B)</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415901">
                <a:tc>
                  <a:txBody>
                    <a:bodyPr/>
                    <a:lstStyle/>
                    <a:p>
                      <a:r>
                        <a:rPr lang="en-US" sz="2200" dirty="0" smtClean="0"/>
                        <a:t>(C,D)</a:t>
                      </a:r>
                      <a:endParaRPr lang="en-US" sz="2200" dirty="0"/>
                    </a:p>
                  </a:txBody>
                  <a:tcPr/>
                </a:tc>
                <a:tc>
                  <a:txBody>
                    <a:bodyPr/>
                    <a:lstStyle/>
                    <a:p>
                      <a:r>
                        <a:rPr lang="en-US" sz="2200" dirty="0" smtClean="0"/>
                        <a:t>Yes</a:t>
                      </a:r>
                    </a:p>
                  </a:txBody>
                  <a:tcPr/>
                </a:tc>
                <a:tc>
                  <a:txBody>
                    <a:bodyPr/>
                    <a:lstStyle/>
                    <a:p>
                      <a:endParaRPr lang="en-US" sz="2200" dirty="0"/>
                    </a:p>
                  </a:txBody>
                  <a:tcPr/>
                </a:tc>
              </a:tr>
              <a:tr h="415901">
                <a:tc>
                  <a:txBody>
                    <a:bodyPr/>
                    <a:lstStyle/>
                    <a:p>
                      <a:r>
                        <a:rPr lang="en-US" sz="2200" dirty="0" smtClean="0"/>
                        <a:t>(B,F)</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415901">
                <a:tc>
                  <a:txBody>
                    <a:bodyPr/>
                    <a:lstStyle/>
                    <a:p>
                      <a:r>
                        <a:rPr lang="en-US" sz="2200" dirty="0" smtClean="0"/>
                        <a:t>(A,C)</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415901">
                <a:tc>
                  <a:txBody>
                    <a:bodyPr/>
                    <a:lstStyle/>
                    <a:p>
                      <a:r>
                        <a:rPr lang="en-US" sz="2200" dirty="0" smtClean="0"/>
                        <a:t>(C,E)</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r h="415901">
                <a:tc>
                  <a:txBody>
                    <a:bodyPr/>
                    <a:lstStyle/>
                    <a:p>
                      <a:r>
                        <a:rPr lang="en-US" sz="2200" dirty="0" smtClean="0"/>
                        <a:t>(B,E)</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A,C,D,B,A</a:t>
                      </a:r>
                      <a:endParaRPr lang="en-US" sz="2200" dirty="0"/>
                    </a:p>
                  </a:txBody>
                  <a:tcPr/>
                </a:tc>
              </a:tr>
              <a:tr h="410203">
                <a:tc>
                  <a:txBody>
                    <a:bodyPr/>
                    <a:lstStyle/>
                    <a:p>
                      <a:r>
                        <a:rPr lang="en-US" sz="2200" dirty="0" smtClean="0"/>
                        <a:t>(A,D)</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A,D,C</a:t>
                      </a:r>
                      <a:endParaRPr lang="en-US" sz="2200" dirty="0"/>
                    </a:p>
                  </a:txBody>
                  <a:tcPr/>
                </a:tc>
              </a:tr>
              <a:tr h="410203">
                <a:tc>
                  <a:txBody>
                    <a:bodyPr/>
                    <a:lstStyle/>
                    <a:p>
                      <a:r>
                        <a:rPr lang="en-US" sz="2200" dirty="0" smtClean="0"/>
                        <a:t>(D,E)</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C,D,E</a:t>
                      </a:r>
                      <a:endParaRPr lang="en-US" sz="2200" dirty="0"/>
                    </a:p>
                  </a:txBody>
                  <a:tcPr/>
                </a:tc>
              </a:tr>
              <a:tr h="410203">
                <a:tc>
                  <a:txBody>
                    <a:bodyPr/>
                    <a:lstStyle/>
                    <a:p>
                      <a:r>
                        <a:rPr lang="en-US" sz="2200" dirty="0" smtClean="0"/>
                        <a:t>(D,F)</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A,B,F,D,C,A</a:t>
                      </a:r>
                      <a:endParaRPr lang="en-US" sz="2200" dirty="0"/>
                    </a:p>
                  </a:txBody>
                  <a:tcPr/>
                </a:tc>
              </a:tr>
              <a:tr h="410203">
                <a:tc>
                  <a:txBody>
                    <a:bodyPr/>
                    <a:lstStyle/>
                    <a:p>
                      <a:r>
                        <a:rPr lang="en-US" sz="2200" dirty="0" smtClean="0"/>
                        <a:t>(E,F)</a:t>
                      </a:r>
                      <a:endParaRPr lang="en-US" sz="2200" dirty="0"/>
                    </a:p>
                  </a:txBody>
                  <a:tcPr/>
                </a:tc>
                <a:tc>
                  <a:txBody>
                    <a:bodyPr/>
                    <a:lstStyle/>
                    <a:p>
                      <a:r>
                        <a:rPr lang="en-US" sz="2200" dirty="0" smtClean="0"/>
                        <a:t>No</a:t>
                      </a:r>
                      <a:endParaRPr lang="en-US" sz="2200" dirty="0"/>
                    </a:p>
                  </a:txBody>
                  <a:tcPr/>
                </a:tc>
                <a:tc>
                  <a:txBody>
                    <a:bodyPr/>
                    <a:lstStyle/>
                    <a:p>
                      <a:r>
                        <a:rPr lang="en-US" sz="2200" dirty="0" smtClean="0"/>
                        <a:t>Cycle E,F,B,A,C,E</a:t>
                      </a:r>
                      <a:endParaRPr lang="en-US" sz="2200" dirty="0"/>
                    </a:p>
                  </a:txBody>
                  <a:tcPr/>
                </a:tc>
              </a:tr>
              <a:tr h="410203">
                <a:tc>
                  <a:txBody>
                    <a:bodyPr/>
                    <a:lstStyle/>
                    <a:p>
                      <a:r>
                        <a:rPr lang="en-US" sz="2200" dirty="0" smtClean="0"/>
                        <a:t>(B,G)</a:t>
                      </a:r>
                      <a:endParaRPr lang="en-US" sz="2200" dirty="0"/>
                    </a:p>
                  </a:txBody>
                  <a:tcPr/>
                </a:tc>
                <a:tc>
                  <a:txBody>
                    <a:bodyPr/>
                    <a:lstStyle/>
                    <a:p>
                      <a:r>
                        <a:rPr lang="en-US" sz="2200" dirty="0" smtClean="0"/>
                        <a:t>Yes</a:t>
                      </a:r>
                      <a:endParaRPr lang="en-US" sz="2200" dirty="0"/>
                    </a:p>
                  </a:txBody>
                  <a:tcPr/>
                </a:tc>
                <a:tc>
                  <a:txBody>
                    <a:bodyPr/>
                    <a:lstStyle/>
                    <a:p>
                      <a:endParaRPr lang="en-US" sz="2200" dirty="0"/>
                    </a:p>
                  </a:txBody>
                  <a:tcPr/>
                </a:tc>
              </a:tr>
            </a:tbl>
          </a:graphicData>
        </a:graphic>
      </p:graphicFrame>
    </p:spTree>
    <p:extLst>
      <p:ext uri="{BB962C8B-B14F-4D97-AF65-F5344CB8AC3E}">
        <p14:creationId xmlns:p14="http://schemas.microsoft.com/office/powerpoint/2010/main" val="2573839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56C8E-D380-4183-9054-E41C77F051A4}"/>
              </a:ext>
            </a:extLst>
          </p:cNvPr>
          <p:cNvSpPr>
            <a:spLocks noGrp="1"/>
          </p:cNvSpPr>
          <p:nvPr>
            <p:ph type="title"/>
          </p:nvPr>
        </p:nvSpPr>
        <p:spPr/>
        <p:txBody>
          <a:bodyPr/>
          <a:lstStyle/>
          <a:p>
            <a:r>
              <a:rPr lang="en-US" dirty="0"/>
              <a:t>Some Extra Comments</a:t>
            </a:r>
          </a:p>
        </p:txBody>
      </p:sp>
      <p:sp>
        <p:nvSpPr>
          <p:cNvPr id="3" name="Content Placeholder 2">
            <a:extLst>
              <a:ext uri="{FF2B5EF4-FFF2-40B4-BE49-F238E27FC236}">
                <a16:creationId xmlns="" xmlns:a16="http://schemas.microsoft.com/office/drawing/2014/main" id="{E7594F33-DFDB-441C-AE77-2D93A45BD55E}"/>
              </a:ext>
            </a:extLst>
          </p:cNvPr>
          <p:cNvSpPr>
            <a:spLocks noGrp="1"/>
          </p:cNvSpPr>
          <p:nvPr>
            <p:ph idx="1"/>
          </p:nvPr>
        </p:nvSpPr>
        <p:spPr/>
        <p:txBody>
          <a:bodyPr>
            <a:noAutofit/>
          </a:bodyPr>
          <a:lstStyle/>
          <a:p>
            <a:r>
              <a:rPr lang="en-US" sz="2800" dirty="0"/>
              <a:t>Prim was the employee at Bell Labs in the 1950’s</a:t>
            </a:r>
          </a:p>
          <a:p>
            <a:r>
              <a:rPr lang="en-US" sz="2800" dirty="0"/>
              <a:t>The mathematician in the 1920’s was </a:t>
            </a:r>
            <a:r>
              <a:rPr lang="en-US" sz="2800" dirty="0" err="1"/>
              <a:t>Boruvka</a:t>
            </a:r>
            <a:endParaRPr lang="en-US" sz="2800" dirty="0"/>
          </a:p>
          <a:p>
            <a:pPr lvl="1"/>
            <a:r>
              <a:rPr lang="en-US" sz="2800" dirty="0"/>
              <a:t>He had a different </a:t>
            </a:r>
            <a:r>
              <a:rPr lang="en-US" sz="2800" i="1" dirty="0"/>
              <a:t>also greedy </a:t>
            </a:r>
            <a:r>
              <a:rPr lang="en-US" sz="2800" dirty="0"/>
              <a:t>algorithm for MSTs.</a:t>
            </a:r>
          </a:p>
          <a:p>
            <a:pPr lvl="1"/>
            <a:r>
              <a:rPr lang="en-US" sz="2800" dirty="0" err="1"/>
              <a:t>Boruvka’s</a:t>
            </a:r>
            <a:r>
              <a:rPr lang="en-US" sz="2800" dirty="0"/>
              <a:t> algorithm is trickier to implement, but is useful in some cases</a:t>
            </a:r>
            <a:r>
              <a:rPr lang="en-US" sz="2800" dirty="0" smtClean="0"/>
              <a:t>.</a:t>
            </a:r>
          </a:p>
          <a:p>
            <a:pPr lvl="1"/>
            <a:r>
              <a:rPr lang="en-US" sz="2800" dirty="0" smtClean="0"/>
              <a:t>In particular it’s the basis for fast </a:t>
            </a:r>
            <a:r>
              <a:rPr lang="en-US" sz="2800" b="1" dirty="0" smtClean="0"/>
              <a:t>parallel </a:t>
            </a:r>
            <a:r>
              <a:rPr lang="en-US" sz="2800" dirty="0" smtClean="0"/>
              <a:t>MST algorithms.</a:t>
            </a:r>
            <a:endParaRPr lang="en-US" sz="2800" dirty="0"/>
          </a:p>
          <a:p>
            <a:r>
              <a:rPr lang="en-US" sz="2800" dirty="0"/>
              <a:t>There’s at least a fourth greedy algorithm for MSTs</a:t>
            </a:r>
            <a:r>
              <a:rPr lang="en-US" sz="2800" dirty="0" smtClean="0"/>
              <a:t>…</a:t>
            </a:r>
            <a:endParaRPr lang="en-US" sz="2800" dirty="0"/>
          </a:p>
          <a:p>
            <a:r>
              <a:rPr lang="en-US" sz="2800" dirty="0"/>
              <a:t>If all the edge weights are distinct, then the MST is unique.</a:t>
            </a:r>
          </a:p>
          <a:p>
            <a:r>
              <a:rPr lang="en-US" sz="2800" dirty="0"/>
              <a:t>If some edge weights are equal, there may be multiple spanning trees. </a:t>
            </a:r>
            <a:r>
              <a:rPr lang="en-US" sz="2800" dirty="0" smtClean="0"/>
              <a:t>Prim’s/</a:t>
            </a:r>
            <a:r>
              <a:rPr lang="en-US" sz="2800" dirty="0" err="1" smtClean="0"/>
              <a:t>Kruskal’s</a:t>
            </a:r>
            <a:r>
              <a:rPr lang="en-US" sz="2800" dirty="0" smtClean="0"/>
              <a:t> are </a:t>
            </a:r>
            <a:r>
              <a:rPr lang="en-US" sz="2800" dirty="0"/>
              <a:t>only guaranteed to find you one of them.</a:t>
            </a:r>
          </a:p>
        </p:txBody>
      </p:sp>
    </p:spTree>
    <p:extLst>
      <p:ext uri="{BB962C8B-B14F-4D97-AF65-F5344CB8AC3E}">
        <p14:creationId xmlns:p14="http://schemas.microsoft.com/office/powerpoint/2010/main" val="3023050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78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A Graph of Trees</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A tree is an undirected, connected, and acyclic graph.</a:t>
            </a:r>
          </a:p>
          <a:p>
            <a:r>
              <a:rPr lang="en-US" sz="2800" dirty="0">
                <a:sym typeface="Wingdings" panose="05000000000000000000" pitchFamily="2" charset="2"/>
              </a:rPr>
              <a:t>How would we describe the graph </a:t>
            </a:r>
            <a:r>
              <a:rPr lang="en-US" sz="2800" dirty="0" err="1">
                <a:sym typeface="Wingdings" panose="05000000000000000000" pitchFamily="2" charset="2"/>
              </a:rPr>
              <a:t>Kruskal’s</a:t>
            </a:r>
            <a:r>
              <a:rPr lang="en-US" sz="2800" dirty="0">
                <a:sym typeface="Wingdings" panose="05000000000000000000" pitchFamily="2" charset="2"/>
              </a:rPr>
              <a:t> builds. </a:t>
            </a:r>
          </a:p>
          <a:p>
            <a:r>
              <a:rPr lang="en-US" sz="2800" dirty="0">
                <a:sym typeface="Wingdings" panose="05000000000000000000" pitchFamily="2" charset="2"/>
              </a:rPr>
              <a:t>It’s not a tree until the end.</a:t>
            </a:r>
          </a:p>
          <a:p>
            <a:endParaRPr lang="en-US" sz="2800" dirty="0">
              <a:sym typeface="Wingdings" panose="05000000000000000000" pitchFamily="2" charset="2"/>
            </a:endParaRPr>
          </a:p>
          <a:p>
            <a:r>
              <a:rPr lang="en-US" sz="2800" dirty="0">
                <a:sym typeface="Wingdings" panose="05000000000000000000" pitchFamily="2" charset="2"/>
              </a:rPr>
              <a:t>It’s a forest!</a:t>
            </a:r>
          </a:p>
          <a:p>
            <a:r>
              <a:rPr lang="en-US" sz="2800" dirty="0">
                <a:sym typeface="Wingdings" panose="05000000000000000000" pitchFamily="2" charset="2"/>
              </a:rPr>
              <a:t>A forest is any undirected and acyclic graph </a:t>
            </a:r>
            <a:endParaRPr lang="en-US" sz="2800" dirty="0"/>
          </a:p>
          <a:p>
            <a:endParaRPr lang="en-US" sz="2800" dirty="0"/>
          </a:p>
        </p:txBody>
      </p:sp>
    </p:spTree>
    <p:extLst>
      <p:ext uri="{BB962C8B-B14F-4D97-AF65-F5344CB8AC3E}">
        <p14:creationId xmlns:p14="http://schemas.microsoft.com/office/powerpoint/2010/main" val="388955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singl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508" y="656541"/>
            <a:ext cx="8322380" cy="468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5911" y="5339644"/>
            <a:ext cx="8782756" cy="923330"/>
          </a:xfrm>
          <a:prstGeom prst="rect">
            <a:avLst/>
          </a:prstGeom>
          <a:noFill/>
        </p:spPr>
        <p:txBody>
          <a:bodyPr wrap="square" rtlCol="0">
            <a:spAutoFit/>
          </a:bodyPr>
          <a:lstStyle/>
          <a:p>
            <a:r>
              <a:rPr lang="en-US" sz="5400" dirty="0">
                <a:solidFill>
                  <a:schemeClr val="bg1"/>
                </a:solidFill>
                <a:latin typeface="Baskerville Old Face" panose="02020602080505020303" pitchFamily="18" charset="0"/>
              </a:rPr>
              <a:t>EVERY TREE IS A FOREST.</a:t>
            </a:r>
          </a:p>
        </p:txBody>
      </p:sp>
      <p:sp>
        <p:nvSpPr>
          <p:cNvPr id="5" name="Rectangle 4"/>
          <p:cNvSpPr/>
          <p:nvPr/>
        </p:nvSpPr>
        <p:spPr>
          <a:xfrm>
            <a:off x="1950508" y="656541"/>
            <a:ext cx="8322380" cy="468310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916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46166" y="1470900"/>
            <a:ext cx="11267856" cy="850654"/>
          </a:xfrm>
        </p:spPr>
        <p:txBody>
          <a:bodyPr>
            <a:normAutofit lnSpcReduction="10000"/>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 </a:t>
            </a:r>
            <a:endParaRPr lang="en-US" sz="2800" dirty="0" smtClean="0"/>
          </a:p>
          <a:p>
            <a:r>
              <a:rPr lang="en-US" sz="2800" dirty="0" smtClean="0"/>
              <a:t>electricity </a:t>
            </a:r>
            <a:r>
              <a:rPr lang="en-US" sz="2800" dirty="0"/>
              <a:t>from the plant to every city.</a:t>
            </a:r>
          </a:p>
        </p:txBody>
      </p:sp>
      <p:sp>
        <p:nvSpPr>
          <p:cNvPr id="13" name="TextBox 12"/>
          <p:cNvSpPr txBox="1"/>
          <p:nvPr/>
        </p:nvSpPr>
        <p:spPr>
          <a:xfrm>
            <a:off x="1673784" y="1395301"/>
            <a:ext cx="1111005" cy="523220"/>
          </a:xfrm>
          <a:prstGeom prst="rect">
            <a:avLst/>
          </a:prstGeom>
          <a:solidFill>
            <a:schemeClr val="bg1"/>
          </a:solidFill>
        </p:spPr>
        <p:txBody>
          <a:bodyPr wrap="square" rtlCol="0">
            <a:spAutoFit/>
          </a:bodyPr>
          <a:lstStyle/>
          <a:p>
            <a:r>
              <a:rPr lang="en-US" sz="2800" dirty="0">
                <a:solidFill>
                  <a:srgbClr val="FF0000"/>
                </a:solidFill>
              </a:rPr>
              <a:t>1950’s</a:t>
            </a:r>
          </a:p>
        </p:txBody>
      </p:sp>
      <p:sp>
        <p:nvSpPr>
          <p:cNvPr id="37" name="TextBox 36"/>
          <p:cNvSpPr txBox="1"/>
          <p:nvPr/>
        </p:nvSpPr>
        <p:spPr>
          <a:xfrm>
            <a:off x="6880797" y="1832414"/>
            <a:ext cx="3924021" cy="523220"/>
          </a:xfrm>
          <a:prstGeom prst="rect">
            <a:avLst/>
          </a:prstGeom>
          <a:solidFill>
            <a:schemeClr val="bg1"/>
          </a:solidFill>
        </p:spPr>
        <p:txBody>
          <a:bodyPr wrap="square" rtlCol="0">
            <a:spAutoFit/>
          </a:bodyPr>
          <a:lstStyle/>
          <a:p>
            <a:r>
              <a:rPr lang="en-US" sz="2800" dirty="0">
                <a:solidFill>
                  <a:srgbClr val="FF0000"/>
                </a:solidFill>
              </a:rPr>
              <a:t>p</a:t>
            </a:r>
            <a:r>
              <a:rPr lang="en-US" sz="2800" dirty="0" smtClean="0">
                <a:solidFill>
                  <a:srgbClr val="FF0000"/>
                </a:solidFill>
              </a:rPr>
              <a:t>hones to each other.</a:t>
            </a:r>
            <a:endParaRPr lang="en-US" sz="2800" dirty="0">
              <a:solidFill>
                <a:srgbClr val="FF0000"/>
              </a:solidFill>
            </a:endParaRPr>
          </a:p>
        </p:txBody>
      </p:sp>
      <p:sp>
        <p:nvSpPr>
          <p:cNvPr id="38" name="TextBox 37"/>
          <p:cNvSpPr txBox="1"/>
          <p:nvPr/>
        </p:nvSpPr>
        <p:spPr>
          <a:xfrm>
            <a:off x="6969885" y="5297869"/>
            <a:ext cx="1172827" cy="523220"/>
          </a:xfrm>
          <a:prstGeom prst="rect">
            <a:avLst/>
          </a:prstGeom>
          <a:solidFill>
            <a:schemeClr val="bg1"/>
          </a:solidFill>
        </p:spPr>
        <p:txBody>
          <a:bodyPr wrap="square" rtlCol="0">
            <a:spAutoFit/>
          </a:bodyPr>
          <a:lstStyle/>
          <a:p>
            <a:r>
              <a:rPr lang="en-US" sz="2800" dirty="0">
                <a:solidFill>
                  <a:srgbClr val="FF0000"/>
                </a:solidFill>
              </a:rPr>
              <a:t>phone</a:t>
            </a:r>
          </a:p>
        </p:txBody>
      </p:sp>
      <p:sp>
        <p:nvSpPr>
          <p:cNvPr id="39" name="TextBox 38"/>
          <p:cNvSpPr txBox="1"/>
          <p:nvPr/>
        </p:nvSpPr>
        <p:spPr>
          <a:xfrm>
            <a:off x="626421" y="6163232"/>
            <a:ext cx="6069653" cy="523220"/>
          </a:xfrm>
          <a:prstGeom prst="rect">
            <a:avLst/>
          </a:prstGeom>
          <a:solidFill>
            <a:schemeClr val="bg1"/>
          </a:solidFill>
        </p:spPr>
        <p:txBody>
          <a:bodyPr wrap="square" rtlCol="0">
            <a:spAutoFit/>
          </a:bodyPr>
          <a:lstStyle/>
          <a:p>
            <a:r>
              <a:rPr lang="en-US" sz="2800" dirty="0">
                <a:solidFill>
                  <a:srgbClr val="FF0000"/>
                </a:solidFill>
              </a:rPr>
              <a:t>Everyone can call everyone else.</a:t>
            </a:r>
          </a:p>
        </p:txBody>
      </p:sp>
      <p:sp>
        <p:nvSpPr>
          <p:cNvPr id="40" name="TextBox 39"/>
          <p:cNvSpPr txBox="1"/>
          <p:nvPr/>
        </p:nvSpPr>
        <p:spPr>
          <a:xfrm>
            <a:off x="3529929" y="1413303"/>
            <a:ext cx="1002581" cy="523220"/>
          </a:xfrm>
          <a:prstGeom prst="rect">
            <a:avLst/>
          </a:prstGeom>
          <a:solidFill>
            <a:schemeClr val="bg1"/>
          </a:solidFill>
        </p:spPr>
        <p:txBody>
          <a:bodyPr wrap="square" rtlCol="0">
            <a:spAutoFit/>
          </a:bodyPr>
          <a:lstStyle/>
          <a:p>
            <a:r>
              <a:rPr lang="en-US" sz="2800" dirty="0">
                <a:solidFill>
                  <a:srgbClr val="FF0000"/>
                </a:solidFill>
              </a:rPr>
              <a:t>boss</a:t>
            </a:r>
          </a:p>
        </p:txBody>
      </p:sp>
      <p:sp>
        <p:nvSpPr>
          <p:cNvPr id="42" name="TextBox 41"/>
          <p:cNvSpPr txBox="1"/>
          <p:nvPr/>
        </p:nvSpPr>
        <p:spPr>
          <a:xfrm>
            <a:off x="5487430" y="1386231"/>
            <a:ext cx="1235556" cy="523220"/>
          </a:xfrm>
          <a:prstGeom prst="rect">
            <a:avLst/>
          </a:prstGeom>
          <a:solidFill>
            <a:schemeClr val="bg1"/>
          </a:solidFill>
        </p:spPr>
        <p:txBody>
          <a:bodyPr wrap="square" rtlCol="0">
            <a:spAutoFit/>
          </a:bodyPr>
          <a:lstStyle/>
          <a:p>
            <a:r>
              <a:rPr lang="en-US" sz="2800" dirty="0" smtClean="0">
                <a:solidFill>
                  <a:srgbClr val="FF0000"/>
                </a:solidFill>
              </a:rPr>
              <a:t>phone</a:t>
            </a:r>
            <a:endParaRPr lang="en-US" sz="2800" dirty="0">
              <a:solidFill>
                <a:srgbClr val="FF0000"/>
              </a:solidFill>
            </a:endParaRPr>
          </a:p>
        </p:txBody>
      </p:sp>
    </p:spTree>
    <p:extLst>
      <p:ext uri="{BB962C8B-B14F-4D97-AF65-F5344CB8AC3E}">
        <p14:creationId xmlns:p14="http://schemas.microsoft.com/office/powerpoint/2010/main" val="514857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954107"/>
          </a:xfrm>
          <a:prstGeom prst="rect">
            <a:avLst/>
          </a:prstGeom>
          <a:noFill/>
        </p:spPr>
        <p:txBody>
          <a:bodyPr wrap="square" rtlCol="0">
            <a:spAutoFit/>
          </a:bodyPr>
          <a:lstStyle/>
          <a:p>
            <a:r>
              <a:rPr lang="en-US" sz="2800" dirty="0"/>
              <a:t>She knows how much it would cost to lay electric wires between any pair of locations, and wants the cheapest way to make </a:t>
            </a:r>
            <a:r>
              <a:rPr lang="en-US" sz="2800" dirty="0" smtClean="0"/>
              <a:t>sure</a:t>
            </a:r>
            <a:endParaRPr lang="en-US" sz="2800" dirty="0"/>
          </a:p>
        </p:txBody>
      </p:sp>
      <p:sp>
        <p:nvSpPr>
          <p:cNvPr id="13" name="TextBox 12"/>
          <p:cNvSpPr txBox="1"/>
          <p:nvPr/>
        </p:nvSpPr>
        <p:spPr>
          <a:xfrm>
            <a:off x="1244653" y="1397603"/>
            <a:ext cx="1438390" cy="523220"/>
          </a:xfrm>
          <a:prstGeom prst="rect">
            <a:avLst/>
          </a:prstGeom>
          <a:solidFill>
            <a:schemeClr val="bg1"/>
          </a:solidFill>
        </p:spPr>
        <p:txBody>
          <a:bodyPr wrap="square" rtlCol="0">
            <a:spAutoFit/>
          </a:bodyPr>
          <a:lstStyle/>
          <a:p>
            <a:r>
              <a:rPr lang="en-US" sz="2800" dirty="0">
                <a:solidFill>
                  <a:srgbClr val="FF0000"/>
                </a:solidFill>
              </a:rPr>
              <a:t>today</a:t>
            </a:r>
          </a:p>
        </p:txBody>
      </p:sp>
      <p:sp>
        <p:nvSpPr>
          <p:cNvPr id="37" name="TextBox 36"/>
          <p:cNvSpPr txBox="1"/>
          <p:nvPr/>
        </p:nvSpPr>
        <p:spPr>
          <a:xfrm>
            <a:off x="5652233" y="1432526"/>
            <a:ext cx="2613461" cy="523220"/>
          </a:xfrm>
          <a:prstGeom prst="rect">
            <a:avLst/>
          </a:prstGeom>
          <a:solidFill>
            <a:schemeClr val="bg1"/>
          </a:solidFill>
        </p:spPr>
        <p:txBody>
          <a:bodyPr wrap="square" rtlCol="0">
            <a:spAutoFit/>
          </a:bodyPr>
          <a:lstStyle/>
          <a:p>
            <a:r>
              <a:rPr lang="en-US" sz="2800" dirty="0">
                <a:solidFill>
                  <a:srgbClr val="FF0000"/>
                </a:solidFill>
              </a:rPr>
              <a:t>ISP</a:t>
            </a:r>
          </a:p>
        </p:txBody>
      </p:sp>
      <p:sp>
        <p:nvSpPr>
          <p:cNvPr id="38" name="TextBox 37"/>
          <p:cNvSpPr txBox="1"/>
          <p:nvPr/>
        </p:nvSpPr>
        <p:spPr>
          <a:xfrm>
            <a:off x="7020482" y="5369345"/>
            <a:ext cx="2003202" cy="523220"/>
          </a:xfrm>
          <a:prstGeom prst="rect">
            <a:avLst/>
          </a:prstGeom>
          <a:solidFill>
            <a:schemeClr val="bg1"/>
          </a:solidFill>
        </p:spPr>
        <p:txBody>
          <a:bodyPr wrap="square" rtlCol="0">
            <a:spAutoFit/>
          </a:bodyPr>
          <a:lstStyle/>
          <a:p>
            <a:r>
              <a:rPr lang="en-US" sz="2800" dirty="0">
                <a:solidFill>
                  <a:srgbClr val="FF0000"/>
                </a:solidFill>
              </a:rPr>
              <a:t>cable</a:t>
            </a:r>
          </a:p>
        </p:txBody>
      </p:sp>
      <p:sp>
        <p:nvSpPr>
          <p:cNvPr id="39" name="TextBox 38"/>
          <p:cNvSpPr txBox="1"/>
          <p:nvPr/>
        </p:nvSpPr>
        <p:spPr>
          <a:xfrm>
            <a:off x="575111" y="6132289"/>
            <a:ext cx="4944130" cy="523220"/>
          </a:xfrm>
          <a:prstGeom prst="rect">
            <a:avLst/>
          </a:prstGeom>
          <a:solidFill>
            <a:schemeClr val="bg1"/>
          </a:solidFill>
        </p:spPr>
        <p:txBody>
          <a:bodyPr wrap="square" rtlCol="0">
            <a:spAutoFit/>
          </a:bodyPr>
          <a:lstStyle/>
          <a:p>
            <a:r>
              <a:rPr lang="en-US" sz="2800" dirty="0">
                <a:solidFill>
                  <a:srgbClr val="FF0000"/>
                </a:solidFill>
              </a:rPr>
              <a:t>Everyone can reach the server</a:t>
            </a:r>
          </a:p>
        </p:txBody>
      </p:sp>
      <p:sp>
        <p:nvSpPr>
          <p:cNvPr id="40" name="TextBox 39"/>
          <p:cNvSpPr txBox="1"/>
          <p:nvPr/>
        </p:nvSpPr>
        <p:spPr>
          <a:xfrm>
            <a:off x="8161902" y="1912687"/>
            <a:ext cx="3519768" cy="523220"/>
          </a:xfrm>
          <a:prstGeom prst="rect">
            <a:avLst/>
          </a:prstGeom>
          <a:solidFill>
            <a:schemeClr val="bg1"/>
          </a:solidFill>
        </p:spPr>
        <p:txBody>
          <a:bodyPr wrap="square" rtlCol="0">
            <a:spAutoFit/>
          </a:bodyPr>
          <a:lstStyle/>
          <a:p>
            <a:r>
              <a:rPr lang="en-US" sz="2800" dirty="0">
                <a:solidFill>
                  <a:srgbClr val="FF0000"/>
                </a:solidFill>
              </a:rPr>
              <a:t>t</a:t>
            </a:r>
            <a:r>
              <a:rPr lang="en-US" sz="2800" dirty="0" smtClean="0">
                <a:solidFill>
                  <a:srgbClr val="FF0000"/>
                </a:solidFill>
              </a:rPr>
              <a:t>he Internet.</a:t>
            </a:r>
            <a:endParaRPr lang="en-US" sz="2800" dirty="0">
              <a:solidFill>
                <a:srgbClr val="FF0000"/>
              </a:solidFill>
            </a:endParaRPr>
          </a:p>
        </p:txBody>
      </p:sp>
      <p:pic>
        <p:nvPicPr>
          <p:cNvPr id="2050" name="Picture 2" descr="Desktop Computer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9538" y="4881797"/>
            <a:ext cx="299703" cy="29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88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sz="2800" dirty="0"/>
              <a:t>What do we need? A set of edges such that:</a:t>
            </a:r>
          </a:p>
          <a:p>
            <a:pPr lvl="1"/>
            <a:r>
              <a:rPr lang="en-US" sz="2800" dirty="0"/>
              <a:t>Every vertex touches at least one of the edges. (the edges </a:t>
            </a:r>
            <a:r>
              <a:rPr lang="en-US" sz="2800" b="1" dirty="0"/>
              <a:t>span</a:t>
            </a:r>
            <a:r>
              <a:rPr lang="en-US" sz="2800" dirty="0"/>
              <a:t> the graph)</a:t>
            </a:r>
          </a:p>
          <a:p>
            <a:pPr lvl="1"/>
            <a:r>
              <a:rPr lang="en-US" sz="2800" dirty="0"/>
              <a:t>The graph on just those edges is </a:t>
            </a:r>
            <a:r>
              <a:rPr lang="en-US" sz="2800" b="1" dirty="0"/>
              <a:t>connected</a:t>
            </a:r>
            <a:r>
              <a:rPr lang="en-US" sz="2800" dirty="0" smtClean="0"/>
              <a:t>.</a:t>
            </a:r>
          </a:p>
          <a:p>
            <a:pPr lvl="2"/>
            <a:r>
              <a:rPr lang="en-US" sz="2800" dirty="0" smtClean="0"/>
              <a:t>i.e. </a:t>
            </a:r>
            <a:r>
              <a:rPr lang="en-US" sz="2800" dirty="0"/>
              <a:t>t</a:t>
            </a:r>
            <a:r>
              <a:rPr lang="en-US" sz="2800" dirty="0" smtClean="0"/>
              <a:t>he edges are all in the same </a:t>
            </a:r>
            <a:r>
              <a:rPr lang="en-US" sz="2800" b="1" dirty="0" smtClean="0"/>
              <a:t>connected component.</a:t>
            </a:r>
          </a:p>
          <a:p>
            <a:pPr lvl="2"/>
            <a:r>
              <a:rPr lang="en-US" sz="2800" dirty="0" smtClean="0"/>
              <a:t>A connected component is a vertex and everything you can reach from it.</a:t>
            </a:r>
            <a:endParaRPr lang="en-US" sz="2800" dirty="0"/>
          </a:p>
          <a:p>
            <a:pPr lvl="1"/>
            <a:r>
              <a:rPr lang="en-US" sz="2800" dirty="0"/>
              <a:t>The minimum weight set of edges that meet those </a:t>
            </a:r>
            <a:r>
              <a:rPr lang="en-US" sz="2800" dirty="0" smtClean="0"/>
              <a:t>conditions</a:t>
            </a:r>
            <a:endParaRPr lang="en-US" sz="2800" dirty="0"/>
          </a:p>
          <a:p>
            <a:r>
              <a:rPr lang="en-US" sz="2800" dirty="0"/>
              <a:t>Claim: The set of edges we pick never has a cycle. Why?</a:t>
            </a:r>
          </a:p>
        </p:txBody>
      </p:sp>
    </p:spTree>
    <p:extLst>
      <p:ext uri="{BB962C8B-B14F-4D97-AF65-F5344CB8AC3E}">
        <p14:creationId xmlns:p14="http://schemas.microsoft.com/office/powerpoint/2010/main" val="24791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Trees 	</a:t>
            </a:r>
          </a:p>
        </p:txBody>
      </p:sp>
      <p:sp>
        <p:nvSpPr>
          <p:cNvPr id="3" name="Content Placeholder 2"/>
          <p:cNvSpPr>
            <a:spLocks noGrp="1"/>
          </p:cNvSpPr>
          <p:nvPr>
            <p:ph idx="1"/>
          </p:nvPr>
        </p:nvSpPr>
        <p:spPr/>
        <p:txBody>
          <a:bodyPr>
            <a:normAutofit/>
          </a:bodyPr>
          <a:lstStyle/>
          <a:p>
            <a:r>
              <a:rPr lang="en-US" sz="2800" dirty="0" smtClean="0">
                <a:sym typeface="Wingdings" panose="05000000000000000000" pitchFamily="2" charset="2"/>
              </a:rPr>
              <a:t>On </a:t>
            </a:r>
            <a:r>
              <a:rPr lang="en-US" sz="2800" dirty="0">
                <a:sym typeface="Wingdings" panose="05000000000000000000" pitchFamily="2" charset="2"/>
              </a:rPr>
              <a:t>graphs our tees:</a:t>
            </a:r>
          </a:p>
          <a:p>
            <a:pPr lvl="1"/>
            <a:r>
              <a:rPr lang="en-US" sz="2800" dirty="0">
                <a:sym typeface="Wingdings" panose="05000000000000000000" pitchFamily="2" charset="2"/>
              </a:rPr>
              <a:t>Don’t need a root (the vertices aren’t ordered, and we can start BFS from anywhere)</a:t>
            </a:r>
          </a:p>
          <a:p>
            <a:pPr lvl="1"/>
            <a:r>
              <a:rPr lang="en-US" sz="2800" dirty="0">
                <a:sym typeface="Wingdings" panose="05000000000000000000" pitchFamily="2" charset="2"/>
              </a:rPr>
              <a:t>Varying numbers of </a:t>
            </a:r>
            <a:r>
              <a:rPr lang="en-US" sz="2800" strike="sngStrike" dirty="0" smtClean="0">
                <a:sym typeface="Wingdings" panose="05000000000000000000" pitchFamily="2" charset="2"/>
              </a:rPr>
              <a:t>children </a:t>
            </a:r>
            <a:r>
              <a:rPr lang="en-US" sz="2800" dirty="0" smtClean="0">
                <a:sym typeface="Wingdings" panose="05000000000000000000" pitchFamily="2" charset="2"/>
              </a:rPr>
              <a:t>neighbors</a:t>
            </a:r>
            <a:endParaRPr lang="en-US" sz="2800" dirty="0">
              <a:sym typeface="Wingdings" panose="05000000000000000000" pitchFamily="2" charset="2"/>
            </a:endParaRPr>
          </a:p>
          <a:p>
            <a:pPr lvl="1"/>
            <a:r>
              <a:rPr lang="en-US" sz="2800" dirty="0">
                <a:sym typeface="Wingdings" panose="05000000000000000000" pitchFamily="2" charset="2"/>
              </a:rPr>
              <a:t>Connected and no cycles </a:t>
            </a:r>
          </a:p>
        </p:txBody>
      </p:sp>
      <p:sp>
        <p:nvSpPr>
          <p:cNvPr id="6" name="Rectangle 5">
            <a:extLst>
              <a:ext uri="{FF2B5EF4-FFF2-40B4-BE49-F238E27FC236}">
                <a16:creationId xmlns="" xmlns:a16="http://schemas.microsoft.com/office/drawing/2014/main" id="{0212AD7B-7D51-416A-B4C2-4025989E54C5}"/>
              </a:ext>
            </a:extLst>
          </p:cNvPr>
          <p:cNvSpPr/>
          <p:nvPr/>
        </p:nvSpPr>
        <p:spPr>
          <a:xfrm>
            <a:off x="2329655" y="4171088"/>
            <a:ext cx="7160490" cy="111276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An undirected, connected acyclic graph.</a:t>
            </a:r>
          </a:p>
        </p:txBody>
      </p:sp>
      <p:sp>
        <p:nvSpPr>
          <p:cNvPr id="7" name="Rectangle 6">
            <a:extLst>
              <a:ext uri="{FF2B5EF4-FFF2-40B4-BE49-F238E27FC236}">
                <a16:creationId xmlns="" xmlns:a16="http://schemas.microsoft.com/office/drawing/2014/main" id="{8A9946EA-805B-4D0E-9DDF-CD5DEE930681}"/>
              </a:ext>
            </a:extLst>
          </p:cNvPr>
          <p:cNvSpPr/>
          <p:nvPr/>
        </p:nvSpPr>
        <p:spPr>
          <a:xfrm>
            <a:off x="2329654" y="4171087"/>
            <a:ext cx="7149324" cy="52766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Tree</a:t>
            </a:r>
            <a:r>
              <a:rPr lang="en-US" sz="2800" dirty="0"/>
              <a:t> </a:t>
            </a:r>
            <a:r>
              <a:rPr lang="en-US" sz="2800" b="1" dirty="0"/>
              <a:t>(when talking about </a:t>
            </a:r>
            <a:r>
              <a:rPr lang="en-US" sz="2800" b="1" dirty="0" smtClean="0"/>
              <a:t>undirected graphs</a:t>
            </a:r>
            <a:r>
              <a:rPr lang="en-US" sz="2800" b="1" dirty="0"/>
              <a:t>)</a:t>
            </a:r>
          </a:p>
        </p:txBody>
      </p:sp>
    </p:spTree>
    <p:extLst>
      <p:ext uri="{BB962C8B-B14F-4D97-AF65-F5344CB8AC3E}">
        <p14:creationId xmlns:p14="http://schemas.microsoft.com/office/powerpoint/2010/main" val="16441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a:xfrm>
            <a:off x="575240" y="1463857"/>
            <a:ext cx="11187258" cy="5057170"/>
          </a:xfrm>
        </p:spPr>
        <p:txBody>
          <a:bodyPr>
            <a:normAutofit/>
          </a:bodyPr>
          <a:lstStyle/>
          <a:p>
            <a:r>
              <a:rPr lang="en-US" sz="2800" dirty="0"/>
              <a:t>What do we need? A set of edges such that:</a:t>
            </a:r>
          </a:p>
          <a:p>
            <a:pPr lvl="1"/>
            <a:r>
              <a:rPr lang="en-US" sz="2400" dirty="0"/>
              <a:t>Every vertex touches at least one of the edges. (the edges </a:t>
            </a:r>
            <a:r>
              <a:rPr lang="en-US" sz="2400" b="1" dirty="0"/>
              <a:t>span</a:t>
            </a:r>
            <a:r>
              <a:rPr lang="en-US" sz="2400" dirty="0"/>
              <a:t> the graph)</a:t>
            </a:r>
          </a:p>
          <a:p>
            <a:pPr lvl="1"/>
            <a:r>
              <a:rPr lang="en-US" sz="2400" dirty="0"/>
              <a:t>The graph on just those edges is </a:t>
            </a:r>
            <a:r>
              <a:rPr lang="en-US" sz="2400" b="1" dirty="0"/>
              <a:t>connected</a:t>
            </a:r>
            <a:r>
              <a:rPr lang="en-US" sz="2400" dirty="0"/>
              <a:t>.</a:t>
            </a:r>
          </a:p>
          <a:p>
            <a:pPr lvl="1"/>
            <a:r>
              <a:rPr lang="en-US" sz="2400" dirty="0"/>
              <a:t>The minimum weight set of edges that meet those conditions.</a:t>
            </a:r>
          </a:p>
          <a:p>
            <a:r>
              <a:rPr lang="en-US" sz="2800" dirty="0"/>
              <a:t>Our goal is a tree!</a:t>
            </a:r>
          </a:p>
          <a:p>
            <a:endParaRPr lang="en-US" dirty="0"/>
          </a:p>
          <a:p>
            <a:endParaRPr lang="en-US" dirty="0"/>
          </a:p>
          <a:p>
            <a:endParaRPr lang="en-US" dirty="0"/>
          </a:p>
          <a:p>
            <a:endParaRPr lang="en-US" dirty="0"/>
          </a:p>
          <a:p>
            <a:r>
              <a:rPr lang="en-US" sz="2800" dirty="0"/>
              <a:t>We’ll go through two different algorithms for this problem today.</a:t>
            </a:r>
          </a:p>
          <a:p>
            <a:endParaRPr lang="en-US" dirty="0"/>
          </a:p>
        </p:txBody>
      </p:sp>
      <p:sp>
        <p:nvSpPr>
          <p:cNvPr id="6" name="Rectangle 5"/>
          <p:cNvSpPr/>
          <p:nvPr/>
        </p:nvSpPr>
        <p:spPr>
          <a:xfrm>
            <a:off x="733337" y="3762374"/>
            <a:ext cx="940655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800" b="1" dirty="0"/>
              <a:t>Given</a:t>
            </a:r>
            <a:r>
              <a:rPr lang="en-US" sz="2800" dirty="0"/>
              <a:t>: an undirected, weighted graph G</a:t>
            </a:r>
          </a:p>
          <a:p>
            <a:r>
              <a:rPr lang="en-US" sz="2800" b="1" dirty="0"/>
              <a:t>Find</a:t>
            </a:r>
            <a:r>
              <a:rPr lang="en-US" sz="2800" dirty="0"/>
              <a:t>: A minimum-weight set of edges such that you can get from any vertex of G to any other on only those edges.</a:t>
            </a:r>
          </a:p>
        </p:txBody>
      </p:sp>
      <p:sp>
        <p:nvSpPr>
          <p:cNvPr id="7" name="Rectangle 6"/>
          <p:cNvSpPr/>
          <p:nvPr/>
        </p:nvSpPr>
        <p:spPr>
          <a:xfrm>
            <a:off x="733336" y="3762375"/>
            <a:ext cx="9406551"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Minimum Spanning Tree Problem</a:t>
            </a:r>
          </a:p>
        </p:txBody>
      </p:sp>
    </p:spTree>
    <p:extLst>
      <p:ext uri="{BB962C8B-B14F-4D97-AF65-F5344CB8AC3E}">
        <p14:creationId xmlns:p14="http://schemas.microsoft.com/office/powerpoint/2010/main" val="25714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grpSp>
        <p:nvGrpSpPr>
          <p:cNvPr id="32" name="Group 31"/>
          <p:cNvGrpSpPr/>
          <p:nvPr/>
        </p:nvGrpSpPr>
        <p:grpSpPr>
          <a:xfrm>
            <a:off x="3100750" y="1557416"/>
            <a:ext cx="6061357" cy="4571780"/>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9896" y="2907792"/>
              <a:ext cx="317944" cy="369667"/>
            </a:xfrm>
            <a:prstGeom prst="rect">
              <a:avLst/>
            </a:prstGeom>
            <a:noFill/>
          </p:spPr>
          <p:txBody>
            <a:bodyPr wrap="square" rtlCol="0">
              <a:spAutoFit/>
            </a:bodyPr>
            <a:lstStyle/>
            <a:p>
              <a:r>
                <a:rPr lang="en-US" sz="2800" dirty="0"/>
                <a:t>3</a:t>
              </a:r>
            </a:p>
          </p:txBody>
        </p:sp>
        <p:sp>
          <p:nvSpPr>
            <p:cNvPr id="23" name="TextBox 22"/>
            <p:cNvSpPr txBox="1"/>
            <p:nvPr/>
          </p:nvSpPr>
          <p:spPr>
            <a:xfrm>
              <a:off x="5486272" y="2650885"/>
              <a:ext cx="317944" cy="369667"/>
            </a:xfrm>
            <a:prstGeom prst="rect">
              <a:avLst/>
            </a:prstGeom>
            <a:noFill/>
          </p:spPr>
          <p:txBody>
            <a:bodyPr wrap="square" rtlCol="0">
              <a:spAutoFit/>
            </a:bodyPr>
            <a:lstStyle/>
            <a:p>
              <a:r>
                <a:rPr lang="en-US" sz="2800" dirty="0"/>
                <a:t>6</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sz="2800" dirty="0"/>
                <a:t>2</a:t>
              </a:r>
            </a:p>
          </p:txBody>
        </p:sp>
        <p:sp>
          <p:nvSpPr>
            <p:cNvPr id="25" name="TextBox 24"/>
            <p:cNvSpPr txBox="1"/>
            <p:nvPr/>
          </p:nvSpPr>
          <p:spPr>
            <a:xfrm>
              <a:off x="4001420" y="3644114"/>
              <a:ext cx="317944" cy="369667"/>
            </a:xfrm>
            <a:prstGeom prst="rect">
              <a:avLst/>
            </a:prstGeom>
            <a:noFill/>
          </p:spPr>
          <p:txBody>
            <a:bodyPr wrap="square" rtlCol="0">
              <a:spAutoFit/>
            </a:bodyPr>
            <a:lstStyle/>
            <a:p>
              <a:r>
                <a:rPr lang="en-US" sz="2800" dirty="0"/>
                <a:t>1</a:t>
              </a:r>
            </a:p>
          </p:txBody>
        </p:sp>
        <p:sp>
          <p:nvSpPr>
            <p:cNvPr id="26" name="TextBox 25"/>
            <p:cNvSpPr txBox="1"/>
            <p:nvPr/>
          </p:nvSpPr>
          <p:spPr>
            <a:xfrm>
              <a:off x="3754311" y="4585202"/>
              <a:ext cx="317944" cy="369667"/>
            </a:xfrm>
            <a:prstGeom prst="rect">
              <a:avLst/>
            </a:prstGeom>
            <a:noFill/>
          </p:spPr>
          <p:txBody>
            <a:bodyPr wrap="square" rtlCol="0">
              <a:spAutoFit/>
            </a:bodyPr>
            <a:lstStyle/>
            <a:p>
              <a:r>
                <a:rPr lang="en-US" sz="2800" dirty="0"/>
                <a:t>4</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sz="2800" dirty="0"/>
                <a:t>5</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sz="2800" dirty="0"/>
                <a:t>8</a:t>
              </a:r>
            </a:p>
          </p:txBody>
        </p:sp>
        <p:sp>
          <p:nvSpPr>
            <p:cNvPr id="29" name="TextBox 28"/>
            <p:cNvSpPr txBox="1"/>
            <p:nvPr/>
          </p:nvSpPr>
          <p:spPr>
            <a:xfrm>
              <a:off x="7020482" y="4002005"/>
              <a:ext cx="317944" cy="369667"/>
            </a:xfrm>
            <a:prstGeom prst="rect">
              <a:avLst/>
            </a:prstGeom>
            <a:noFill/>
          </p:spPr>
          <p:txBody>
            <a:bodyPr wrap="square" rtlCol="0">
              <a:spAutoFit/>
            </a:bodyPr>
            <a:lstStyle/>
            <a:p>
              <a:r>
                <a:rPr lang="en-US" sz="2800" dirty="0"/>
                <a:t>9</a:t>
              </a:r>
            </a:p>
          </p:txBody>
        </p:sp>
        <p:sp>
          <p:nvSpPr>
            <p:cNvPr id="30" name="TextBox 29"/>
            <p:cNvSpPr txBox="1"/>
            <p:nvPr/>
          </p:nvSpPr>
          <p:spPr>
            <a:xfrm>
              <a:off x="4953496" y="3846890"/>
              <a:ext cx="405270" cy="369332"/>
            </a:xfrm>
            <a:prstGeom prst="rect">
              <a:avLst/>
            </a:prstGeom>
            <a:noFill/>
          </p:spPr>
          <p:txBody>
            <a:bodyPr wrap="square" rtlCol="0">
              <a:spAutoFit/>
            </a:bodyPr>
            <a:lstStyle/>
            <a:p>
              <a:r>
                <a:rPr lang="en-US" sz="2800" dirty="0"/>
                <a:t>10</a:t>
              </a:r>
            </a:p>
          </p:txBody>
        </p:sp>
        <p:sp>
          <p:nvSpPr>
            <p:cNvPr id="31" name="TextBox 30"/>
            <p:cNvSpPr txBox="1"/>
            <p:nvPr/>
          </p:nvSpPr>
          <p:spPr>
            <a:xfrm>
              <a:off x="4821304" y="4390448"/>
              <a:ext cx="317944" cy="369667"/>
            </a:xfrm>
            <a:prstGeom prst="rect">
              <a:avLst/>
            </a:prstGeom>
            <a:noFill/>
          </p:spPr>
          <p:txBody>
            <a:bodyPr wrap="square" rtlCol="0">
              <a:spAutoFit/>
            </a:bodyPr>
            <a:lstStyle/>
            <a:p>
              <a:r>
                <a:rPr lang="en-US" sz="2800" dirty="0"/>
                <a:t>7</a:t>
              </a:r>
            </a:p>
          </p:txBody>
        </p: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6418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13873</TotalTime>
  <Words>1791</Words>
  <Application>Microsoft Office PowerPoint</Application>
  <PresentationFormat>Widescreen</PresentationFormat>
  <Paragraphs>554</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Baskerville Old Face</vt: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Minimum Spanning Trees</vt:lpstr>
      <vt:lpstr>Announcements</vt:lpstr>
      <vt:lpstr>Minimum Spanning Trees</vt:lpstr>
      <vt:lpstr>Minimum Spanning Trees</vt:lpstr>
      <vt:lpstr>Minimum Spanning Trees</vt:lpstr>
      <vt:lpstr>Minimum Spanning Trees</vt:lpstr>
      <vt:lpstr>Aside: Trees  </vt:lpstr>
      <vt:lpstr>MST Problem</vt:lpstr>
      <vt:lpstr>Example</vt:lpstr>
      <vt:lpstr>Prim’s Algorithm</vt:lpstr>
      <vt:lpstr>Code</vt:lpstr>
      <vt:lpstr>Try it Out</vt:lpstr>
      <vt:lpstr>Try it Out</vt:lpstr>
      <vt:lpstr>Does This Algorithm Always Work? </vt:lpstr>
      <vt:lpstr>Why do all of these MST Algorithms Work?</vt:lpstr>
      <vt:lpstr>Does This Algorithm Always Work? </vt:lpstr>
      <vt:lpstr>A different Approach </vt:lpstr>
      <vt:lpstr>Kruskal’s Algorithm</vt:lpstr>
      <vt:lpstr>Try It Out</vt:lpstr>
      <vt:lpstr>Try It Out</vt:lpstr>
      <vt:lpstr>Kruskal’s Algorithm: Running Time</vt:lpstr>
      <vt:lpstr>Kruskal’s Algorithm: Running Time</vt:lpstr>
      <vt:lpstr>Union-Find Crash Course</vt:lpstr>
      <vt:lpstr>Union-Find Running Time</vt:lpstr>
      <vt:lpstr>log^∗⁡n</vt:lpstr>
      <vt:lpstr>Using Union-Find</vt:lpstr>
      <vt:lpstr>Try it Out</vt:lpstr>
      <vt:lpstr>Try it Out</vt:lpstr>
      <vt:lpstr>Some Extra Comments</vt:lpstr>
      <vt:lpstr>Aside: A Graph of Trees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Robert Weber</cp:lastModifiedBy>
  <cp:revision>102</cp:revision>
  <cp:lastPrinted>2018-08-08T16:02:52Z</cp:lastPrinted>
  <dcterms:created xsi:type="dcterms:W3CDTF">2018-03-22T00:41:11Z</dcterms:created>
  <dcterms:modified xsi:type="dcterms:W3CDTF">2018-08-13T15:55:12Z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