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75" r:id="rId2"/>
    <p:sldId id="377" r:id="rId3"/>
    <p:sldId id="378" r:id="rId4"/>
    <p:sldId id="257" r:id="rId5"/>
    <p:sldId id="376" r:id="rId6"/>
    <p:sldId id="264" r:id="rId7"/>
    <p:sldId id="341" r:id="rId8"/>
    <p:sldId id="342" r:id="rId9"/>
    <p:sldId id="263" r:id="rId10"/>
    <p:sldId id="373" r:id="rId11"/>
    <p:sldId id="267" r:id="rId12"/>
    <p:sldId id="283" r:id="rId13"/>
    <p:sldId id="269" r:id="rId14"/>
    <p:sldId id="343" r:id="rId15"/>
    <p:sldId id="374" r:id="rId16"/>
    <p:sldId id="290" r:id="rId17"/>
    <p:sldId id="278" r:id="rId18"/>
    <p:sldId id="369" r:id="rId19"/>
    <p:sldId id="368" r:id="rId20"/>
    <p:sldId id="279" r:id="rId21"/>
    <p:sldId id="379" r:id="rId22"/>
    <p:sldId id="268" r:id="rId23"/>
    <p:sldId id="370" r:id="rId24"/>
    <p:sldId id="271" r:id="rId25"/>
    <p:sldId id="272" r:id="rId26"/>
    <p:sldId id="270" r:id="rId27"/>
    <p:sldId id="371" r:id="rId28"/>
    <p:sldId id="273" r:id="rId29"/>
    <p:sldId id="274" r:id="rId30"/>
    <p:sldId id="344" r:id="rId31"/>
    <p:sldId id="275" r:id="rId32"/>
    <p:sldId id="287" r:id="rId33"/>
    <p:sldId id="276" r:id="rId34"/>
    <p:sldId id="372" r:id="rId35"/>
    <p:sldId id="277" r:id="rId36"/>
    <p:sldId id="289" r:id="rId37"/>
    <p:sldId id="280" r:id="rId38"/>
    <p:sldId id="281" r:id="rId39"/>
    <p:sldId id="291" r:id="rId4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375"/>
            <p14:sldId id="377"/>
            <p14:sldId id="378"/>
            <p14:sldId id="257"/>
            <p14:sldId id="376"/>
            <p14:sldId id="264"/>
            <p14:sldId id="341"/>
            <p14:sldId id="342"/>
            <p14:sldId id="263"/>
            <p14:sldId id="373"/>
            <p14:sldId id="267"/>
            <p14:sldId id="283"/>
            <p14:sldId id="269"/>
            <p14:sldId id="343"/>
            <p14:sldId id="374"/>
            <p14:sldId id="290"/>
            <p14:sldId id="278"/>
            <p14:sldId id="369"/>
            <p14:sldId id="368"/>
            <p14:sldId id="279"/>
            <p14:sldId id="379"/>
            <p14:sldId id="268"/>
            <p14:sldId id="370"/>
            <p14:sldId id="271"/>
            <p14:sldId id="272"/>
            <p14:sldId id="270"/>
            <p14:sldId id="371"/>
            <p14:sldId id="273"/>
            <p14:sldId id="274"/>
            <p14:sldId id="344"/>
            <p14:sldId id="275"/>
            <p14:sldId id="287"/>
            <p14:sldId id="276"/>
            <p14:sldId id="372"/>
            <p14:sldId id="277"/>
            <p14:sldId id="289"/>
            <p14:sldId id="280"/>
            <p14:sldId id="281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  <a:srgbClr val="4C3282"/>
    <a:srgbClr val="A568D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11" autoAdjust="0"/>
  </p:normalViewPr>
  <p:slideViewPr>
    <p:cSldViewPr snapToGrid="0">
      <p:cViewPr varScale="1">
        <p:scale>
          <a:sx n="89" d="100"/>
          <a:sy n="89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E9677E-A3C5-4B26-93B9-9C130A432E0A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EB4F-F225-494F-9987-378D8B61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3A2DB0-ED42-4BA9-97D4-3103DF41532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7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81FB16-8F3B-4341-AEC1-0399AD044551}" type="datetime1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EF21-0ACA-41C8-AEEA-A08C1C1DC957}" type="datetime1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7CF-31E9-4755-953D-E660BCBACDE8}" type="datetime1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EF9-24F5-4162-88FB-903DC9AD351E}" type="datetime1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273C-AE19-49A5-A56C-31557BB366A4}" type="datetime1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810-DA38-4B4C-964D-3B393E2BD3F5}" type="datetime1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1E50-F948-4B28-B905-0811DEB41FAE}" type="datetime1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1A0-4BD0-4A9A-BE9C-739B364921C9}" type="datetime1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5459-BC87-4BB7-BA31-60E6ECA057D6}" type="datetime1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B669-5551-43E4-9D5C-4D2AD007D5BF}" type="datetime1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B5DC-4AD8-404D-896B-B7260A6F40D2}" type="datetime1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2772DD-B9DB-49E3-B0C3-DC7CE15FE253}" type="datetime1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commons.wikimedia.org/wiki/File:Phone_Shiny_Icon.svg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4.pn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hyperlink" Target="http://commons.wikimedia.org/wiki/File:Phone_Shiny_Icon.sv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Shortest Paths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47134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/>
            </a:p>
            <a:p>
              <a:r>
                <a:rPr lang="en-US" sz="2800" dirty="0" smtClean="0"/>
                <a:t>Given a directed graph and vertices s and t</a:t>
              </a:r>
            </a:p>
            <a:p>
              <a:r>
                <a:rPr lang="en-US" sz="2800" dirty="0" smtClean="0"/>
                <a:t>Find: the shortest path from s to t.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Shortest Path Problem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7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>
            <a:noAutofit/>
          </a:bodyPr>
          <a:lstStyle/>
          <a:p>
            <a:r>
              <a:rPr lang="en-US" sz="2800" dirty="0"/>
              <a:t>Let’s start with a simpler version: the edges are all the same weight </a:t>
            </a:r>
          </a:p>
          <a:p>
            <a:r>
              <a:rPr lang="en-US" sz="2800" dirty="0"/>
              <a:t>If the graph is </a:t>
            </a:r>
            <a:r>
              <a:rPr lang="en-US" sz="2800" b="1" dirty="0"/>
              <a:t>unweighted</a:t>
            </a:r>
            <a:r>
              <a:rPr lang="en-US" sz="2800" dirty="0"/>
              <a:t>, how do we find a shortest paths?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77943"/>
            <a:ext cx="11187258" cy="462769"/>
          </a:xfrm>
        </p:spPr>
        <p:txBody>
          <a:bodyPr>
            <a:noAutofit/>
          </a:bodyPr>
          <a:lstStyle/>
          <a:p>
            <a:r>
              <a:rPr lang="en-US" sz="2800" dirty="0"/>
              <a:t>If the graph is unweighted, how do we find a shortest paths?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0848" y="1779014"/>
            <a:ext cx="7686707" cy="2120471"/>
            <a:chOff x="2505075" y="2047875"/>
            <a:chExt cx="5800725" cy="1600200"/>
          </a:xfrm>
        </p:grpSpPr>
        <p:sp>
          <p:nvSpPr>
            <p:cNvPr id="6" name="Oval 5"/>
            <p:cNvSpPr/>
            <p:nvPr/>
          </p:nvSpPr>
          <p:spPr>
            <a:xfrm>
              <a:off x="25050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914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448049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4805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421890" y="2705099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2773368" y="2316168"/>
              <a:ext cx="720714" cy="43496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3605211" y="2391104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2773368" y="2973393"/>
              <a:ext cx="720713" cy="40638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3762375" y="2205038"/>
              <a:ext cx="1465257" cy="11747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3762374" y="3490912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3716342" y="2870990"/>
              <a:ext cx="2705548" cy="5087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3762375" y="2205038"/>
              <a:ext cx="1419225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5495925" y="2205038"/>
              <a:ext cx="2541582" cy="54609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6736215" y="2862262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5449893" y="2973392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5495925" y="3019425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494270" y="3873973"/>
            <a:ext cx="10700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What’s the shortest path from s to s? </a:t>
            </a:r>
          </a:p>
          <a:p>
            <a:pPr lvl="1"/>
            <a:r>
              <a:rPr lang="en-US" sz="2400" dirty="0"/>
              <a:t>Well….we’re already there.</a:t>
            </a:r>
          </a:p>
          <a:p>
            <a:r>
              <a:rPr lang="en-US" sz="2800" dirty="0"/>
              <a:t>What’s the shortest path from s to u or v?</a:t>
            </a:r>
          </a:p>
          <a:p>
            <a:pPr lvl="1"/>
            <a:r>
              <a:rPr lang="en-US" sz="2400" dirty="0"/>
              <a:t>Just go on the edge from s</a:t>
            </a:r>
          </a:p>
          <a:p>
            <a:r>
              <a:rPr lang="en-US" sz="2800" dirty="0"/>
              <a:t>From s to </a:t>
            </a:r>
            <a:r>
              <a:rPr lang="en-US" sz="2800" dirty="0" err="1"/>
              <a:t>w,x</a:t>
            </a:r>
            <a:r>
              <a:rPr lang="en-US" sz="2800" dirty="0"/>
              <a:t>, or y?</a:t>
            </a:r>
          </a:p>
          <a:p>
            <a:pPr lvl="1"/>
            <a:r>
              <a:rPr lang="en-US" sz="2400" dirty="0"/>
              <a:t>Can’t get there directly from s, for length 2 path, have to go through u or v.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13690"/>
            <a:ext cx="11187258" cy="2184218"/>
          </a:xfrm>
        </p:spPr>
        <p:txBody>
          <a:bodyPr>
            <a:normAutofit/>
          </a:bodyPr>
          <a:lstStyle/>
          <a:p>
            <a:r>
              <a:rPr lang="en-US" sz="2800" dirty="0"/>
              <a:t>To find the set of vertices at distance k, just find the set of vertices at distance k-1, and </a:t>
            </a:r>
            <a:r>
              <a:rPr lang="en-US" sz="2800" dirty="0" smtClean="0"/>
              <a:t>check for outgoing </a:t>
            </a:r>
            <a:r>
              <a:rPr lang="en-US" sz="2800" dirty="0"/>
              <a:t>edge to an undiscovered vertex.</a:t>
            </a:r>
          </a:p>
          <a:p>
            <a:r>
              <a:rPr lang="en-US" sz="2800" dirty="0"/>
              <a:t>Do we already know an algorithm that does something like that?</a:t>
            </a:r>
          </a:p>
          <a:p>
            <a:r>
              <a:rPr lang="en-US" sz="2800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3391776" y="2596730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BFS to find shortest paths in this graph.</a:t>
            </a: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xmlns="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924478"/>
            <a:ext cx="6802965" cy="2727997"/>
            <a:chOff x="5276850" y="1920635"/>
            <a:chExt cx="6066905" cy="2432836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888958"/>
            <a:ext cx="6802965" cy="2763517"/>
            <a:chOff x="5276850" y="1888958"/>
            <a:chExt cx="6066905" cy="2464513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9824" y="1888958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sp>
        <p:nvSpPr>
          <p:cNvPr id="38" name="TextBox 7">
            <a:extLst>
              <a:ext uri="{FF2B5EF4-FFF2-40B4-BE49-F238E27FC236}">
                <a16:creationId xmlns:a16="http://schemas.microsoft.com/office/drawing/2014/main" xmlns="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0097" y="1529848"/>
            <a:ext cx="11187258" cy="55511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 BFS to find shortest paths in this graph.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3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BFS didn’t mention a target vertex…</a:t>
            </a:r>
          </a:p>
          <a:p>
            <a:r>
              <a:rPr lang="en-US" sz="2800" dirty="0"/>
              <a:t>It actually finds the shortest path from s to every other vertex.</a:t>
            </a:r>
          </a:p>
          <a:p>
            <a:endParaRPr lang="en-US" sz="2800" dirty="0"/>
          </a:p>
          <a:p>
            <a:r>
              <a:rPr lang="en-US" sz="2800" dirty="0"/>
              <a:t>If you know your target, you can stop the algorithm early, when the target is removed from the queue.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1182" y="1647565"/>
            <a:ext cx="6965708" cy="1598142"/>
            <a:chOff x="634313" y="2034744"/>
            <a:chExt cx="6965708" cy="1598142"/>
          </a:xfrm>
        </p:grpSpPr>
        <p:sp>
          <p:nvSpPr>
            <p:cNvPr id="10" name="Rectangle 9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/>
            </a:p>
            <a:p>
              <a:r>
                <a:rPr lang="en-US" sz="2800" dirty="0" smtClean="0"/>
                <a:t>Given a directed graph and vertices s and t</a:t>
              </a:r>
            </a:p>
            <a:p>
              <a:r>
                <a:rPr lang="en-US" sz="2800" dirty="0" smtClean="0"/>
                <a:t>Find: the shortest path from s to t.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Shortest Path Problem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edge should represent the “time” or “distance” from one vertex to another. </a:t>
            </a:r>
          </a:p>
          <a:p>
            <a:r>
              <a:rPr lang="en-US" sz="2800" dirty="0"/>
              <a:t>Sometimes those aren’t uniform, so we put a weight on each edge to record that number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length </a:t>
            </a:r>
            <a:r>
              <a:rPr lang="en-US" sz="2800" dirty="0" smtClean="0"/>
              <a:t>(or “</a:t>
            </a:r>
            <a:r>
              <a:rPr lang="en-US" sz="2800" b="1" dirty="0" smtClean="0"/>
              <a:t>weight</a:t>
            </a:r>
            <a:r>
              <a:rPr lang="en-US" sz="2800" dirty="0" smtClean="0"/>
              <a:t>” or “</a:t>
            </a:r>
            <a:r>
              <a:rPr lang="en-US" sz="2800" b="1" dirty="0" smtClean="0"/>
              <a:t>cost</a:t>
            </a:r>
            <a:r>
              <a:rPr lang="en-US" sz="2800" dirty="0" smtClean="0"/>
              <a:t>”) </a:t>
            </a:r>
            <a:r>
              <a:rPr lang="en-US" sz="2800" dirty="0" smtClean="0"/>
              <a:t>of </a:t>
            </a:r>
            <a:r>
              <a:rPr lang="en-US" sz="2800" dirty="0"/>
              <a:t>a path in a weighted graph is the sum of the weights along that path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Edge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the shortest way to get from s to t?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72761" y="2133600"/>
            <a:ext cx="6504491" cy="2334064"/>
            <a:chOff x="2410083" y="2461323"/>
            <a:chExt cx="6504491" cy="2334064"/>
          </a:xfrm>
        </p:grpSpPr>
        <p:sp>
          <p:nvSpPr>
            <p:cNvPr id="7" name="Oval 6"/>
            <p:cNvSpPr/>
            <p:nvPr/>
          </p:nvSpPr>
          <p:spPr>
            <a:xfrm>
              <a:off x="2410083" y="3250711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562114" y="3250711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67462" y="3955632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67463" y="2513749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411334" y="3955632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4" name="Straight Arrow Connector 13"/>
            <p:cNvCxnSpPr>
              <a:stCxn id="7" idx="7"/>
              <a:endCxn id="10" idx="3"/>
            </p:cNvCxnSpPr>
            <p:nvPr/>
          </p:nvCxnSpPr>
          <p:spPr>
            <a:xfrm flipV="1">
              <a:off x="2710926" y="2814593"/>
              <a:ext cx="808154" cy="48773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>
              <a:off x="3643692" y="2898620"/>
              <a:ext cx="1" cy="105701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13" idx="1"/>
            </p:cNvCxnSpPr>
            <p:nvPr/>
          </p:nvCxnSpPr>
          <p:spPr>
            <a:xfrm>
              <a:off x="3819923" y="2689980"/>
              <a:ext cx="1643028" cy="131726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</p:cNvCxnSpPr>
            <p:nvPr/>
          </p:nvCxnSpPr>
          <p:spPr>
            <a:xfrm flipV="1">
              <a:off x="3819922" y="4131861"/>
              <a:ext cx="1574626" cy="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4"/>
              <a:endCxn id="13" idx="6"/>
            </p:cNvCxnSpPr>
            <p:nvPr/>
          </p:nvCxnSpPr>
          <p:spPr>
            <a:xfrm flipH="1">
              <a:off x="5763794" y="3603172"/>
              <a:ext cx="2974550" cy="52869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45321" y="2461323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28571" y="3280699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8411" y="2975062"/>
              <a:ext cx="58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-5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7858" y="4272167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7654" y="3954378"/>
              <a:ext cx="535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-2</a:t>
              </a:r>
              <a:endParaRPr lang="en-US" sz="2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19878" y="4702629"/>
            <a:ext cx="11683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, </a:t>
            </a:r>
            <a:r>
              <a:rPr lang="en-US" sz="2800" dirty="0" err="1" smtClean="0"/>
              <a:t>u,v,w</a:t>
            </a:r>
            <a:r>
              <a:rPr lang="en-US" sz="2800" dirty="0" smtClean="0"/>
              <a:t>, </a:t>
            </a:r>
            <a:r>
              <a:rPr lang="en-US" sz="2800" dirty="0" err="1" smtClean="0"/>
              <a:t>u,v,w</a:t>
            </a:r>
            <a:r>
              <a:rPr lang="en-US" sz="2800" dirty="0" smtClean="0"/>
              <a:t>, </a:t>
            </a:r>
            <a:r>
              <a:rPr lang="en-US" sz="2800" dirty="0" err="1" smtClean="0"/>
              <a:t>u,v,w</a:t>
            </a:r>
            <a:r>
              <a:rPr lang="en-US" sz="2800" dirty="0" smtClean="0"/>
              <a:t>, … </a:t>
            </a:r>
          </a:p>
          <a:p>
            <a:r>
              <a:rPr lang="en-US" sz="2800" dirty="0" smtClean="0"/>
              <a:t>There is no shortest way. You can always go around </a:t>
            </a:r>
            <a:r>
              <a:rPr lang="en-US" sz="2800" dirty="0" err="1" smtClean="0"/>
              <a:t>u,v,w</a:t>
            </a:r>
            <a:r>
              <a:rPr lang="en-US" sz="2800" dirty="0" smtClean="0"/>
              <a:t> once more. </a:t>
            </a:r>
          </a:p>
          <a:p>
            <a:r>
              <a:rPr lang="en-US" sz="2800" dirty="0" smtClean="0"/>
              <a:t>If there’s a </a:t>
            </a:r>
            <a:r>
              <a:rPr lang="en-US" sz="2800" b="1" dirty="0" smtClean="0"/>
              <a:t>negative weight cycle </a:t>
            </a:r>
            <a:r>
              <a:rPr lang="en-US" sz="2800" dirty="0" smtClean="0"/>
              <a:t>shortest paths are </a:t>
            </a:r>
            <a:r>
              <a:rPr lang="en-US" sz="2800" b="1" dirty="0" smtClean="0"/>
              <a:t>undefined.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70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Edge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If there are negative edge weights, but no negative weight cycle, shortest paths are still defined.</a:t>
            </a:r>
          </a:p>
          <a:p>
            <a:endParaRPr lang="en-US" sz="2800" dirty="0"/>
          </a:p>
          <a:p>
            <a:r>
              <a:rPr lang="en-US" sz="2800" dirty="0" smtClean="0"/>
              <a:t>For today we’ll </a:t>
            </a:r>
            <a:r>
              <a:rPr lang="en-US" sz="2800" dirty="0"/>
              <a:t>assume all of the weights are positive</a:t>
            </a:r>
          </a:p>
          <a:p>
            <a:pPr lvl="1"/>
            <a:r>
              <a:rPr lang="en-US" sz="2800" dirty="0"/>
              <a:t>For </a:t>
            </a:r>
            <a:r>
              <a:rPr lang="en-US" sz="2800" dirty="0" err="1"/>
              <a:t>GoogleMaps</a:t>
            </a:r>
            <a:r>
              <a:rPr lang="en-US" sz="2800" dirty="0"/>
              <a:t> that definitely makes sense.</a:t>
            </a:r>
          </a:p>
          <a:p>
            <a:pPr lvl="1"/>
            <a:r>
              <a:rPr lang="en-US" sz="2800" dirty="0"/>
              <a:t>Sometimes negative weights make sense. </a:t>
            </a:r>
            <a:endParaRPr lang="en-US" sz="2800" dirty="0" smtClean="0"/>
          </a:p>
          <a:p>
            <a:pPr lvl="1"/>
            <a:r>
              <a:rPr lang="en-US" sz="2800" b="1" dirty="0" smtClean="0"/>
              <a:t>Today’s </a:t>
            </a:r>
            <a:r>
              <a:rPr lang="en-US" sz="2800" b="1" dirty="0"/>
              <a:t>algorithm doesn’t work for those graphs </a:t>
            </a:r>
          </a:p>
          <a:p>
            <a:pPr lvl="1"/>
            <a:r>
              <a:rPr lang="en-US" sz="2800" dirty="0"/>
              <a:t>There are other algorithms that do </a:t>
            </a:r>
            <a:r>
              <a:rPr lang="en-US" sz="2800" dirty="0" smtClean="0"/>
              <a:t>work (ask Robbie later)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 section, you’ll see why negative edge weights might be useful.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76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Parallelism exercises due today</a:t>
            </a:r>
          </a:p>
          <a:p>
            <a:r>
              <a:rPr lang="en-US" sz="2800" dirty="0" smtClean="0"/>
              <a:t>“One” more exercise out this afternoon.</a:t>
            </a:r>
          </a:p>
          <a:p>
            <a:r>
              <a:rPr lang="en-US" sz="2800" dirty="0" smtClean="0"/>
              <a:t>We’ve written two exercises 12A and 12B.</a:t>
            </a:r>
          </a:p>
          <a:p>
            <a:r>
              <a:rPr lang="en-US" sz="2800" dirty="0" smtClean="0"/>
              <a:t>You can either </a:t>
            </a:r>
          </a:p>
          <a:p>
            <a:r>
              <a:rPr lang="en-US" sz="2800" dirty="0" smtClean="0"/>
              <a:t>1. Submit only one of A and B (whichever one you prefer)</a:t>
            </a:r>
          </a:p>
          <a:p>
            <a:r>
              <a:rPr lang="en-US" sz="2800" dirty="0" smtClean="0"/>
              <a:t>2. Or use a token and do both (you get the higher of the two scores).</a:t>
            </a:r>
            <a:endParaRPr lang="en-US" sz="2800" dirty="0"/>
          </a:p>
          <a:p>
            <a:r>
              <a:rPr lang="en-US" sz="2800" dirty="0" smtClean="0"/>
              <a:t>Because we’re at the end of the quarter, you won’t be able to use a token to redo exercise 12. </a:t>
            </a:r>
          </a:p>
          <a:p>
            <a:r>
              <a:rPr lang="en-US" sz="2800" dirty="0" smtClean="0"/>
              <a:t>Both are useful for studying for the final, you should at least look at both.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  <a:endParaRPr lang="en-US" sz="2800" dirty="0" smtClean="0"/>
          </a:p>
          <a:p>
            <a:r>
              <a:rPr lang="en-US" sz="2800" dirty="0" smtClean="0"/>
              <a:t>Maybe </a:t>
            </a:r>
            <a:r>
              <a:rPr lang="en-US" sz="2800" dirty="0"/>
              <a:t>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  <a:endParaRPr lang="en-US" sz="2800" dirty="0" smtClean="0"/>
          </a:p>
          <a:p>
            <a:r>
              <a:rPr lang="en-US" sz="2800" dirty="0" smtClean="0"/>
              <a:t>Maybe </a:t>
            </a:r>
            <a:r>
              <a:rPr lang="en-US" sz="2800" dirty="0"/>
              <a:t>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4556050"/>
            <a:ext cx="110415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went wrong? </a:t>
            </a:r>
            <a:endParaRPr lang="en-US" sz="28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we found a shorter path from s to u,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needed to update the distance to v </a:t>
            </a:r>
            <a:endParaRPr lang="en-US" sz="2800" dirty="0" smtClean="0"/>
          </a:p>
          <a:p>
            <a:r>
              <a:rPr lang="en-US" sz="2800" dirty="0" smtClean="0"/>
              <a:t>but </a:t>
            </a:r>
            <a:r>
              <a:rPr lang="en-US" sz="2800" dirty="0"/>
              <a:t>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4030665"/>
            <a:ext cx="3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056950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746906"/>
                <a:ext cx="3770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4870990" y="404952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4049529"/>
                <a:ext cx="3770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6095999" y="404952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049529"/>
                <a:ext cx="377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7931562" y="4030665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4030665"/>
                <a:ext cx="377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100033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746906"/>
                <a:ext cx="377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3073425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746906"/>
                <a:ext cx="377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4864132" y="4053372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4053372"/>
                <a:ext cx="377000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6081427" y="407206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4072069"/>
                <a:ext cx="377000" cy="523220"/>
              </a:xfrm>
              <a:prstGeom prst="rect">
                <a:avLst/>
              </a:prstGeom>
              <a:blipFill rotWithShape="0">
                <a:blip r:embed="rId9"/>
                <a:stretch>
                  <a:fillRect r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4100033" y="2774511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774511"/>
                <a:ext cx="37700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7925658" y="4050035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4050035"/>
                <a:ext cx="377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 r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4897468" y="4062720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4062720"/>
                <a:ext cx="37700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8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already do this all the time.</a:t>
            </a:r>
          </a:p>
          <a:p>
            <a:r>
              <a:rPr lang="en-US" sz="2800" dirty="0"/>
              <a:t>In </a:t>
            </a:r>
            <a:r>
              <a:rPr lang="en-US" sz="2800" dirty="0" smtClean="0"/>
              <a:t>P1, </a:t>
            </a:r>
            <a:r>
              <a:rPr lang="en-US" sz="2800" dirty="0"/>
              <a:t>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They appeared in exercise 7.</a:t>
            </a:r>
            <a:endParaRPr lang="en-US" sz="2800" dirty="0"/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we reduce finding shortest paths on weighted graphs to finding them on unweighted graphs?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smtClean="0"/>
              <a:t>Using </a:t>
            </a:r>
            <a:r>
              <a:rPr lang="en-US" sz="2800" dirty="0"/>
              <a:t>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7171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Graphs Take 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Given a weighted graph, how do we turn it into an unweighted one without messing up the </a:t>
            </a:r>
            <a:r>
              <a:rPr lang="en-US" sz="2800" dirty="0" smtClean="0"/>
              <a:t>path lengths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822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</a:t>
            </a:r>
            <a:r>
              <a:rPr lang="en-US" sz="2400" dirty="0" smtClean="0"/>
              <a:t>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834042" cy="3383565"/>
          </a:xfrm>
        </p:spPr>
        <p:txBody>
          <a:bodyPr>
            <a:noAutofit/>
          </a:bodyPr>
          <a:lstStyle/>
          <a:p>
            <a:r>
              <a:rPr lang="en-US" sz="2800" dirty="0"/>
              <a:t>What is the running time of our reduction on this graph?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O(|V|+|E|) of the modified graph, which is…slow.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83534" y="1384902"/>
            <a:ext cx="4834042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Does our reduction even work on this graph?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Ummm</a:t>
            </a:r>
            <a:r>
              <a:rPr lang="en-US" sz="2800" dirty="0"/>
              <a:t>….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239" y="4808378"/>
            <a:ext cx="11528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Tl;dr</a:t>
            </a:r>
            <a:r>
              <a:rPr lang="en-US" sz="2800" dirty="0"/>
              <a:t>: If your graph’s weights are all small positive integers, this reduction might work great. </a:t>
            </a:r>
          </a:p>
          <a:p>
            <a:r>
              <a:rPr lang="en-US" sz="2800" dirty="0"/>
              <a:t>Otherwise we probably need a new idea.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48871" y="2325233"/>
            <a:ext cx="3137982" cy="1695663"/>
            <a:chOff x="1571625" y="2325233"/>
            <a:chExt cx="2247900" cy="1695663"/>
          </a:xfrm>
        </p:grpSpPr>
        <p:sp>
          <p:nvSpPr>
            <p:cNvPr id="9" name="Oval 8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/>
            <p:cNvCxnSpPr>
              <a:stCxn id="10" idx="6"/>
              <a:endCxn id="12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1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6"/>
              <a:endCxn id="12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6"/>
              <a:endCxn id="12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10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60203" y="2658034"/>
              <a:ext cx="652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930" y="2325233"/>
              <a:ext cx="750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5225" y="3189899"/>
              <a:ext cx="727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946" y="2338937"/>
              <a:ext cx="534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1915" y="3170553"/>
              <a:ext cx="534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84552" y="2313678"/>
            <a:ext cx="3089754" cy="1387886"/>
            <a:chOff x="1571625" y="2325233"/>
            <a:chExt cx="2247900" cy="1387886"/>
          </a:xfrm>
        </p:grpSpPr>
        <p:sp>
          <p:nvSpPr>
            <p:cNvPr id="24" name="Oval 23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28" name="Straight Arrow Connector 27"/>
            <p:cNvCxnSpPr>
              <a:stCxn id="25" idx="6"/>
              <a:endCxn id="27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5"/>
              <a:endCxn id="26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6"/>
              <a:endCxn id="27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6"/>
              <a:endCxn id="27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0"/>
              <a:endCxn id="25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089" y="2586131"/>
                  <a:ext cx="652078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634930" y="2325233"/>
                  <a:ext cx="7502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30" y="2325233"/>
                  <a:ext cx="75028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2985225" y="3189899"/>
              <a:ext cx="72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5000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20946" y="2338937"/>
                  <a:ext cx="5342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946" y="2338937"/>
                  <a:ext cx="53425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881915" y="3170553"/>
              <a:ext cx="534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8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 we can’t just do a reduction. </a:t>
            </a:r>
          </a:p>
          <a:p>
            <a:pPr marL="0" indent="0">
              <a:buNone/>
            </a:pPr>
            <a:r>
              <a:rPr lang="en-US" sz="2800" dirty="0"/>
              <a:t>Instead </a:t>
            </a:r>
            <a:r>
              <a:rPr lang="en-US" sz="2800" dirty="0" smtClean="0"/>
              <a:t>figure </a:t>
            </a:r>
            <a:r>
              <a:rPr lang="en-US" sz="2800" dirty="0"/>
              <a:t>out why BFS worked in the unweighted case,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try </a:t>
            </a:r>
            <a:r>
              <a:rPr lang="en-US" sz="2800" dirty="0"/>
              <a:t>to make the same thing happen in the weighted case.</a:t>
            </a:r>
          </a:p>
          <a:p>
            <a:pPr marL="0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837334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47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Graphs: Take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BFS When </a:t>
            </a:r>
            <a:r>
              <a:rPr lang="en-US" sz="2800" dirty="0"/>
              <a:t>we used a vertex </a:t>
            </a:r>
            <a:r>
              <a:rPr lang="en-US" sz="2800" dirty="0" smtClean="0"/>
              <a:t>u to </a:t>
            </a:r>
            <a:r>
              <a:rPr lang="en-US" sz="2800" dirty="0"/>
              <a:t>update shortest paths we already knew the exact shortest path to u. </a:t>
            </a:r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we never ran into the update problem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we process the vertices in order of distance from s, we have a chance.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Process the vertices in order of distance from </a:t>
            </a:r>
            <a:r>
              <a:rPr lang="en-US" sz="2800" dirty="0" smtClean="0"/>
              <a:t>s</a:t>
            </a:r>
            <a:endParaRPr lang="en-US" sz="2800" dirty="0"/>
          </a:p>
          <a:p>
            <a:r>
              <a:rPr lang="en-US" sz="2800" dirty="0"/>
              <a:t>Idea: </a:t>
            </a:r>
          </a:p>
          <a:p>
            <a:r>
              <a:rPr lang="en-US" sz="2800" dirty="0"/>
              <a:t>Have a set of vertices that are “known” </a:t>
            </a:r>
          </a:p>
          <a:p>
            <a:pPr lvl="1"/>
            <a:r>
              <a:rPr lang="en-US" sz="2800" dirty="0"/>
              <a:t>(we know at least one path from s to them).</a:t>
            </a:r>
          </a:p>
          <a:p>
            <a:r>
              <a:rPr lang="en-US" sz="2800" dirty="0"/>
              <a:t>Record an estimated distance </a:t>
            </a:r>
          </a:p>
          <a:p>
            <a:pPr lvl="1"/>
            <a:r>
              <a:rPr lang="en-US" sz="2800" dirty="0"/>
              <a:t>(the best way we know to get to each vertex).</a:t>
            </a:r>
          </a:p>
          <a:p>
            <a:r>
              <a:rPr lang="en-US" sz="2800" dirty="0"/>
              <a:t>If we process only the vertex closest in estimated distance, we won’t ever find a shorter path to a processed vertex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This statement is the key to proving correctness. </a:t>
            </a:r>
            <a:endParaRPr lang="en-US" sz="2400" dirty="0"/>
          </a:p>
          <a:p>
            <a:pPr lvl="1"/>
            <a:r>
              <a:rPr lang="en-US" sz="2400" dirty="0" smtClean="0"/>
              <a:t>It’s nice if you want to practice induction/understand the algorithm better.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30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70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09096"/>
              </p:ext>
            </p:extLst>
          </p:nvPr>
        </p:nvGraphicFramePr>
        <p:xfrm>
          <a:off x="6612502" y="1001040"/>
          <a:ext cx="5377449" cy="31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5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748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399BC66-8980-46F9-819B-7E2698A2B9D4}"/>
                  </a:ext>
                </a:extLst>
              </p:cNvPr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99BC66-8980-46F9-819B-7E2698A2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4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P3 checkpoint 2 Wednesday. </a:t>
            </a:r>
          </a:p>
          <a:p>
            <a:r>
              <a:rPr lang="en-US" sz="2800" dirty="0" smtClean="0"/>
              <a:t>Using tokens to redo exercises:</a:t>
            </a:r>
            <a:br>
              <a:rPr lang="en-US" sz="2800" dirty="0" smtClean="0"/>
            </a:br>
            <a:r>
              <a:rPr lang="en-US" sz="2800" dirty="0" smtClean="0"/>
              <a:t>Redone exercises will be due next Tuesday (Aug 14) at 11:59 PM.</a:t>
            </a:r>
          </a:p>
          <a:p>
            <a:r>
              <a:rPr lang="en-US" sz="2800" dirty="0" smtClean="0"/>
              <a:t>We’ll have a form to tell us </a:t>
            </a:r>
          </a:p>
          <a:p>
            <a:pPr lvl="1"/>
            <a:r>
              <a:rPr lang="en-US" sz="2400" dirty="0" smtClean="0"/>
              <a:t>How many tokens you’re using for P3 late days and </a:t>
            </a:r>
          </a:p>
          <a:p>
            <a:pPr lvl="1"/>
            <a:r>
              <a:rPr lang="en-US" sz="2400" dirty="0" smtClean="0"/>
              <a:t>Which exercises you’re redoing. </a:t>
            </a:r>
          </a:p>
          <a:p>
            <a:r>
              <a:rPr lang="en-US" sz="2800" dirty="0" smtClean="0"/>
              <a:t>Have to decide by Tuesday Aug. 14. </a:t>
            </a:r>
            <a:endParaRPr lang="en-US" sz="2800" dirty="0"/>
          </a:p>
          <a:p>
            <a:r>
              <a:rPr lang="en-US" sz="2800" dirty="0" smtClean="0"/>
              <a:t>Redone parallelism exercises will be submitted on </a:t>
            </a:r>
            <a:r>
              <a:rPr lang="en-US" sz="2800" dirty="0" err="1" smtClean="0"/>
              <a:t>gitlab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Others submitted on </a:t>
            </a:r>
            <a:r>
              <a:rPr lang="en-US" sz="2800" dirty="0" err="1" smtClean="0"/>
              <a:t>gradescope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5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601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59460"/>
              </p:ext>
            </p:extLst>
          </p:nvPr>
        </p:nvGraphicFramePr>
        <p:xfrm>
          <a:off x="6660643" y="795198"/>
          <a:ext cx="531620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8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20</a:t>
                      </a:r>
                      <a:r>
                        <a:rPr lang="en-US" sz="2400" strike="noStrike" dirty="0" smtClean="0"/>
                        <a:t> </a:t>
                      </a:r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s</a:t>
                      </a:r>
                      <a:r>
                        <a:rPr lang="en-US" sz="2400" dirty="0" smtClean="0"/>
                        <a:t> 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those lines of pseudocode was a little sketchy</a:t>
            </a:r>
          </a:p>
          <a:p>
            <a:r>
              <a:rPr lang="en-US" sz="2800" dirty="0"/>
              <a:t>&gt;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u be the closest unprocessed vertex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ADT have we talked about that might work here?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Minimum Priority Queues!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Minimum Priority Queues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6166219" cy="4845504"/>
          </a:xfrm>
        </p:spPr>
        <p:txBody>
          <a:bodyPr>
            <a:normAutofit/>
          </a:bodyPr>
          <a:lstStyle/>
          <a:p>
            <a:r>
              <a:rPr lang="en-US" sz="2800" dirty="0"/>
              <a:t>They won’t quite work “out of the box”. </a:t>
            </a:r>
          </a:p>
          <a:p>
            <a:r>
              <a:rPr lang="en-US" sz="2800" dirty="0"/>
              <a:t>We don’t have an update priority method. Can we add one?</a:t>
            </a:r>
          </a:p>
          <a:p>
            <a:pPr lvl="1"/>
            <a:r>
              <a:rPr lang="en-US" sz="2800" dirty="0"/>
              <a:t>Percolate up!</a:t>
            </a:r>
          </a:p>
          <a:p>
            <a:r>
              <a:rPr lang="en-US" sz="2800" dirty="0"/>
              <a:t>To percolate u’s entry in the heap up we’ll have to get to it.		</a:t>
            </a:r>
          </a:p>
          <a:p>
            <a:pPr lvl="1"/>
            <a:r>
              <a:rPr lang="en-US" sz="2800" dirty="0"/>
              <a:t>Each vertex need pointer to where it appears in the priority queue</a:t>
            </a:r>
          </a:p>
          <a:p>
            <a:pPr lvl="1"/>
            <a:r>
              <a:rPr lang="en-US" sz="2800" dirty="0"/>
              <a:t>I’m going to ignore this point for the rest of the lecture.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090311-2EF7-4C40-9B98-E8D0CBC4B2BA}"/>
              </a:ext>
            </a:extLst>
          </p:cNvPr>
          <p:cNvSpPr/>
          <p:nvPr/>
        </p:nvSpPr>
        <p:spPr>
          <a:xfrm>
            <a:off x="6974542" y="1084729"/>
            <a:ext cx="4941766" cy="52246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6CD448-FEC2-44D4-8450-635AEF5A3D97}"/>
              </a:ext>
            </a:extLst>
          </p:cNvPr>
          <p:cNvSpPr/>
          <p:nvPr/>
        </p:nvSpPr>
        <p:spPr>
          <a:xfrm>
            <a:off x="6974542" y="1067152"/>
            <a:ext cx="4941765" cy="80093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Min Priority Queue ADT</a:t>
            </a:r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xmlns="" id="{B0D8D26D-9ACB-4762-A50D-1A845DC19735}"/>
              </a:ext>
            </a:extLst>
          </p:cNvPr>
          <p:cNvSpPr txBox="1"/>
          <p:nvPr/>
        </p:nvSpPr>
        <p:spPr>
          <a:xfrm>
            <a:off x="6971929" y="4689540"/>
            <a:ext cx="457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/>
              <a:t>removeMin</a:t>
            </a:r>
            <a:r>
              <a:rPr lang="en-US" sz="2200" b="1" dirty="0"/>
              <a:t>()</a:t>
            </a:r>
            <a:r>
              <a:rPr lang="en-US" sz="2200" dirty="0"/>
              <a:t> – returns </a:t>
            </a:r>
            <a:r>
              <a:rPr lang="en-US" sz="2200" dirty="0" smtClean="0"/>
              <a:t>and removes </a:t>
            </a:r>
            <a:r>
              <a:rPr lang="en-US" sz="2200" dirty="0"/>
              <a:t>element with the </a:t>
            </a:r>
            <a:r>
              <a:rPr lang="en-US" sz="2200" u="sng" dirty="0"/>
              <a:t>smallest</a:t>
            </a:r>
            <a:r>
              <a:rPr lang="en-US" sz="2200" dirty="0"/>
              <a:t> </a:t>
            </a:r>
            <a:r>
              <a:rPr lang="en-US" sz="2200" dirty="0" smtClean="0"/>
              <a:t>priority</a:t>
            </a:r>
            <a:endParaRPr lang="en-US" sz="2200" dirty="0"/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xmlns="" id="{F8047A5A-6718-40A7-9AF4-7F28CB978ABC}"/>
              </a:ext>
            </a:extLst>
          </p:cNvPr>
          <p:cNvSpPr txBox="1"/>
          <p:nvPr/>
        </p:nvSpPr>
        <p:spPr>
          <a:xfrm>
            <a:off x="6971929" y="1857318"/>
            <a:ext cx="251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xmlns="" id="{06321386-0B72-4188-BB6D-651951092E5D}"/>
              </a:ext>
            </a:extLst>
          </p:cNvPr>
          <p:cNvSpPr txBox="1"/>
          <p:nvPr/>
        </p:nvSpPr>
        <p:spPr>
          <a:xfrm>
            <a:off x="7046258" y="2851208"/>
            <a:ext cx="251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xmlns="" id="{EABE2CBA-D8FF-4162-AF36-928C76D8DF07}"/>
              </a:ext>
            </a:extLst>
          </p:cNvPr>
          <p:cNvSpPr txBox="1"/>
          <p:nvPr/>
        </p:nvSpPr>
        <p:spPr>
          <a:xfrm>
            <a:off x="6974543" y="2172350"/>
            <a:ext cx="4760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Set of comparable values</a:t>
            </a:r>
          </a:p>
          <a:p>
            <a:r>
              <a:rPr lang="en-US" sz="2200" dirty="0"/>
              <a:t>- Ordered </a:t>
            </a:r>
            <a:r>
              <a:rPr lang="en-US" sz="2200" dirty="0" smtClean="0"/>
              <a:t>by “priority</a:t>
            </a:r>
            <a:r>
              <a:rPr lang="en-US" sz="2200" dirty="0"/>
              <a:t>”</a:t>
            </a: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xmlns="" id="{E0A014F4-4E0B-4A05-A4C4-35BE0B6B845A}"/>
              </a:ext>
            </a:extLst>
          </p:cNvPr>
          <p:cNvSpPr txBox="1"/>
          <p:nvPr/>
        </p:nvSpPr>
        <p:spPr>
          <a:xfrm>
            <a:off x="7046259" y="3203332"/>
            <a:ext cx="4748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peek()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n-US" sz="2200" dirty="0" smtClean="0"/>
              <a:t>find the </a:t>
            </a:r>
            <a:r>
              <a:rPr lang="en-US" sz="2200" dirty="0"/>
              <a:t>element with the smallest </a:t>
            </a:r>
            <a:r>
              <a:rPr lang="en-US" sz="2200" u="sng" dirty="0"/>
              <a:t>priority</a:t>
            </a: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xmlns="" id="{4611FA18-39AB-46C8-AF11-45F1F911D9EF}"/>
              </a:ext>
            </a:extLst>
          </p:cNvPr>
          <p:cNvSpPr txBox="1"/>
          <p:nvPr/>
        </p:nvSpPr>
        <p:spPr>
          <a:xfrm>
            <a:off x="7046259" y="3915658"/>
            <a:ext cx="489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insert(value) </a:t>
            </a:r>
            <a:r>
              <a:rPr lang="en-US" sz="2400" dirty="0"/>
              <a:t>– add </a:t>
            </a:r>
            <a:r>
              <a:rPr lang="en-US" sz="2400" dirty="0" smtClean="0"/>
              <a:t>new </a:t>
            </a:r>
            <a:r>
              <a:rPr lang="en-US" sz="2400" dirty="0"/>
              <a:t>element to </a:t>
            </a:r>
            <a:r>
              <a:rPr lang="en-US" sz="2400" dirty="0" smtClean="0"/>
              <a:t>collection</a:t>
            </a:r>
            <a:endParaRPr lang="en-US" sz="2400" dirty="0"/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xmlns="" id="{4611FA18-39AB-46C8-AF11-45F1F911D9EF}"/>
              </a:ext>
            </a:extLst>
          </p:cNvPr>
          <p:cNvSpPr txBox="1"/>
          <p:nvPr/>
        </p:nvSpPr>
        <p:spPr>
          <a:xfrm>
            <a:off x="6999246" y="5433446"/>
            <a:ext cx="47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DecreaseKey</a:t>
            </a:r>
            <a:r>
              <a:rPr lang="en-US" sz="2400" b="1" dirty="0" smtClean="0"/>
              <a:t>(e</a:t>
            </a:r>
            <a:r>
              <a:rPr lang="en-US" sz="2400" b="1" dirty="0"/>
              <a:t>, p) </a:t>
            </a:r>
            <a:r>
              <a:rPr lang="en-US" sz="2400" dirty="0"/>
              <a:t>– decreases </a:t>
            </a:r>
            <a:r>
              <a:rPr lang="en-US" sz="2400" dirty="0" smtClean="0"/>
              <a:t>priority </a:t>
            </a:r>
            <a:r>
              <a:rPr lang="en-US" sz="2400" dirty="0"/>
              <a:t>of element e down to p.</a:t>
            </a:r>
          </a:p>
        </p:txBody>
      </p:sp>
    </p:spTree>
    <p:extLst>
      <p:ext uri="{BB962C8B-B14F-4D97-AF65-F5344CB8AC3E}">
        <p14:creationId xmlns:p14="http://schemas.microsoft.com/office/powerpoint/2010/main" val="558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5238" y="1061666"/>
                <a:ext cx="8649444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 =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MPQ.removeMin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) //if v not in MPQ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MPQ.insert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MPQ.decreaseKey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	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061666"/>
                <a:ext cx="8649444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564" t="-524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2775" y="2805953"/>
            <a:ext cx="6504161" cy="1047143"/>
          </a:xfrm>
        </p:spPr>
        <p:txBody>
          <a:bodyPr/>
          <a:lstStyle/>
          <a:p>
            <a:r>
              <a:rPr lang="en-US" dirty="0" smtClean="0"/>
              <a:t>Optional Content</a:t>
            </a:r>
            <a:br>
              <a:rPr lang="en-US" dirty="0" smtClean="0"/>
            </a:br>
            <a:r>
              <a:rPr lang="en-US" dirty="0" smtClean="0"/>
              <a:t>More Graph Applications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algorithms are obviously useful for </a:t>
            </a:r>
            <a:r>
              <a:rPr lang="en-US" dirty="0" err="1"/>
              <a:t>GoogleMaps</a:t>
            </a:r>
            <a:r>
              <a:rPr lang="en-US" dirty="0"/>
              <a:t>.</a:t>
            </a:r>
          </a:p>
          <a:p>
            <a:r>
              <a:rPr lang="en-US" dirty="0"/>
              <a:t>The wonderful thing about graphs is they can encode </a:t>
            </a:r>
            <a:r>
              <a:rPr lang="en-US" b="1" dirty="0"/>
              <a:t>arbitrary </a:t>
            </a:r>
            <a:r>
              <a:rPr lang="en-US" dirty="0"/>
              <a:t>relationships among objects.</a:t>
            </a:r>
          </a:p>
          <a:p>
            <a:endParaRPr lang="en-US" dirty="0"/>
          </a:p>
          <a:p>
            <a:r>
              <a:rPr lang="en-US" dirty="0"/>
              <a:t>I don’t care if you remember all the details.</a:t>
            </a:r>
          </a:p>
          <a:p>
            <a:r>
              <a:rPr lang="en-US" dirty="0"/>
              <a:t> I just want you to see that these algorithms have non-obvious applications.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13" y="4599515"/>
            <a:ext cx="8454461" cy="184890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</a:t>
            </a:r>
            <a:r>
              <a:rPr lang="en-US" sz="2200" dirty="0"/>
              <a:t> a directed graph G, where each edge weight is the probability of successfully transmitting a message across that edge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/>
              <a:t>path from s to t with maximum probability of message transmission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13" y="4599515"/>
            <a:ext cx="8454461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Maximum Probability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1390742"/>
            <a:ext cx="1022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have a message I need to get from point s to point t. </a:t>
            </a:r>
          </a:p>
          <a:p>
            <a:r>
              <a:rPr lang="en-US" dirty="0"/>
              <a:t>But the connections are unreliable. </a:t>
            </a:r>
          </a:p>
          <a:p>
            <a:r>
              <a:rPr lang="en-US" dirty="0"/>
              <a:t>What path should I send the message along so it has the best chance of arriving?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2713C38-4E13-417B-BE3D-E5178BFD9D4B}"/>
              </a:ext>
            </a:extLst>
          </p:cNvPr>
          <p:cNvGrpSpPr/>
          <p:nvPr/>
        </p:nvGrpSpPr>
        <p:grpSpPr>
          <a:xfrm>
            <a:off x="3190023" y="2254583"/>
            <a:ext cx="3935308" cy="2232333"/>
            <a:chOff x="2368092" y="2254583"/>
            <a:chExt cx="3935308" cy="22323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5CB58713-5428-44DC-BDCE-06E3B262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292B1B5-1510-432C-8B2C-7C8642BA6C29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47A351A-C596-43E5-937E-FEF938C4E7FE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A91326B-F4C0-43BB-BC3D-C3AAF2202612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E9CC620-4B56-4EDC-B0FF-2637B68428AF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F219A0BB-18C1-4BDD-9C3B-AC6AD7042C91}"/>
                </a:ext>
              </a:extLst>
            </p:cNvPr>
            <p:cNvCxnSpPr>
              <a:stCxn id="11" idx="6"/>
              <a:endCxn id="13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7AB899B2-97F1-4F3B-959F-5D0FCAC9B559}"/>
                </a:ext>
              </a:extLst>
            </p:cNvPr>
            <p:cNvCxnSpPr>
              <a:stCxn id="10" idx="5"/>
              <a:endCxn id="12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45281AE-12AD-43B3-92B5-05C20971746A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A434EE7C-B689-40F9-8D51-EC18964B53F8}"/>
                </a:ext>
              </a:extLst>
            </p:cNvPr>
            <p:cNvCxnSpPr>
              <a:stCxn id="12" idx="6"/>
              <a:endCxn id="13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15FD525F-D2D7-445A-8665-DE05649F4F32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202593A-36B9-4BBF-93AB-AFAE797F10D7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0EC4698-5C49-4EF6-9B6A-A67D08035AA6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B5DCFF7-FE49-4589-9942-4B57F0A7BA82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825CAE2-15B3-4B11-BD05-D27F316ABB53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D17B747-2BA4-44B6-B899-149DB3A21E58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BEBBA11-D906-43F8-8FA2-2348C4A7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5464E078-0977-4436-AB15-54C9BCD7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90163ACD-2CC5-42BC-A37A-62C10BCD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C1F11370-5540-4CF6-8371-53D5717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each edge’s weight be the probability a message is sent successfully across the edge.</a:t>
                </a:r>
              </a:p>
              <a:p>
                <a:r>
                  <a:rPr lang="en-US" dirty="0"/>
                  <a:t>What’s the probability we get our message all the way across a path? </a:t>
                </a:r>
              </a:p>
              <a:p>
                <a:pPr lvl="1"/>
                <a:r>
                  <a:rPr lang="en-US" dirty="0"/>
                  <a:t>It’s the product of the edge weights.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only know how to handle sums of edge weights. </a:t>
                </a:r>
              </a:p>
              <a:p>
                <a:r>
                  <a:rPr lang="en-US" dirty="0"/>
                  <a:t>Is there a way to turn products into sums?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F3F167-EC36-489D-A9D3-F5CCD7BAC384}"/>
              </a:ext>
            </a:extLst>
          </p:cNvPr>
          <p:cNvGrpSpPr/>
          <p:nvPr/>
        </p:nvGrpSpPr>
        <p:grpSpPr>
          <a:xfrm>
            <a:off x="5142110" y="2357323"/>
            <a:ext cx="3935308" cy="2232333"/>
            <a:chOff x="2368092" y="2254583"/>
            <a:chExt cx="3935308" cy="2232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15B5C9-01C5-4B24-A0D0-3D46CB2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30A4EBD-D7DA-4B8B-A6CD-53DE556090D7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2F2CA9D-3A8E-497E-8528-93E2D29377DD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3E8181C-4AA9-463C-9632-0159B7A54F35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DF37235-F31E-44EB-A9F2-36FEEA625988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97CA702F-29A9-447F-984E-B7E53E48E83F}"/>
                </a:ext>
              </a:extLst>
            </p:cNvPr>
            <p:cNvCxnSpPr>
              <a:stCxn id="9" idx="6"/>
              <a:endCxn id="11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8CEBDB1-2F82-40FF-850F-B2B51B9C2037}"/>
                </a:ext>
              </a:extLst>
            </p:cNvPr>
            <p:cNvCxnSpPr>
              <a:stCxn id="8" idx="5"/>
              <a:endCxn id="10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E533EF8D-E08A-419D-827D-8537ECAA58C7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B83C22DC-954D-43AB-8DF0-1E9B5E4CAA07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69C852C9-8279-4427-B849-2C1A65375FE9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EE382B-95C8-4509-AF81-2F9AC00DBE71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0D88229-F2BF-4692-9049-DC39D8DD8AEA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859F60E-9B75-423B-B140-F06E4793DF4F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D89DF0A-CEC9-4DF0-9749-AD259DB22166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5452A67-F50C-45FF-958E-4646C6550656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9382E5F-4C9A-4B0F-AB4A-981EE5B0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85D319-2F5B-4FC8-BD81-BF38854E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A94BF42-D5F3-4973-B142-4D22E86E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2D74723-9A0E-45A7-A8CF-AC51E042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</p:spPr>
            <p:txBody>
              <a:bodyPr/>
              <a:lstStyle/>
              <a:p>
                <a:r>
                  <a:rPr lang="en-US" dirty="0"/>
                  <a:t>We’ve still got two problems.</a:t>
                </a:r>
              </a:p>
              <a:p>
                <a:r>
                  <a:rPr lang="en-US" dirty="0"/>
                  <a:t>1. When we take logs, our edge weights become negative.</a:t>
                </a:r>
              </a:p>
              <a:p>
                <a:r>
                  <a:rPr lang="en-US" dirty="0"/>
                  <a:t>2. We want the </a:t>
                </a:r>
                <a:r>
                  <a:rPr lang="en-US" i="1" dirty="0"/>
                  <a:t>maximum </a:t>
                </a:r>
                <a:r>
                  <a:rPr lang="en-US" dirty="0"/>
                  <a:t>probability of success, but that’s the longest path not the shortest one.</a:t>
                </a:r>
              </a:p>
              <a:p>
                <a:r>
                  <a:rPr lang="en-US" dirty="0"/>
                  <a:t>Multiplying all edge weights by negative one fixes both problems at once!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b="1" dirty="0"/>
                  <a:t>reduced </a:t>
                </a:r>
                <a:r>
                  <a:rPr lang="en-US" dirty="0"/>
                  <a:t>the maximum probability path problem to a shortest path problem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r>
                  <a:rPr lang="en-US" dirty="0"/>
                  <a:t> of each edge weight.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  <a:blipFill>
                <a:blip r:embed="rId2"/>
                <a:stretch>
                  <a:fillRect l="-272" t="-2105" r="-147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27149D-0C9A-47E8-BC55-E698F302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93845" y="1196667"/>
            <a:ext cx="618091" cy="5694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1C2B859-1C1E-4BA3-A0E0-C5332D4A06ED}"/>
              </a:ext>
            </a:extLst>
          </p:cNvPr>
          <p:cNvSpPr/>
          <p:nvPr/>
        </p:nvSpPr>
        <p:spPr>
          <a:xfrm>
            <a:off x="7566814" y="20969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9E8766F-16C9-4739-AD78-7DA48D0C1BF3}"/>
              </a:ext>
            </a:extLst>
          </p:cNvPr>
          <p:cNvSpPr/>
          <p:nvPr/>
        </p:nvSpPr>
        <p:spPr>
          <a:xfrm>
            <a:off x="9377305" y="12280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7BDCD9A-2927-4E05-9B1A-BE3732CF57DB}"/>
              </a:ext>
            </a:extLst>
          </p:cNvPr>
          <p:cNvSpPr/>
          <p:nvPr/>
        </p:nvSpPr>
        <p:spPr>
          <a:xfrm>
            <a:off x="9570767" y="3085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001A588-B226-4C8D-9192-4BF4599392BD}"/>
              </a:ext>
            </a:extLst>
          </p:cNvPr>
          <p:cNvSpPr/>
          <p:nvPr/>
        </p:nvSpPr>
        <p:spPr>
          <a:xfrm>
            <a:off x="11187797" y="220810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C45C5FC-32C4-4931-A5D8-2DE0187F291E}"/>
              </a:ext>
            </a:extLst>
          </p:cNvPr>
          <p:cNvCxnSpPr>
            <a:stCxn id="24" idx="6"/>
            <a:endCxn id="26" idx="1"/>
          </p:cNvCxnSpPr>
          <p:nvPr/>
        </p:nvCxnSpPr>
        <p:spPr>
          <a:xfrm>
            <a:off x="9691630" y="1385258"/>
            <a:ext cx="1542199" cy="8688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DAFCA02-F6FA-42F2-AF1C-5AB758D3F35F}"/>
              </a:ext>
            </a:extLst>
          </p:cNvPr>
          <p:cNvCxnSpPr>
            <a:stCxn id="23" idx="5"/>
            <a:endCxn id="25" idx="2"/>
          </p:cNvCxnSpPr>
          <p:nvPr/>
        </p:nvCxnSpPr>
        <p:spPr>
          <a:xfrm>
            <a:off x="7835107" y="2365268"/>
            <a:ext cx="1735660" cy="8772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E729E78-C469-435C-8DD1-513CA2B7A10A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881139" y="2254138"/>
            <a:ext cx="3306658" cy="11113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DFFA7A2-C7C7-4136-9AE7-3ADB3C89DFE8}"/>
              </a:ext>
            </a:extLst>
          </p:cNvPr>
          <p:cNvCxnSpPr>
            <a:stCxn id="25" idx="6"/>
            <a:endCxn id="26" idx="3"/>
          </p:cNvCxnSpPr>
          <p:nvPr/>
        </p:nvCxnSpPr>
        <p:spPr>
          <a:xfrm flipV="1">
            <a:off x="9885092" y="2476398"/>
            <a:ext cx="1348737" cy="7661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8D46AF5-08C5-4C52-A3D0-5917E05AA5AC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7723977" y="1385258"/>
            <a:ext cx="1653328" cy="7117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D049D1-4FF9-48EA-9E65-45792AFA8EF3}"/>
              </a:ext>
            </a:extLst>
          </p:cNvPr>
          <p:cNvSpPr txBox="1"/>
          <p:nvPr/>
        </p:nvSpPr>
        <p:spPr>
          <a:xfrm>
            <a:off x="9244727" y="2253023"/>
            <a:ext cx="77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9EC33F-6073-4379-9001-8284BB94E908}"/>
              </a:ext>
            </a:extLst>
          </p:cNvPr>
          <p:cNvSpPr txBox="1"/>
          <p:nvPr/>
        </p:nvSpPr>
        <p:spPr>
          <a:xfrm>
            <a:off x="8527329" y="1598542"/>
            <a:ext cx="75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5C2378B-6150-44FA-9874-4E33EBA82374}"/>
              </a:ext>
            </a:extLst>
          </p:cNvPr>
          <p:cNvSpPr txBox="1"/>
          <p:nvPr/>
        </p:nvSpPr>
        <p:spPr>
          <a:xfrm>
            <a:off x="9993908" y="2564161"/>
            <a:ext cx="7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E145B2-39AA-434D-927D-4924454ED455}"/>
              </a:ext>
            </a:extLst>
          </p:cNvPr>
          <p:cNvSpPr txBox="1"/>
          <p:nvPr/>
        </p:nvSpPr>
        <p:spPr>
          <a:xfrm>
            <a:off x="9793418" y="1683070"/>
            <a:ext cx="7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B45624D-4BFB-4A75-B52B-8B3DB248BF85}"/>
              </a:ext>
            </a:extLst>
          </p:cNvPr>
          <p:cNvSpPr txBox="1"/>
          <p:nvPr/>
        </p:nvSpPr>
        <p:spPr>
          <a:xfrm>
            <a:off x="8739561" y="2614998"/>
            <a:ext cx="8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-2.32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517DADF-8AF5-4CA2-A811-9BDB8BB2E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518064" y="2904526"/>
            <a:ext cx="432760" cy="432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D47BFB3-7D05-4142-9C3F-437DB640DD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10293049" y="1332977"/>
            <a:ext cx="406188" cy="40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517B0B1-6276-415D-AF04-D966F37D16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004" y="2808629"/>
            <a:ext cx="504568" cy="6203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D0A53CE-4DE9-42F7-BB36-24E50F54E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645" y="1931968"/>
            <a:ext cx="551380" cy="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Probability Path Reduction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7E740AF-A249-41C7-BCB2-E57449BB5AF1}"/>
              </a:ext>
            </a:extLst>
          </p:cNvPr>
          <p:cNvGrpSpPr/>
          <p:nvPr/>
        </p:nvGrpSpPr>
        <p:grpSpPr>
          <a:xfrm>
            <a:off x="3860562" y="1384966"/>
            <a:ext cx="3765682" cy="1707859"/>
            <a:chOff x="7566814" y="1196667"/>
            <a:chExt cx="3935308" cy="2232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BFD9D6F-27B6-4AB3-8EE3-39B7B8C8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8D6E3AE-4F56-46D5-A2C2-1CEE36E59EF6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5BEDFEC-B005-460F-96D3-2851159D79C4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1076BED-A9D1-4D8B-A17F-F80523D796D8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EBAA680-49C5-47BD-A6D5-5CA454D07BF8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20B936D-69C4-4704-AACA-5D989D0E3E4A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50557AB-ACF3-4AD2-BF47-66B70A06680A}"/>
                </a:ext>
              </a:extLst>
            </p:cNvPr>
            <p:cNvCxnSpPr>
              <a:stCxn id="9" idx="5"/>
              <a:endCxn id="11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0E3D56C-C424-4474-8841-A7107D2E5F1D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CEA8B9E5-748F-41D4-B2B7-ABD414399085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6AF7E1A0-7408-45AE-AFFF-301C9A0FAFA6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0974CF8-2350-4466-A068-7E73655186A7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12CF975-3B12-4CF8-ADB5-0912D108093B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BE46852-9728-4811-84BF-EFB95872A3A8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DBB09C-3B55-4EF0-BEAD-E72F12E6034D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1ABF5D-864D-4D5F-B5AD-A5549A6B36B2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A656A95-65B1-4C7A-B862-9877F06D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CD7CCB2-002E-4A6F-ACB1-8EA3CB74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9E13805D-A31F-4397-9373-6A0DF2B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166E20E-B4D7-46E2-A559-877D3F0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321D34A-B69A-4180-9A70-674E92AA35DB}"/>
              </a:ext>
            </a:extLst>
          </p:cNvPr>
          <p:cNvGrpSpPr/>
          <p:nvPr/>
        </p:nvGrpSpPr>
        <p:grpSpPr>
          <a:xfrm>
            <a:off x="152348" y="1412833"/>
            <a:ext cx="3426630" cy="1718133"/>
            <a:chOff x="826962" y="1186393"/>
            <a:chExt cx="3935308" cy="22323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7B703A16-DE1D-4A1C-8EC5-5622D630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253993" y="1186393"/>
              <a:ext cx="618091" cy="56941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4B160E9C-11E6-43AC-B581-2203AA9AD675}"/>
                </a:ext>
              </a:extLst>
            </p:cNvPr>
            <p:cNvSpPr/>
            <p:nvPr/>
          </p:nvSpPr>
          <p:spPr>
            <a:xfrm>
              <a:off x="826962" y="20867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7593846-BBD7-46C9-A7B1-CA6360953BC3}"/>
                </a:ext>
              </a:extLst>
            </p:cNvPr>
            <p:cNvSpPr/>
            <p:nvPr/>
          </p:nvSpPr>
          <p:spPr>
            <a:xfrm>
              <a:off x="2637453" y="12178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EFD00FD-8393-48BD-92F5-116E445618A8}"/>
                </a:ext>
              </a:extLst>
            </p:cNvPr>
            <p:cNvSpPr/>
            <p:nvPr/>
          </p:nvSpPr>
          <p:spPr>
            <a:xfrm>
              <a:off x="2830915" y="30751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36A6677A-062E-45F0-8B1B-A2A09984FF0A}"/>
                </a:ext>
              </a:extLst>
            </p:cNvPr>
            <p:cNvSpPr/>
            <p:nvPr/>
          </p:nvSpPr>
          <p:spPr>
            <a:xfrm>
              <a:off x="4447945" y="219783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DFE63493-A45C-4678-A9E6-CCFCE6E1A5FC}"/>
                </a:ext>
              </a:extLst>
            </p:cNvPr>
            <p:cNvCxnSpPr>
              <a:stCxn id="30" idx="6"/>
              <a:endCxn id="32" idx="1"/>
            </p:cNvCxnSpPr>
            <p:nvPr/>
          </p:nvCxnSpPr>
          <p:spPr>
            <a:xfrm>
              <a:off x="2951778" y="137498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C68110C5-5507-4217-92F0-9A7D14FCB9CC}"/>
                </a:ext>
              </a:extLst>
            </p:cNvPr>
            <p:cNvCxnSpPr>
              <a:stCxn id="29" idx="5"/>
              <a:endCxn id="31" idx="2"/>
            </p:cNvCxnSpPr>
            <p:nvPr/>
          </p:nvCxnSpPr>
          <p:spPr>
            <a:xfrm>
              <a:off x="1095255" y="235499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088713DA-A8FE-4196-9666-2AE026B0CF4E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141287" y="224386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93999600-7120-45AA-B066-06C2EFFFB990}"/>
                </a:ext>
              </a:extLst>
            </p:cNvPr>
            <p:cNvCxnSpPr>
              <a:stCxn id="31" idx="6"/>
              <a:endCxn id="32" idx="3"/>
            </p:cNvCxnSpPr>
            <p:nvPr/>
          </p:nvCxnSpPr>
          <p:spPr>
            <a:xfrm flipV="1">
              <a:off x="3145240" y="246612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1E50466B-D436-46CA-8F81-B8C3E41B34D6}"/>
                </a:ext>
              </a:extLst>
            </p:cNvPr>
            <p:cNvCxnSpPr>
              <a:stCxn id="29" idx="0"/>
              <a:endCxn id="30" idx="2"/>
            </p:cNvCxnSpPr>
            <p:nvPr/>
          </p:nvCxnSpPr>
          <p:spPr>
            <a:xfrm flipV="1">
              <a:off x="984125" y="137498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6D0A277-C4E5-4ADE-AFB7-B23A5D5573A1}"/>
                </a:ext>
              </a:extLst>
            </p:cNvPr>
            <p:cNvSpPr txBox="1"/>
            <p:nvPr/>
          </p:nvSpPr>
          <p:spPr>
            <a:xfrm>
              <a:off x="2504875" y="2242749"/>
              <a:ext cx="77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0F78E97-2BA4-4104-AD2C-24D4BA116102}"/>
                </a:ext>
              </a:extLst>
            </p:cNvPr>
            <p:cNvSpPr txBox="1"/>
            <p:nvPr/>
          </p:nvSpPr>
          <p:spPr>
            <a:xfrm>
              <a:off x="1787477" y="158826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98417FD-7DB9-422E-993C-7D60512EAF2F}"/>
                </a:ext>
              </a:extLst>
            </p:cNvPr>
            <p:cNvSpPr txBox="1"/>
            <p:nvPr/>
          </p:nvSpPr>
          <p:spPr>
            <a:xfrm>
              <a:off x="3254056" y="2553887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1E58155-58ED-46F8-AB74-5030E7DE60D6}"/>
                </a:ext>
              </a:extLst>
            </p:cNvPr>
            <p:cNvSpPr txBox="1"/>
            <p:nvPr/>
          </p:nvSpPr>
          <p:spPr>
            <a:xfrm>
              <a:off x="3137084" y="1683070"/>
              <a:ext cx="7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4A8B22E-FD0E-47CC-BA3A-F10963C7A3BA}"/>
                </a:ext>
              </a:extLst>
            </p:cNvPr>
            <p:cNvSpPr txBox="1"/>
            <p:nvPr/>
          </p:nvSpPr>
          <p:spPr>
            <a:xfrm>
              <a:off x="2123847" y="2614998"/>
              <a:ext cx="87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B52D70B-C824-4E96-8B96-3CB566A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778212" y="2894252"/>
              <a:ext cx="432760" cy="4327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BDB711E1-0D5C-4A60-958A-F1CA455D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3553197" y="1322703"/>
              <a:ext cx="406188" cy="4061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86459B0F-D172-40BC-9CC8-4A56A80B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1152" y="2798355"/>
              <a:ext cx="504568" cy="620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8C14D7E-922F-47C3-B4CD-667A893D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186" y="1910754"/>
              <a:ext cx="551380" cy="349207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3C1FEF4-12F0-4A83-BA76-7C11FCFBC955}"/>
              </a:ext>
            </a:extLst>
          </p:cNvPr>
          <p:cNvGrpSpPr/>
          <p:nvPr/>
        </p:nvGrpSpPr>
        <p:grpSpPr>
          <a:xfrm>
            <a:off x="4147294" y="4380351"/>
            <a:ext cx="3426630" cy="1718133"/>
            <a:chOff x="8411080" y="1339201"/>
            <a:chExt cx="3426630" cy="171813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814E0416-53D8-4496-8852-4C731728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8782913" y="1339201"/>
              <a:ext cx="538197" cy="43825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A57D0ACE-108A-4142-B034-EDC33BFF203A}"/>
                </a:ext>
              </a:extLst>
            </p:cNvPr>
            <p:cNvSpPr/>
            <p:nvPr/>
          </p:nvSpPr>
          <p:spPr>
            <a:xfrm>
              <a:off x="8411080" y="203213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349E721-C331-4320-920C-925AAE70F941}"/>
                </a:ext>
              </a:extLst>
            </p:cNvPr>
            <p:cNvSpPr/>
            <p:nvPr/>
          </p:nvSpPr>
          <p:spPr>
            <a:xfrm>
              <a:off x="9987547" y="136339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221E76B-63C7-4016-B193-4FFF2E38E3F6}"/>
                </a:ext>
              </a:extLst>
            </p:cNvPr>
            <p:cNvSpPr/>
            <p:nvPr/>
          </p:nvSpPr>
          <p:spPr>
            <a:xfrm>
              <a:off x="10156002" y="2792877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C6E4F1E6-77DB-4AD0-8C02-4A0BF922301A}"/>
                </a:ext>
              </a:extLst>
            </p:cNvPr>
            <p:cNvSpPr/>
            <p:nvPr/>
          </p:nvSpPr>
          <p:spPr>
            <a:xfrm>
              <a:off x="11564015" y="2117662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596B3582-B095-4564-B972-AA7736C4EB3A}"/>
                </a:ext>
              </a:extLst>
            </p:cNvPr>
            <p:cNvCxnSpPr>
              <a:stCxn id="54" idx="6"/>
              <a:endCxn id="56" idx="1"/>
            </p:cNvCxnSpPr>
            <p:nvPr/>
          </p:nvCxnSpPr>
          <p:spPr>
            <a:xfrm>
              <a:off x="10261242" y="1484352"/>
              <a:ext cx="1342854" cy="66874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2A381038-BFC6-4E55-954D-70738EF80522}"/>
                </a:ext>
              </a:extLst>
            </p:cNvPr>
            <p:cNvCxnSpPr>
              <a:stCxn id="53" idx="5"/>
              <a:endCxn id="55" idx="2"/>
            </p:cNvCxnSpPr>
            <p:nvPr/>
          </p:nvCxnSpPr>
          <p:spPr>
            <a:xfrm>
              <a:off x="8644693" y="2238624"/>
              <a:ext cx="1511309" cy="67521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A61D5D7B-0CF9-4660-B86A-0E6E73B3D904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8684775" y="2153092"/>
              <a:ext cx="2879239" cy="85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BCD652CD-4DBD-4FF5-AF41-8FCC315E9FC4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10429697" y="2324156"/>
              <a:ext cx="1174399" cy="5896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F09E3FD1-8A32-4D9A-BF29-104FCF2B1383}"/>
                </a:ext>
              </a:extLst>
            </p:cNvPr>
            <p:cNvCxnSpPr>
              <a:stCxn id="53" idx="0"/>
              <a:endCxn id="54" idx="2"/>
            </p:cNvCxnSpPr>
            <p:nvPr/>
          </p:nvCxnSpPr>
          <p:spPr>
            <a:xfrm flipV="1">
              <a:off x="8547928" y="1484352"/>
              <a:ext cx="1439619" cy="5477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A82A94A-D553-4517-A8D9-CD304DF4B685}"/>
                </a:ext>
              </a:extLst>
            </p:cNvPr>
            <p:cNvSpPr txBox="1"/>
            <p:nvPr/>
          </p:nvSpPr>
          <p:spPr>
            <a:xfrm>
              <a:off x="9872106" y="2152234"/>
              <a:ext cx="675373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6389318-EA3A-421E-9F46-5D48B2E292F3}"/>
                </a:ext>
              </a:extLst>
            </p:cNvPr>
            <p:cNvSpPr txBox="1"/>
            <p:nvPr/>
          </p:nvSpPr>
          <p:spPr>
            <a:xfrm>
              <a:off x="9247439" y="1648507"/>
              <a:ext cx="653302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41D9229-359D-4946-879B-BA8BDEE94ECB}"/>
                </a:ext>
              </a:extLst>
            </p:cNvPr>
            <p:cNvSpPr txBox="1"/>
            <p:nvPr/>
          </p:nvSpPr>
          <p:spPr>
            <a:xfrm>
              <a:off x="10524448" y="2391704"/>
              <a:ext cx="6333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4A71F77-E241-4600-BA07-0DDF2DB0914F}"/>
                </a:ext>
              </a:extLst>
            </p:cNvPr>
            <p:cNvSpPr txBox="1"/>
            <p:nvPr/>
          </p:nvSpPr>
          <p:spPr>
            <a:xfrm>
              <a:off x="10422596" y="1721472"/>
              <a:ext cx="61370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08B8C7F-AF9A-4B70-9940-A2C9EBADFF60}"/>
                </a:ext>
              </a:extLst>
            </p:cNvPr>
            <p:cNvSpPr txBox="1"/>
            <p:nvPr/>
          </p:nvSpPr>
          <p:spPr>
            <a:xfrm>
              <a:off x="9540330" y="2438738"/>
              <a:ext cx="7626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7430206B-2AAC-4EE9-B695-3FFD84D4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980851" y="2653668"/>
              <a:ext cx="376821" cy="33307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D63BCA83-DF7B-47FF-8F81-9CBFA4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784922" y="1444113"/>
              <a:ext cx="353684" cy="3126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F4CED7C7-9D41-4AD7-9075-232B3230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6221" y="2579860"/>
              <a:ext cx="439348" cy="477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DD6BDEFB-77B0-42C4-A0F7-45AC459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9765" y="1896711"/>
              <a:ext cx="480109" cy="26877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F2E92D2E-FBEC-4AA9-9AE8-4B0A3B8F41CD}"/>
              </a:ext>
            </a:extLst>
          </p:cNvPr>
          <p:cNvGrpSpPr/>
          <p:nvPr/>
        </p:nvGrpSpPr>
        <p:grpSpPr>
          <a:xfrm>
            <a:off x="8235371" y="2929029"/>
            <a:ext cx="3765682" cy="1707859"/>
            <a:chOff x="7566814" y="1196667"/>
            <a:chExt cx="3935308" cy="22323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70972D3A-5D8D-494B-9560-54FC28B6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358F3CF-1D31-4DCB-AECA-48F55268A3E1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B6EDF6BE-C51A-4C42-9FFD-EF5E49A9C4FB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2F846AC6-5E8D-491D-B60B-049B4CD49456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B2A996D-9876-4D0D-B6F6-C21794A26FA1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2D0FA257-8205-4394-9100-280B24B126BA}"/>
                </a:ext>
              </a:extLst>
            </p:cNvPr>
            <p:cNvCxnSpPr>
              <a:stCxn id="75" idx="6"/>
              <a:endCxn id="77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xmlns="" id="{2AC688C8-8D05-447A-9DA1-06CB94E5F1D0}"/>
                </a:ext>
              </a:extLst>
            </p:cNvPr>
            <p:cNvCxnSpPr>
              <a:stCxn id="74" idx="5"/>
              <a:endCxn id="76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DD56414E-B689-40A1-A1CF-109B3867E3AA}"/>
                </a:ext>
              </a:extLst>
            </p:cNvPr>
            <p:cNvCxnSpPr>
              <a:stCxn id="74" idx="6"/>
              <a:endCxn id="77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77D76CF8-3B42-466E-BF1B-58B41724A7DC}"/>
                </a:ext>
              </a:extLst>
            </p:cNvPr>
            <p:cNvCxnSpPr>
              <a:stCxn id="76" idx="6"/>
              <a:endCxn id="77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9269AFDE-2B88-4A6C-B4CC-8B4AE42CCD21}"/>
                </a:ext>
              </a:extLst>
            </p:cNvPr>
            <p:cNvCxnSpPr>
              <a:stCxn id="74" idx="0"/>
              <a:endCxn id="75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5CCAC6C5-8E02-4174-BB47-68D29C980918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BD9E372D-8CFF-4C76-971A-87CE2F7DBAC0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D6DFC12-F1E6-44B0-9C29-0E8832602137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2E19C25B-DCAB-45CD-8CA5-C04BC8B52DB2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263503E-A141-4BAF-B7BD-22DE1DED3DCB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BC16BB49-F694-4DFC-9EA7-1D379D4F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9447841E-AEE8-429F-93A3-333ED56E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DCCED1DB-62F4-45A2-813B-E3670E60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FB49B6E-8765-4D4C-80DA-05F85DE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D75B2F-D211-4213-AB73-347F8F32CEB2}"/>
              </a:ext>
            </a:extLst>
          </p:cNvPr>
          <p:cNvSpPr/>
          <p:nvPr/>
        </p:nvSpPr>
        <p:spPr>
          <a:xfrm>
            <a:off x="8244206" y="2807478"/>
            <a:ext cx="3756847" cy="194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Weighted Shortest Paths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3B6CB98-6225-4C91-8118-E4FC7761365E}"/>
              </a:ext>
            </a:extLst>
          </p:cNvPr>
          <p:cNvSpPr/>
          <p:nvPr/>
        </p:nvSpPr>
        <p:spPr>
          <a:xfrm>
            <a:off x="3759549" y="1112556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50BE078-E3C0-4FFC-A176-28DFB14F389B}"/>
              </a:ext>
            </a:extLst>
          </p:cNvPr>
          <p:cNvSpPr/>
          <p:nvPr/>
        </p:nvSpPr>
        <p:spPr>
          <a:xfrm>
            <a:off x="3806621" y="4193968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30438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L 0.32448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5144 -0.0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44 -0.04051 L 0.35886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156 0.2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787 L -0.35091 0.2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5 -0.00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E42639-2DCC-4C96-9947-174B4FBE1A11}"/>
              </a:ext>
            </a:extLst>
          </p:cNvPr>
          <p:cNvSpPr txBox="1"/>
          <p:nvPr/>
        </p:nvSpPr>
        <p:spPr>
          <a:xfrm>
            <a:off x="2712638" y="5668361"/>
            <a:ext cx="44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 order: </a:t>
            </a:r>
            <a:r>
              <a:rPr lang="en-US" sz="2800" dirty="0" err="1"/>
              <a:t>s,u,v,y,x,w,t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28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</a:t>
            </a:r>
            <a:r>
              <a:rPr lang="en-US" sz="2800" dirty="0" smtClean="0"/>
              <a:t>does </a:t>
            </a:r>
            <a:r>
              <a:rPr lang="en-US" sz="2800" dirty="0"/>
              <a:t>Google Maps figure out this is the fastest way to get </a:t>
            </a:r>
            <a:r>
              <a:rPr lang="en-US" sz="2800" dirty="0" smtClean="0"/>
              <a:t>from Kane Hall to CSE?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represent a map as a graph? What are the vertices and edges?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2385624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93139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342710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5029902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477577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78184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6592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3071216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799101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4107606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5309551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665804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3211040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627105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428019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312842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306468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340276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479034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471021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701206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/>
            </a:p>
            <a:p>
              <a:r>
                <a:rPr lang="en-US" sz="2800" dirty="0" smtClean="0"/>
                <a:t>Given a directed graph and vertices s and t</a:t>
              </a:r>
            </a:p>
            <a:p>
              <a:r>
                <a:rPr lang="en-US" sz="2800" dirty="0" smtClean="0"/>
                <a:t>Find: the shortest path from s to t.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Shortest Path Problem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13688</TotalTime>
  <Words>2077</Words>
  <Application>Microsoft Office PowerPoint</Application>
  <PresentationFormat>Widescreen</PresentationFormat>
  <Paragraphs>697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Shortest Paths</vt:lpstr>
      <vt:lpstr>Announcements</vt:lpstr>
      <vt:lpstr>Announcements</vt:lpstr>
      <vt:lpstr>Warm Up</vt:lpstr>
      <vt:lpstr>Warm Up</vt:lpstr>
      <vt:lpstr>Shortest Paths</vt:lpstr>
      <vt:lpstr>Representing Maps as Graphs</vt:lpstr>
      <vt:lpstr>Representing Maps as Graphs</vt:lpstr>
      <vt:lpstr>Shortest Paths</vt:lpstr>
      <vt:lpstr>Shortest Paths</vt:lpstr>
      <vt:lpstr>Unweighted graphs</vt:lpstr>
      <vt:lpstr>Unweighted Graphs</vt:lpstr>
      <vt:lpstr>Unweighted Graphs: Key Idea</vt:lpstr>
      <vt:lpstr>Unweighted Graphs</vt:lpstr>
      <vt:lpstr>Unweighted Graphs</vt:lpstr>
      <vt:lpstr>What about the target vertex?</vt:lpstr>
      <vt:lpstr>Weighted Graphs</vt:lpstr>
      <vt:lpstr>Negative Edge Weights</vt:lpstr>
      <vt:lpstr>Negative Edge Weights</vt:lpstr>
      <vt:lpstr>Weighted Graphs: Take 1 </vt:lpstr>
      <vt:lpstr>Weighted Graphs: Take 1 </vt:lpstr>
      <vt:lpstr>Weighted Graphs: Take 2</vt:lpstr>
      <vt:lpstr>Weighted Graphs Take 2</vt:lpstr>
      <vt:lpstr>Weighted Graphs: A Reduction</vt:lpstr>
      <vt:lpstr>Weighted Graphs: A Reduction</vt:lpstr>
      <vt:lpstr>Weighted Graphs: Take 3</vt:lpstr>
      <vt:lpstr>Weighted Graphs: Take 3</vt:lpstr>
      <vt:lpstr>Weighted Graphs: Take 3</vt:lpstr>
      <vt:lpstr>Dijkstra’s Algorithm</vt:lpstr>
      <vt:lpstr>Dijkstra’s Algorithm</vt:lpstr>
      <vt:lpstr>Implementation Details</vt:lpstr>
      <vt:lpstr>Making Minimum Priority Queues Work</vt:lpstr>
      <vt:lpstr>Running Time Analysis</vt:lpstr>
      <vt:lpstr>Optional Content More Graph Applications</vt:lpstr>
      <vt:lpstr>Another Application of Shortest Paths</vt:lpstr>
      <vt:lpstr>Another Application of Shortest Paths</vt:lpstr>
      <vt:lpstr>Another Application of Shortest Paths</vt:lpstr>
      <vt:lpstr>Another Application of Shortest Paths</vt:lpstr>
      <vt:lpstr>Maximum Probability Path Reduction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199</cp:revision>
  <cp:lastPrinted>2018-08-06T15:53:15Z</cp:lastPrinted>
  <dcterms:created xsi:type="dcterms:W3CDTF">2018-03-22T00:41:11Z</dcterms:created>
  <dcterms:modified xsi:type="dcterms:W3CDTF">2018-08-06T16:16:20Z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