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2" r:id="rId12"/>
    <p:sldId id="268" r:id="rId13"/>
    <p:sldId id="269" r:id="rId14"/>
    <p:sldId id="270" r:id="rId15"/>
    <p:sldId id="265" r:id="rId16"/>
    <p:sldId id="266" r:id="rId17"/>
    <p:sldId id="271" r:id="rId18"/>
    <p:sldId id="273" r:id="rId19"/>
    <p:sldId id="289" r:id="rId20"/>
    <p:sldId id="285" r:id="rId21"/>
    <p:sldId id="287" r:id="rId22"/>
    <p:sldId id="288" r:id="rId23"/>
    <p:sldId id="290" r:id="rId24"/>
    <p:sldId id="275" r:id="rId25"/>
    <p:sldId id="276" r:id="rId26"/>
    <p:sldId id="278" r:id="rId27"/>
    <p:sldId id="279" r:id="rId28"/>
    <p:sldId id="284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8C46"/>
    <a:srgbClr val="305C2E"/>
    <a:srgbClr val="5AA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7EF60-7483-456E-8817-A81B52D43FE7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8C727-CA07-4FD2-BC73-23058954B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usual to write |V| = n and |E| = m, though sometimes we’ll abuse notation and just use V and 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importance of returning visited and re-assigning it after each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7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5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01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0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0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1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2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0E334DB-1AAD-4ADB-8AE4-BE8F8D7DD70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C53213-C2EC-46CB-A667-B71239F4EEC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1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8" Type="http://schemas.openxmlformats.org/officeDocument/2006/relationships/image" Target="../media/image103.png"/><Relationship Id="rId26" Type="http://schemas.openxmlformats.org/officeDocument/2006/relationships/image" Target="../media/image221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7" Type="http://schemas.openxmlformats.org/officeDocument/2006/relationships/image" Target="../media/image102.png"/><Relationship Id="rId25" Type="http://schemas.openxmlformats.org/officeDocument/2006/relationships/image" Target="../media/image220.png"/><Relationship Id="rId16" Type="http://schemas.openxmlformats.org/officeDocument/2006/relationships/image" Target="../media/image111.png"/><Relationship Id="rId29" Type="http://schemas.openxmlformats.org/officeDocument/2006/relationships/image" Target="../media/image25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6.png"/><Relationship Id="rId6" Type="http://schemas.openxmlformats.org/officeDocument/2006/relationships/image" Target="../media/image101.png"/><Relationship Id="rId24" Type="http://schemas.openxmlformats.org/officeDocument/2006/relationships/image" Target="../media/image2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8" Type="http://schemas.openxmlformats.org/officeDocument/2006/relationships/image" Target="../media/image249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4" Type="http://schemas.openxmlformats.org/officeDocument/2006/relationships/image" Target="../media/image99.png"/><Relationship Id="rId27" Type="http://schemas.openxmlformats.org/officeDocument/2006/relationships/image" Target="../media/image2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B9EC4A-C1DF-45A1-93EA-60BB7A5F5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-47134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 III</a:t>
            </a:r>
            <a:endParaRPr lang="en-US" dirty="0"/>
          </a:p>
        </p:txBody>
      </p:sp>
      <p:sp>
        <p:nvSpPr>
          <p:cNvPr id="320" name="Footer Placeholder 3">
            <a:extLst>
              <a:ext uri="{FF2B5EF4-FFF2-40B4-BE49-F238E27FC236}">
                <a16:creationId xmlns=""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SU 18 - Robbie Weber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52810" y="3015042"/>
            <a:ext cx="8801027" cy="1413838"/>
            <a:chOff x="252810" y="3015042"/>
            <a:chExt cx="8801027" cy="14138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AEE1886-EFC5-42C8-B6FF-CDD6ED262E47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 flipH="1">
              <a:off x="684050" y="3015042"/>
              <a:ext cx="963262" cy="773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ED131DB6-C2B8-44F9-B56F-DFBE316A09FA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>
              <a:off x="2500460" y="3018135"/>
              <a:ext cx="159052" cy="7606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F6EB30F6-C6F7-4AF4-B01E-653073D8875A}"/>
                </a:ext>
              </a:extLst>
            </p:cNvPr>
            <p:cNvCxnSpPr>
              <a:cxnSpLocks/>
              <a:stCxn id="14" idx="2"/>
              <a:endCxn id="112" idx="0"/>
            </p:cNvCxnSpPr>
            <p:nvPr/>
          </p:nvCxnSpPr>
          <p:spPr>
            <a:xfrm flipH="1">
              <a:off x="1676867" y="3015042"/>
              <a:ext cx="401685" cy="7733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D1C6C327-AB17-4A39-9475-4D275479F19F}"/>
                    </a:ext>
                  </a:extLst>
                </p:cNvPr>
                <p:cNvSpPr txBox="1"/>
                <p:nvPr/>
              </p:nvSpPr>
              <p:spPr>
                <a:xfrm>
                  <a:off x="252810" y="3788436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1C6C327-AB17-4A39-9475-4D275479F1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10" y="3788436"/>
                  <a:ext cx="862479" cy="6368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="" xmlns:a16="http://schemas.microsoft.com/office/drawing/2014/main" id="{38B2EF6C-665F-407A-AAE4-2745CC399F06}"/>
                    </a:ext>
                  </a:extLst>
                </p:cNvPr>
                <p:cNvSpPr txBox="1"/>
                <p:nvPr/>
              </p:nvSpPr>
              <p:spPr>
                <a:xfrm>
                  <a:off x="1245627" y="3788436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38B2EF6C-665F-407A-AAE4-2745CC399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5627" y="3788436"/>
                  <a:ext cx="862479" cy="6368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="" xmlns:a16="http://schemas.microsoft.com/office/drawing/2014/main" id="{8A396D62-D728-4CB8-AC79-A615D8F37B96}"/>
                    </a:ext>
                  </a:extLst>
                </p:cNvPr>
                <p:cNvSpPr txBox="1"/>
                <p:nvPr/>
              </p:nvSpPr>
              <p:spPr>
                <a:xfrm>
                  <a:off x="2228272" y="3778815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A396D62-D728-4CB8-AC79-A615D8F37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272" y="3778815"/>
                  <a:ext cx="862479" cy="6368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="" xmlns:a16="http://schemas.microsoft.com/office/drawing/2014/main" id="{FCEF9C01-D822-4195-A247-A1F8DD955417}"/>
                    </a:ext>
                  </a:extLst>
                </p:cNvPr>
                <p:cNvSpPr txBox="1"/>
                <p:nvPr/>
              </p:nvSpPr>
              <p:spPr>
                <a:xfrm>
                  <a:off x="3217972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CEF9C01-D822-4195-A247-A1F8DD955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972" y="3782418"/>
                  <a:ext cx="862479" cy="6368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="" xmlns:a16="http://schemas.microsoft.com/office/drawing/2014/main" id="{E43D4320-EED5-496D-9C09-8B6A0908564E}"/>
                    </a:ext>
                  </a:extLst>
                </p:cNvPr>
                <p:cNvSpPr txBox="1"/>
                <p:nvPr/>
              </p:nvSpPr>
              <p:spPr>
                <a:xfrm>
                  <a:off x="4210789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43D4320-EED5-496D-9C09-8B6A09085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789" y="3782418"/>
                  <a:ext cx="862479" cy="6368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="" xmlns:a16="http://schemas.microsoft.com/office/drawing/2014/main" id="{D1FC3F1B-12F5-4997-BB57-D61CB055B557}"/>
                    </a:ext>
                  </a:extLst>
                </p:cNvPr>
                <p:cNvSpPr txBox="1"/>
                <p:nvPr/>
              </p:nvSpPr>
              <p:spPr>
                <a:xfrm>
                  <a:off x="5193434" y="3772797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D1FC3F1B-12F5-4997-BB57-D61CB055B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434" y="3772797"/>
                  <a:ext cx="862479" cy="6368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="" xmlns:a16="http://schemas.microsoft.com/office/drawing/2014/main" id="{79F8AB2D-D44E-408C-9553-4E4F574E4BFE}"/>
                    </a:ext>
                  </a:extLst>
                </p:cNvPr>
                <p:cNvSpPr txBox="1"/>
                <p:nvPr/>
              </p:nvSpPr>
              <p:spPr>
                <a:xfrm>
                  <a:off x="6215896" y="379203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9F8AB2D-D44E-408C-9553-4E4F574E4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896" y="3792039"/>
                  <a:ext cx="862479" cy="6368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="" xmlns:a16="http://schemas.microsoft.com/office/drawing/2014/main" id="{D40CC847-EA43-4B27-90F5-9BC5E8AF48B0}"/>
                    </a:ext>
                  </a:extLst>
                </p:cNvPr>
                <p:cNvSpPr txBox="1"/>
                <p:nvPr/>
              </p:nvSpPr>
              <p:spPr>
                <a:xfrm>
                  <a:off x="7208713" y="379203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D40CC847-EA43-4B27-90F5-9BC5E8AF48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713" y="3792039"/>
                  <a:ext cx="862479" cy="63684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="" xmlns:a16="http://schemas.microsoft.com/office/drawing/2014/main" id="{CC5DF436-A849-4AB3-9916-49FC570FEC4F}"/>
                    </a:ext>
                  </a:extLst>
                </p:cNvPr>
                <p:cNvSpPr txBox="1"/>
                <p:nvPr/>
              </p:nvSpPr>
              <p:spPr>
                <a:xfrm>
                  <a:off x="8191358" y="3782418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CC5DF436-A849-4AB3-9916-49FC570FE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358" y="3782418"/>
                  <a:ext cx="862479" cy="6368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710A8150-17EF-48B3-A837-B578C31401C6}"/>
                </a:ext>
              </a:extLst>
            </p:cNvPr>
            <p:cNvCxnSpPr>
              <a:cxnSpLocks/>
              <a:endCxn id="114" idx="0"/>
            </p:cNvCxnSpPr>
            <p:nvPr/>
          </p:nvCxnSpPr>
          <p:spPr>
            <a:xfrm flipH="1">
              <a:off x="3649212" y="3102825"/>
              <a:ext cx="597238" cy="679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E77814A0-DD56-44F0-9DEA-FE0E331C85C8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5087968" y="3109665"/>
              <a:ext cx="536706" cy="6631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EC9A8FDB-7283-4962-9A7E-07732A27502E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 flipH="1">
              <a:off x="4642029" y="3106572"/>
              <a:ext cx="24032" cy="6758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836D4235-E4B5-4849-B1F2-C6D089A4B9BC}"/>
                </a:ext>
              </a:extLst>
            </p:cNvPr>
            <p:cNvCxnSpPr>
              <a:cxnSpLocks/>
              <a:endCxn id="117" idx="0"/>
            </p:cNvCxnSpPr>
            <p:nvPr/>
          </p:nvCxnSpPr>
          <p:spPr>
            <a:xfrm flipH="1">
              <a:off x="6647136" y="3099732"/>
              <a:ext cx="530298" cy="6923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97BB600F-C832-4B98-B14C-529B0D084016}"/>
                </a:ext>
              </a:extLst>
            </p:cNvPr>
            <p:cNvCxnSpPr>
              <a:cxnSpLocks/>
              <a:endCxn id="119" idx="0"/>
            </p:cNvCxnSpPr>
            <p:nvPr/>
          </p:nvCxnSpPr>
          <p:spPr>
            <a:xfrm>
              <a:off x="8030582" y="3102825"/>
              <a:ext cx="592016" cy="679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A5DE7295-6A71-47EB-98E5-32EC6982CA04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>
              <a:off x="7608675" y="3099732"/>
              <a:ext cx="31278" cy="6923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15714" y="4432062"/>
            <a:ext cx="9119942" cy="1334824"/>
            <a:chOff x="115714" y="4432062"/>
            <a:chExt cx="9119942" cy="1334824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4F2FE4A8-95AE-4681-BFC1-64AA0538D04F}"/>
                </a:ext>
              </a:extLst>
            </p:cNvPr>
            <p:cNvGrpSpPr/>
            <p:nvPr/>
          </p:nvGrpSpPr>
          <p:grpSpPr>
            <a:xfrm>
              <a:off x="129283" y="4439775"/>
              <a:ext cx="346570" cy="850645"/>
              <a:chOff x="294909" y="5415416"/>
              <a:chExt cx="346570" cy="850645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9240963F-E14E-427F-9EA7-D982E661B7A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B581B674-5413-4439-B201-F0919853E828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60ADF614-F40B-4CE3-8AE7-91B799D5263D}"/>
                </a:ext>
              </a:extLst>
            </p:cNvPr>
            <p:cNvGrpSpPr/>
            <p:nvPr/>
          </p:nvGrpSpPr>
          <p:grpSpPr>
            <a:xfrm>
              <a:off x="810578" y="4446951"/>
              <a:ext cx="346570" cy="850645"/>
              <a:chOff x="736287" y="5414540"/>
              <a:chExt cx="346570" cy="85064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19D44CD2-E97E-4390-B299-A351B32843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E2171566-0FE4-43A2-8775-FFBC76412020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="" xmlns:a16="http://schemas.microsoft.com/office/drawing/2014/main" id="{BC3B36A8-08BD-41E5-867B-227E2FD66A85}"/>
                </a:ext>
              </a:extLst>
            </p:cNvPr>
            <p:cNvGrpSpPr/>
            <p:nvPr/>
          </p:nvGrpSpPr>
          <p:grpSpPr>
            <a:xfrm>
              <a:off x="477041" y="4446951"/>
              <a:ext cx="346570" cy="913298"/>
              <a:chOff x="661303" y="5414540"/>
              <a:chExt cx="346570" cy="913298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="" xmlns:a16="http://schemas.microsoft.com/office/drawing/2014/main" id="{48708345-CF0F-4BA0-B336-8AD73258A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id="{74D85F9C-A29D-48D7-A391-4878EFA03888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="" xmlns:a16="http://schemas.microsoft.com/office/drawing/2014/main" id="{D24D8277-72C0-4D16-93B6-3CC792BA5AD9}"/>
                </a:ext>
              </a:extLst>
            </p:cNvPr>
            <p:cNvGrpSpPr/>
            <p:nvPr/>
          </p:nvGrpSpPr>
          <p:grpSpPr>
            <a:xfrm>
              <a:off x="1115289" y="4439775"/>
              <a:ext cx="346570" cy="850645"/>
              <a:chOff x="294909" y="5415416"/>
              <a:chExt cx="346570" cy="850645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="" xmlns:a16="http://schemas.microsoft.com/office/drawing/2014/main" id="{2AECBB21-132E-4575-9837-4DD95C8FD63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="" xmlns:a16="http://schemas.microsoft.com/office/drawing/2014/main" id="{1FBFF792-AAD4-4C53-A038-A4AFF216165B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="" xmlns:a16="http://schemas.microsoft.com/office/drawing/2014/main" id="{9BB4A9D1-804B-4023-8FA8-D0C95C86F3AE}"/>
                </a:ext>
              </a:extLst>
            </p:cNvPr>
            <p:cNvGrpSpPr/>
            <p:nvPr/>
          </p:nvGrpSpPr>
          <p:grpSpPr>
            <a:xfrm>
              <a:off x="1796584" y="4446951"/>
              <a:ext cx="346570" cy="850645"/>
              <a:chOff x="736287" y="5414540"/>
              <a:chExt cx="346570" cy="850645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="" xmlns:a16="http://schemas.microsoft.com/office/drawing/2014/main" id="{296DD801-D3FB-4C05-8A2C-470EAA4FC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="" xmlns:a16="http://schemas.microsoft.com/office/drawing/2014/main" id="{89F9D48A-1C62-4555-87BC-C31506A1EFC3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AB895CCA-918E-411D-AEFA-0377A300A49E}"/>
                </a:ext>
              </a:extLst>
            </p:cNvPr>
            <p:cNvGrpSpPr/>
            <p:nvPr/>
          </p:nvGrpSpPr>
          <p:grpSpPr>
            <a:xfrm>
              <a:off x="1463047" y="4446951"/>
              <a:ext cx="346570" cy="913298"/>
              <a:chOff x="661303" y="5414540"/>
              <a:chExt cx="346570" cy="913298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AD0EF47A-31A0-41CC-9202-758D31CA8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D3BBB377-4DF8-47A0-9231-A1CA750C3F68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="" xmlns:a16="http://schemas.microsoft.com/office/drawing/2014/main" id="{3067B048-7DA8-4B8B-AD15-E476BADE1E0F}"/>
                </a:ext>
              </a:extLst>
            </p:cNvPr>
            <p:cNvGrpSpPr/>
            <p:nvPr/>
          </p:nvGrpSpPr>
          <p:grpSpPr>
            <a:xfrm>
              <a:off x="2117644" y="4439775"/>
              <a:ext cx="346570" cy="850645"/>
              <a:chOff x="294909" y="5415416"/>
              <a:chExt cx="346570" cy="850645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="" xmlns:a16="http://schemas.microsoft.com/office/drawing/2014/main" id="{2EC9C63E-FD6F-498E-8F19-EBED4C89A5DC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="" xmlns:a16="http://schemas.microsoft.com/office/drawing/2014/main" id="{5C15F465-7BF8-46BC-BDE9-5299E25457F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22FDE5EB-3879-4A81-AC3F-157C1C5F79B2}"/>
                </a:ext>
              </a:extLst>
            </p:cNvPr>
            <p:cNvGrpSpPr/>
            <p:nvPr/>
          </p:nvGrpSpPr>
          <p:grpSpPr>
            <a:xfrm>
              <a:off x="2798939" y="4446951"/>
              <a:ext cx="346570" cy="850645"/>
              <a:chOff x="736287" y="5414540"/>
              <a:chExt cx="346570" cy="850645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="" xmlns:a16="http://schemas.microsoft.com/office/drawing/2014/main" id="{E69514C3-F0F6-49CA-B147-E4B023E58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2" name="TextBox 161">
                <a:extLst>
                  <a:ext uri="{FF2B5EF4-FFF2-40B4-BE49-F238E27FC236}">
                    <a16:creationId xmlns="" xmlns:a16="http://schemas.microsoft.com/office/drawing/2014/main" id="{6CCAF53E-5CA1-4126-A6C9-2EF137BECC33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="" xmlns:a16="http://schemas.microsoft.com/office/drawing/2014/main" id="{909F5DDF-6CAE-4305-82EB-C33F5C9C139D}"/>
                </a:ext>
              </a:extLst>
            </p:cNvPr>
            <p:cNvGrpSpPr/>
            <p:nvPr/>
          </p:nvGrpSpPr>
          <p:grpSpPr>
            <a:xfrm>
              <a:off x="2465402" y="4446951"/>
              <a:ext cx="346570" cy="913298"/>
              <a:chOff x="661303" y="5414540"/>
              <a:chExt cx="346570" cy="91329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0BA8ECC4-778C-4213-B36F-15E578958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="" xmlns:a16="http://schemas.microsoft.com/office/drawing/2014/main" id="{92DB87C3-59AF-46B2-86F5-79F527C790F2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5027AD27-3D73-4674-80EC-8A0B986E3EBD}"/>
                </a:ext>
              </a:extLst>
            </p:cNvPr>
            <p:cNvGrpSpPr/>
            <p:nvPr/>
          </p:nvGrpSpPr>
          <p:grpSpPr>
            <a:xfrm>
              <a:off x="3127683" y="4439775"/>
              <a:ext cx="346570" cy="850645"/>
              <a:chOff x="294909" y="5415416"/>
              <a:chExt cx="346570" cy="850645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="" xmlns:a16="http://schemas.microsoft.com/office/drawing/2014/main" id="{F78ADADF-0525-4572-9D09-55C8D17DFE7F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67">
                <a:extLst>
                  <a:ext uri="{FF2B5EF4-FFF2-40B4-BE49-F238E27FC236}">
                    <a16:creationId xmlns="" xmlns:a16="http://schemas.microsoft.com/office/drawing/2014/main" id="{7CC8111B-B7E7-4045-BC0B-15486DA7A86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="" xmlns:a16="http://schemas.microsoft.com/office/drawing/2014/main" id="{8FBCB411-9996-43E9-8665-6A97DA2C8A0E}"/>
                </a:ext>
              </a:extLst>
            </p:cNvPr>
            <p:cNvGrpSpPr/>
            <p:nvPr/>
          </p:nvGrpSpPr>
          <p:grpSpPr>
            <a:xfrm>
              <a:off x="3808978" y="4446951"/>
              <a:ext cx="346570" cy="850645"/>
              <a:chOff x="736287" y="5414540"/>
              <a:chExt cx="346570" cy="850645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D43A0D0D-3B88-43FA-9EBB-B973040DA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TextBox 170">
                <a:extLst>
                  <a:ext uri="{FF2B5EF4-FFF2-40B4-BE49-F238E27FC236}">
                    <a16:creationId xmlns="" xmlns:a16="http://schemas.microsoft.com/office/drawing/2014/main" id="{CE44BC91-1AFB-4228-909E-3A7E8505AEDB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="" xmlns:a16="http://schemas.microsoft.com/office/drawing/2014/main" id="{BE18FF43-0DEF-4A01-8044-C78533E13CD5}"/>
                </a:ext>
              </a:extLst>
            </p:cNvPr>
            <p:cNvGrpSpPr/>
            <p:nvPr/>
          </p:nvGrpSpPr>
          <p:grpSpPr>
            <a:xfrm>
              <a:off x="3475441" y="4446951"/>
              <a:ext cx="346570" cy="913298"/>
              <a:chOff x="661303" y="5414540"/>
              <a:chExt cx="346570" cy="913298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="" xmlns:a16="http://schemas.microsoft.com/office/drawing/2014/main" id="{A1E3C5B3-C9B4-49A0-A9E7-FF20A2AB9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TextBox 173">
                <a:extLst>
                  <a:ext uri="{FF2B5EF4-FFF2-40B4-BE49-F238E27FC236}">
                    <a16:creationId xmlns="" xmlns:a16="http://schemas.microsoft.com/office/drawing/2014/main" id="{91B36664-FEA6-472D-B701-50510AC6C516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8CE9E2E7-3274-4AC0-A39F-60F61AF389D1}"/>
                </a:ext>
              </a:extLst>
            </p:cNvPr>
            <p:cNvGrpSpPr/>
            <p:nvPr/>
          </p:nvGrpSpPr>
          <p:grpSpPr>
            <a:xfrm>
              <a:off x="4135238" y="4432599"/>
              <a:ext cx="346570" cy="850645"/>
              <a:chOff x="294909" y="5415416"/>
              <a:chExt cx="346570" cy="850645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="" xmlns:a16="http://schemas.microsoft.com/office/drawing/2014/main" id="{4DF6158C-C6A3-49D5-91DA-19B83D165FF3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7" name="TextBox 176">
                <a:extLst>
                  <a:ext uri="{FF2B5EF4-FFF2-40B4-BE49-F238E27FC236}">
                    <a16:creationId xmlns="" xmlns:a16="http://schemas.microsoft.com/office/drawing/2014/main" id="{FF08A337-9A94-4E17-AAE0-003B994CDF9A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="" xmlns:a16="http://schemas.microsoft.com/office/drawing/2014/main" id="{A2AF705B-DCF8-453F-87F0-7EEA978040BA}"/>
                </a:ext>
              </a:extLst>
            </p:cNvPr>
            <p:cNvGrpSpPr/>
            <p:nvPr/>
          </p:nvGrpSpPr>
          <p:grpSpPr>
            <a:xfrm>
              <a:off x="4816533" y="4439775"/>
              <a:ext cx="346570" cy="850645"/>
              <a:chOff x="736287" y="5414540"/>
              <a:chExt cx="346570" cy="850645"/>
            </a:xfrm>
          </p:grpSpPr>
          <p:cxnSp>
            <p:nvCxnSpPr>
              <p:cNvPr id="179" name="Straight Connector 178">
                <a:extLst>
                  <a:ext uri="{FF2B5EF4-FFF2-40B4-BE49-F238E27FC236}">
                    <a16:creationId xmlns="" xmlns:a16="http://schemas.microsoft.com/office/drawing/2014/main" id="{A0457507-43B2-4D0F-B942-C757344937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="" xmlns:a16="http://schemas.microsoft.com/office/drawing/2014/main" id="{53D60EAA-34E0-4FF0-9F2B-6CF0BBD0EA5D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="" xmlns:a16="http://schemas.microsoft.com/office/drawing/2014/main" id="{B8AC99EE-0837-46B8-9EE9-7D8DA20E9C88}"/>
                </a:ext>
              </a:extLst>
            </p:cNvPr>
            <p:cNvGrpSpPr/>
            <p:nvPr/>
          </p:nvGrpSpPr>
          <p:grpSpPr>
            <a:xfrm>
              <a:off x="4482996" y="4439775"/>
              <a:ext cx="346570" cy="913298"/>
              <a:chOff x="661303" y="5414540"/>
              <a:chExt cx="346570" cy="913298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="" xmlns:a16="http://schemas.microsoft.com/office/drawing/2014/main" id="{7D524543-65C6-4B2F-82E9-B510305EE8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8EBB6813-5CE1-4A15-BBC7-25F5AC7086C7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8F1B657D-1154-464B-9AE7-EDF549BAB811}"/>
                </a:ext>
              </a:extLst>
            </p:cNvPr>
            <p:cNvGrpSpPr/>
            <p:nvPr/>
          </p:nvGrpSpPr>
          <p:grpSpPr>
            <a:xfrm>
              <a:off x="5149446" y="4444761"/>
              <a:ext cx="346570" cy="850645"/>
              <a:chOff x="294909" y="5415416"/>
              <a:chExt cx="346570" cy="850645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="" xmlns:a16="http://schemas.microsoft.com/office/drawing/2014/main" id="{5F04480A-84FD-4E67-BF88-736E3192C1B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F8CBA324-AAB9-4D67-B57F-CC2C225BAD5F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="" xmlns:a16="http://schemas.microsoft.com/office/drawing/2014/main" id="{34562C0C-D86C-4119-80B4-DF1E8CBEC2E8}"/>
                </a:ext>
              </a:extLst>
            </p:cNvPr>
            <p:cNvGrpSpPr/>
            <p:nvPr/>
          </p:nvGrpSpPr>
          <p:grpSpPr>
            <a:xfrm>
              <a:off x="5830741" y="4451937"/>
              <a:ext cx="346570" cy="850645"/>
              <a:chOff x="736287" y="5414540"/>
              <a:chExt cx="346570" cy="850645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="" xmlns:a16="http://schemas.microsoft.com/office/drawing/2014/main" id="{05B4B6B9-04DF-4DCF-B9F0-7AE788533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9" name="TextBox 188">
                <a:extLst>
                  <a:ext uri="{FF2B5EF4-FFF2-40B4-BE49-F238E27FC236}">
                    <a16:creationId xmlns="" xmlns:a16="http://schemas.microsoft.com/office/drawing/2014/main" id="{7C21440B-CF55-43DB-A24C-AECB08741D7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B9CB6CB0-2827-4E06-9BE6-0820FC081F00}"/>
                </a:ext>
              </a:extLst>
            </p:cNvPr>
            <p:cNvGrpSpPr/>
            <p:nvPr/>
          </p:nvGrpSpPr>
          <p:grpSpPr>
            <a:xfrm>
              <a:off x="5497204" y="4451937"/>
              <a:ext cx="346570" cy="913298"/>
              <a:chOff x="661303" y="5414540"/>
              <a:chExt cx="346570" cy="913298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="" xmlns:a16="http://schemas.microsoft.com/office/drawing/2014/main" id="{8CFF6AA1-FF46-41B5-B207-70386076D6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="" xmlns:a16="http://schemas.microsoft.com/office/drawing/2014/main" id="{F8EE00F3-7893-4433-A3BF-DF53CA6E80BE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C3290611-4DEA-4CEB-8D45-25322327CB6C}"/>
                </a:ext>
              </a:extLst>
            </p:cNvPr>
            <p:cNvGrpSpPr/>
            <p:nvPr/>
          </p:nvGrpSpPr>
          <p:grpSpPr>
            <a:xfrm>
              <a:off x="6144484" y="4439775"/>
              <a:ext cx="346570" cy="850645"/>
              <a:chOff x="294909" y="5415416"/>
              <a:chExt cx="346570" cy="850645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="" xmlns:a16="http://schemas.microsoft.com/office/drawing/2014/main" id="{2687AFDF-574A-4020-ACDA-ADC134589736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="" xmlns:a16="http://schemas.microsoft.com/office/drawing/2014/main" id="{58433E11-0E98-4B93-AA98-5C60CED8B246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98479209-D988-4647-A0FC-FA8788AFAD53}"/>
                </a:ext>
              </a:extLst>
            </p:cNvPr>
            <p:cNvGrpSpPr/>
            <p:nvPr/>
          </p:nvGrpSpPr>
          <p:grpSpPr>
            <a:xfrm>
              <a:off x="6825779" y="4446951"/>
              <a:ext cx="346570" cy="850645"/>
              <a:chOff x="736287" y="5414540"/>
              <a:chExt cx="346570" cy="850645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="" xmlns:a16="http://schemas.microsoft.com/office/drawing/2014/main" id="{48A147E8-E403-478E-9988-F0E3B77EC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="" xmlns:a16="http://schemas.microsoft.com/office/drawing/2014/main" id="{F9BB4544-5FDD-48FC-9213-EBC89C28AB0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="" xmlns:a16="http://schemas.microsoft.com/office/drawing/2014/main" id="{FE0B5383-C29A-4BA0-8C01-704F7659A853}"/>
                </a:ext>
              </a:extLst>
            </p:cNvPr>
            <p:cNvGrpSpPr/>
            <p:nvPr/>
          </p:nvGrpSpPr>
          <p:grpSpPr>
            <a:xfrm>
              <a:off x="6492242" y="4446951"/>
              <a:ext cx="346570" cy="913298"/>
              <a:chOff x="661303" y="5414540"/>
              <a:chExt cx="346570" cy="913298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="" xmlns:a16="http://schemas.microsoft.com/office/drawing/2014/main" id="{A8E7B947-2486-4BA3-B407-926894F00F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1" name="TextBox 200">
                <a:extLst>
                  <a:ext uri="{FF2B5EF4-FFF2-40B4-BE49-F238E27FC236}">
                    <a16:creationId xmlns="" xmlns:a16="http://schemas.microsoft.com/office/drawing/2014/main" id="{D16F6046-131B-47B9-A7E0-1445DC55CF1D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="" xmlns:a16="http://schemas.microsoft.com/office/drawing/2014/main" id="{FA42F93B-6F16-4BF5-A3E5-03715DC7928B}"/>
                </a:ext>
              </a:extLst>
            </p:cNvPr>
            <p:cNvGrpSpPr/>
            <p:nvPr/>
          </p:nvGrpSpPr>
          <p:grpSpPr>
            <a:xfrm>
              <a:off x="7165747" y="4439238"/>
              <a:ext cx="346570" cy="850645"/>
              <a:chOff x="294909" y="5415416"/>
              <a:chExt cx="346570" cy="850645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="" xmlns:a16="http://schemas.microsoft.com/office/drawing/2014/main" id="{AAD16AF6-D0CB-4B1B-B67D-AF219A52D3B5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" name="TextBox 203">
                <a:extLst>
                  <a:ext uri="{FF2B5EF4-FFF2-40B4-BE49-F238E27FC236}">
                    <a16:creationId xmlns="" xmlns:a16="http://schemas.microsoft.com/office/drawing/2014/main" id="{65D9BA1C-06D9-4053-BBB1-6380E820D98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="" xmlns:a16="http://schemas.microsoft.com/office/drawing/2014/main" id="{40B71BAB-4A0C-44DF-B6E3-4CEF9985C42D}"/>
                </a:ext>
              </a:extLst>
            </p:cNvPr>
            <p:cNvGrpSpPr/>
            <p:nvPr/>
          </p:nvGrpSpPr>
          <p:grpSpPr>
            <a:xfrm>
              <a:off x="7847042" y="4446414"/>
              <a:ext cx="346570" cy="850645"/>
              <a:chOff x="736287" y="5414540"/>
              <a:chExt cx="346570" cy="850645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="" xmlns:a16="http://schemas.microsoft.com/office/drawing/2014/main" id="{596FE2A3-97AE-4629-9662-2EB09D9859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7" name="TextBox 206">
                <a:extLst>
                  <a:ext uri="{FF2B5EF4-FFF2-40B4-BE49-F238E27FC236}">
                    <a16:creationId xmlns="" xmlns:a16="http://schemas.microsoft.com/office/drawing/2014/main" id="{DF0DFB51-DF56-4DD9-8EEA-3101DE347A85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="" xmlns:a16="http://schemas.microsoft.com/office/drawing/2014/main" id="{38B26A78-17D2-4459-B5C6-18FF2FE84792}"/>
                </a:ext>
              </a:extLst>
            </p:cNvPr>
            <p:cNvGrpSpPr/>
            <p:nvPr/>
          </p:nvGrpSpPr>
          <p:grpSpPr>
            <a:xfrm>
              <a:off x="7513505" y="4446414"/>
              <a:ext cx="346570" cy="913298"/>
              <a:chOff x="661303" y="5414540"/>
              <a:chExt cx="346570" cy="913298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="" xmlns:a16="http://schemas.microsoft.com/office/drawing/2014/main" id="{6483D88C-C91F-4B5E-BA21-E33A98DAD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0" name="TextBox 209">
                <a:extLst>
                  <a:ext uri="{FF2B5EF4-FFF2-40B4-BE49-F238E27FC236}">
                    <a16:creationId xmlns="" xmlns:a16="http://schemas.microsoft.com/office/drawing/2014/main" id="{8B2F0DC1-3EB3-4D8C-8908-7E0A12735F2E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="" xmlns:a16="http://schemas.microsoft.com/office/drawing/2014/main" id="{A539E6FF-E93F-45E8-8AB3-DACE1FA24BEE}"/>
                </a:ext>
              </a:extLst>
            </p:cNvPr>
            <p:cNvGrpSpPr/>
            <p:nvPr/>
          </p:nvGrpSpPr>
          <p:grpSpPr>
            <a:xfrm>
              <a:off x="8124780" y="4432062"/>
              <a:ext cx="346570" cy="850645"/>
              <a:chOff x="294909" y="5415416"/>
              <a:chExt cx="346570" cy="850645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="" xmlns:a16="http://schemas.microsoft.com/office/drawing/2014/main" id="{B7B96A91-FDE3-4DCB-9284-BBE87F4CCC1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3" name="TextBox 212">
                <a:extLst>
                  <a:ext uri="{FF2B5EF4-FFF2-40B4-BE49-F238E27FC236}">
                    <a16:creationId xmlns="" xmlns:a16="http://schemas.microsoft.com/office/drawing/2014/main" id="{26C9BB41-EFCB-4918-B193-CA0F1333153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="" xmlns:a16="http://schemas.microsoft.com/office/drawing/2014/main" id="{5334704B-533E-4153-94F7-C17019D53B4B}"/>
                </a:ext>
              </a:extLst>
            </p:cNvPr>
            <p:cNvGrpSpPr/>
            <p:nvPr/>
          </p:nvGrpSpPr>
          <p:grpSpPr>
            <a:xfrm>
              <a:off x="8806075" y="4439238"/>
              <a:ext cx="346570" cy="850645"/>
              <a:chOff x="736287" y="5414540"/>
              <a:chExt cx="346570" cy="850645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="" xmlns:a16="http://schemas.microsoft.com/office/drawing/2014/main" id="{9233D240-E847-41A1-AF65-98FE62FDEE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6" name="TextBox 215">
                <a:extLst>
                  <a:ext uri="{FF2B5EF4-FFF2-40B4-BE49-F238E27FC236}">
                    <a16:creationId xmlns="" xmlns:a16="http://schemas.microsoft.com/office/drawing/2014/main" id="{77E1F025-E166-45AA-9F51-261A12FC2AF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="" xmlns:a16="http://schemas.microsoft.com/office/drawing/2014/main" id="{65B0FC67-D213-46CD-923C-A52F53908282}"/>
                </a:ext>
              </a:extLst>
            </p:cNvPr>
            <p:cNvGrpSpPr/>
            <p:nvPr/>
          </p:nvGrpSpPr>
          <p:grpSpPr>
            <a:xfrm>
              <a:off x="8472538" y="4439238"/>
              <a:ext cx="346570" cy="913298"/>
              <a:chOff x="661303" y="5414540"/>
              <a:chExt cx="346570" cy="913298"/>
            </a:xfrm>
          </p:grpSpPr>
          <p:cxnSp>
            <p:nvCxnSpPr>
              <p:cNvPr id="218" name="Straight Connector 217">
                <a:extLst>
                  <a:ext uri="{FF2B5EF4-FFF2-40B4-BE49-F238E27FC236}">
                    <a16:creationId xmlns="" xmlns:a16="http://schemas.microsoft.com/office/drawing/2014/main" id="{F3998349-FD69-4DB7-A378-2DDA98607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0" cy="9132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9" name="TextBox 218">
                <a:extLst>
                  <a:ext uri="{FF2B5EF4-FFF2-40B4-BE49-F238E27FC236}">
                    <a16:creationId xmlns="" xmlns:a16="http://schemas.microsoft.com/office/drawing/2014/main" id="{917BAC06-072E-482C-BE61-2DCAF3022525}"/>
                  </a:ext>
                </a:extLst>
              </p:cNvPr>
              <p:cNvSpPr txBox="1"/>
              <p:nvPr/>
            </p:nvSpPr>
            <p:spPr>
              <a:xfrm>
                <a:off x="661303" y="5681530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="" xmlns:a16="http://schemas.microsoft.com/office/drawing/2014/main" id="{894D0130-516A-48C6-BAF5-789EA6A6B046}"/>
                </a:ext>
              </a:extLst>
            </p:cNvPr>
            <p:cNvGrpSpPr/>
            <p:nvPr/>
          </p:nvGrpSpPr>
          <p:grpSpPr>
            <a:xfrm>
              <a:off x="115714" y="5397554"/>
              <a:ext cx="972950" cy="369332"/>
              <a:chOff x="122254" y="5363769"/>
              <a:chExt cx="972950" cy="369332"/>
            </a:xfrm>
          </p:grpSpPr>
          <p:sp>
            <p:nvSpPr>
              <p:cNvPr id="241" name="TextBox 240">
                <a:extLst>
                  <a:ext uri="{FF2B5EF4-FFF2-40B4-BE49-F238E27FC236}">
                    <a16:creationId xmlns="" xmlns:a16="http://schemas.microsoft.com/office/drawing/2014/main" id="{B2D73612-F7EC-49FD-93E3-3B9F06B73113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="" xmlns:a16="http://schemas.microsoft.com/office/drawing/2014/main" id="{CE62510B-425C-488D-A527-683DB23027A2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="" xmlns:a16="http://schemas.microsoft.com/office/drawing/2014/main" id="{50B4DB10-DC81-4037-92E3-BCAFD1E99C9E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="" xmlns:a16="http://schemas.microsoft.com/office/drawing/2014/main" id="{73764217-8D23-462D-8910-9FCC4D0DEFCC}"/>
                </a:ext>
              </a:extLst>
            </p:cNvPr>
            <p:cNvGrpSpPr/>
            <p:nvPr/>
          </p:nvGrpSpPr>
          <p:grpSpPr>
            <a:xfrm>
              <a:off x="1151023" y="5397554"/>
              <a:ext cx="972950" cy="369332"/>
              <a:chOff x="122254" y="5363769"/>
              <a:chExt cx="972950" cy="369332"/>
            </a:xfrm>
          </p:grpSpPr>
          <p:sp>
            <p:nvSpPr>
              <p:cNvPr id="287" name="TextBox 286">
                <a:extLst>
                  <a:ext uri="{FF2B5EF4-FFF2-40B4-BE49-F238E27FC236}">
                    <a16:creationId xmlns="" xmlns:a16="http://schemas.microsoft.com/office/drawing/2014/main" id="{3BE1BEBA-E3FD-49D1-B3AE-303F59EB04AA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="" xmlns:a16="http://schemas.microsoft.com/office/drawing/2014/main" id="{EEFD9665-5889-444D-851D-9FC002894C94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="" xmlns:a16="http://schemas.microsoft.com/office/drawing/2014/main" id="{D061D890-6E8D-47FD-9E0A-2CB5ED440928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="" xmlns:a16="http://schemas.microsoft.com/office/drawing/2014/main" id="{9540C958-1D3E-4FD4-9F0D-2FB12B713D7E}"/>
                </a:ext>
              </a:extLst>
            </p:cNvPr>
            <p:cNvGrpSpPr/>
            <p:nvPr/>
          </p:nvGrpSpPr>
          <p:grpSpPr>
            <a:xfrm>
              <a:off x="2192131" y="5397554"/>
              <a:ext cx="972950" cy="369332"/>
              <a:chOff x="122254" y="5363769"/>
              <a:chExt cx="972950" cy="369332"/>
            </a:xfrm>
          </p:grpSpPr>
          <p:sp>
            <p:nvSpPr>
              <p:cNvPr id="291" name="TextBox 290">
                <a:extLst>
                  <a:ext uri="{FF2B5EF4-FFF2-40B4-BE49-F238E27FC236}">
                    <a16:creationId xmlns="" xmlns:a16="http://schemas.microsoft.com/office/drawing/2014/main" id="{5542E9E1-732C-409E-A170-56FFDC512B82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="" xmlns:a16="http://schemas.microsoft.com/office/drawing/2014/main" id="{FD1CD2CA-7DA4-464D-BD61-4FD627C0696C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="" xmlns:a16="http://schemas.microsoft.com/office/drawing/2014/main" id="{F1E9A07E-F26B-4A52-9E0D-F3EBAFF82712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="" xmlns:a16="http://schemas.microsoft.com/office/drawing/2014/main" id="{35086DFC-C7D6-4B9D-B9EA-B7C31F7E1395}"/>
                </a:ext>
              </a:extLst>
            </p:cNvPr>
            <p:cNvGrpSpPr/>
            <p:nvPr/>
          </p:nvGrpSpPr>
          <p:grpSpPr>
            <a:xfrm>
              <a:off x="3191106" y="5397554"/>
              <a:ext cx="972950" cy="369332"/>
              <a:chOff x="122254" y="5363769"/>
              <a:chExt cx="972950" cy="369332"/>
            </a:xfrm>
          </p:grpSpPr>
          <p:sp>
            <p:nvSpPr>
              <p:cNvPr id="295" name="TextBox 294">
                <a:extLst>
                  <a:ext uri="{FF2B5EF4-FFF2-40B4-BE49-F238E27FC236}">
                    <a16:creationId xmlns="" xmlns:a16="http://schemas.microsoft.com/office/drawing/2014/main" id="{D46E78FD-63F7-42FF-A9D6-632FF5F11D64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="" xmlns:a16="http://schemas.microsoft.com/office/drawing/2014/main" id="{63D99AFD-88EE-4067-B3BC-B54750E03E12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="" xmlns:a16="http://schemas.microsoft.com/office/drawing/2014/main" id="{08147E52-3EF6-49DE-83D2-A713BAAAD6C2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="" xmlns:a16="http://schemas.microsoft.com/office/drawing/2014/main" id="{20F14DCC-1D1C-4A95-85DF-4302D71FB7D8}"/>
                </a:ext>
              </a:extLst>
            </p:cNvPr>
            <p:cNvGrpSpPr/>
            <p:nvPr/>
          </p:nvGrpSpPr>
          <p:grpSpPr>
            <a:xfrm>
              <a:off x="4208196" y="5397554"/>
              <a:ext cx="972950" cy="369332"/>
              <a:chOff x="122254" y="5363769"/>
              <a:chExt cx="972950" cy="369332"/>
            </a:xfrm>
          </p:grpSpPr>
          <p:sp>
            <p:nvSpPr>
              <p:cNvPr id="299" name="TextBox 298">
                <a:extLst>
                  <a:ext uri="{FF2B5EF4-FFF2-40B4-BE49-F238E27FC236}">
                    <a16:creationId xmlns="" xmlns:a16="http://schemas.microsoft.com/office/drawing/2014/main" id="{9B111153-9558-4CDA-A929-AAB7DDEAC0EC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="" xmlns:a16="http://schemas.microsoft.com/office/drawing/2014/main" id="{E4A082B3-DE6E-45DB-9E8A-C544DCCEAF5B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="" xmlns:a16="http://schemas.microsoft.com/office/drawing/2014/main" id="{425B4D2E-CC11-47DA-9F4B-5E8A9D3157A3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="" xmlns:a16="http://schemas.microsoft.com/office/drawing/2014/main" id="{1CB7A2F7-F546-49CC-AA47-C19FB514792A}"/>
                </a:ext>
              </a:extLst>
            </p:cNvPr>
            <p:cNvGrpSpPr/>
            <p:nvPr/>
          </p:nvGrpSpPr>
          <p:grpSpPr>
            <a:xfrm>
              <a:off x="5225286" y="5397554"/>
              <a:ext cx="972950" cy="369332"/>
              <a:chOff x="122254" y="5363769"/>
              <a:chExt cx="972950" cy="369332"/>
            </a:xfrm>
          </p:grpSpPr>
          <p:sp>
            <p:nvSpPr>
              <p:cNvPr id="303" name="TextBox 302">
                <a:extLst>
                  <a:ext uri="{FF2B5EF4-FFF2-40B4-BE49-F238E27FC236}">
                    <a16:creationId xmlns="" xmlns:a16="http://schemas.microsoft.com/office/drawing/2014/main" id="{A61A7657-0E41-47B4-A34C-1CFBA5C41197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="" xmlns:a16="http://schemas.microsoft.com/office/drawing/2014/main" id="{A892B2FD-CDC0-458A-9D41-494BC1BF7159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="" xmlns:a16="http://schemas.microsoft.com/office/drawing/2014/main" id="{78DF953E-0FF4-4780-961A-6B1EE884A2F9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="" xmlns:a16="http://schemas.microsoft.com/office/drawing/2014/main" id="{3C46F083-FCFD-4E27-B3A3-0E2D078ED51C}"/>
                </a:ext>
              </a:extLst>
            </p:cNvPr>
            <p:cNvGrpSpPr/>
            <p:nvPr/>
          </p:nvGrpSpPr>
          <p:grpSpPr>
            <a:xfrm>
              <a:off x="6228526" y="5397554"/>
              <a:ext cx="972950" cy="369332"/>
              <a:chOff x="122254" y="5363769"/>
              <a:chExt cx="972950" cy="369332"/>
            </a:xfrm>
          </p:grpSpPr>
          <p:sp>
            <p:nvSpPr>
              <p:cNvPr id="307" name="TextBox 306">
                <a:extLst>
                  <a:ext uri="{FF2B5EF4-FFF2-40B4-BE49-F238E27FC236}">
                    <a16:creationId xmlns="" xmlns:a16="http://schemas.microsoft.com/office/drawing/2014/main" id="{215270D3-C542-4A22-ABBE-0EF72C0BBD2A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="" xmlns:a16="http://schemas.microsoft.com/office/drawing/2014/main" id="{768C35E8-78BC-477C-B9A1-9B4C92B776AB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="" xmlns:a16="http://schemas.microsoft.com/office/drawing/2014/main" id="{7D963497-27C3-48A4-9144-BECD66F71408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10" name="Group 309">
              <a:extLst>
                <a:ext uri="{FF2B5EF4-FFF2-40B4-BE49-F238E27FC236}">
                  <a16:creationId xmlns="" xmlns:a16="http://schemas.microsoft.com/office/drawing/2014/main" id="{3BE82E27-D92E-4EA3-9C8E-5716B5559305}"/>
                </a:ext>
              </a:extLst>
            </p:cNvPr>
            <p:cNvGrpSpPr/>
            <p:nvPr/>
          </p:nvGrpSpPr>
          <p:grpSpPr>
            <a:xfrm>
              <a:off x="7242200" y="5397554"/>
              <a:ext cx="972950" cy="369332"/>
              <a:chOff x="122254" y="5363769"/>
              <a:chExt cx="972950" cy="369332"/>
            </a:xfrm>
          </p:grpSpPr>
          <p:sp>
            <p:nvSpPr>
              <p:cNvPr id="311" name="TextBox 310">
                <a:extLst>
                  <a:ext uri="{FF2B5EF4-FFF2-40B4-BE49-F238E27FC236}">
                    <a16:creationId xmlns="" xmlns:a16="http://schemas.microsoft.com/office/drawing/2014/main" id="{7ACB731A-489E-4AE7-98AE-571EC5C54EFB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="" xmlns:a16="http://schemas.microsoft.com/office/drawing/2014/main" id="{303BDDBB-EEA8-445A-9783-E81FD3500E13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="" xmlns:a16="http://schemas.microsoft.com/office/drawing/2014/main" id="{D1384A6F-C7EC-4301-82D6-270593A6124B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="" xmlns:a16="http://schemas.microsoft.com/office/drawing/2014/main" id="{9EFDC0D8-66F5-44FD-B924-CC9F975F1489}"/>
                </a:ext>
              </a:extLst>
            </p:cNvPr>
            <p:cNvGrpSpPr/>
            <p:nvPr/>
          </p:nvGrpSpPr>
          <p:grpSpPr>
            <a:xfrm>
              <a:off x="8262706" y="5397554"/>
              <a:ext cx="972950" cy="369332"/>
              <a:chOff x="122254" y="5363769"/>
              <a:chExt cx="972950" cy="369332"/>
            </a:xfrm>
          </p:grpSpPr>
          <p:sp>
            <p:nvSpPr>
              <p:cNvPr id="315" name="TextBox 314">
                <a:extLst>
                  <a:ext uri="{FF2B5EF4-FFF2-40B4-BE49-F238E27FC236}">
                    <a16:creationId xmlns="" xmlns:a16="http://schemas.microsoft.com/office/drawing/2014/main" id="{426F7980-29F6-4654-8121-FBDC2E349BAB}"/>
                  </a:ext>
                </a:extLst>
              </p:cNvPr>
              <p:cNvSpPr txBox="1"/>
              <p:nvPr/>
            </p:nvSpPr>
            <p:spPr>
              <a:xfrm>
                <a:off x="122254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="" xmlns:a16="http://schemas.microsoft.com/office/drawing/2014/main" id="{8FDF9942-292F-455F-BA9B-0C172238E16D}"/>
                  </a:ext>
                </a:extLst>
              </p:cNvPr>
              <p:cNvSpPr txBox="1"/>
              <p:nvPr/>
            </p:nvSpPr>
            <p:spPr>
              <a:xfrm>
                <a:off x="455482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="" xmlns:a16="http://schemas.microsoft.com/office/drawing/2014/main" id="{BCAC5AFA-C951-4BAA-A9C0-BCB64807DA2F}"/>
                  </a:ext>
                </a:extLst>
              </p:cNvPr>
              <p:cNvSpPr txBox="1"/>
              <p:nvPr/>
            </p:nvSpPr>
            <p:spPr>
              <a:xfrm>
                <a:off x="788710" y="5363769"/>
                <a:ext cx="30649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TextBox 317">
                <a:extLst>
                  <a:ext uri="{FF2B5EF4-FFF2-40B4-BE49-F238E27FC236}">
                    <a16:creationId xmlns=""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307030" y="1880739"/>
                <a:ext cx="2766455" cy="3693319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What is input size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Work done at recursive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Last level of tree?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Work done at base case?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What is sum over all levels?</a:t>
                </a:r>
                <a:endParaRPr lang="en-US" dirty="0"/>
              </a:p>
            </p:txBody>
          </p:sp>
        </mc:Choice>
        <mc:Fallback xmlns="">
          <p:sp>
            <p:nvSpPr>
              <p:cNvPr id="318" name="TextBox 317">
                <a:extLst>
                  <a:ext uri="{FF2B5EF4-FFF2-40B4-BE49-F238E27FC236}">
                    <a16:creationId xmlns=""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030" y="1880739"/>
                <a:ext cx="2766455" cy="3693319"/>
              </a:xfrm>
              <a:prstGeom prst="rect">
                <a:avLst/>
              </a:prstGeom>
              <a:blipFill rotWithShape="0">
                <a:blip r:embed="rId29"/>
                <a:stretch>
                  <a:fillRect l="-2188" t="-658" b="-1645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240027" y="156635"/>
            <a:ext cx="4028081" cy="1257874"/>
            <a:chOff x="7240027" y="156635"/>
            <a:chExt cx="4028081" cy="1257874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AC2AFB2-2410-4B0C-8835-E92670C3E711}"/>
                </a:ext>
              </a:extLst>
            </p:cNvPr>
            <p:cNvGrpSpPr/>
            <p:nvPr/>
          </p:nvGrpSpPr>
          <p:grpSpPr>
            <a:xfrm>
              <a:off x="7240027" y="253194"/>
              <a:ext cx="4028081" cy="1049609"/>
              <a:chOff x="1607606" y="4199021"/>
              <a:chExt cx="4028081" cy="104960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="" xmlns:a16="http://schemas.microsoft.com/office/drawing/2014/main" id="{E2846235-B0A1-4062-AAC1-390F1608B368}"/>
                      </a:ext>
                    </a:extLst>
                  </p:cNvPr>
                  <p:cNvSpPr txBox="1"/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2846235-B0A1-4062-AAC1-390F1608B3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7606" y="4539159"/>
                    <a:ext cx="100726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="" xmlns:a16="http://schemas.microsoft.com/office/drawing/2014/main" id="{D223C33F-CB2E-40C2-97E7-4725DE60D6EE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𝑤h𝑒𝑛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D223C33F-CB2E-40C2-97E7-4725DE60D6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297245"/>
                    <a:ext cx="1593641" cy="369332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="" xmlns:a16="http://schemas.microsoft.com/office/drawing/2014/main" id="{A6164E96-5FCD-4BD4-B25E-843EF2811F95}"/>
                      </a:ext>
                    </a:extLst>
                  </p:cNvPr>
                  <p:cNvSpPr txBox="1"/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6164E96-5FCD-4BD4-B25E-843EF2811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3425" y="4666483"/>
                    <a:ext cx="2642262" cy="58214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Left Brace 9">
                <a:extLst>
                  <a:ext uri="{FF2B5EF4-FFF2-40B4-BE49-F238E27FC236}">
                    <a16:creationId xmlns="" xmlns:a16="http://schemas.microsoft.com/office/drawing/2014/main" id="{97C5A9C4-997D-4551-8192-75CB53711951}"/>
                  </a:ext>
                </a:extLst>
              </p:cNvPr>
              <p:cNvSpPr/>
              <p:nvPr/>
            </p:nvSpPr>
            <p:spPr>
              <a:xfrm>
                <a:off x="2585024" y="4199021"/>
                <a:ext cx="609600" cy="1049609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9" name="Rectangle 318">
              <a:extLst>
                <a:ext uri="{FF2B5EF4-FFF2-40B4-BE49-F238E27FC236}">
                  <a16:creationId xmlns="" xmlns:a16="http://schemas.microsoft.com/office/drawing/2014/main" id="{9983DB3F-C0C4-43E3-ADB6-AB588F2E6EA7}"/>
                </a:ext>
              </a:extLst>
            </p:cNvPr>
            <p:cNvSpPr/>
            <p:nvPr/>
          </p:nvSpPr>
          <p:spPr>
            <a:xfrm>
              <a:off x="7284130" y="156635"/>
              <a:ext cx="3983978" cy="125787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16557" y="1692183"/>
            <a:ext cx="6442089" cy="1444945"/>
            <a:chOff x="1616557" y="1692183"/>
            <a:chExt cx="6442089" cy="1444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3F33507D-C15A-4141-A617-82761644920F}"/>
                    </a:ext>
                  </a:extLst>
                </p:cNvPr>
                <p:cNvSpPr txBox="1"/>
                <p:nvPr/>
              </p:nvSpPr>
              <p:spPr>
                <a:xfrm>
                  <a:off x="1647312" y="2378201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33507D-C15A-4141-A617-8276164492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312" y="2378201"/>
                  <a:ext cx="862479" cy="6368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B66F43F-CD96-4325-A4FE-7D3900683A10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2078552" y="1781029"/>
              <a:ext cx="2337016" cy="5971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616A5E1D-D4F6-4EAF-A624-CF65F6ECBE8D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>
              <a:off x="5005747" y="1765615"/>
              <a:ext cx="2593596" cy="693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05D9B4F5-16AC-4059-9395-7818F00F371F}"/>
                </a:ext>
              </a:extLst>
            </p:cNvPr>
            <p:cNvCxnSpPr>
              <a:cxnSpLocks/>
              <a:stCxn id="13" idx="2"/>
              <a:endCxn id="106" idx="0"/>
            </p:cNvCxnSpPr>
            <p:nvPr/>
          </p:nvCxnSpPr>
          <p:spPr>
            <a:xfrm flipH="1">
              <a:off x="4685505" y="1692183"/>
              <a:ext cx="3935" cy="7672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="" xmlns:a16="http://schemas.microsoft.com/office/drawing/2014/main" id="{4108BCC0-A48F-467A-ABA6-10D2422219B5}"/>
                    </a:ext>
                  </a:extLst>
                </p:cNvPr>
                <p:cNvSpPr txBox="1"/>
                <p:nvPr/>
              </p:nvSpPr>
              <p:spPr>
                <a:xfrm>
                  <a:off x="4254265" y="245940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4108BCC0-A48F-467A-ABA6-10D242221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4265" y="2459409"/>
                  <a:ext cx="862479" cy="6368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="" xmlns:a16="http://schemas.microsoft.com/office/drawing/2014/main" id="{377B4988-D26D-42CB-A0D3-94B7B8EDF6CC}"/>
                    </a:ext>
                  </a:extLst>
                </p:cNvPr>
                <p:cNvSpPr txBox="1"/>
                <p:nvPr/>
              </p:nvSpPr>
              <p:spPr>
                <a:xfrm>
                  <a:off x="7168103" y="2459409"/>
                  <a:ext cx="862479" cy="6368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377B4988-D26D-42CB-A0D3-94B7B8EDF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8103" y="2459409"/>
                  <a:ext cx="862479" cy="6368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2" name="Rectangle 331">
              <a:extLst>
                <a:ext uri="{FF2B5EF4-FFF2-40B4-BE49-F238E27FC236}">
                  <a16:creationId xmlns="" xmlns:a16="http://schemas.microsoft.com/office/drawing/2014/main" id="{C24B7F4A-1B78-4DA0-9FB6-53EE80820957}"/>
                </a:ext>
              </a:extLst>
            </p:cNvPr>
            <p:cNvSpPr/>
            <p:nvPr/>
          </p:nvSpPr>
          <p:spPr>
            <a:xfrm>
              <a:off x="7164394" y="2451020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="" xmlns:a16="http://schemas.microsoft.com/office/drawing/2014/main" id="{72C984CA-FA05-4251-892F-4F4B1F24E873}"/>
                </a:ext>
              </a:extLst>
            </p:cNvPr>
            <p:cNvSpPr/>
            <p:nvPr/>
          </p:nvSpPr>
          <p:spPr>
            <a:xfrm>
              <a:off x="4237053" y="2443792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="" xmlns:a16="http://schemas.microsoft.com/office/drawing/2014/main" id="{BFB2261C-04F4-4023-82B9-52A4BFAE8100}"/>
                </a:ext>
              </a:extLst>
            </p:cNvPr>
            <p:cNvSpPr/>
            <p:nvPr/>
          </p:nvSpPr>
          <p:spPr>
            <a:xfrm>
              <a:off x="1636332" y="2357707"/>
              <a:ext cx="894252" cy="686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>
                  <a:extLst>
                    <a:ext uri="{FF2B5EF4-FFF2-40B4-BE49-F238E27FC236}">
                      <a16:creationId xmlns="" xmlns:a16="http://schemas.microsoft.com/office/drawing/2014/main" id="{1A0E66AA-C6C1-4CBF-A3AD-1D5C387746AA}"/>
                    </a:ext>
                  </a:extLst>
                </p:cNvPr>
                <p:cNvSpPr txBox="1"/>
                <p:nvPr/>
              </p:nvSpPr>
              <p:spPr>
                <a:xfrm>
                  <a:off x="1616557" y="2382829"/>
                  <a:ext cx="857350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5" name="TextBox 3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A0E66AA-C6C1-4CBF-A3AD-1D5C38774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557" y="2382829"/>
                  <a:ext cx="857350" cy="619593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TextBox 329">
                  <a:extLst>
                    <a:ext uri="{FF2B5EF4-FFF2-40B4-BE49-F238E27FC236}">
                      <a16:creationId xmlns="" xmlns:a16="http://schemas.microsoft.com/office/drawing/2014/main" id="{9F1EB2C7-B596-496D-8A02-5D5F6C92A20B}"/>
                    </a:ext>
                  </a:extLst>
                </p:cNvPr>
                <p:cNvSpPr txBox="1"/>
                <p:nvPr/>
              </p:nvSpPr>
              <p:spPr>
                <a:xfrm>
                  <a:off x="4231513" y="2454054"/>
                  <a:ext cx="857350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0" name="TextBox 32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9F1EB2C7-B596-496D-8A02-5D5F6C92A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513" y="2454054"/>
                  <a:ext cx="857350" cy="61959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3" name="TextBox 332">
                  <a:extLst>
                    <a:ext uri="{FF2B5EF4-FFF2-40B4-BE49-F238E27FC236}">
                      <a16:creationId xmlns="" xmlns:a16="http://schemas.microsoft.com/office/drawing/2014/main" id="{AC756E53-2B5D-4642-B805-49EC16997F2F}"/>
                    </a:ext>
                  </a:extLst>
                </p:cNvPr>
                <p:cNvSpPr txBox="1"/>
                <p:nvPr/>
              </p:nvSpPr>
              <p:spPr>
                <a:xfrm>
                  <a:off x="7145093" y="2491251"/>
                  <a:ext cx="869469" cy="6195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3" name="TextBox 33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C756E53-2B5D-4642-B805-49EC16997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093" y="2491251"/>
                  <a:ext cx="869469" cy="61959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6" name="Rectangle 335">
            <a:extLst>
              <a:ext uri="{FF2B5EF4-FFF2-40B4-BE49-F238E27FC236}">
                <a16:creationId xmlns=""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=""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4411818" y="1411697"/>
                <a:ext cx="6046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18" y="1411697"/>
                <a:ext cx="604653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19524471">
            <a:off x="1042275" y="1703118"/>
            <a:ext cx="945326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FF0000"/>
                </a:solidFill>
                <a:effectLst/>
              </a:rPr>
              <a:t>Graph.</a:t>
            </a:r>
            <a:endParaRPr lang="en-US" sz="20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04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BuildHeap</a:t>
            </a:r>
            <a:r>
              <a:rPr lang="en-US" dirty="0" smtClean="0"/>
              <a:t>: </a:t>
            </a:r>
            <a:r>
              <a:rPr lang="en-US" dirty="0" smtClean="0"/>
              <a:t>Only One Possibility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>
                <a:cs typeface="Courier New" panose="02070309020205020404" pitchFamily="49" charset="0"/>
              </a:rPr>
              <a:t>But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StartBottom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900" dirty="0">
                <a:cs typeface="Courier New" panose="02070309020205020404" pitchFamily="49" charset="0"/>
              </a:rPr>
              <a:t> seems to work.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Does it always work?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332 - SU 18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D91-6951-4247-8A71-3C3C7BB0A60F}" type="slidenum">
              <a:rPr lang="en-US" smtClean="0"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82579" y="232434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916590" y="410371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140957" y="410372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340841" y="315962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7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3960060" y="3148131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991250" y="407488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" name="Straight Arrow Connector 11"/>
          <p:cNvCxnSpPr>
            <a:stCxn id="6" idx="3"/>
            <a:endCxn id="10" idx="7"/>
          </p:cNvCxnSpPr>
          <p:nvPr/>
        </p:nvCxnSpPr>
        <p:spPr>
          <a:xfrm flipH="1">
            <a:off x="4407515" y="2816548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9" idx="0"/>
          </p:cNvCxnSpPr>
          <p:nvPr/>
        </p:nvCxnSpPr>
        <p:spPr>
          <a:xfrm>
            <a:off x="5074780" y="2816548"/>
            <a:ext cx="554386" cy="343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3660963" y="3640332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7" idx="7"/>
          </p:cNvCxnSpPr>
          <p:nvPr/>
        </p:nvCxnSpPr>
        <p:spPr>
          <a:xfrm flipH="1">
            <a:off x="5408791" y="3736275"/>
            <a:ext cx="220375" cy="45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1" idx="0"/>
          </p:cNvCxnSpPr>
          <p:nvPr/>
        </p:nvCxnSpPr>
        <p:spPr>
          <a:xfrm>
            <a:off x="5833042" y="3651827"/>
            <a:ext cx="446533" cy="423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46161" y="411829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4264805" y="3753216"/>
            <a:ext cx="169681" cy="365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991249" y="409072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5340841" y="3167548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4582578" y="232434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/>
          <p:cNvSpPr/>
          <p:nvPr/>
        </p:nvSpPr>
        <p:spPr>
          <a:xfrm>
            <a:off x="4916590" y="410371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Oval 28"/>
          <p:cNvSpPr/>
          <p:nvPr/>
        </p:nvSpPr>
        <p:spPr>
          <a:xfrm>
            <a:off x="5351973" y="317103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3923983" y="315962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178780" y="4107090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4582577" y="232434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3937701" y="317557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" name="Oval 33"/>
          <p:cNvSpPr/>
          <p:nvPr/>
        </p:nvSpPr>
        <p:spPr>
          <a:xfrm>
            <a:off x="4158899" y="411910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" name="Oval 34"/>
          <p:cNvSpPr/>
          <p:nvPr/>
        </p:nvSpPr>
        <p:spPr>
          <a:xfrm>
            <a:off x="3930842" y="317795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 rot="19524471">
            <a:off x="1042275" y="1703118"/>
            <a:ext cx="945326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FF0000"/>
                </a:solidFill>
                <a:effectLst/>
              </a:rPr>
              <a:t>Graph.</a:t>
            </a:r>
            <a:endParaRPr lang="en-US" sz="20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795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AVL Trees?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88518" y="154001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925195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418229" y="39706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3243774" y="274538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1377639" y="2745389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4349706" y="410142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8" idx="3"/>
            <a:endCxn id="12" idx="7"/>
          </p:cNvCxnSpPr>
          <p:nvPr/>
        </p:nvCxnSpPr>
        <p:spPr>
          <a:xfrm flipH="1">
            <a:off x="2032361" y="2260212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11" idx="0"/>
          </p:cNvCxnSpPr>
          <p:nvPr/>
        </p:nvCxnSpPr>
        <p:spPr>
          <a:xfrm>
            <a:off x="3008713" y="2260212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 flipH="1">
            <a:off x="1028497" y="3465584"/>
            <a:ext cx="461475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5"/>
            <a:endCxn id="9" idx="0"/>
          </p:cNvCxnSpPr>
          <p:nvPr/>
        </p:nvCxnSpPr>
        <p:spPr>
          <a:xfrm>
            <a:off x="2032361" y="3465584"/>
            <a:ext cx="314715" cy="654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5"/>
            <a:endCxn id="13" idx="0"/>
          </p:cNvCxnSpPr>
          <p:nvPr/>
        </p:nvCxnSpPr>
        <p:spPr>
          <a:xfrm>
            <a:off x="3963970" y="3465585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06413" y="515915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5117354" y="51591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5016691" y="4841230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H="1">
            <a:off x="4124703" y="4821624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17352" y="52827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9" idx="4"/>
            <a:endCxn id="6" idx="1"/>
          </p:cNvCxnSpPr>
          <p:nvPr/>
        </p:nvCxnSpPr>
        <p:spPr>
          <a:xfrm>
            <a:off x="2347076" y="4964112"/>
            <a:ext cx="293842" cy="442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36737" y="14246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8592519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6127334" y="402829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30" name="Oval 29"/>
          <p:cNvSpPr/>
          <p:nvPr/>
        </p:nvSpPr>
        <p:spPr>
          <a:xfrm>
            <a:off x="9191993" y="263005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31" name="Oval 30"/>
          <p:cNvSpPr/>
          <p:nvPr/>
        </p:nvSpPr>
        <p:spPr>
          <a:xfrm>
            <a:off x="7325858" y="2630058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10297925" y="398609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27" idx="3"/>
            <a:endCxn id="31" idx="7"/>
          </p:cNvCxnSpPr>
          <p:nvPr/>
        </p:nvCxnSpPr>
        <p:spPr>
          <a:xfrm flipH="1">
            <a:off x="7980580" y="2144881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30" idx="0"/>
          </p:cNvCxnSpPr>
          <p:nvPr/>
        </p:nvCxnSpPr>
        <p:spPr>
          <a:xfrm>
            <a:off x="8956932" y="2144881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 flipH="1">
            <a:off x="6888214" y="3350254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28" idx="7"/>
          </p:cNvCxnSpPr>
          <p:nvPr/>
        </p:nvCxnSpPr>
        <p:spPr>
          <a:xfrm flipH="1">
            <a:off x="9312714" y="3473819"/>
            <a:ext cx="301160" cy="770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5"/>
            <a:endCxn id="32" idx="0"/>
          </p:cNvCxnSpPr>
          <p:nvPr/>
        </p:nvCxnSpPr>
        <p:spPr>
          <a:xfrm>
            <a:off x="9912189" y="3350254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554632" y="504382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11065573" y="504382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10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10964910" y="4725899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</p:cNvCxnSpPr>
          <p:nvPr/>
        </p:nvCxnSpPr>
        <p:spPr>
          <a:xfrm flipH="1">
            <a:off x="10072922" y="4706293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37612" y="420006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7736505" y="3465584"/>
            <a:ext cx="222988" cy="734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9524471">
            <a:off x="1042275" y="1703118"/>
            <a:ext cx="945326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FF0000"/>
                </a:solidFill>
                <a:effectLst/>
              </a:rPr>
              <a:t>Graph.</a:t>
            </a:r>
            <a:endParaRPr lang="en-US" sz="20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6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– merging nodes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66788" y="3586772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:a16="http://schemas.microsoft.com/office/drawing/2014/main" xmlns="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:a16="http://schemas.microsoft.com/office/drawing/2014/main" xmlns="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:a16="http://schemas.microsoft.com/office/drawing/2014/main" xmlns="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:a16="http://schemas.microsoft.com/office/drawing/2014/main" xmlns="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:a16="http://schemas.microsoft.com/office/drawing/2014/main" xmlns="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18168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750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:a16="http://schemas.microsoft.com/office/drawing/2014/main" xmlns="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:a16="http://schemas.microsoft.com/office/drawing/2014/main" xmlns="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99383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2706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:a16="http://schemas.microsoft.com/office/drawing/2014/main" xmlns="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:a16="http://schemas.microsoft.com/office/drawing/2014/main" xmlns="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993831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1A6E5A7-6E85-4453-A4EE-08CC03675821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038384" y="3923047"/>
            <a:ext cx="747904" cy="29995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1A6E5A7-6E85-4453-A4EE-08CC03675821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132340" y="3923048"/>
            <a:ext cx="227896" cy="2999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50632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:a16="http://schemas.microsoft.com/office/drawing/2014/main" xmlns="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:a16="http://schemas.microsoft.com/office/drawing/2014/main" xmlns="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993831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1A6E5A7-6E85-4453-A4EE-08CC03675821}"/>
              </a:ext>
            </a:extLst>
          </p:cNvPr>
          <p:cNvCxnSpPr>
            <a:cxnSpLocks/>
            <a:stCxn id="9" idx="0"/>
            <a:endCxn id="4" idx="2"/>
          </p:cNvCxnSpPr>
          <p:nvPr/>
        </p:nvCxnSpPr>
        <p:spPr>
          <a:xfrm flipH="1" flipV="1">
            <a:off x="5202736" y="4007336"/>
            <a:ext cx="427530" cy="21566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8391" y="3588911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:a16="http://schemas.microsoft.com/office/drawing/2014/main" xmlns="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:a16="http://schemas.microsoft.com/office/drawing/2014/main" xmlns="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:a16="http://schemas.microsoft.com/office/drawing/2014/main" xmlns="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:a16="http://schemas.microsoft.com/office/drawing/2014/main" xmlns="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:a16="http://schemas.microsoft.com/office/drawing/2014/main" xmlns="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18168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14319" y="2980318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:a16="http://schemas.microsoft.com/office/drawing/2014/main" xmlns="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:a16="http://schemas.microsoft.com/office/drawing/2014/main" xmlns="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:a16="http://schemas.microsoft.com/office/drawing/2014/main" xmlns="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:a16="http://schemas.microsoft.com/office/drawing/2014/main" xmlns="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:a16="http://schemas.microsoft.com/office/drawing/2014/main" xmlns="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1816894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1A6E5A7-6E85-4453-A4EE-08CC0367582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564339" y="3375385"/>
            <a:ext cx="549385" cy="2135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1A6E5A7-6E85-4453-A4EE-08CC03675821}"/>
              </a:ext>
            </a:extLst>
          </p:cNvPr>
          <p:cNvCxnSpPr>
            <a:cxnSpLocks/>
            <a:stCxn id="4" idx="0"/>
            <a:endCxn id="14" idx="2"/>
          </p:cNvCxnSpPr>
          <p:nvPr/>
        </p:nvCxnSpPr>
        <p:spPr>
          <a:xfrm flipH="1" flipV="1">
            <a:off x="3950267" y="3400882"/>
            <a:ext cx="1252469" cy="18589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0498" y="29921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srgbClr val="B6A479"/>
                </a:solidFill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522" y="1548882"/>
            <a:ext cx="10328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Delete 14. Merge up the tree.</a:t>
            </a:r>
          </a:p>
          <a:p>
            <a:r>
              <a:rPr lang="en-US" sz="2800" dirty="0" smtClean="0"/>
              <a:t>Update “signpost” to be smallest key in its right subtree.</a:t>
            </a:r>
            <a:endParaRPr lang="en-US" sz="2800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64" y="4223001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:a16="http://schemas.microsoft.com/office/drawing/2014/main" xmlns="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:a16="http://schemas.microsoft.com/office/drawing/2014/main" xmlns="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99383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34388" y="428404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:a16="http://schemas.microsoft.com/office/drawing/2014/main" xmlns="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:a16="http://schemas.microsoft.com/office/drawing/2014/main" xmlns="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9938316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1A6E5A7-6E85-4453-A4EE-08CC03675821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7517992" y="3516781"/>
            <a:ext cx="478009" cy="7815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1A6E5A7-6E85-4453-A4EE-08CC03675821}"/>
              </a:ext>
            </a:extLst>
          </p:cNvPr>
          <p:cNvCxnSpPr>
            <a:cxnSpLocks/>
            <a:stCxn id="20" idx="0"/>
            <a:endCxn id="27" idx="2"/>
          </p:cNvCxnSpPr>
          <p:nvPr/>
        </p:nvCxnSpPr>
        <p:spPr>
          <a:xfrm flipH="1" flipV="1">
            <a:off x="8931949" y="3461926"/>
            <a:ext cx="182073" cy="8221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2314" y="4284045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:a16="http://schemas.microsoft.com/office/drawing/2014/main" xmlns="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:a16="http://schemas.microsoft.com/office/drawing/2014/main" xmlns="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993831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1A6E5A7-6E85-4453-A4EE-08CC03675821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9710000" y="3461926"/>
            <a:ext cx="901948" cy="8221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695AF865-7E8E-4A4E-9D09-9920C6537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96001" y="3041362"/>
          <a:ext cx="1871896" cy="42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3">
                  <a:extLst>
                    <a:ext uri="{9D8B030D-6E8A-4147-A177-3AD203B41FA5}">
                      <a16:colId xmlns:a16="http://schemas.microsoft.com/office/drawing/2014/main" xmlns="" val="3039073519"/>
                    </a:ext>
                  </a:extLst>
                </a:gridCol>
                <a:gridCol w="512511">
                  <a:extLst>
                    <a:ext uri="{9D8B030D-6E8A-4147-A177-3AD203B41FA5}">
                      <a16:colId xmlns:a16="http://schemas.microsoft.com/office/drawing/2014/main" xmlns="" val="3755289074"/>
                    </a:ext>
                  </a:extLst>
                </a:gridCol>
                <a:gridCol w="286542">
                  <a:extLst>
                    <a:ext uri="{9D8B030D-6E8A-4147-A177-3AD203B41FA5}">
                      <a16:colId xmlns:a16="http://schemas.microsoft.com/office/drawing/2014/main" xmlns="" val="1552610582"/>
                    </a:ext>
                  </a:extLst>
                </a:gridCol>
                <a:gridCol w="532957">
                  <a:extLst>
                    <a:ext uri="{9D8B030D-6E8A-4147-A177-3AD203B41FA5}">
                      <a16:colId xmlns:a16="http://schemas.microsoft.com/office/drawing/2014/main" xmlns="" val="1754876703"/>
                    </a:ext>
                  </a:extLst>
                </a:gridCol>
                <a:gridCol w="277223">
                  <a:extLst>
                    <a:ext uri="{9D8B030D-6E8A-4147-A177-3AD203B41FA5}">
                      <a16:colId xmlns:a16="http://schemas.microsoft.com/office/drawing/2014/main" xmlns="" val="1845666615"/>
                    </a:ext>
                  </a:extLst>
                </a:gridCol>
              </a:tblGrid>
              <a:tr h="42056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B6A479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181689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337859" y="3066978"/>
            <a:ext cx="39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B6A479"/>
                </a:solidFill>
              </a:rPr>
              <a:t>18</a:t>
            </a:r>
            <a:endParaRPr lang="en-US" b="1" dirty="0">
              <a:solidFill>
                <a:srgbClr val="B6A479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2B3C8BD0-F0E9-4735-B3CC-4A7B08F228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38358" y="4298300"/>
          <a:ext cx="1159268" cy="13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34">
                  <a:extLst>
                    <a:ext uri="{9D8B030D-6E8A-4147-A177-3AD203B41FA5}">
                      <a16:colId xmlns:a16="http://schemas.microsoft.com/office/drawing/2014/main" xmlns="" val="3841152788"/>
                    </a:ext>
                  </a:extLst>
                </a:gridCol>
                <a:gridCol w="579634">
                  <a:extLst>
                    <a:ext uri="{9D8B030D-6E8A-4147-A177-3AD203B41FA5}">
                      <a16:colId xmlns:a16="http://schemas.microsoft.com/office/drawing/2014/main" xmlns="" val="3883390021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681812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3118998"/>
                  </a:ext>
                </a:extLst>
              </a:tr>
              <a:tr h="4429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15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4C3282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4C32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9938316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 rot="19524471">
            <a:off x="1042275" y="1703118"/>
            <a:ext cx="945326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FF0000"/>
                </a:solidFill>
                <a:effectLst/>
              </a:rPr>
              <a:t>Graph.</a:t>
            </a:r>
            <a:endParaRPr lang="en-US" sz="20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04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1587" y="123987"/>
            <a:ext cx="4014061" cy="1658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a&lt;b&lt;c; a&lt;c&lt;b; b&lt;a&lt;c; </a:t>
            </a:r>
          </a:p>
          <a:p>
            <a:pPr algn="ctr"/>
            <a:r>
              <a:rPr lang="en-US" sz="2800" dirty="0" smtClean="0"/>
              <a:t>b&lt;c&lt;a; c&lt;b&lt;a; c&lt;a&lt;b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20692" y="1828800"/>
            <a:ext cx="1038386" cy="4804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85681" y="1782306"/>
            <a:ext cx="898902" cy="5889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364" y="2355742"/>
            <a:ext cx="4014061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a&lt;b&lt;c; a&lt;c&lt;b; c&lt;a&lt;b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563173" y="2371241"/>
            <a:ext cx="4014061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b&lt;a&lt;c; b&lt;c&lt;a; c&lt;b&lt;a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80815" y="3964983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a&lt;b&lt;c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304083" y="3964983"/>
            <a:ext cx="2887850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a&lt;c&lt;b; c&lt;a&lt;b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020851" y="3924144"/>
            <a:ext cx="2681207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b&lt;c&lt;a; c&lt;b&lt;a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338807" y="3964983"/>
            <a:ext cx="1782305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b&lt;a&lt;c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699615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a&lt;c&lt;b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4353280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c&lt;a&lt;b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121112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b&lt;c&lt;a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0292761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c&lt;b&lt;a</a:t>
            </a:r>
            <a:endParaRPr lang="en-US" sz="2800" dirty="0"/>
          </a:p>
        </p:txBody>
      </p:sp>
      <p:cxnSp>
        <p:nvCxnSpPr>
          <p:cNvPr id="22" name="Straight Arrow Connector 21"/>
          <p:cNvCxnSpPr>
            <a:endCxn id="12" idx="0"/>
          </p:cNvCxnSpPr>
          <p:nvPr/>
        </p:nvCxnSpPr>
        <p:spPr>
          <a:xfrm flipH="1">
            <a:off x="950564" y="3099662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39113" y="3115161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229959" y="3124376"/>
            <a:ext cx="1287966" cy="8132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803027" y="3108388"/>
            <a:ext cx="683740" cy="8132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312321" y="4696546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00870" y="4712045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606587" y="4703806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895136" y="4719305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84917" y="1782306"/>
            <a:ext cx="2629089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Ask: is </a:t>
            </a:r>
          </a:p>
          <a:p>
            <a:pPr algn="ctr"/>
            <a:r>
              <a:rPr lang="en-US" sz="2800" dirty="0" smtClean="0"/>
              <a:t>a &lt; b?</a:t>
            </a:r>
            <a:endParaRPr lang="en-US" sz="2800" dirty="0"/>
          </a:p>
        </p:txBody>
      </p:sp>
      <p:sp>
        <p:nvSpPr>
          <p:cNvPr id="38" name="Oval 37"/>
          <p:cNvSpPr/>
          <p:nvPr/>
        </p:nvSpPr>
        <p:spPr>
          <a:xfrm>
            <a:off x="1588692" y="3169858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Ask: is</a:t>
            </a:r>
          </a:p>
          <a:p>
            <a:pPr algn="ctr"/>
            <a:r>
              <a:rPr lang="en-US" sz="2400" dirty="0" smtClean="0"/>
              <a:t>b&lt;c?</a:t>
            </a:r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8186222" y="315781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Ask: is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&lt;c?</a:t>
            </a:r>
            <a:endParaRPr lang="en-US" sz="2400" dirty="0"/>
          </a:p>
        </p:txBody>
      </p:sp>
      <p:sp>
        <p:nvSpPr>
          <p:cNvPr id="40" name="Oval 39"/>
          <p:cNvSpPr/>
          <p:nvPr/>
        </p:nvSpPr>
        <p:spPr>
          <a:xfrm>
            <a:off x="2997223" y="477515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Ask: is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&lt;c?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9301856" y="473808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Ask: is</a:t>
            </a:r>
          </a:p>
          <a:p>
            <a:pPr algn="ctr"/>
            <a:r>
              <a:rPr lang="en-US" sz="2400" dirty="0" smtClean="0"/>
              <a:t>b&lt;c?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 rot="19524471">
            <a:off x="1042275" y="1703118"/>
            <a:ext cx="945326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FF0000"/>
                </a:solidFill>
                <a:effectLst/>
              </a:rPr>
              <a:t>Graph.</a:t>
            </a:r>
            <a:endParaRPr lang="en-US" sz="20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53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Diagram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699934" y="960310"/>
            <a:ext cx="3332535" cy="2219118"/>
            <a:chOff x="3699934" y="1277943"/>
            <a:chExt cx="3332535" cy="2219118"/>
          </a:xfrm>
        </p:grpSpPr>
        <p:sp>
          <p:nvSpPr>
            <p:cNvPr id="4" name="Oval 3"/>
            <p:cNvSpPr/>
            <p:nvPr/>
          </p:nvSpPr>
          <p:spPr>
            <a:xfrm>
              <a:off x="5300134" y="1277943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923335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61934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73669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43935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741334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99934" y="2988207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4" idx="3"/>
              <a:endCxn id="6" idx="7"/>
            </p:cNvCxnSpPr>
            <p:nvPr/>
          </p:nvCxnSpPr>
          <p:spPr>
            <a:xfrm flipH="1">
              <a:off x="4938900" y="1712276"/>
              <a:ext cx="443068" cy="4360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5"/>
              <a:endCxn id="5" idx="0"/>
            </p:cNvCxnSpPr>
            <p:nvPr/>
          </p:nvCxnSpPr>
          <p:spPr>
            <a:xfrm>
              <a:off x="5777100" y="1712276"/>
              <a:ext cx="425635" cy="361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3"/>
              <a:endCxn id="10" idx="0"/>
            </p:cNvCxnSpPr>
            <p:nvPr/>
          </p:nvCxnSpPr>
          <p:spPr>
            <a:xfrm flipH="1">
              <a:off x="3979334" y="2508142"/>
              <a:ext cx="564434" cy="48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4"/>
              <a:endCxn id="9" idx="0"/>
            </p:cNvCxnSpPr>
            <p:nvPr/>
          </p:nvCxnSpPr>
          <p:spPr>
            <a:xfrm>
              <a:off x="4741334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4"/>
              <a:endCxn id="8" idx="0"/>
            </p:cNvCxnSpPr>
            <p:nvPr/>
          </p:nvCxnSpPr>
          <p:spPr>
            <a:xfrm flipH="1">
              <a:off x="5923335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5" idx="5"/>
              <a:endCxn id="7" idx="0"/>
            </p:cNvCxnSpPr>
            <p:nvPr/>
          </p:nvCxnSpPr>
          <p:spPr>
            <a:xfrm>
              <a:off x="6400301" y="2508142"/>
              <a:ext cx="352768" cy="480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 rot="10800000">
            <a:off x="4889235" y="6191817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4266034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0800000">
            <a:off x="5727435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>
            <a:off x="3715700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0800000">
            <a:off x="4545434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0800000">
            <a:off x="5448035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800000">
            <a:off x="6489435" y="448155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2" idx="3"/>
            <a:endCxn id="34" idx="7"/>
          </p:cNvCxnSpPr>
          <p:nvPr/>
        </p:nvCxnSpPr>
        <p:spPr>
          <a:xfrm rot="10800000" flipH="1">
            <a:off x="5366201" y="5830284"/>
            <a:ext cx="443068" cy="4360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5"/>
            <a:endCxn id="33" idx="0"/>
          </p:cNvCxnSpPr>
          <p:nvPr/>
        </p:nvCxnSpPr>
        <p:spPr>
          <a:xfrm rot="10800000">
            <a:off x="4545434" y="5904804"/>
            <a:ext cx="425635" cy="36153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3"/>
            <a:endCxn id="38" idx="0"/>
          </p:cNvCxnSpPr>
          <p:nvPr/>
        </p:nvCxnSpPr>
        <p:spPr>
          <a:xfrm rot="10800000" flipH="1">
            <a:off x="6204401" y="4990406"/>
            <a:ext cx="564434" cy="48006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4"/>
            <a:endCxn id="37" idx="0"/>
          </p:cNvCxnSpPr>
          <p:nvPr/>
        </p:nvCxnSpPr>
        <p:spPr>
          <a:xfrm rot="10800000">
            <a:off x="5727435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4"/>
            <a:endCxn id="36" idx="0"/>
          </p:cNvCxnSpPr>
          <p:nvPr/>
        </p:nvCxnSpPr>
        <p:spPr>
          <a:xfrm rot="10800000" flipH="1">
            <a:off x="4545434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5"/>
            <a:endCxn id="35" idx="0"/>
          </p:cNvCxnSpPr>
          <p:nvPr/>
        </p:nvCxnSpPr>
        <p:spPr>
          <a:xfrm rot="10800000">
            <a:off x="3995100" y="4990405"/>
            <a:ext cx="352768" cy="48006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957185" y="357774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81902" y="357606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5400000">
            <a:off x="5160434" y="3102483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 rot="5400000">
            <a:off x="5189553" y="3996712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046224" y="3512471"/>
            <a:ext cx="75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3770400" y="3583140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63035" y="3597774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50257" y="1756176"/>
            <a:ext cx="29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node per O(1)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961480" y="1225068"/>
                <a:ext cx="298632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Edge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waits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can’t start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finishes.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480" y="1225068"/>
                <a:ext cx="2986328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4082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8042669" y="4002742"/>
            <a:ext cx="2986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Question: why are there no cycles in this graph?</a:t>
            </a:r>
          </a:p>
        </p:txBody>
      </p:sp>
      <p:sp>
        <p:nvSpPr>
          <p:cNvPr id="55" name="Rectangle 54"/>
          <p:cNvSpPr/>
          <p:nvPr/>
        </p:nvSpPr>
        <p:spPr>
          <a:xfrm rot="19524471">
            <a:off x="1042275" y="1703118"/>
            <a:ext cx="945326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FF0000"/>
                </a:solidFill>
                <a:effectLst/>
              </a:rPr>
              <a:t>Graph.</a:t>
            </a:r>
            <a:endParaRPr lang="en-US" sz="20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17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981" y="5702532"/>
          <a:ext cx="11384736" cy="8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  <a:gridCol w="1423092"/>
              </a:tblGrid>
              <a:tr h="8910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56800" y="1903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76</a:t>
            </a:r>
          </a:p>
          <a:p>
            <a:r>
              <a:rPr lang="en-US" sz="2800" dirty="0" smtClean="0"/>
              <a:t>Left sum: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1361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36</a:t>
            </a:r>
          </a:p>
          <a:p>
            <a:r>
              <a:rPr lang="en-US" sz="2800" dirty="0" smtClean="0"/>
              <a:t>Left Sum: 0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03384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6</a:t>
            </a:r>
          </a:p>
          <a:p>
            <a:r>
              <a:rPr lang="en-US" sz="2800" dirty="0" smtClean="0"/>
              <a:t>L: 0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7950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 0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523480" y="1539085"/>
            <a:ext cx="3032297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40</a:t>
            </a:r>
          </a:p>
          <a:p>
            <a:r>
              <a:rPr lang="en-US" sz="2800" dirty="0" smtClean="0"/>
              <a:t>Left Sum:0+36=36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527375" y="2911915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26</a:t>
            </a:r>
          </a:p>
          <a:p>
            <a:r>
              <a:rPr lang="en-US" sz="2800" dirty="0" smtClean="0"/>
              <a:t>Left Sum: 10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396646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30</a:t>
            </a:r>
          </a:p>
          <a:p>
            <a:r>
              <a:rPr lang="en-US" sz="2800" dirty="0" smtClean="0"/>
              <a:t>Left Sum: 36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9335668" y="2959913"/>
            <a:ext cx="2372821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Sum: 10</a:t>
            </a:r>
          </a:p>
          <a:p>
            <a:r>
              <a:rPr lang="en-US" sz="2800" dirty="0" smtClean="0"/>
              <a:t>Left Sum: 66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008452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4</a:t>
            </a:r>
          </a:p>
          <a:p>
            <a:r>
              <a:rPr lang="en-US" sz="2800" dirty="0" smtClean="0"/>
              <a:t>L: 6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446554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 10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4843092" y="4384509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10</a:t>
            </a:r>
          </a:p>
          <a:p>
            <a:r>
              <a:rPr lang="en-US" sz="2800" dirty="0" smtClean="0"/>
              <a:t>L: 26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327611" y="4370650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16</a:t>
            </a:r>
          </a:p>
          <a:p>
            <a:r>
              <a:rPr lang="en-US" sz="2800" dirty="0" smtClean="0"/>
              <a:t>L: 36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822743" y="437389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14</a:t>
            </a:r>
          </a:p>
          <a:p>
            <a:r>
              <a:rPr lang="en-US" sz="2800" dirty="0" smtClean="0"/>
              <a:t>L: 52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264770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2</a:t>
            </a:r>
          </a:p>
          <a:p>
            <a:r>
              <a:rPr lang="en-US" sz="2800" dirty="0" smtClean="0"/>
              <a:t>L: 66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0583952" y="4353832"/>
            <a:ext cx="1059410" cy="10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S: 8</a:t>
            </a:r>
          </a:p>
          <a:p>
            <a:r>
              <a:rPr lang="en-US" sz="2800" dirty="0" smtClean="0"/>
              <a:t>L: 68</a:t>
            </a:r>
            <a:endParaRPr lang="en-US" sz="2800" dirty="0"/>
          </a:p>
        </p:txBody>
      </p:sp>
      <p:cxnSp>
        <p:nvCxnSpPr>
          <p:cNvPr id="34" name="Straight Arrow Connector 33"/>
          <p:cNvCxnSpPr>
            <a:stCxn id="21" idx="2"/>
            <a:endCxn id="10" idx="0"/>
          </p:cNvCxnSpPr>
          <p:nvPr/>
        </p:nvCxnSpPr>
        <p:spPr>
          <a:xfrm flipH="1">
            <a:off x="1033089" y="3942693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22917" y="3932651"/>
            <a:ext cx="831272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</p:cNvCxnSpPr>
          <p:nvPr/>
        </p:nvCxnSpPr>
        <p:spPr>
          <a:xfrm flipH="1">
            <a:off x="6747171" y="3990691"/>
            <a:ext cx="835886" cy="39978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9794475" y="3962518"/>
            <a:ext cx="731475" cy="39131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1" idx="2"/>
            <a:endCxn id="26" idx="0"/>
          </p:cNvCxnSpPr>
          <p:nvPr/>
        </p:nvCxnSpPr>
        <p:spPr>
          <a:xfrm>
            <a:off x="1864361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35267" y="3942693"/>
            <a:ext cx="673796" cy="4279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</p:cNvCxnSpPr>
          <p:nvPr/>
        </p:nvCxnSpPr>
        <p:spPr>
          <a:xfrm>
            <a:off x="7583057" y="3990691"/>
            <a:ext cx="795324" cy="390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0"/>
          </p:cNvCxnSpPr>
          <p:nvPr/>
        </p:nvCxnSpPr>
        <p:spPr>
          <a:xfrm>
            <a:off x="10522078" y="3989302"/>
            <a:ext cx="591579" cy="36453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0"/>
          </p:cNvCxnSpPr>
          <p:nvPr/>
        </p:nvCxnSpPr>
        <p:spPr>
          <a:xfrm flipH="1">
            <a:off x="1864361" y="2553045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476148" y="2585453"/>
            <a:ext cx="1643148" cy="35887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7" idx="0"/>
          </p:cNvCxnSpPr>
          <p:nvPr/>
        </p:nvCxnSpPr>
        <p:spPr>
          <a:xfrm flipH="1">
            <a:off x="3507510" y="1230296"/>
            <a:ext cx="2492438" cy="30878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2" idx="0"/>
          </p:cNvCxnSpPr>
          <p:nvPr/>
        </p:nvCxnSpPr>
        <p:spPr>
          <a:xfrm>
            <a:off x="5999948" y="1221163"/>
            <a:ext cx="3039681" cy="31792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7" idx="2"/>
            <a:endCxn id="23" idx="0"/>
          </p:cNvCxnSpPr>
          <p:nvPr/>
        </p:nvCxnSpPr>
        <p:spPr>
          <a:xfrm>
            <a:off x="3507510" y="2569863"/>
            <a:ext cx="1206276" cy="342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19296" y="2580407"/>
            <a:ext cx="1204884" cy="36391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3056" y="227029"/>
            <a:ext cx="45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right child has a left sum of:</a:t>
            </a:r>
          </a:p>
          <a:p>
            <a:r>
              <a:rPr lang="en-US" sz="2400" dirty="0" smtClean="0"/>
              <a:t>Your left sum + its sibling’s sum.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0779" y="190385"/>
            <a:ext cx="365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left child gets your left sum.</a:t>
            </a:r>
          </a:p>
          <a:p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rot="19524471">
            <a:off x="1042275" y="1703118"/>
            <a:ext cx="945326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FF0000"/>
                </a:solidFill>
                <a:effectLst/>
              </a:rPr>
              <a:t>Graph.</a:t>
            </a:r>
            <a:endParaRPr lang="en-US" sz="20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89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by hand</a:t>
            </a:r>
            <a:endParaRPr lang="en-US" dirty="0"/>
          </a:p>
        </p:txBody>
      </p:sp>
      <p:sp>
        <p:nvSpPr>
          <p:cNvPr id="4" name="Octagon 3"/>
          <p:cNvSpPr/>
          <p:nvPr/>
        </p:nvSpPr>
        <p:spPr>
          <a:xfrm>
            <a:off x="17622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Octagon 4"/>
          <p:cNvSpPr/>
          <p:nvPr/>
        </p:nvSpPr>
        <p:spPr>
          <a:xfrm>
            <a:off x="142313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Octagon 5"/>
          <p:cNvSpPr/>
          <p:nvPr/>
        </p:nvSpPr>
        <p:spPr>
          <a:xfrm>
            <a:off x="303580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Octagon 6"/>
          <p:cNvSpPr/>
          <p:nvPr/>
        </p:nvSpPr>
        <p:spPr>
          <a:xfrm>
            <a:off x="4382469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330417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ctagon 8"/>
          <p:cNvSpPr/>
          <p:nvPr/>
        </p:nvSpPr>
        <p:spPr>
          <a:xfrm>
            <a:off x="7577326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9189995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14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10536658" y="5636030"/>
            <a:ext cx="1103932" cy="1103932"/>
          </a:xfrm>
          <a:prstGeom prst="oc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3116331">
            <a:off x="944099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3116331">
            <a:off x="3903430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3116331">
            <a:off x="7098286" y="419886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3116331">
            <a:off x="10057618" y="4198860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57242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X</a:t>
            </a:r>
          </a:p>
        </p:txBody>
      </p:sp>
      <p:sp>
        <p:nvSpPr>
          <p:cNvPr id="17" name="Oval 16"/>
          <p:cNvSpPr/>
          <p:nvPr/>
        </p:nvSpPr>
        <p:spPr>
          <a:xfrm>
            <a:off x="8681258" y="2326456"/>
            <a:ext cx="1130530" cy="11305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</a:t>
            </a:r>
          </a:p>
        </p:txBody>
      </p:sp>
      <p:sp>
        <p:nvSpPr>
          <p:cNvPr id="18" name="Rectangle 17"/>
          <p:cNvSpPr/>
          <p:nvPr/>
        </p:nvSpPr>
        <p:spPr>
          <a:xfrm rot="3116331">
            <a:off x="5659613" y="1295451"/>
            <a:ext cx="857793" cy="857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2108" y="4223343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57135" y="430459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6367" y="4264350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27276" y="4264349"/>
            <a:ext cx="103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8394" y="1360940"/>
            <a:ext cx="112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1078757" y="1439703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1088624" y="4335367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MAX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78756" y="2613324"/>
            <a:ext cx="136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MIN</a:t>
            </a:r>
            <a:endParaRPr lang="en-US" sz="3200" dirty="0"/>
          </a:p>
        </p:txBody>
      </p:sp>
      <p:cxnSp>
        <p:nvCxnSpPr>
          <p:cNvPr id="28" name="Straight Arrow Connector 27"/>
          <p:cNvCxnSpPr>
            <a:stCxn id="12" idx="2"/>
          </p:cNvCxnSpPr>
          <p:nvPr/>
        </p:nvCxnSpPr>
        <p:spPr>
          <a:xfrm flipH="1">
            <a:off x="728194" y="4892173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46903" y="4871081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863200" y="4892172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772339" y="4857937"/>
            <a:ext cx="307109" cy="743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372995" y="3281790"/>
            <a:ext cx="1287404" cy="804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582900" y="3291045"/>
            <a:ext cx="1214361" cy="7647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30771" y="1890351"/>
            <a:ext cx="2151627" cy="670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94990" y="4892171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69217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851898" y="4901427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837733" y="4921293"/>
            <a:ext cx="280113" cy="74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5"/>
          </p:cNvCxnSpPr>
          <p:nvPr/>
        </p:nvCxnSpPr>
        <p:spPr>
          <a:xfrm>
            <a:off x="3422210" y="3291424"/>
            <a:ext cx="989359" cy="753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671731" y="3281789"/>
            <a:ext cx="880643" cy="763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6426221" y="2024478"/>
            <a:ext cx="2420599" cy="467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19524471">
            <a:off x="1042275" y="1692101"/>
            <a:ext cx="945326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FF0000"/>
                </a:solidFill>
                <a:effectLst/>
              </a:rPr>
              <a:t>Graph.</a:t>
            </a:r>
            <a:endParaRPr lang="en-US" sz="20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18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EVERYTHING was graphs.</a:t>
            </a:r>
          </a:p>
          <a:p>
            <a:r>
              <a:rPr lang="en-US" sz="2800" dirty="0" smtClean="0"/>
              <a:t>The whole time.</a:t>
            </a:r>
          </a:p>
          <a:p>
            <a:endParaRPr lang="en-US" sz="2800" dirty="0"/>
          </a:p>
          <a:p>
            <a:r>
              <a:rPr lang="en-US" sz="2800" dirty="0" smtClean="0"/>
              <a:t>They don’t just show up in data structures.</a:t>
            </a:r>
          </a:p>
          <a:p>
            <a:r>
              <a:rPr lang="en-US" sz="2800" dirty="0" smtClean="0"/>
              <a:t>311: NFAs/DFAs and relations</a:t>
            </a:r>
            <a:br>
              <a:rPr lang="en-US" sz="2800" dirty="0" smtClean="0"/>
            </a:br>
            <a:r>
              <a:rPr lang="en-US" sz="2800" dirty="0" smtClean="0"/>
              <a:t>Compilers: Use graphs to figure out valid compilation orders.</a:t>
            </a:r>
          </a:p>
          <a:p>
            <a:r>
              <a:rPr lang="en-US" sz="2800" dirty="0" smtClean="0"/>
              <a:t>Networking: Building a graph</a:t>
            </a:r>
          </a:p>
          <a:p>
            <a:pPr lvl="1"/>
            <a:r>
              <a:rPr lang="en-US" sz="2400" dirty="0" smtClean="0"/>
              <a:t>To the point that some CS people call graphs “networks”</a:t>
            </a:r>
          </a:p>
          <a:p>
            <a:r>
              <a:rPr lang="en-US" sz="2800" dirty="0" smtClean="0"/>
              <a:t>Circuits: represented as graphs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02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For each of the following think about what you should choose for vertices and edges.</a:t>
            </a:r>
          </a:p>
          <a:p>
            <a:r>
              <a:rPr lang="en-US" sz="2800" dirty="0" smtClean="0"/>
              <a:t>The internet. </a:t>
            </a:r>
          </a:p>
          <a:p>
            <a:pPr lvl="1"/>
            <a:r>
              <a:rPr lang="en-US" sz="2400" dirty="0" smtClean="0"/>
              <a:t>Vertices: webpages. Edges from a to b if a has a hyperlink to b. </a:t>
            </a:r>
          </a:p>
          <a:p>
            <a:r>
              <a:rPr lang="en-US" sz="2800" dirty="0" smtClean="0"/>
              <a:t>Facebook friendships</a:t>
            </a:r>
          </a:p>
          <a:p>
            <a:pPr lvl="1"/>
            <a:r>
              <a:rPr lang="en-US" sz="2400" dirty="0" smtClean="0"/>
              <a:t>Vertices: people. Edges: if two people are friends</a:t>
            </a:r>
            <a:endParaRPr lang="en-US" sz="2400" dirty="0"/>
          </a:p>
          <a:p>
            <a:r>
              <a:rPr lang="en-US" sz="2800" dirty="0" smtClean="0"/>
              <a:t>Input data for the “6 Degrees of Kevin Bacon” game</a:t>
            </a:r>
          </a:p>
          <a:p>
            <a:pPr lvl="1"/>
            <a:r>
              <a:rPr lang="en-US" sz="2400" dirty="0" smtClean="0"/>
              <a:t>Vertices: actors. Edges: if two people appeared in the same movie</a:t>
            </a:r>
          </a:p>
          <a:p>
            <a:pPr lvl="1"/>
            <a:r>
              <a:rPr lang="en-US" sz="2400" dirty="0" smtClean="0"/>
              <a:t>Or: Vertices for actors and movies, edge from actors to movies they appeared in.</a:t>
            </a:r>
            <a:endParaRPr lang="en-US" sz="2400" dirty="0"/>
          </a:p>
          <a:p>
            <a:r>
              <a:rPr lang="en-US" sz="2800" dirty="0" smtClean="0"/>
              <a:t>Course Prerequisites</a:t>
            </a:r>
          </a:p>
          <a:p>
            <a:pPr lvl="1"/>
            <a:r>
              <a:rPr lang="en-US" sz="2400" dirty="0" smtClean="0"/>
              <a:t>Vertices: courses. Edge: from a to b if a is a </a:t>
            </a:r>
            <a:r>
              <a:rPr lang="en-US" sz="2400" dirty="0" err="1" smtClean="0"/>
              <a:t>prereq</a:t>
            </a:r>
            <a:r>
              <a:rPr lang="en-US" sz="2400" dirty="0" smtClean="0"/>
              <a:t> for b.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661793" y="2060154"/>
            <a:ext cx="2100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Edges have direction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767591" y="3611232"/>
            <a:ext cx="238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Edges don’t have direction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71832" y="5515778"/>
            <a:ext cx="2100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Edges have direction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89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P3 checkpoint 1 today</a:t>
            </a:r>
          </a:p>
          <a:p>
            <a:r>
              <a:rPr lang="en-US" sz="2800" dirty="0" smtClean="0"/>
              <a:t>Checkpoint 2 on Wednesday</a:t>
            </a:r>
          </a:p>
          <a:p>
            <a:endParaRPr lang="en-US" sz="2800" dirty="0"/>
          </a:p>
          <a:p>
            <a:r>
              <a:rPr lang="en-US" sz="2800" dirty="0" smtClean="0"/>
              <a:t>Parallelism exercises are due Monday. </a:t>
            </a:r>
          </a:p>
          <a:p>
            <a:endParaRPr lang="en-US" sz="2800" dirty="0"/>
          </a:p>
          <a:p>
            <a:r>
              <a:rPr lang="en-US" sz="2800" dirty="0" smtClean="0"/>
              <a:t>We’ll announce details of using tokens to redo exercises over the weekend.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24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23257" y="4288971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550943"/>
            <a:ext cx="11187258" cy="7350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Graphs can be directed or undirected.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4575501"/>
            <a:ext cx="1039622" cy="6731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5465" y="2538122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Caitlin</a:t>
            </a:r>
            <a:endParaRPr lang="en-US" sz="2100" dirty="0"/>
          </a:p>
        </p:txBody>
      </p:sp>
      <p:sp>
        <p:nvSpPr>
          <p:cNvPr id="8" name="Oval 7"/>
          <p:cNvSpPr/>
          <p:nvPr/>
        </p:nvSpPr>
        <p:spPr>
          <a:xfrm>
            <a:off x="3550049" y="3513482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Robbie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42579" y="5120214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  <a:endCxn id="5" idx="0"/>
          </p:cNvCxnSpPr>
          <p:nvPr/>
        </p:nvCxnSpPr>
        <p:spPr>
          <a:xfrm flipH="1">
            <a:off x="1654629" y="3615941"/>
            <a:ext cx="455760" cy="67303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5" idx="7"/>
          </p:cNvCxnSpPr>
          <p:nvPr/>
        </p:nvCxnSpPr>
        <p:spPr>
          <a:xfrm flipH="1">
            <a:off x="2101076" y="4144854"/>
            <a:ext cx="1448973" cy="329041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0528" y="3204278"/>
            <a:ext cx="812494" cy="41166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019699" y="3615941"/>
            <a:ext cx="631369" cy="336515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190880" y="3890530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54" y="4177060"/>
            <a:ext cx="1039622" cy="67315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093088" y="2139681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Caitlin</a:t>
            </a:r>
            <a:endParaRPr lang="en-US" sz="2100" dirty="0"/>
          </a:p>
        </p:txBody>
      </p:sp>
      <p:sp>
        <p:nvSpPr>
          <p:cNvPr id="24" name="Oval 23"/>
          <p:cNvSpPr/>
          <p:nvPr/>
        </p:nvSpPr>
        <p:spPr>
          <a:xfrm>
            <a:off x="9717672" y="3115041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Robbie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9260584" y="3088190"/>
            <a:ext cx="631369" cy="336515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36965" y="1707614"/>
            <a:ext cx="217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Degree: 1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714585" y="5082700"/>
            <a:ext cx="217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Degree: 0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011834" y="2990262"/>
            <a:ext cx="229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Outdegree</a:t>
            </a:r>
            <a:r>
              <a:rPr lang="en-US" sz="2800" dirty="0" smtClean="0"/>
              <a:t>: 2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57560" y="5619633"/>
            <a:ext cx="229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</a:t>
            </a:r>
            <a:r>
              <a:rPr lang="en-US" sz="2800" dirty="0" err="1" smtClean="0"/>
              <a:t>ndegree</a:t>
            </a:r>
            <a:r>
              <a:rPr lang="en-US" sz="2800" dirty="0" smtClean="0"/>
              <a:t>: 2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9568937" y="1100264"/>
            <a:ext cx="3563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graph is </a:t>
            </a:r>
            <a:r>
              <a:rPr lang="en-US" sz="2800" b="1" dirty="0" smtClean="0"/>
              <a:t>disconnected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57560" y="2054371"/>
            <a:ext cx="389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Following on twitter.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822251" y="5642410"/>
            <a:ext cx="43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Friendships on </a:t>
            </a:r>
            <a:r>
              <a:rPr lang="en-US" sz="2800" dirty="0"/>
              <a:t>F</a:t>
            </a:r>
            <a:r>
              <a:rPr lang="en-US" sz="2800" dirty="0" smtClean="0"/>
              <a:t>acebook.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45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7" y="1463857"/>
            <a:ext cx="11666862" cy="4845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4C3282"/>
                </a:solidFill>
              </a:rPr>
              <a:t>Walk </a:t>
            </a:r>
            <a:r>
              <a:rPr lang="en-US" sz="2800" dirty="0"/>
              <a:t>– A sequence of </a:t>
            </a:r>
            <a:r>
              <a:rPr lang="en-US" sz="2800" b="1" dirty="0" smtClean="0"/>
              <a:t>adjacent</a:t>
            </a:r>
            <a:r>
              <a:rPr lang="en-US" sz="2800" dirty="0" smtClean="0"/>
              <a:t> vertices. Each connected to next by an edge.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(Directed) </a:t>
            </a:r>
            <a:r>
              <a:rPr lang="en-US" sz="2800" b="1" dirty="0" smtClean="0">
                <a:solidFill>
                  <a:srgbClr val="4C3282"/>
                </a:solidFill>
              </a:rPr>
              <a:t>Walk</a:t>
            </a:r>
            <a:r>
              <a:rPr lang="en-US" sz="2800" dirty="0" smtClean="0"/>
              <a:t>–must </a:t>
            </a:r>
            <a:r>
              <a:rPr lang="en-US" sz="2800" dirty="0"/>
              <a:t>follow the direction of the edges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C3282"/>
                </a:solidFill>
              </a:rPr>
              <a:t>Length </a:t>
            </a:r>
            <a:r>
              <a:rPr lang="en-US" sz="2800" dirty="0"/>
              <a:t>– The number of edges in a </a:t>
            </a:r>
            <a:r>
              <a:rPr lang="en-US" sz="2800" dirty="0" smtClean="0"/>
              <a:t>walk</a:t>
            </a:r>
            <a:endParaRPr lang="en-US" sz="2800" dirty="0"/>
          </a:p>
          <a:p>
            <a:r>
              <a:rPr lang="en-US" sz="2800" dirty="0"/>
              <a:t> - (A,B,C,D) has length 3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6488E5A-F9BE-4E3B-84E4-17754B62D28B}"/>
              </a:ext>
            </a:extLst>
          </p:cNvPr>
          <p:cNvGrpSpPr/>
          <p:nvPr/>
        </p:nvGrpSpPr>
        <p:grpSpPr>
          <a:xfrm>
            <a:off x="1829955" y="1829141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xmlns="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F282CA0-3EE6-401B-81D0-62E11A024E69}"/>
              </a:ext>
            </a:extLst>
          </p:cNvPr>
          <p:cNvGrpSpPr/>
          <p:nvPr/>
        </p:nvGrpSpPr>
        <p:grpSpPr>
          <a:xfrm>
            <a:off x="1812929" y="3537613"/>
            <a:ext cx="4424503" cy="1071992"/>
            <a:chOff x="1829955" y="1829141"/>
            <a:chExt cx="4424503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A6261A9E-15C5-48D2-8C42-72637247ED5B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EEF04421-25F1-4FA4-89BB-2F707B10CB02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xmlns="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7239" y="1839773"/>
            <a:ext cx="5310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A,B,C,D is a walk.</a:t>
            </a:r>
          </a:p>
          <a:p>
            <a:r>
              <a:rPr lang="en-US" sz="2800" dirty="0" smtClean="0"/>
              <a:t>So is A,B,A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6687239" y="3655498"/>
            <a:ext cx="5310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A,B,C,D,B is a directed walk.</a:t>
            </a:r>
          </a:p>
          <a:p>
            <a:r>
              <a:rPr lang="en-US" sz="2800" dirty="0" smtClean="0"/>
              <a:t>A,B,A is not.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4C3282"/>
                </a:solidFill>
              </a:rPr>
              <a:t>Path </a:t>
            </a:r>
            <a:r>
              <a:rPr lang="en-US" sz="2800" dirty="0"/>
              <a:t>– A </a:t>
            </a:r>
            <a:r>
              <a:rPr lang="en-US" sz="2800" dirty="0" smtClean="0"/>
              <a:t>walk that doesn’t repeat a vertex. A,B,C,D is a path. A,B,A is not.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C3282"/>
                </a:solidFill>
              </a:rPr>
              <a:t>Cycle </a:t>
            </a:r>
            <a:r>
              <a:rPr lang="en-US" sz="2800" dirty="0" smtClean="0"/>
              <a:t>– path with an extra edge from last vertex back to first.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Be careful looking at other sources.</a:t>
            </a:r>
          </a:p>
          <a:p>
            <a:r>
              <a:rPr lang="en-US" sz="2800" dirty="0" smtClean="0"/>
              <a:t>Some people call our “walks” “paths” and our “paths” “simple paths”</a:t>
            </a:r>
          </a:p>
          <a:p>
            <a:r>
              <a:rPr lang="en-US" sz="2800" dirty="0" smtClean="0"/>
              <a:t>Use the definitions on these slides.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6488E5A-F9BE-4E3B-84E4-17754B62D28B}"/>
              </a:ext>
            </a:extLst>
          </p:cNvPr>
          <p:cNvGrpSpPr/>
          <p:nvPr/>
        </p:nvGrpSpPr>
        <p:grpSpPr>
          <a:xfrm>
            <a:off x="1829955" y="1829141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xmlns="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F282CA0-3EE6-401B-81D0-62E11A024E69}"/>
              </a:ext>
            </a:extLst>
          </p:cNvPr>
          <p:cNvGrpSpPr/>
          <p:nvPr/>
        </p:nvGrpSpPr>
        <p:grpSpPr>
          <a:xfrm>
            <a:off x="1812929" y="3537613"/>
            <a:ext cx="4424503" cy="1071992"/>
            <a:chOff x="1829955" y="1829141"/>
            <a:chExt cx="4424503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A6261A9E-15C5-48D2-8C42-72637247ED5B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EEF04421-25F1-4FA4-89BB-2F707B10CB02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xmlns="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8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and Using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50728-44A4-43B7-96A2-3BBAE82E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xmlns="" id="{CDA7B705-6349-4711-8483-50B9905B4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405376"/>
              </p:ext>
            </p:extLst>
          </p:nvPr>
        </p:nvGraphicFramePr>
        <p:xfrm>
          <a:off x="6477234" y="2102951"/>
          <a:ext cx="5460536" cy="3768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567">
                  <a:extLst>
                    <a:ext uri="{9D8B030D-6E8A-4147-A177-3AD203B41FA5}">
                      <a16:colId xmlns:a16="http://schemas.microsoft.com/office/drawing/2014/main" xmlns="" val="2433620398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xmlns="" val="3266730138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xmlns="" val="3703898110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xmlns="" val="401438749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xmlns="" val="3106380728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xmlns="" val="2799085732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xmlns="" val="2089397823"/>
                    </a:ext>
                  </a:extLst>
                </a:gridCol>
                <a:gridCol w="682567">
                  <a:extLst>
                    <a:ext uri="{9D8B030D-6E8A-4147-A177-3AD203B41FA5}">
                      <a16:colId xmlns:a16="http://schemas.microsoft.com/office/drawing/2014/main" xmlns="" val="1881925754"/>
                    </a:ext>
                  </a:extLst>
                </a:gridCol>
              </a:tblGrid>
              <a:tr h="42699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L="105287" marR="105287" marT="52644" marB="5264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29028320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xmlns="" val="2046825130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xmlns="" val="1743430437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xmlns="" val="2623021980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xmlns="" val="741938339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xmlns="" val="1178445184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xmlns="" val="2651587359"/>
                  </a:ext>
                </a:extLst>
              </a:tr>
              <a:tr h="426997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 marL="105287" marR="105287" marT="52644" marB="526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marL="105287" marR="105287" marT="52644" marB="52644"/>
                </a:tc>
                <a:extLst>
                  <a:ext uri="{0D108BD9-81ED-4DB2-BD59-A6C34878D82A}">
                    <a16:rowId xmlns:a16="http://schemas.microsoft.com/office/drawing/2014/main" xmlns="" val="143593819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592BAB-3A1B-4B05-A271-76692EB8790B}"/>
              </a:ext>
            </a:extLst>
          </p:cNvPr>
          <p:cNvGrpSpPr/>
          <p:nvPr/>
        </p:nvGrpSpPr>
        <p:grpSpPr>
          <a:xfrm>
            <a:off x="7238082" y="143219"/>
            <a:ext cx="4197425" cy="1959734"/>
            <a:chOff x="4202258" y="3421009"/>
            <a:chExt cx="5122837" cy="21947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2F8A343-9981-4111-BD50-BBB0D8591020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813463"/>
              <a:chOff x="9831042" y="3675297"/>
              <a:chExt cx="690113" cy="81346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44A235BE-3CCC-498B-B423-36CDEECC464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C432EFB7-CCB0-4FC1-A568-AD99A5735B7D}"/>
                  </a:ext>
                </a:extLst>
              </p:cNvPr>
              <p:cNvSpPr txBox="1"/>
              <p:nvPr/>
            </p:nvSpPr>
            <p:spPr>
              <a:xfrm>
                <a:off x="9895648" y="3675297"/>
                <a:ext cx="610662" cy="81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1362196-C14E-48CB-A01A-617F740520FA}"/>
                </a:ext>
              </a:extLst>
            </p:cNvPr>
            <p:cNvGrpSpPr/>
            <p:nvPr/>
          </p:nvGrpSpPr>
          <p:grpSpPr>
            <a:xfrm>
              <a:off x="5481419" y="4747370"/>
              <a:ext cx="2042568" cy="868413"/>
              <a:chOff x="9076131" y="1419304"/>
              <a:chExt cx="2042568" cy="86841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CA7347EE-991A-44A0-BBC4-97686F6756D5}"/>
                  </a:ext>
                </a:extLst>
              </p:cNvPr>
              <p:cNvGrpSpPr/>
              <p:nvPr/>
            </p:nvGrpSpPr>
            <p:grpSpPr>
              <a:xfrm>
                <a:off x="9076131" y="1419304"/>
                <a:ext cx="690193" cy="813465"/>
                <a:chOff x="9831042" y="3601112"/>
                <a:chExt cx="690193" cy="813465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48B70330-047D-4B31-BA46-579FFCC649B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DA7DB84-E5B9-4DB4-A55E-75583B4B41C8}"/>
                    </a:ext>
                  </a:extLst>
                </p:cNvPr>
                <p:cNvSpPr txBox="1"/>
                <p:nvPr/>
              </p:nvSpPr>
              <p:spPr>
                <a:xfrm>
                  <a:off x="9910573" y="3601112"/>
                  <a:ext cx="610662" cy="813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71997680-9F18-4A50-879A-C501EC32B8CF}"/>
                  </a:ext>
                </a:extLst>
              </p:cNvPr>
              <p:cNvGrpSpPr/>
              <p:nvPr/>
            </p:nvGrpSpPr>
            <p:grpSpPr>
              <a:xfrm>
                <a:off x="10406967" y="1474252"/>
                <a:ext cx="711732" cy="813465"/>
                <a:chOff x="9831042" y="3656061"/>
                <a:chExt cx="711732" cy="813465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F2147EEA-CEC4-4C25-8F47-4020BDA8E774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C5DECB14-06EC-4844-8890-691FFAB1EF62}"/>
                    </a:ext>
                  </a:extLst>
                </p:cNvPr>
                <p:cNvSpPr txBox="1"/>
                <p:nvPr/>
              </p:nvSpPr>
              <p:spPr>
                <a:xfrm>
                  <a:off x="9932112" y="3656061"/>
                  <a:ext cx="610662" cy="813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xmlns="" id="{93950012-D2E8-4D0C-AF92-AA20AC63FC20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AE2D4B6-F2B6-45D7-8308-217635DEEB4B}"/>
                </a:ext>
              </a:extLst>
            </p:cNvPr>
            <p:cNvGrpSpPr/>
            <p:nvPr/>
          </p:nvGrpSpPr>
          <p:grpSpPr>
            <a:xfrm>
              <a:off x="7318349" y="3421009"/>
              <a:ext cx="724189" cy="860181"/>
              <a:chOff x="9831042" y="3675297"/>
              <a:chExt cx="724189" cy="86018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FE63141F-8B47-40C3-A17D-ACFF164ACC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D6E96029-FB81-437C-97CB-99BB4130A0B8}"/>
                  </a:ext>
                </a:extLst>
              </p:cNvPr>
              <p:cNvSpPr txBox="1"/>
              <p:nvPr/>
            </p:nvSpPr>
            <p:spPr>
              <a:xfrm>
                <a:off x="9933269" y="3722015"/>
                <a:ext cx="621962" cy="81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0A458B2-37C1-434B-9CCA-389CD8E99749}"/>
                </a:ext>
              </a:extLst>
            </p:cNvPr>
            <p:cNvGrpSpPr/>
            <p:nvPr/>
          </p:nvGrpSpPr>
          <p:grpSpPr>
            <a:xfrm>
              <a:off x="8634982" y="4004709"/>
              <a:ext cx="690113" cy="813462"/>
              <a:chOff x="9831042" y="3641523"/>
              <a:chExt cx="690113" cy="81346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F0F3D1E5-C744-4405-8733-37621652DCE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37949F6-3DDD-42F5-967D-6E991464F7E3}"/>
                  </a:ext>
                </a:extLst>
              </p:cNvPr>
              <p:cNvSpPr txBox="1"/>
              <p:nvPr/>
            </p:nvSpPr>
            <p:spPr>
              <a:xfrm>
                <a:off x="9919769" y="3641523"/>
                <a:ext cx="312907" cy="813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7D0AD190-501D-42DF-B924-FA141AB8B83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4DD0E54-24E3-43BE-A6BA-404D2542F04F}"/>
                </a:ext>
              </a:extLst>
            </p:cNvPr>
            <p:cNvGrpSpPr/>
            <p:nvPr/>
          </p:nvGrpSpPr>
          <p:grpSpPr>
            <a:xfrm>
              <a:off x="4452719" y="3569416"/>
              <a:ext cx="2020949" cy="825449"/>
              <a:chOff x="9076131" y="1481504"/>
              <a:chExt cx="2020949" cy="82544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45FE3619-A7C4-48CB-8543-F5D949656284}"/>
                  </a:ext>
                </a:extLst>
              </p:cNvPr>
              <p:cNvGrpSpPr/>
              <p:nvPr/>
            </p:nvGrpSpPr>
            <p:grpSpPr>
              <a:xfrm>
                <a:off x="9076131" y="1481504"/>
                <a:ext cx="690175" cy="813465"/>
                <a:chOff x="9831042" y="3663312"/>
                <a:chExt cx="690175" cy="813465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1A6D0E7F-2E5D-405E-985B-E471D918DEA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86A4DB5C-E231-40DF-A861-3302CC67C96A}"/>
                    </a:ext>
                  </a:extLst>
                </p:cNvPr>
                <p:cNvSpPr txBox="1"/>
                <p:nvPr/>
              </p:nvSpPr>
              <p:spPr>
                <a:xfrm>
                  <a:off x="9910555" y="3663312"/>
                  <a:ext cx="610662" cy="813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5647B03-D697-4824-988A-43C01D5AA90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813465"/>
                <a:chOff x="9831042" y="3675297"/>
                <a:chExt cx="690113" cy="813465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8CAC5B7F-1D91-468A-A781-C8610FF778C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33D96133-1F40-4055-BBD5-DFBB0D558B27}"/>
                    </a:ext>
                  </a:extLst>
                </p:cNvPr>
                <p:cNvSpPr txBox="1"/>
                <p:nvPr/>
              </p:nvSpPr>
              <p:spPr>
                <a:xfrm>
                  <a:off x="9950683" y="3675297"/>
                  <a:ext cx="528751" cy="813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xmlns="" id="{9E84CA2C-0BED-4D37-ADD4-9AC5037140CB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5259A4B6-2DEB-4E4F-86EF-D8AEC3183841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CA8CD619-A402-4574-92D3-923DB0BC90B8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C04AF993-DBCA-4B3D-92EA-D66743EC51BF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6C9AB0F-164E-46F5-A7A6-F2336FB8D1E4}"/>
              </a:ext>
            </a:extLst>
          </p:cNvPr>
          <p:cNvSpPr txBox="1"/>
          <p:nvPr/>
        </p:nvSpPr>
        <p:spPr>
          <a:xfrm>
            <a:off x="657225" y="1505782"/>
            <a:ext cx="59014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an adjacency matrix a[u][v] is 1 if there is an edge (</a:t>
            </a:r>
            <a:r>
              <a:rPr lang="en-US" sz="2800" dirty="0" err="1"/>
              <a:t>u,v</a:t>
            </a:r>
            <a:r>
              <a:rPr lang="en-US" sz="2800" dirty="0"/>
              <a:t>), and 0 otherwise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Time Complexity (|V| = n, |E| = m):</a:t>
            </a:r>
          </a:p>
          <a:p>
            <a:pPr lvl="1"/>
            <a:r>
              <a:rPr lang="en-US" sz="2800" dirty="0"/>
              <a:t>Add Edge: </a:t>
            </a:r>
          </a:p>
          <a:p>
            <a:pPr lvl="1"/>
            <a:r>
              <a:rPr lang="en-US" sz="2800" dirty="0"/>
              <a:t>Remove Edge: </a:t>
            </a:r>
          </a:p>
          <a:p>
            <a:pPr lvl="1"/>
            <a:r>
              <a:rPr lang="en-US" sz="2800" dirty="0"/>
              <a:t>Check edge exists from (</a:t>
            </a:r>
            <a:r>
              <a:rPr lang="en-US" sz="2800" dirty="0" err="1"/>
              <a:t>u,v</a:t>
            </a:r>
            <a:r>
              <a:rPr lang="en-US" sz="2800" dirty="0"/>
              <a:t>): </a:t>
            </a:r>
          </a:p>
          <a:p>
            <a:pPr lvl="1"/>
            <a:r>
              <a:rPr lang="en-US" sz="2800" dirty="0"/>
              <a:t>Get neighbors of u (out): </a:t>
            </a:r>
          </a:p>
          <a:p>
            <a:pPr lvl="1"/>
            <a:r>
              <a:rPr lang="en-US" sz="2800" dirty="0"/>
              <a:t>Get neighbors of u (in):</a:t>
            </a:r>
          </a:p>
          <a:p>
            <a:endParaRPr lang="en-US" sz="2800" dirty="0"/>
          </a:p>
          <a:p>
            <a:r>
              <a:rPr lang="en-US" sz="2800" dirty="0"/>
              <a:t>Space Complexity: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A842778-2747-46F4-B3A4-9BC47B005F6C}"/>
              </a:ext>
            </a:extLst>
          </p:cNvPr>
          <p:cNvSpPr/>
          <p:nvPr/>
        </p:nvSpPr>
        <p:spPr>
          <a:xfrm>
            <a:off x="2485477" y="318905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O(1)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AD11300-528C-4A50-9818-345D75EEC2AB}"/>
              </a:ext>
            </a:extLst>
          </p:cNvPr>
          <p:cNvSpPr/>
          <p:nvPr/>
        </p:nvSpPr>
        <p:spPr>
          <a:xfrm>
            <a:off x="3043717" y="366021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O(1)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FBFBF07-3BBD-4C6B-BC30-FB8A3562A386}"/>
              </a:ext>
            </a:extLst>
          </p:cNvPr>
          <p:cNvSpPr/>
          <p:nvPr/>
        </p:nvSpPr>
        <p:spPr>
          <a:xfrm>
            <a:off x="5234857" y="409999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O(1)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6874907-4D12-4D7A-943E-0338131A5386}"/>
              </a:ext>
            </a:extLst>
          </p:cNvPr>
          <p:cNvSpPr/>
          <p:nvPr/>
        </p:nvSpPr>
        <p:spPr>
          <a:xfrm>
            <a:off x="4603053" y="4546453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O(n)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2F49931-B997-4CCF-A955-89CEE452D650}"/>
              </a:ext>
            </a:extLst>
          </p:cNvPr>
          <p:cNvSpPr/>
          <p:nvPr/>
        </p:nvSpPr>
        <p:spPr>
          <a:xfrm>
            <a:off x="4294658" y="4995708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27C9A584-C3BE-4DAA-9AC3-AF53ABBAE8A9}"/>
                  </a:ext>
                </a:extLst>
              </p:cNvPr>
              <p:cNvSpPr/>
              <p:nvPr/>
            </p:nvSpPr>
            <p:spPr>
              <a:xfrm>
                <a:off x="3508369" y="5798089"/>
                <a:ext cx="12115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C9A584-C3BE-4DAA-9AC3-AF53ABBAE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69" y="5798089"/>
                <a:ext cx="121155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50728-44A4-43B7-96A2-3BBAE82E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xmlns="" id="{E41FE2E6-47B5-4C9E-97D9-2BB2F65DC5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029935" y="2485689"/>
          <a:ext cx="75529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45">
                  <a:extLst>
                    <a:ext uri="{9D8B030D-6E8A-4147-A177-3AD203B41FA5}">
                      <a16:colId xmlns:a16="http://schemas.microsoft.com/office/drawing/2014/main" xmlns="" val="2272861457"/>
                    </a:ext>
                  </a:extLst>
                </a:gridCol>
                <a:gridCol w="377645">
                  <a:extLst>
                    <a:ext uri="{9D8B030D-6E8A-4147-A177-3AD203B41FA5}">
                      <a16:colId xmlns:a16="http://schemas.microsoft.com/office/drawing/2014/main" xmlns="" val="3819096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524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571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061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695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003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917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052002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592BAB-3A1B-4B05-A271-76692EB8790B}"/>
              </a:ext>
            </a:extLst>
          </p:cNvPr>
          <p:cNvGrpSpPr/>
          <p:nvPr/>
        </p:nvGrpSpPr>
        <p:grpSpPr>
          <a:xfrm>
            <a:off x="8202395" y="303098"/>
            <a:ext cx="2907362" cy="1186511"/>
            <a:chOff x="4202258" y="3421009"/>
            <a:chExt cx="5122837" cy="20906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2F8A343-9981-4111-BD50-BBB0D8591020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44A235BE-3CCC-498B-B423-36CDEECC464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C432EFB7-CCB0-4FC1-A568-AD99A5735B7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1362196-C14E-48CB-A01A-617F740520FA}"/>
                </a:ext>
              </a:extLst>
            </p:cNvPr>
            <p:cNvGrpSpPr/>
            <p:nvPr/>
          </p:nvGrpSpPr>
          <p:grpSpPr>
            <a:xfrm>
              <a:off x="5481419" y="4821554"/>
              <a:ext cx="2020949" cy="690114"/>
              <a:chOff x="9076131" y="1493488"/>
              <a:chExt cx="2020949" cy="69011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CA7347EE-991A-44A0-BBC4-97686F6756D5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48B70330-047D-4B31-BA46-579FFCC649B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DA7DB84-E5B9-4DB4-A55E-75583B4B41C8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71997680-9F18-4A50-879A-C501EC32B8C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F2147EEA-CEC4-4C25-8F47-4020BDA8E774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C5DECB14-06EC-4844-8890-691FFAB1EF62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xmlns="" id="{93950012-D2E8-4D0C-AF92-AA20AC63FC20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AE2D4B6-F2B6-45D7-8308-217635DEEB4B}"/>
                </a:ext>
              </a:extLst>
            </p:cNvPr>
            <p:cNvGrpSpPr/>
            <p:nvPr/>
          </p:nvGrpSpPr>
          <p:grpSpPr>
            <a:xfrm>
              <a:off x="7318349" y="3421009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FE63141F-8B47-40C3-A17D-ACFF164ACC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D6E96029-FB81-437C-97CB-99BB4130A0B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0A458B2-37C1-434B-9CCA-389CD8E99749}"/>
                </a:ext>
              </a:extLst>
            </p:cNvPr>
            <p:cNvGrpSpPr/>
            <p:nvPr/>
          </p:nvGrpSpPr>
          <p:grpSpPr>
            <a:xfrm>
              <a:off x="8634982" y="4038483"/>
              <a:ext cx="690113" cy="690113"/>
              <a:chOff x="9831042" y="3675297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F0F3D1E5-C744-4405-8733-37621652DCE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37949F6-3DDD-42F5-967D-6E991464F7E3}"/>
                  </a:ext>
                </a:extLst>
              </p:cNvPr>
              <p:cNvSpPr txBox="1"/>
              <p:nvPr/>
            </p:nvSpPr>
            <p:spPr>
              <a:xfrm>
                <a:off x="10019645" y="3832010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7D0AD190-501D-42DF-B924-FA141AB8B83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4DD0E54-24E3-43BE-A6BA-404D2542F04F}"/>
                </a:ext>
              </a:extLst>
            </p:cNvPr>
            <p:cNvGrpSpPr/>
            <p:nvPr/>
          </p:nvGrpSpPr>
          <p:grpSpPr>
            <a:xfrm>
              <a:off x="4452719" y="3581400"/>
              <a:ext cx="2020949" cy="690114"/>
              <a:chOff x="9076131" y="1493488"/>
              <a:chExt cx="2020949" cy="6901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45FE3619-A7C4-48CB-8543-F5D949656284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1A6D0E7F-2E5D-405E-985B-E471D918DEA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86A4DB5C-E231-40DF-A861-3302CC67C96A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5647B03-D697-4824-988A-43C01D5AA90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8CAC5B7F-1D91-468A-A781-C8610FF778C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33D96133-1F40-4055-BBD5-DFBB0D558B27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2712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xmlns="" id="{9E84CA2C-0BED-4D37-ADD4-9AC5037140CB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5259A4B6-2DEB-4E4F-86EF-D8AEC3183841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CA8CD619-A402-4574-92D3-923DB0BC90B8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C04AF993-DBCA-4B3D-92EA-D66743EC51BF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DDE9527-B09B-411A-902B-C72D27FCF103}"/>
              </a:ext>
            </a:extLst>
          </p:cNvPr>
          <p:cNvGrpSpPr/>
          <p:nvPr/>
        </p:nvGrpSpPr>
        <p:grpSpPr>
          <a:xfrm>
            <a:off x="9544563" y="2626875"/>
            <a:ext cx="549945" cy="114300"/>
            <a:chOff x="8517793" y="2660714"/>
            <a:chExt cx="549945" cy="11430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3C19B5A4-AF31-4FD1-8F77-DDF7B6F51E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45BDEDA-6A33-4A32-A55C-A35F34B658C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6ABA12C-5FE2-4D1A-8A22-EF59510D6B53}"/>
              </a:ext>
            </a:extLst>
          </p:cNvPr>
          <p:cNvGrpSpPr/>
          <p:nvPr/>
        </p:nvGrpSpPr>
        <p:grpSpPr>
          <a:xfrm>
            <a:off x="9544563" y="2978846"/>
            <a:ext cx="549945" cy="114300"/>
            <a:chOff x="8517793" y="2660714"/>
            <a:chExt cx="549945" cy="11430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FF2E3778-4957-4544-BB5E-1399E5C470EC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34E06CAC-6BC8-491F-A6B4-9ED1E480E2A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5CA588D-49D7-437C-BBEE-7F226885C1A8}"/>
              </a:ext>
            </a:extLst>
          </p:cNvPr>
          <p:cNvGrpSpPr/>
          <p:nvPr/>
        </p:nvGrpSpPr>
        <p:grpSpPr>
          <a:xfrm>
            <a:off x="9544563" y="3351179"/>
            <a:ext cx="549945" cy="114300"/>
            <a:chOff x="8517793" y="2660714"/>
            <a:chExt cx="549945" cy="11430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32B88EFA-20AF-467B-86C2-E2B43EDF6C57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C998CF8-D807-422E-8E85-5358CF12D103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81BC2FF-44E1-4013-B1C3-A094F3B0B645}"/>
              </a:ext>
            </a:extLst>
          </p:cNvPr>
          <p:cNvGrpSpPr/>
          <p:nvPr/>
        </p:nvGrpSpPr>
        <p:grpSpPr>
          <a:xfrm>
            <a:off x="9544563" y="3712852"/>
            <a:ext cx="549945" cy="114300"/>
            <a:chOff x="8517793" y="2660714"/>
            <a:chExt cx="549945" cy="11430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17B3D179-BB36-47A2-AC97-F0A3DE7445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397DDFD6-B395-480B-AF52-829A8ADD2D5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B869360-992C-4688-BC44-3CA9580EC9C9}"/>
              </a:ext>
            </a:extLst>
          </p:cNvPr>
          <p:cNvGrpSpPr/>
          <p:nvPr/>
        </p:nvGrpSpPr>
        <p:grpSpPr>
          <a:xfrm>
            <a:off x="9544563" y="4064823"/>
            <a:ext cx="549945" cy="114300"/>
            <a:chOff x="8517793" y="2660714"/>
            <a:chExt cx="549945" cy="11430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8386429A-8B3D-4BD3-A4E3-DF34F2F66328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390E7119-4E8E-4E05-9A7D-EF8B6946626F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CF66A50-9CF6-4EF3-8995-77BD4A286DBB}"/>
              </a:ext>
            </a:extLst>
          </p:cNvPr>
          <p:cNvGrpSpPr/>
          <p:nvPr/>
        </p:nvGrpSpPr>
        <p:grpSpPr>
          <a:xfrm>
            <a:off x="9544563" y="4437156"/>
            <a:ext cx="549945" cy="114300"/>
            <a:chOff x="8517793" y="2660714"/>
            <a:chExt cx="549945" cy="114300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EFF8A98E-757E-4C73-B259-B17FC18D2870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DACE3BFC-9EA1-4961-8311-B15BAC5A712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3F8E914A-6D16-4EE1-A9BA-816301941510}"/>
              </a:ext>
            </a:extLst>
          </p:cNvPr>
          <p:cNvGrpSpPr/>
          <p:nvPr/>
        </p:nvGrpSpPr>
        <p:grpSpPr>
          <a:xfrm>
            <a:off x="9544563" y="4847179"/>
            <a:ext cx="549945" cy="114300"/>
            <a:chOff x="8517793" y="2660714"/>
            <a:chExt cx="549945" cy="11430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A97D50C6-AB0E-4455-855A-F7CEB097D49B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58188015-7B35-4919-B0C4-E2AB918A0DEB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CB7BC5D-8BF9-4EC0-87E4-91DF53F07608}"/>
              </a:ext>
            </a:extLst>
          </p:cNvPr>
          <p:cNvSpPr txBox="1"/>
          <p:nvPr/>
        </p:nvSpPr>
        <p:spPr>
          <a:xfrm>
            <a:off x="10098606" y="246564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FD5B7B3-0224-4ADA-9E20-0E9E05ACD8A0}"/>
              </a:ext>
            </a:extLst>
          </p:cNvPr>
          <p:cNvSpPr txBox="1"/>
          <p:nvPr/>
        </p:nvSpPr>
        <p:spPr>
          <a:xfrm>
            <a:off x="10098606" y="283794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E764959-8801-4BF1-B099-3CE470A972AA}"/>
              </a:ext>
            </a:extLst>
          </p:cNvPr>
          <p:cNvSpPr txBox="1"/>
          <p:nvPr/>
        </p:nvSpPr>
        <p:spPr>
          <a:xfrm>
            <a:off x="10098606" y="321025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643C4E2-9901-4012-A230-A0CC7D32962E}"/>
              </a:ext>
            </a:extLst>
          </p:cNvPr>
          <p:cNvSpPr txBox="1"/>
          <p:nvPr/>
        </p:nvSpPr>
        <p:spPr>
          <a:xfrm>
            <a:off x="10098606" y="432717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→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9A866C1-B33C-43B9-A8E3-DCD4F9E30A2B}"/>
              </a:ext>
            </a:extLst>
          </p:cNvPr>
          <p:cNvSpPr txBox="1"/>
          <p:nvPr/>
        </p:nvSpPr>
        <p:spPr>
          <a:xfrm>
            <a:off x="10098606" y="39548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1A7110B-D0C7-495B-9E7F-592BAD0132A4}"/>
              </a:ext>
            </a:extLst>
          </p:cNvPr>
          <p:cNvSpPr txBox="1"/>
          <p:nvPr/>
        </p:nvSpPr>
        <p:spPr>
          <a:xfrm>
            <a:off x="10098606" y="3582561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 → 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CC4FA51-F160-47CB-843D-6A01198DED13}"/>
              </a:ext>
            </a:extLst>
          </p:cNvPr>
          <p:cNvSpPr txBox="1"/>
          <p:nvPr/>
        </p:nvSpPr>
        <p:spPr>
          <a:xfrm>
            <a:off x="657225" y="1505782"/>
            <a:ext cx="8021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array where the </a:t>
            </a:r>
            <a:r>
              <a:rPr lang="en-US" sz="2800" dirty="0" err="1"/>
              <a:t>u’th</a:t>
            </a:r>
            <a:r>
              <a:rPr lang="en-US" sz="2800" dirty="0"/>
              <a:t> element contains a list of neighbors of u</a:t>
            </a:r>
            <a:r>
              <a:rPr lang="en-US" sz="2800" dirty="0" smtClean="0"/>
              <a:t>.</a:t>
            </a:r>
            <a:endParaRPr lang="en-US" sz="2800" b="1" dirty="0"/>
          </a:p>
          <a:p>
            <a:r>
              <a:rPr lang="en-US" sz="2800" dirty="0" smtClean="0"/>
              <a:t>Directed graphs: </a:t>
            </a:r>
            <a:r>
              <a:rPr lang="en-US" sz="2800" dirty="0"/>
              <a:t>put the out neighbors (a[u] has v for all (</a:t>
            </a:r>
            <a:r>
              <a:rPr lang="en-US" sz="2800" dirty="0" err="1"/>
              <a:t>u,v</a:t>
            </a:r>
            <a:r>
              <a:rPr lang="en-US" sz="2800" dirty="0"/>
              <a:t>) in E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Time Complexity (|V| = n, |E| = m):</a:t>
            </a:r>
          </a:p>
          <a:p>
            <a:pPr lvl="1"/>
            <a:r>
              <a:rPr lang="en-US" sz="2800" dirty="0"/>
              <a:t>Add Edge: </a:t>
            </a:r>
          </a:p>
          <a:p>
            <a:pPr lvl="1"/>
            <a:r>
              <a:rPr lang="en-US" sz="2800" dirty="0"/>
              <a:t>Remove Edge: </a:t>
            </a:r>
          </a:p>
          <a:p>
            <a:pPr lvl="1"/>
            <a:r>
              <a:rPr lang="en-US" sz="2800" dirty="0"/>
              <a:t>Check edge exists from (</a:t>
            </a:r>
            <a:r>
              <a:rPr lang="en-US" sz="2800" dirty="0" err="1"/>
              <a:t>u,v</a:t>
            </a:r>
            <a:r>
              <a:rPr lang="en-US" sz="2800" dirty="0"/>
              <a:t>): </a:t>
            </a:r>
          </a:p>
          <a:p>
            <a:pPr lvl="1"/>
            <a:r>
              <a:rPr lang="en-US" sz="2800" dirty="0"/>
              <a:t>Get neighbors of u (out):</a:t>
            </a:r>
          </a:p>
          <a:p>
            <a:pPr lvl="1"/>
            <a:r>
              <a:rPr lang="en-US" sz="2800" dirty="0"/>
              <a:t>Get neighbors of u (in):</a:t>
            </a:r>
          </a:p>
          <a:p>
            <a:pPr lvl="1"/>
            <a:endParaRPr lang="en-US" sz="2800" dirty="0"/>
          </a:p>
          <a:p>
            <a:r>
              <a:rPr lang="en-US" sz="2800" dirty="0"/>
              <a:t>Space Complexity: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75BA2393-FB34-4950-AB2F-A19A5C6CC272}"/>
              </a:ext>
            </a:extLst>
          </p:cNvPr>
          <p:cNvSpPr/>
          <p:nvPr/>
        </p:nvSpPr>
        <p:spPr>
          <a:xfrm>
            <a:off x="2656793" y="370268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O(1)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EFFF4B-2CB5-44E1-81C7-B92F9F44EDA5}"/>
              </a:ext>
            </a:extLst>
          </p:cNvPr>
          <p:cNvSpPr/>
          <p:nvPr/>
        </p:nvSpPr>
        <p:spPr>
          <a:xfrm>
            <a:off x="2956074" y="4105548"/>
            <a:ext cx="2784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 min(n, m) 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92572B5-642A-4A20-8EAE-B115DC8506A0}"/>
              </a:ext>
            </a:extLst>
          </p:cNvPr>
          <p:cNvSpPr/>
          <p:nvPr/>
        </p:nvSpPr>
        <p:spPr>
          <a:xfrm>
            <a:off x="5121273" y="4534699"/>
            <a:ext cx="2784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 min(n, m) 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AFC0505C-A1F0-454C-ABD4-F45ED7921BE0}"/>
              </a:ext>
            </a:extLst>
          </p:cNvPr>
          <p:cNvSpPr/>
          <p:nvPr/>
        </p:nvSpPr>
        <p:spPr>
          <a:xfrm>
            <a:off x="4668033" y="4982317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 O(n)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68BCFC-DC6C-4C6F-90BB-3471AB233AB1}"/>
              </a:ext>
            </a:extLst>
          </p:cNvPr>
          <p:cNvSpPr/>
          <p:nvPr/>
        </p:nvSpPr>
        <p:spPr>
          <a:xfrm>
            <a:off x="4710721" y="5441309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O(n + m)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9233970F-0288-422C-BA4E-AF5EDFEE82FB}"/>
              </a:ext>
            </a:extLst>
          </p:cNvPr>
          <p:cNvSpPr/>
          <p:nvPr/>
        </p:nvSpPr>
        <p:spPr>
          <a:xfrm>
            <a:off x="3549184" y="6213427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O(n + 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3776" y="5323151"/>
            <a:ext cx="3057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Suppose we use a linked list for each node.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08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50728-44A4-43B7-96A2-3BBAE82E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xmlns="" id="{E41FE2E6-47B5-4C9E-97D9-2BB2F65DC5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029935" y="2485689"/>
          <a:ext cx="75529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45">
                  <a:extLst>
                    <a:ext uri="{9D8B030D-6E8A-4147-A177-3AD203B41FA5}">
                      <a16:colId xmlns:a16="http://schemas.microsoft.com/office/drawing/2014/main" xmlns="" val="2272861457"/>
                    </a:ext>
                  </a:extLst>
                </a:gridCol>
                <a:gridCol w="377645">
                  <a:extLst>
                    <a:ext uri="{9D8B030D-6E8A-4147-A177-3AD203B41FA5}">
                      <a16:colId xmlns:a16="http://schemas.microsoft.com/office/drawing/2014/main" xmlns="" val="3819096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524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571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061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695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003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917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052002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592BAB-3A1B-4B05-A271-76692EB8790B}"/>
              </a:ext>
            </a:extLst>
          </p:cNvPr>
          <p:cNvGrpSpPr/>
          <p:nvPr/>
        </p:nvGrpSpPr>
        <p:grpSpPr>
          <a:xfrm>
            <a:off x="8202395" y="303098"/>
            <a:ext cx="2907362" cy="1186511"/>
            <a:chOff x="4202258" y="3421009"/>
            <a:chExt cx="5122837" cy="20906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2F8A343-9981-4111-BD50-BBB0D8591020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44A235BE-3CCC-498B-B423-36CDEECC464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C432EFB7-CCB0-4FC1-A568-AD99A5735B7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1362196-C14E-48CB-A01A-617F740520FA}"/>
                </a:ext>
              </a:extLst>
            </p:cNvPr>
            <p:cNvGrpSpPr/>
            <p:nvPr/>
          </p:nvGrpSpPr>
          <p:grpSpPr>
            <a:xfrm>
              <a:off x="5481419" y="4821554"/>
              <a:ext cx="2020949" cy="690114"/>
              <a:chOff x="9076131" y="1493488"/>
              <a:chExt cx="2020949" cy="69011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CA7347EE-991A-44A0-BBC4-97686F6756D5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48B70330-047D-4B31-BA46-579FFCC649B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DA7DB84-E5B9-4DB4-A55E-75583B4B41C8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71997680-9F18-4A50-879A-C501EC32B8C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F2147EEA-CEC4-4C25-8F47-4020BDA8E774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C5DECB14-06EC-4844-8890-691FFAB1EF62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xmlns="" id="{93950012-D2E8-4D0C-AF92-AA20AC63FC20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AE2D4B6-F2B6-45D7-8308-217635DEEB4B}"/>
                </a:ext>
              </a:extLst>
            </p:cNvPr>
            <p:cNvGrpSpPr/>
            <p:nvPr/>
          </p:nvGrpSpPr>
          <p:grpSpPr>
            <a:xfrm>
              <a:off x="7318349" y="3421009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FE63141F-8B47-40C3-A17D-ACFF164ACC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D6E96029-FB81-437C-97CB-99BB4130A0B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0A458B2-37C1-434B-9CCA-389CD8E99749}"/>
                </a:ext>
              </a:extLst>
            </p:cNvPr>
            <p:cNvGrpSpPr/>
            <p:nvPr/>
          </p:nvGrpSpPr>
          <p:grpSpPr>
            <a:xfrm>
              <a:off x="8634982" y="4038483"/>
              <a:ext cx="690113" cy="690113"/>
              <a:chOff x="9831042" y="3675297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F0F3D1E5-C744-4405-8733-37621652DCE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37949F6-3DDD-42F5-967D-6E991464F7E3}"/>
                  </a:ext>
                </a:extLst>
              </p:cNvPr>
              <p:cNvSpPr txBox="1"/>
              <p:nvPr/>
            </p:nvSpPr>
            <p:spPr>
              <a:xfrm>
                <a:off x="10019645" y="3832010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7D0AD190-501D-42DF-B924-FA141AB8B83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4DD0E54-24E3-43BE-A6BA-404D2542F04F}"/>
                </a:ext>
              </a:extLst>
            </p:cNvPr>
            <p:cNvGrpSpPr/>
            <p:nvPr/>
          </p:nvGrpSpPr>
          <p:grpSpPr>
            <a:xfrm>
              <a:off x="4452719" y="3581400"/>
              <a:ext cx="2020949" cy="690114"/>
              <a:chOff x="9076131" y="1493488"/>
              <a:chExt cx="2020949" cy="6901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45FE3619-A7C4-48CB-8543-F5D949656284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1A6D0E7F-2E5D-405E-985B-E471D918DEA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86A4DB5C-E231-40DF-A861-3302CC67C96A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5647B03-D697-4824-988A-43C01D5AA90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8CAC5B7F-1D91-468A-A781-C8610FF778C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33D96133-1F40-4055-BBD5-DFBB0D558B27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2712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xmlns="" id="{9E84CA2C-0BED-4D37-ADD4-9AC5037140CB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5259A4B6-2DEB-4E4F-86EF-D8AEC3183841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CA8CD619-A402-4574-92D3-923DB0BC90B8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C04AF993-DBCA-4B3D-92EA-D66743EC51BF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DDE9527-B09B-411A-902B-C72D27FCF103}"/>
              </a:ext>
            </a:extLst>
          </p:cNvPr>
          <p:cNvGrpSpPr/>
          <p:nvPr/>
        </p:nvGrpSpPr>
        <p:grpSpPr>
          <a:xfrm>
            <a:off x="9544563" y="2626875"/>
            <a:ext cx="549945" cy="114300"/>
            <a:chOff x="8517793" y="2660714"/>
            <a:chExt cx="549945" cy="11430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3C19B5A4-AF31-4FD1-8F77-DDF7B6F51E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45BDEDA-6A33-4A32-A55C-A35F34B658C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6ABA12C-5FE2-4D1A-8A22-EF59510D6B53}"/>
              </a:ext>
            </a:extLst>
          </p:cNvPr>
          <p:cNvGrpSpPr/>
          <p:nvPr/>
        </p:nvGrpSpPr>
        <p:grpSpPr>
          <a:xfrm>
            <a:off x="9544563" y="2978846"/>
            <a:ext cx="549945" cy="114300"/>
            <a:chOff x="8517793" y="2660714"/>
            <a:chExt cx="549945" cy="11430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FF2E3778-4957-4544-BB5E-1399E5C470EC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34E06CAC-6BC8-491F-A6B4-9ED1E480E2A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5CA588D-49D7-437C-BBEE-7F226885C1A8}"/>
              </a:ext>
            </a:extLst>
          </p:cNvPr>
          <p:cNvGrpSpPr/>
          <p:nvPr/>
        </p:nvGrpSpPr>
        <p:grpSpPr>
          <a:xfrm>
            <a:off x="9544563" y="3351179"/>
            <a:ext cx="549945" cy="114300"/>
            <a:chOff x="8517793" y="2660714"/>
            <a:chExt cx="549945" cy="11430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32B88EFA-20AF-467B-86C2-E2B43EDF6C57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C998CF8-D807-422E-8E85-5358CF12D103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C81BC2FF-44E1-4013-B1C3-A094F3B0B645}"/>
              </a:ext>
            </a:extLst>
          </p:cNvPr>
          <p:cNvGrpSpPr/>
          <p:nvPr/>
        </p:nvGrpSpPr>
        <p:grpSpPr>
          <a:xfrm>
            <a:off x="9544563" y="3712852"/>
            <a:ext cx="549945" cy="114300"/>
            <a:chOff x="8517793" y="2660714"/>
            <a:chExt cx="549945" cy="11430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17B3D179-BB36-47A2-AC97-F0A3DE7445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397DDFD6-B395-480B-AF52-829A8ADD2D5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B869360-992C-4688-BC44-3CA9580EC9C9}"/>
              </a:ext>
            </a:extLst>
          </p:cNvPr>
          <p:cNvGrpSpPr/>
          <p:nvPr/>
        </p:nvGrpSpPr>
        <p:grpSpPr>
          <a:xfrm>
            <a:off x="9544563" y="4064823"/>
            <a:ext cx="549945" cy="114300"/>
            <a:chOff x="8517793" y="2660714"/>
            <a:chExt cx="549945" cy="11430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8386429A-8B3D-4BD3-A4E3-DF34F2F66328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390E7119-4E8E-4E05-9A7D-EF8B6946626F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CF66A50-9CF6-4EF3-8995-77BD4A286DBB}"/>
              </a:ext>
            </a:extLst>
          </p:cNvPr>
          <p:cNvGrpSpPr/>
          <p:nvPr/>
        </p:nvGrpSpPr>
        <p:grpSpPr>
          <a:xfrm>
            <a:off x="9544563" y="4437156"/>
            <a:ext cx="549945" cy="114300"/>
            <a:chOff x="8517793" y="2660714"/>
            <a:chExt cx="549945" cy="114300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EFF8A98E-757E-4C73-B259-B17FC18D2870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DACE3BFC-9EA1-4961-8311-B15BAC5A712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3F8E914A-6D16-4EE1-A9BA-816301941510}"/>
              </a:ext>
            </a:extLst>
          </p:cNvPr>
          <p:cNvGrpSpPr/>
          <p:nvPr/>
        </p:nvGrpSpPr>
        <p:grpSpPr>
          <a:xfrm>
            <a:off x="9544563" y="4847179"/>
            <a:ext cx="549945" cy="114300"/>
            <a:chOff x="8517793" y="2660714"/>
            <a:chExt cx="549945" cy="11430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A97D50C6-AB0E-4455-855A-F7CEB097D49B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58188015-7B35-4919-B0C4-E2AB918A0DEB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CB7BC5D-8BF9-4EC0-87E4-91DF53F07608}"/>
              </a:ext>
            </a:extLst>
          </p:cNvPr>
          <p:cNvSpPr txBox="1"/>
          <p:nvPr/>
        </p:nvSpPr>
        <p:spPr>
          <a:xfrm>
            <a:off x="10098606" y="246564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FD5B7B3-0224-4ADA-9E20-0E9E05ACD8A0}"/>
              </a:ext>
            </a:extLst>
          </p:cNvPr>
          <p:cNvSpPr txBox="1"/>
          <p:nvPr/>
        </p:nvSpPr>
        <p:spPr>
          <a:xfrm>
            <a:off x="10098606" y="283794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E764959-8801-4BF1-B099-3CE470A972AA}"/>
              </a:ext>
            </a:extLst>
          </p:cNvPr>
          <p:cNvSpPr txBox="1"/>
          <p:nvPr/>
        </p:nvSpPr>
        <p:spPr>
          <a:xfrm>
            <a:off x="10098606" y="321025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643C4E2-9901-4012-A230-A0CC7D32962E}"/>
              </a:ext>
            </a:extLst>
          </p:cNvPr>
          <p:cNvSpPr txBox="1"/>
          <p:nvPr/>
        </p:nvSpPr>
        <p:spPr>
          <a:xfrm>
            <a:off x="10098606" y="432717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→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9A866C1-B33C-43B9-A8E3-DCD4F9E30A2B}"/>
              </a:ext>
            </a:extLst>
          </p:cNvPr>
          <p:cNvSpPr txBox="1"/>
          <p:nvPr/>
        </p:nvSpPr>
        <p:spPr>
          <a:xfrm>
            <a:off x="10098606" y="39548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1A7110B-D0C7-495B-9E7F-592BAD0132A4}"/>
              </a:ext>
            </a:extLst>
          </p:cNvPr>
          <p:cNvSpPr txBox="1"/>
          <p:nvPr/>
        </p:nvSpPr>
        <p:spPr>
          <a:xfrm>
            <a:off x="10098606" y="3582561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 → 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CC4FA51-F160-47CB-843D-6A01198DED13}"/>
              </a:ext>
            </a:extLst>
          </p:cNvPr>
          <p:cNvSpPr txBox="1"/>
          <p:nvPr/>
        </p:nvSpPr>
        <p:spPr>
          <a:xfrm>
            <a:off x="657225" y="1505782"/>
            <a:ext cx="8021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array where the </a:t>
            </a:r>
            <a:r>
              <a:rPr lang="en-US" sz="2800" dirty="0" err="1"/>
              <a:t>u’th</a:t>
            </a:r>
            <a:r>
              <a:rPr lang="en-US" sz="2800" dirty="0"/>
              <a:t> element contains a list of neighbors of u</a:t>
            </a:r>
            <a:r>
              <a:rPr lang="en-US" sz="2800" dirty="0" smtClean="0"/>
              <a:t>.</a:t>
            </a:r>
            <a:endParaRPr lang="en-US" sz="2800" b="1" dirty="0"/>
          </a:p>
          <a:p>
            <a:r>
              <a:rPr lang="en-US" sz="2800" dirty="0" smtClean="0"/>
              <a:t>Directed graphs: </a:t>
            </a:r>
            <a:r>
              <a:rPr lang="en-US" sz="2800" dirty="0"/>
              <a:t>put the out neighbors (a[u] has v for all (</a:t>
            </a:r>
            <a:r>
              <a:rPr lang="en-US" sz="2800" dirty="0" err="1"/>
              <a:t>u,v</a:t>
            </a:r>
            <a:r>
              <a:rPr lang="en-US" sz="2800" dirty="0"/>
              <a:t>) in E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Time Complexity (|V| = n, |E| = m):</a:t>
            </a:r>
          </a:p>
          <a:p>
            <a:pPr lvl="1"/>
            <a:r>
              <a:rPr lang="en-US" sz="2800" dirty="0"/>
              <a:t>Add Edge: </a:t>
            </a:r>
          </a:p>
          <a:p>
            <a:pPr lvl="1"/>
            <a:r>
              <a:rPr lang="en-US" sz="2800" dirty="0"/>
              <a:t>Remove Edge: </a:t>
            </a:r>
          </a:p>
          <a:p>
            <a:pPr lvl="1"/>
            <a:r>
              <a:rPr lang="en-US" sz="2800" dirty="0"/>
              <a:t>Check edge exists from (</a:t>
            </a:r>
            <a:r>
              <a:rPr lang="en-US" sz="2800" dirty="0" err="1"/>
              <a:t>u,v</a:t>
            </a:r>
            <a:r>
              <a:rPr lang="en-US" sz="2800" dirty="0"/>
              <a:t>): </a:t>
            </a:r>
          </a:p>
          <a:p>
            <a:pPr lvl="1"/>
            <a:r>
              <a:rPr lang="en-US" sz="2800" dirty="0"/>
              <a:t>Get neighbors of u (out):</a:t>
            </a:r>
          </a:p>
          <a:p>
            <a:pPr lvl="1"/>
            <a:r>
              <a:rPr lang="en-US" sz="2800" dirty="0"/>
              <a:t>Get neighbors of u (in):</a:t>
            </a:r>
          </a:p>
          <a:p>
            <a:pPr lvl="1"/>
            <a:endParaRPr lang="en-US" sz="2800" dirty="0"/>
          </a:p>
          <a:p>
            <a:r>
              <a:rPr lang="en-US" sz="2800" dirty="0"/>
              <a:t>Space Complexity: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75BA2393-FB34-4950-AB2F-A19A5C6CC272}"/>
              </a:ext>
            </a:extLst>
          </p:cNvPr>
          <p:cNvSpPr/>
          <p:nvPr/>
        </p:nvSpPr>
        <p:spPr>
          <a:xfrm>
            <a:off x="2656793" y="370268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O(1)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EFFF4B-2CB5-44E1-81C7-B92F9F44EDA5}"/>
              </a:ext>
            </a:extLst>
          </p:cNvPr>
          <p:cNvSpPr/>
          <p:nvPr/>
        </p:nvSpPr>
        <p:spPr>
          <a:xfrm>
            <a:off x="2956074" y="4105548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 </a:t>
            </a:r>
            <a:r>
              <a:rPr lang="en-US" sz="2800" dirty="0"/>
              <a:t>1</a:t>
            </a:r>
            <a:r>
              <a:rPr lang="en-US" sz="2800" dirty="0" smtClean="0"/>
              <a:t> </a:t>
            </a:r>
            <a:r>
              <a:rPr lang="en-US" sz="2800" dirty="0"/>
              <a:t>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92572B5-642A-4A20-8EAE-B115DC8506A0}"/>
              </a:ext>
            </a:extLst>
          </p:cNvPr>
          <p:cNvSpPr/>
          <p:nvPr/>
        </p:nvSpPr>
        <p:spPr>
          <a:xfrm>
            <a:off x="5121273" y="4534699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 </a:t>
            </a:r>
            <a:r>
              <a:rPr lang="en-US" sz="2800" dirty="0" smtClean="0"/>
              <a:t>1 </a:t>
            </a:r>
            <a:r>
              <a:rPr lang="en-US" sz="2800" dirty="0"/>
              <a:t>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AFC0505C-A1F0-454C-ABD4-F45ED7921BE0}"/>
              </a:ext>
            </a:extLst>
          </p:cNvPr>
          <p:cNvSpPr/>
          <p:nvPr/>
        </p:nvSpPr>
        <p:spPr>
          <a:xfrm>
            <a:off x="4668033" y="4982317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 O(n)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68BCFC-DC6C-4C6F-90BB-3471AB233AB1}"/>
              </a:ext>
            </a:extLst>
          </p:cNvPr>
          <p:cNvSpPr/>
          <p:nvPr/>
        </p:nvSpPr>
        <p:spPr>
          <a:xfrm>
            <a:off x="4710721" y="5441309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O(n 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9233970F-0288-422C-BA4E-AF5EDFEE82FB}"/>
              </a:ext>
            </a:extLst>
          </p:cNvPr>
          <p:cNvSpPr/>
          <p:nvPr/>
        </p:nvSpPr>
        <p:spPr>
          <a:xfrm>
            <a:off x="3549184" y="6213427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O(n + 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6339" y="5142948"/>
            <a:ext cx="4131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Switch the linked lists to  hash tables, and do average case analysis.</a:t>
            </a:r>
          </a:p>
        </p:txBody>
      </p:sp>
    </p:spTree>
    <p:extLst>
      <p:ext uri="{BB962C8B-B14F-4D97-AF65-F5344CB8AC3E}">
        <p14:creationId xmlns:p14="http://schemas.microsoft.com/office/powerpoint/2010/main" val="30257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36" y="5168630"/>
            <a:ext cx="2095829" cy="1406553"/>
          </a:xfrm>
        </p:spPr>
        <p:txBody>
          <a:bodyPr/>
          <a:lstStyle/>
          <a:p>
            <a:r>
              <a:rPr lang="en-US" dirty="0"/>
              <a:t>Current node:</a:t>
            </a:r>
          </a:p>
          <a:p>
            <a:r>
              <a:rPr lang="en-US" dirty="0"/>
              <a:t>Queue:</a:t>
            </a:r>
          </a:p>
          <a:p>
            <a:r>
              <a:rPr lang="en-US" dirty="0"/>
              <a:t>Finished: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81300" y="6131677"/>
            <a:ext cx="34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875465" y="61316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64230" y="517896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622033" y="5666076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96617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0574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38447" y="613167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4096" y="5666076"/>
            <a:ext cx="3962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24531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8488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963250" y="298022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1013754" y="418011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1391477" y="31612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1382832" y="31646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383466" y="518929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524112" y="397148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157433" y="472707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1024175" y="414357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994793" y="417909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362540" y="518929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950138" y="29861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977037" y="2254580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231729" y="2919004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956666" y="297995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374767" y="517896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084359" y="386069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252445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563915" y="4021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2431887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527655" y="400867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83466" y="520378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86763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165967" y="474800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387951" y="51972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152111" y="475987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977641" y="227516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41639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947701" y="225308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217710" y="293169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2409384" y="5214165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196515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264575" y="2906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272464" y="335006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16403" y="5666076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417287" y="519245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066233" y="38539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138416" y="38512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3451391" y="613167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12663" y="5151176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02118" y="516059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272364" y="335517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265009" y="33570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780056" y="6113518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8" grpId="0" animBg="1"/>
      <p:bldP spid="88" grpId="1" animBg="1"/>
      <p:bldP spid="93" grpId="0"/>
      <p:bldP spid="93" grpId="1"/>
      <p:bldP spid="94" grpId="0"/>
      <p:bldP spid="94" grpId="1"/>
      <p:bldP spid="95" grpId="0"/>
      <p:bldP spid="96" grpId="0" animBg="1"/>
      <p:bldP spid="96" grpId="1" animBg="1"/>
      <p:bldP spid="100" grpId="0"/>
      <p:bldP spid="100" grpId="1"/>
      <p:bldP spid="101" grpId="0"/>
      <p:bldP spid="101" grpId="1"/>
      <p:bldP spid="105" grpId="0" animBg="1"/>
      <p:bldP spid="105" grpId="1" animBg="1"/>
      <p:bldP spid="106" grpId="0" animBg="1"/>
      <p:bldP spid="106" grpId="1" animBg="1"/>
      <p:bldP spid="107" grpId="0" animBg="1"/>
      <p:bldP spid="103" grpId="0" animBg="1"/>
      <p:bldP spid="103" grpId="1" animBg="1"/>
      <p:bldP spid="110" grpId="0" animBg="1"/>
      <p:bldP spid="111" grpId="0" animBg="1"/>
      <p:bldP spid="111" grpId="1" animBg="1"/>
      <p:bldP spid="112" grpId="0" animBg="1"/>
      <p:bldP spid="113" grpId="0" animBg="1"/>
      <p:bldP spid="109" grpId="0" animBg="1"/>
      <p:bldP spid="109" grpId="1" animBg="1"/>
      <p:bldP spid="83" grpId="0" animBg="1"/>
      <p:bldP spid="114" grpId="0" animBg="1"/>
      <p:bldP spid="114" grpId="1" animBg="1"/>
      <p:bldP spid="115" grpId="0" animBg="1"/>
      <p:bldP spid="116" grpId="0" animBg="1"/>
      <p:bldP spid="118" grpId="0" animBg="1"/>
      <p:bldP spid="119" grpId="0" animBg="1"/>
      <p:bldP spid="121" grpId="0" animBg="1"/>
      <p:bldP spid="122" grpId="0"/>
      <p:bldP spid="122" grpId="1"/>
      <p:bldP spid="123" grpId="0" animBg="1"/>
      <p:bldP spid="124" grpId="0" animBg="1"/>
      <p:bldP spid="120" grpId="0" animBg="1"/>
      <p:bldP spid="120" grpId="1" animBg="1"/>
      <p:bldP spid="126" grpId="0" animBg="1"/>
      <p:bldP spid="128" grpId="0" animBg="1"/>
      <p:bldP spid="129" grpId="0" animBg="1"/>
      <p:bldP spid="130" grpId="0" animBg="1"/>
      <p:bldP spid="125" grpId="0" animBg="1"/>
      <p:bldP spid="125" grpId="1" animBg="1"/>
      <p:bldP spid="132" grpId="0" animBg="1"/>
      <p:bldP spid="133" grpId="0" animBg="1"/>
      <p:bldP spid="131" grpId="0" animBg="1"/>
      <p:bldP spid="131" grpId="1" animBg="1"/>
      <p:bldP spid="134" grpId="0" animBg="1"/>
      <p:bldP spid="134" grpId="1" animBg="1"/>
      <p:bldP spid="135" grpId="0" animBg="1"/>
      <p:bldP spid="136" grpId="0" animBg="1"/>
      <p:bldP spid="137" grpId="0" animBg="1"/>
      <p:bldP spid="138" grpId="0" animBg="1"/>
      <p:bldP spid="139" grpId="0"/>
      <p:bldP spid="139" grpId="1"/>
      <p:bldP spid="140" grpId="0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62369" y="2253089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13754" y="4183587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47789" y="4753941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58927" y="2981961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91477" y="3168139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34533" y="3994725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16940" y="2931599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75714" y="3870173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0203" y="3357000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1336161" y="3545862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10525512" y="4505994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9856940" y="4317132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9912256" y="4183587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9723395" y="3359684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10336650" y="3170823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9340092" y="2441951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8594663" y="3120461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8539347" y="2575496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8264576" y="3309322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8453437" y="4059035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7592610" y="3120461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7592610" y="3679407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963250" y="2980228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1013754" y="418011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1391477" y="31612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1382832" y="31646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524112" y="397148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157433" y="4727077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1024175" y="414357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994793" y="417909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950138" y="298615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977037" y="2254580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231729" y="2919004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956666" y="297995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084359" y="386069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563915" y="4021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527655" y="400867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165967" y="474800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152111" y="475987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977641" y="2275168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947701" y="225308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217710" y="293169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264575" y="29063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272464" y="3350061"/>
            <a:ext cx="377723" cy="377723"/>
          </a:xfrm>
          <a:prstGeom prst="ellipse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066233" y="3853970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138416" y="3851209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272364" y="335517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265009" y="335700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53641" y="1309803"/>
            <a:ext cx="663675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search(graph)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5428687"/>
                <a:ext cx="11187258" cy="880673"/>
              </a:xfrm>
            </p:spPr>
            <p:txBody>
              <a:bodyPr/>
              <a:lstStyle/>
              <a:p>
                <a:r>
                  <a:rPr lang="en-US" dirty="0" smtClean="0"/>
                  <a:t>What’s the running time of this algorithm?</a:t>
                </a:r>
              </a:p>
              <a:p>
                <a:r>
                  <a:rPr lang="en-US" dirty="0" smtClean="0"/>
                  <a:t>We visit each vertex at most twice, and each edge at most once: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+ 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5428687"/>
                <a:ext cx="11187258" cy="880673"/>
              </a:xfrm>
              <a:blipFill rotWithShape="0">
                <a:blip r:embed="rId2"/>
                <a:stretch>
                  <a:fillRect l="-272" t="-8333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8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061521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BFS uses a queue to order which vertex we move to next</a:t>
            </a:r>
          </a:p>
          <a:p>
            <a:r>
              <a:rPr lang="en-US" sz="2800" dirty="0"/>
              <a:t>Gives us a growing “frontier” movement across graph</a:t>
            </a:r>
          </a:p>
          <a:p>
            <a:r>
              <a:rPr lang="en-US" sz="2800" dirty="0"/>
              <a:t>Can you move in a different pattern? </a:t>
            </a:r>
            <a:r>
              <a:rPr lang="en-US" sz="2800" dirty="0" smtClean="0"/>
              <a:t>What </a:t>
            </a:r>
            <a:r>
              <a:rPr lang="en-US" sz="2800" dirty="0"/>
              <a:t>if you used a stack instead?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8897" y="2939862"/>
            <a:ext cx="618310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235" y="2932971"/>
            <a:ext cx="618310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toVisit.dequeue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toVisit.enqueue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We’ve seen:</a:t>
            </a:r>
          </a:p>
          <a:p>
            <a:r>
              <a:rPr lang="en-US" sz="2800" dirty="0" smtClean="0"/>
              <a:t>Queues and Stacks</a:t>
            </a:r>
          </a:p>
          <a:p>
            <a:pPr lvl="1"/>
            <a:r>
              <a:rPr lang="en-US" sz="2400" dirty="0" smtClean="0"/>
              <a:t>Our data points have some order we’re maintaining</a:t>
            </a:r>
          </a:p>
          <a:p>
            <a:r>
              <a:rPr lang="en-US" sz="2800" dirty="0" smtClean="0"/>
              <a:t>Priority Queues</a:t>
            </a:r>
          </a:p>
          <a:p>
            <a:pPr lvl="1"/>
            <a:r>
              <a:rPr lang="en-US" sz="2400" dirty="0" smtClean="0"/>
              <a:t>Our data had some priority we needed to keep track of.</a:t>
            </a:r>
          </a:p>
          <a:p>
            <a:r>
              <a:rPr lang="en-US" sz="2800" dirty="0" smtClean="0"/>
              <a:t>Dictionaries</a:t>
            </a:r>
          </a:p>
          <a:p>
            <a:pPr lvl="1"/>
            <a:r>
              <a:rPr lang="en-US" sz="2400" dirty="0" smtClean="0"/>
              <a:t>Our data points came as (key, value) pairs.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28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55361" y="1814177"/>
            <a:ext cx="377723" cy="377723"/>
            <a:chOff x="3099278" y="6175971"/>
            <a:chExt cx="377723" cy="3777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58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06746" y="3744675"/>
            <a:ext cx="377723" cy="377723"/>
            <a:chOff x="3099278" y="6175971"/>
            <a:chExt cx="377723" cy="3777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0781" y="4315029"/>
            <a:ext cx="377723" cy="377723"/>
            <a:chOff x="3099278" y="6175971"/>
            <a:chExt cx="377723" cy="3777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51919" y="2543049"/>
            <a:ext cx="377723" cy="377723"/>
            <a:chOff x="3099278" y="6175971"/>
            <a:chExt cx="377723" cy="3777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184469" y="2729227"/>
            <a:ext cx="377723" cy="377723"/>
            <a:chOff x="3099278" y="6175971"/>
            <a:chExt cx="377723" cy="3777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27525" y="3555813"/>
            <a:ext cx="377723" cy="377723"/>
            <a:chOff x="3099278" y="6175971"/>
            <a:chExt cx="377723" cy="3777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09932" y="2492687"/>
            <a:ext cx="377723" cy="377723"/>
            <a:chOff x="3099278" y="6175971"/>
            <a:chExt cx="377723" cy="3777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88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8706" y="3431261"/>
            <a:ext cx="377723" cy="377723"/>
            <a:chOff x="3099278" y="6175971"/>
            <a:chExt cx="377723" cy="3777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46914" y="6226333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63195" y="2918088"/>
            <a:ext cx="377723" cy="377723"/>
            <a:chOff x="3099278" y="6175971"/>
            <a:chExt cx="377723" cy="37772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81701" y="6247297"/>
              <a:ext cx="223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62920" y="2191900"/>
            <a:ext cx="377723" cy="377723"/>
            <a:chOff x="3099278" y="6175971"/>
            <a:chExt cx="377723" cy="37772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EEFC130C-82B3-4768-95CF-51BB047A2B91}"/>
                </a:ext>
              </a:extLst>
            </p:cNvPr>
            <p:cNvSpPr/>
            <p:nvPr/>
          </p:nvSpPr>
          <p:spPr>
            <a:xfrm>
              <a:off x="3099278" y="6175971"/>
              <a:ext cx="377723" cy="37772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59980D3-EBED-4A96-85AF-943792602410}"/>
                </a:ext>
              </a:extLst>
            </p:cNvPr>
            <p:cNvSpPr txBox="1"/>
            <p:nvPr/>
          </p:nvSpPr>
          <p:spPr>
            <a:xfrm>
              <a:off x="3169356" y="6226332"/>
              <a:ext cx="2375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J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9" idx="4"/>
            <a:endCxn id="10" idx="7"/>
          </p:cNvCxnSpPr>
          <p:nvPr/>
        </p:nvCxnSpPr>
        <p:spPr>
          <a:xfrm flipH="1">
            <a:off x="10129153" y="3106950"/>
            <a:ext cx="244178" cy="693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0" idx="3"/>
            <a:endCxn id="13" idx="6"/>
          </p:cNvCxnSpPr>
          <p:nvPr/>
        </p:nvCxnSpPr>
        <p:spPr>
          <a:xfrm flipH="1">
            <a:off x="9318504" y="4067082"/>
            <a:ext cx="543558" cy="43680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2" idx="5"/>
            <a:endCxn id="13" idx="1"/>
          </p:cNvCxnSpPr>
          <p:nvPr/>
        </p:nvCxnSpPr>
        <p:spPr>
          <a:xfrm>
            <a:off x="8649932" y="3878220"/>
            <a:ext cx="346165" cy="49212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0" idx="2"/>
            <a:endCxn id="22" idx="6"/>
          </p:cNvCxnSpPr>
          <p:nvPr/>
        </p:nvCxnSpPr>
        <p:spPr>
          <a:xfrm flipH="1" flipV="1">
            <a:off x="8705248" y="3744675"/>
            <a:ext cx="1101498" cy="1888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6" idx="4"/>
            <a:endCxn id="22" idx="0"/>
          </p:cNvCxnSpPr>
          <p:nvPr/>
        </p:nvCxnSpPr>
        <p:spPr>
          <a:xfrm flipH="1">
            <a:off x="8516387" y="2920772"/>
            <a:ext cx="424394" cy="63504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9" idx="2"/>
            <a:endCxn id="16" idx="6"/>
          </p:cNvCxnSpPr>
          <p:nvPr/>
        </p:nvCxnSpPr>
        <p:spPr>
          <a:xfrm flipH="1" flipV="1">
            <a:off x="9129642" y="2731911"/>
            <a:ext cx="1054827" cy="18617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7" idx="6"/>
            <a:endCxn id="16" idx="1"/>
          </p:cNvCxnSpPr>
          <p:nvPr/>
        </p:nvCxnSpPr>
        <p:spPr>
          <a:xfrm>
            <a:off x="8133084" y="2003039"/>
            <a:ext cx="674151" cy="595326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16" idx="2"/>
            <a:endCxn id="25" idx="6"/>
          </p:cNvCxnSpPr>
          <p:nvPr/>
        </p:nvCxnSpPr>
        <p:spPr>
          <a:xfrm flipH="1" flipV="1">
            <a:off x="7387655" y="2681549"/>
            <a:ext cx="1364264" cy="5036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7" idx="3"/>
            <a:endCxn id="25" idx="7"/>
          </p:cNvCxnSpPr>
          <p:nvPr/>
        </p:nvCxnSpPr>
        <p:spPr>
          <a:xfrm flipH="1">
            <a:off x="7332339" y="2136584"/>
            <a:ext cx="478338" cy="411419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5" idx="4"/>
            <a:endCxn id="28" idx="0"/>
          </p:cNvCxnSpPr>
          <p:nvPr/>
        </p:nvCxnSpPr>
        <p:spPr>
          <a:xfrm flipH="1">
            <a:off x="7057568" y="2870410"/>
            <a:ext cx="141226" cy="560851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2" idx="2"/>
            <a:endCxn id="28" idx="6"/>
          </p:cNvCxnSpPr>
          <p:nvPr/>
        </p:nvCxnSpPr>
        <p:spPr>
          <a:xfrm flipH="1" flipV="1">
            <a:off x="7246429" y="3620123"/>
            <a:ext cx="1081096" cy="124552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25" idx="2"/>
            <a:endCxn id="31" idx="7"/>
          </p:cNvCxnSpPr>
          <p:nvPr/>
        </p:nvCxnSpPr>
        <p:spPr>
          <a:xfrm flipH="1">
            <a:off x="6385602" y="2681549"/>
            <a:ext cx="624330" cy="291855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5968D3FF-247D-4C9B-A358-154B4727934A}"/>
              </a:ext>
            </a:extLst>
          </p:cNvPr>
          <p:cNvCxnSpPr>
            <a:cxnSpLocks/>
            <a:stCxn id="31" idx="5"/>
            <a:endCxn id="28" idx="2"/>
          </p:cNvCxnSpPr>
          <p:nvPr/>
        </p:nvCxnSpPr>
        <p:spPr>
          <a:xfrm>
            <a:off x="6385602" y="3240495"/>
            <a:ext cx="483104" cy="379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453788" y="5130226"/>
            <a:ext cx="1839654" cy="140655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Current node:</a:t>
            </a:r>
          </a:p>
          <a:p>
            <a:r>
              <a:rPr lang="en-US" sz="2800" dirty="0"/>
              <a:t>Stack:</a:t>
            </a:r>
          </a:p>
          <a:p>
            <a:r>
              <a:rPr lang="en-US" sz="2800" dirty="0"/>
              <a:t>Finished: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74455" y="5939844"/>
            <a:ext cx="344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15105" y="59398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20099" y="5008215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46500" y="548988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03414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27852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316668" y="5939844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03136" y="5489888"/>
            <a:ext cx="43152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32477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85939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44284" y="500821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59815" y="5028223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68678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24572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015307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412587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111227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23134" y="548988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825933" y="5939844"/>
            <a:ext cx="28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635638" y="501647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713947" y="593984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184468" y="273537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10184468" y="272188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759510" y="2558433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804975" y="374056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324718" y="3561589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940781" y="430727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801133" y="373936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9801134" y="3733218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323683" y="3537991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6883548" y="3427065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721907" y="1833610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329742" y="3560354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6867597" y="3417313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025712" y="2511336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6070616" y="2924234"/>
            <a:ext cx="377723" cy="377723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6883547" y="3453470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019548" y="2475092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633705" y="4996552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024691" y="2492687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751658" y="1796429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7781108" y="1805303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596647" y="5022349"/>
            <a:ext cx="3214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6054301" y="2924234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591074" y="5049577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6061722" y="29436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948371" y="430727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572877" y="5044756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961654" y="4355326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601895" y="5043054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754348" y="2546925"/>
            <a:ext cx="377723" cy="3777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EEFC130C-82B3-4768-95CF-51BB047A2B91}"/>
              </a:ext>
            </a:extLst>
          </p:cNvPr>
          <p:cNvSpPr/>
          <p:nvPr/>
        </p:nvSpPr>
        <p:spPr>
          <a:xfrm>
            <a:off x="8774152" y="2556441"/>
            <a:ext cx="377723" cy="377723"/>
          </a:xfrm>
          <a:prstGeom prst="ellipse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90869" y="1086447"/>
            <a:ext cx="5009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(graph)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(first vertex)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mark first vertex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not empty)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current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(V 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current.neighbors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(V is not visited)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toVisit.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  mark v as visited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finished.add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(current)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  <p:bldP spid="73" grpId="0" animBg="1"/>
      <p:bldP spid="73" grpId="1" animBg="1"/>
      <p:bldP spid="74" grpId="0"/>
      <p:bldP spid="74" grpId="1"/>
      <p:bldP spid="75" grpId="0"/>
      <p:bldP spid="75" grpId="1"/>
      <p:bldP spid="76" grpId="0"/>
      <p:bldP spid="77" grpId="0" animBg="1"/>
      <p:bldP spid="77" grpId="1" animBg="1"/>
      <p:bldP spid="78" grpId="0"/>
      <p:bldP spid="78" grpId="1"/>
      <p:bldP spid="79" grpId="0"/>
      <p:bldP spid="79" grpId="1"/>
      <p:bldP spid="80" grpId="0" animBg="1"/>
      <p:bldP spid="84" grpId="0" animBg="1"/>
      <p:bldP spid="85" grpId="0"/>
      <p:bldP spid="85" grpId="1"/>
      <p:bldP spid="86" grpId="0" animBg="1"/>
      <p:bldP spid="88" grpId="0" animBg="1"/>
      <p:bldP spid="90" grpId="0" animBg="1"/>
      <p:bldP spid="92" grpId="0" animBg="1"/>
      <p:bldP spid="93" grpId="0"/>
      <p:bldP spid="93" grpId="1"/>
      <p:bldP spid="96" grpId="0" animBg="1"/>
      <p:bldP spid="97" grpId="0" animBg="1"/>
      <p:bldP spid="99" grpId="0" animBg="1"/>
      <p:bldP spid="100" grpId="0" animBg="1"/>
      <p:bldP spid="101" grpId="0" animBg="1"/>
      <p:bldP spid="101" grpId="1" animBg="1"/>
      <p:bldP spid="102" grpId="0" animBg="1"/>
      <p:bldP spid="103" grpId="0" animBg="1"/>
      <p:bldP spid="106" grpId="0" animBg="1"/>
      <p:bldP spid="107" grpId="0" animBg="1"/>
      <p:bldP spid="105" grpId="0" animBg="1"/>
      <p:bldP spid="104" grpId="0" animBg="1"/>
      <p:bldP spid="104" grpId="1" animBg="1"/>
      <p:bldP spid="109" grpId="0" animBg="1"/>
      <p:bldP spid="109" grpId="1" animBg="1"/>
      <p:bldP spid="110" grpId="0" animBg="1"/>
      <p:bldP spid="111" grpId="0" animBg="1"/>
      <p:bldP spid="112" grpId="0" animBg="1"/>
      <p:bldP spid="113" grpId="0" animBg="1"/>
      <p:bldP spid="113" grpId="1" animBg="1"/>
      <p:bldP spid="114" grpId="0" animBg="1"/>
      <p:bldP spid="115" grpId="0" animBg="1"/>
      <p:bldP spid="116" grpId="0" animBg="1"/>
      <p:bldP spid="118" grpId="0" animBg="1"/>
      <p:bldP spid="118" grpId="1" animBg="1"/>
      <p:bldP spid="94" grpId="0" animBg="1"/>
      <p:bldP spid="119" grpId="0" animBg="1"/>
      <p:bldP spid="120" grpId="0" animBg="1"/>
      <p:bldP spid="120" grpId="1" animBg="1"/>
      <p:bldP spid="121" grpId="0" animBg="1"/>
      <p:bldP spid="89" grpId="0" animBg="1"/>
      <p:bldP spid="122" grpId="0" animBg="1"/>
      <p:bldP spid="122" grpId="1" animBg="1"/>
      <p:bldP spid="98" grpId="0" animBg="1"/>
      <p:bldP spid="123" grpId="0" animBg="1"/>
      <p:bldP spid="125" grpId="0" animBg="1"/>
      <p:bldP spid="125" grpId="1" animBg="1"/>
      <p:bldP spid="87" grpId="0" animBg="1"/>
      <p:bldP spid="126" grpId="0" animBg="1"/>
      <p:bldP spid="83" grpId="0" animBg="1"/>
      <p:bldP spid="129" grpId="0" animBg="1"/>
      <p:bldP spid="1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E1889-62F8-438F-BB08-3465537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C2D260D-A0DA-45DF-9F25-A4CB9D5A3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Running time?</a:t>
                </a:r>
                <a:endParaRPr lang="en-US" sz="2800" dirty="0"/>
              </a:p>
              <a:p>
                <a:pPr lvl="1"/>
                <a:r>
                  <a:rPr lang="en-US" sz="2800" dirty="0" smtClean="0"/>
                  <a:t>Same as BFS: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You can rewrite DFS to be a recursive method.</a:t>
                </a:r>
              </a:p>
              <a:p>
                <a:r>
                  <a:rPr lang="en-US" sz="2800" dirty="0" smtClean="0"/>
                  <a:t>Use the call stack as your stack.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No easy trick to do the same with BFS.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Next week: Using BFS, DFS and other algorithms to solve problems!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FC2D260D-A0DA-45DF-9F25-A4CB9D5A3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 rotWithShape="0">
                <a:blip r:embed="rId3"/>
                <a:stretch>
                  <a:fillRect l="-654" t="-2138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4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40" b="5731"/>
          <a:stretch/>
        </p:blipFill>
        <p:spPr>
          <a:xfrm>
            <a:off x="1717184" y="1489802"/>
            <a:ext cx="8694822" cy="4461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8758" y="2622884"/>
            <a:ext cx="2358189" cy="1042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705" y="5951618"/>
            <a:ext cx="1065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Graphs are too versatile to think of them as only an ADT!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7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Represent data points and the relationships between them.</a:t>
            </a:r>
          </a:p>
          <a:p>
            <a:r>
              <a:rPr lang="en-US" sz="2800" dirty="0" smtClean="0"/>
              <a:t>That’s vague.</a:t>
            </a:r>
          </a:p>
          <a:p>
            <a:endParaRPr lang="en-US" sz="2800" dirty="0"/>
          </a:p>
          <a:p>
            <a:r>
              <a:rPr lang="en-US" sz="2800" dirty="0" smtClean="0"/>
              <a:t>Formally: </a:t>
            </a:r>
          </a:p>
          <a:p>
            <a:r>
              <a:rPr lang="en-US" sz="2800" dirty="0" smtClean="0"/>
              <a:t>A graph is a pair: G = (V,E)</a:t>
            </a:r>
          </a:p>
          <a:p>
            <a:r>
              <a:rPr lang="en-US" sz="2800" dirty="0" smtClean="0"/>
              <a:t>V: set of </a:t>
            </a:r>
            <a:r>
              <a:rPr lang="en-US" sz="2800" b="1" dirty="0" smtClean="0"/>
              <a:t>vertices</a:t>
            </a:r>
            <a:r>
              <a:rPr lang="en-US" sz="2800" dirty="0" smtClean="0"/>
              <a:t> (aka </a:t>
            </a:r>
            <a:r>
              <a:rPr lang="en-US" sz="2800" b="1" dirty="0" smtClean="0"/>
              <a:t>nodes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E: set of </a:t>
            </a:r>
            <a:r>
              <a:rPr lang="en-US" sz="2800" b="1" dirty="0" smtClean="0"/>
              <a:t>edges</a:t>
            </a:r>
          </a:p>
          <a:p>
            <a:pPr lvl="1"/>
            <a:r>
              <a:rPr lang="en-US" sz="2400" dirty="0" smtClean="0"/>
              <a:t>Each edge is a pair of vertices.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B7ED82C-6F17-4BBD-A7E7-55BA450C57D5}"/>
              </a:ext>
            </a:extLst>
          </p:cNvPr>
          <p:cNvGrpSpPr/>
          <p:nvPr/>
        </p:nvGrpSpPr>
        <p:grpSpPr>
          <a:xfrm>
            <a:off x="6086241" y="3345519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80F25F2-1B4E-483C-9CE4-3294C8C6A10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CAFAF44-6E91-4D17-9036-92F014AB6E6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8B767A9-11B7-4447-B580-1AB26BF26CA4}"/>
              </a:ext>
            </a:extLst>
          </p:cNvPr>
          <p:cNvGrpSpPr/>
          <p:nvPr/>
        </p:nvGrpSpPr>
        <p:grpSpPr>
          <a:xfrm>
            <a:off x="7140619" y="2655406"/>
            <a:ext cx="690113" cy="690113"/>
            <a:chOff x="1660725" y="5803810"/>
            <a:chExt cx="690113" cy="6901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0CD5362-9795-4B7D-A564-6FF29A24AC0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1EF5E4A-1C1D-4409-8974-3A206387B002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806EF38-E678-4555-B0D7-097CDF40E72F}"/>
              </a:ext>
            </a:extLst>
          </p:cNvPr>
          <p:cNvGrpSpPr/>
          <p:nvPr/>
        </p:nvGrpSpPr>
        <p:grpSpPr>
          <a:xfrm>
            <a:off x="8420032" y="3505909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A095F2-B650-4C6D-8562-4F5F881FDDA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8EF67D1-D89E-4BAA-88E6-6D17BF794E78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729C801-1A20-4364-B43C-1D277FBE28A7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7830732" y="3000463"/>
            <a:ext cx="589300" cy="850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2D4C7B-761B-4239-B4FF-DB857EB83783}"/>
              </a:ext>
            </a:extLst>
          </p:cNvPr>
          <p:cNvGrpSpPr/>
          <p:nvPr/>
        </p:nvGrpSpPr>
        <p:grpSpPr>
          <a:xfrm>
            <a:off x="9651602" y="2666038"/>
            <a:ext cx="690113" cy="690113"/>
            <a:chOff x="1660725" y="5803810"/>
            <a:chExt cx="690113" cy="69011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0A9052A-164D-4BD4-A82D-00BBBD40D49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A60B3AF-22B2-49C9-8ACC-5D89F55D69AA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2EFE5D6-88D3-4936-80A8-A3A53CB4D640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 flipV="1">
            <a:off x="6776354" y="3000463"/>
            <a:ext cx="364265" cy="690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439EE96-8A24-4476-86EC-42C166856683}"/>
              </a:ext>
            </a:extLst>
          </p:cNvPr>
          <p:cNvCxnSpPr>
            <a:cxnSpLocks/>
            <a:stCxn id="17" idx="6"/>
            <a:endCxn id="15" idx="2"/>
          </p:cNvCxnSpPr>
          <p:nvPr/>
        </p:nvCxnSpPr>
        <p:spPr>
          <a:xfrm flipV="1">
            <a:off x="9110145" y="3011095"/>
            <a:ext cx="541457" cy="839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2EFE5D6-88D3-4936-80A8-A3A53CB4D640}"/>
              </a:ext>
            </a:extLst>
          </p:cNvPr>
          <p:cNvCxnSpPr>
            <a:cxnSpLocks/>
            <a:stCxn id="19" idx="6"/>
            <a:endCxn id="15" idx="2"/>
          </p:cNvCxnSpPr>
          <p:nvPr/>
        </p:nvCxnSpPr>
        <p:spPr>
          <a:xfrm>
            <a:off x="7830732" y="3000463"/>
            <a:ext cx="182087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847986" y="4319186"/>
                <a:ext cx="2834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86" y="4319186"/>
                <a:ext cx="283448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041916" y="4939896"/>
                <a:ext cx="4338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{(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), 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), 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), 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16" y="4939896"/>
                <a:ext cx="4338957" cy="523220"/>
              </a:xfrm>
              <a:prstGeom prst="rect">
                <a:avLst/>
              </a:prstGeom>
              <a:blipFill rotWithShape="0">
                <a:blip r:embed="rId3"/>
                <a:stretch>
                  <a:fillRect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4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your problem has </a:t>
            </a:r>
            <a:r>
              <a:rPr lang="en-US" sz="2800" b="1" dirty="0" smtClean="0"/>
              <a:t>data </a:t>
            </a:r>
            <a:r>
              <a:rPr lang="en-US" sz="2800" dirty="0" smtClean="0"/>
              <a:t>and </a:t>
            </a:r>
            <a:r>
              <a:rPr lang="en-US" sz="2800" b="1" dirty="0" smtClean="0"/>
              <a:t>relationships</a:t>
            </a:r>
            <a:r>
              <a:rPr lang="en-US" sz="2800" dirty="0" smtClean="0"/>
              <a:t>, you might want to represent it as a graph</a:t>
            </a:r>
          </a:p>
          <a:p>
            <a:r>
              <a:rPr lang="en-US" sz="2800" dirty="0" smtClean="0"/>
              <a:t>How do you choose a representation?</a:t>
            </a:r>
          </a:p>
          <a:p>
            <a:endParaRPr lang="en-US" sz="2800" dirty="0"/>
          </a:p>
          <a:p>
            <a:r>
              <a:rPr lang="en-US" sz="2800" dirty="0" smtClean="0"/>
              <a:t>Usually:</a:t>
            </a:r>
          </a:p>
          <a:p>
            <a:r>
              <a:rPr lang="en-US" sz="2800" dirty="0" smtClean="0"/>
              <a:t>Think about what your “fundamental” objects are</a:t>
            </a:r>
          </a:p>
          <a:p>
            <a:pPr lvl="1"/>
            <a:r>
              <a:rPr lang="en-US" sz="2400" dirty="0" smtClean="0"/>
              <a:t>Those become your vertices.</a:t>
            </a:r>
          </a:p>
          <a:p>
            <a:r>
              <a:rPr lang="en-US" sz="2800" dirty="0" smtClean="0"/>
              <a:t>Then think about how they’re related</a:t>
            </a:r>
          </a:p>
          <a:p>
            <a:pPr lvl="1"/>
            <a:r>
              <a:rPr lang="en-US" sz="2400" dirty="0" smtClean="0"/>
              <a:t>Those become your edges.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7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each of the following think about what you should choose for vertices and edges.</a:t>
            </a:r>
          </a:p>
          <a:p>
            <a:r>
              <a:rPr lang="en-US" sz="2800" dirty="0" smtClean="0"/>
              <a:t>The internet. 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Facebook friendships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Input data for the “6 degrees of Kevin Bacon” game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Course Prerequisites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9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For each of the following think about what you should choose for vertices and edges.</a:t>
            </a:r>
          </a:p>
          <a:p>
            <a:r>
              <a:rPr lang="en-US" sz="2800" dirty="0" smtClean="0"/>
              <a:t>The internet. </a:t>
            </a:r>
          </a:p>
          <a:p>
            <a:pPr lvl="1"/>
            <a:r>
              <a:rPr lang="en-US" sz="2400" dirty="0" smtClean="0"/>
              <a:t>Vertices: webpages. Edges from a to b if a has a hyperlink to b. </a:t>
            </a:r>
          </a:p>
          <a:p>
            <a:r>
              <a:rPr lang="en-US" sz="2800" dirty="0" smtClean="0"/>
              <a:t>Facebook friendships</a:t>
            </a:r>
          </a:p>
          <a:p>
            <a:pPr lvl="1"/>
            <a:r>
              <a:rPr lang="en-US" sz="2400" dirty="0" smtClean="0"/>
              <a:t>Vertices: people. Edges: if two people are friends</a:t>
            </a:r>
            <a:endParaRPr lang="en-US" sz="2400" dirty="0"/>
          </a:p>
          <a:p>
            <a:r>
              <a:rPr lang="en-US" sz="2800" dirty="0" smtClean="0"/>
              <a:t>Input data for the “6 Degrees of Kevin Bacon” game</a:t>
            </a:r>
          </a:p>
          <a:p>
            <a:pPr lvl="1"/>
            <a:r>
              <a:rPr lang="en-US" sz="2400" dirty="0" smtClean="0"/>
              <a:t>Vertices: actors. Edges: if two people appeared in the same movie</a:t>
            </a:r>
          </a:p>
          <a:p>
            <a:pPr lvl="1"/>
            <a:r>
              <a:rPr lang="en-US" sz="2400" dirty="0" smtClean="0"/>
              <a:t>Or: Vertices for actors and movies, edge from actors to movies they appeared in.</a:t>
            </a:r>
            <a:endParaRPr lang="en-US" sz="2400" dirty="0"/>
          </a:p>
          <a:p>
            <a:r>
              <a:rPr lang="en-US" sz="2800" dirty="0" smtClean="0"/>
              <a:t>Course Prerequisites</a:t>
            </a:r>
          </a:p>
          <a:p>
            <a:pPr lvl="1"/>
            <a:r>
              <a:rPr lang="en-US" sz="2400" dirty="0" smtClean="0"/>
              <a:t>Vertices: courses. Edge: from a to b if a is a </a:t>
            </a:r>
            <a:r>
              <a:rPr lang="en-US" sz="2400" dirty="0" err="1" smtClean="0"/>
              <a:t>prereq</a:t>
            </a:r>
            <a:r>
              <a:rPr lang="en-US" sz="2400" dirty="0" smtClean="0"/>
              <a:t> for 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6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We’ve already used graphs to represent things in this course:</a:t>
            </a:r>
          </a:p>
          <a:p>
            <a:endParaRPr lang="en-US" sz="2800" dirty="0"/>
          </a:p>
          <a:p>
            <a:pPr algn="ctr"/>
            <a:r>
              <a:rPr lang="en-US" sz="8000" dirty="0" smtClean="0"/>
              <a:t>A LOT</a:t>
            </a:r>
          </a:p>
        </p:txBody>
      </p:sp>
    </p:spTree>
    <p:extLst>
      <p:ext uri="{BB962C8B-B14F-4D97-AF65-F5344CB8AC3E}">
        <p14:creationId xmlns:p14="http://schemas.microsoft.com/office/powerpoint/2010/main" val="11386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lecture-02-asymptotics</Template>
  <TotalTime>1099</TotalTime>
  <Words>2041</Words>
  <Application>Microsoft Office PowerPoint</Application>
  <PresentationFormat>Widescreen</PresentationFormat>
  <Paragraphs>744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Graphs</vt:lpstr>
      <vt:lpstr>Announcements</vt:lpstr>
      <vt:lpstr>ADTs so far</vt:lpstr>
      <vt:lpstr>Graphs</vt:lpstr>
      <vt:lpstr>Graphs</vt:lpstr>
      <vt:lpstr>Making Graphs</vt:lpstr>
      <vt:lpstr>Some examples</vt:lpstr>
      <vt:lpstr>Some examples</vt:lpstr>
      <vt:lpstr>More Graphs</vt:lpstr>
      <vt:lpstr>Solving Recurrences III</vt:lpstr>
      <vt:lpstr>BuildHeap: Only One Possibility</vt:lpstr>
      <vt:lpstr>Are These AVL Trees?</vt:lpstr>
      <vt:lpstr>Deletion – merging nodes</vt:lpstr>
      <vt:lpstr>PowerPoint Presentation</vt:lpstr>
      <vt:lpstr>Useful Diagram</vt:lpstr>
      <vt:lpstr>PowerPoint Presentation</vt:lpstr>
      <vt:lpstr>Try by hand</vt:lpstr>
      <vt:lpstr>More Graphs</vt:lpstr>
      <vt:lpstr>Some examples</vt:lpstr>
      <vt:lpstr>Graph Terms</vt:lpstr>
      <vt:lpstr>Graph Terms</vt:lpstr>
      <vt:lpstr>Graph Terms</vt:lpstr>
      <vt:lpstr>Representing and Using Graphs</vt:lpstr>
      <vt:lpstr>Adjacency Matrix</vt:lpstr>
      <vt:lpstr>Adjacency List</vt:lpstr>
      <vt:lpstr>Adjacency List</vt:lpstr>
      <vt:lpstr>Breadth First Search</vt:lpstr>
      <vt:lpstr>Breadth First Search</vt:lpstr>
      <vt:lpstr>Depth First Search (DFS)</vt:lpstr>
      <vt:lpstr>Depth First Search</vt:lpstr>
      <vt:lpstr>DFS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</dc:title>
  <dc:creator>Robert Weber</dc:creator>
  <cp:lastModifiedBy>Robert Weber</cp:lastModifiedBy>
  <cp:revision>25</cp:revision>
  <dcterms:created xsi:type="dcterms:W3CDTF">2018-08-02T21:54:29Z</dcterms:created>
  <dcterms:modified xsi:type="dcterms:W3CDTF">2018-08-03T16:14:05Z</dcterms:modified>
</cp:coreProperties>
</file>