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4"/>
  </p:handoutMasterIdLst>
  <p:sldIdLst>
    <p:sldId id="256" r:id="rId2"/>
    <p:sldId id="303" r:id="rId3"/>
    <p:sldId id="257" r:id="rId4"/>
    <p:sldId id="293" r:id="rId5"/>
    <p:sldId id="261" r:id="rId6"/>
    <p:sldId id="262" r:id="rId7"/>
    <p:sldId id="259" r:id="rId8"/>
    <p:sldId id="260" r:id="rId9"/>
    <p:sldId id="299" r:id="rId10"/>
    <p:sldId id="263" r:id="rId11"/>
    <p:sldId id="264" r:id="rId12"/>
    <p:sldId id="265" r:id="rId13"/>
    <p:sldId id="300" r:id="rId14"/>
    <p:sldId id="266" r:id="rId15"/>
    <p:sldId id="267" r:id="rId16"/>
    <p:sldId id="269" r:id="rId17"/>
    <p:sldId id="270" r:id="rId18"/>
    <p:sldId id="301" r:id="rId19"/>
    <p:sldId id="302" r:id="rId20"/>
    <p:sldId id="268" r:id="rId21"/>
    <p:sldId id="271" r:id="rId22"/>
    <p:sldId id="272" r:id="rId23"/>
    <p:sldId id="273" r:id="rId24"/>
    <p:sldId id="274" r:id="rId25"/>
    <p:sldId id="275" r:id="rId26"/>
    <p:sldId id="276" r:id="rId27"/>
    <p:sldId id="283" r:id="rId28"/>
    <p:sldId id="284" r:id="rId29"/>
    <p:sldId id="294" r:id="rId30"/>
    <p:sldId id="281" r:id="rId31"/>
    <p:sldId id="282" r:id="rId32"/>
    <p:sldId id="291" r:id="rId33"/>
    <p:sldId id="285" r:id="rId34"/>
    <p:sldId id="290" r:id="rId35"/>
    <p:sldId id="286" r:id="rId36"/>
    <p:sldId id="287" r:id="rId37"/>
    <p:sldId id="288" r:id="rId38"/>
    <p:sldId id="289" r:id="rId39"/>
    <p:sldId id="295" r:id="rId40"/>
    <p:sldId id="296" r:id="rId41"/>
    <p:sldId id="297" r:id="rId42"/>
    <p:sldId id="298" r:id="rId4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DA8755-7244-4A75-9F79-BE9F375C01D8}">
          <p14:sldIdLst>
            <p14:sldId id="256"/>
            <p14:sldId id="303"/>
            <p14:sldId id="257"/>
            <p14:sldId id="293"/>
            <p14:sldId id="261"/>
            <p14:sldId id="262"/>
            <p14:sldId id="259"/>
            <p14:sldId id="260"/>
            <p14:sldId id="299"/>
            <p14:sldId id="263"/>
            <p14:sldId id="264"/>
            <p14:sldId id="265"/>
            <p14:sldId id="300"/>
            <p14:sldId id="266"/>
            <p14:sldId id="267"/>
            <p14:sldId id="269"/>
            <p14:sldId id="270"/>
            <p14:sldId id="301"/>
            <p14:sldId id="302"/>
            <p14:sldId id="268"/>
            <p14:sldId id="271"/>
          </p14:sldIdLst>
        </p14:section>
        <p14:section name="Untitled Section" id="{7B7E2354-5939-4AC2-AFEE-8F01A8D4DC66}">
          <p14:sldIdLst>
            <p14:sldId id="272"/>
            <p14:sldId id="273"/>
            <p14:sldId id="274"/>
            <p14:sldId id="275"/>
            <p14:sldId id="276"/>
            <p14:sldId id="283"/>
            <p14:sldId id="284"/>
            <p14:sldId id="294"/>
            <p14:sldId id="281"/>
            <p14:sldId id="282"/>
            <p14:sldId id="291"/>
            <p14:sldId id="285"/>
            <p14:sldId id="290"/>
            <p14:sldId id="286"/>
            <p14:sldId id="287"/>
            <p14:sldId id="288"/>
            <p14:sldId id="289"/>
            <p14:sldId id="295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99556-4530-4387-B87F-A2F8D5FC750C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A3EA9-1C7E-4CC3-BF45-5DDE80178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0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xmlns="" id="{E196A663-22E9-46AF-AE76-3031B2F2C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89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xmlns="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xmlns="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xmlns="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xmlns="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xmlns="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xmlns="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xmlns="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xmlns="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3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4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xmlns="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6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xmlns="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7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3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47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xmlns="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xmlns="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xmlns="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xmlns="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xmlns="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xmlns="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xmlns="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xmlns="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xmlns="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xmlns="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xmlns="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xmlns="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DFB8EB76-3B7A-4486-95E5-0316680FFD7E}"/>
              </a:ext>
            </a:extLst>
          </p:cNvPr>
          <p:cNvCxnSpPr>
            <a:cxnSpLocks/>
          </p:cNvCxnSpPr>
          <p:nvPr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1F92D86E-4587-4D20-84AE-16FF5E75883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74366384-E358-41A4-88E2-598F6C62061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0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6D1E3-36C6-455F-8DCC-0801C30B5D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Concurrency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519340-E9A5-4B44-A5B5-8FC2C9AB00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Structures and Parallelism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EB9EC4A-C1DF-45A1-93EA-60BB7A5F51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1"/>
          <a:stretch/>
        </p:blipFill>
        <p:spPr>
          <a:xfrm>
            <a:off x="0" y="-47134"/>
            <a:ext cx="12252960" cy="462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CCCE6B-F02C-4EBF-88F4-1FDBC2B2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522F14-A5BE-4EDE-8558-A1D667245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9" y="1006248"/>
            <a:ext cx="11187258" cy="4845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int balance=0;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{return balance;}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x) {balance = x;}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void withdraw(int amount){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int b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if(amount &gt; b)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throw new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WithdrawTooLargeException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(b-amount);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68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430D0-561A-4527-8718-437E3F73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</a:t>
            </a:r>
            <a:r>
              <a:rPr lang="en-US" dirty="0" err="1"/>
              <a:t>Interleavings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B7A7CC-C432-4683-ACF9-980EDE44C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Suppose the account has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balance </a:t>
            </a:r>
            <a:r>
              <a:rPr lang="en-US" sz="2800" dirty="0"/>
              <a:t>of 150.</a:t>
            </a:r>
          </a:p>
          <a:p>
            <a:endParaRPr lang="en-US" sz="2800" dirty="0"/>
          </a:p>
          <a:p>
            <a:r>
              <a:rPr lang="en-US" sz="2800" dirty="0"/>
              <a:t>Two threads run: one withdrawing 100, another withdrawing 75.</a:t>
            </a:r>
          </a:p>
          <a:p>
            <a:endParaRPr lang="en-US" sz="2800" dirty="0"/>
          </a:p>
          <a:p>
            <a:r>
              <a:rPr lang="en-US" sz="2800" dirty="0"/>
              <a:t>Find a bad interleaving – what can go wrong?</a:t>
            </a:r>
          </a:p>
        </p:txBody>
      </p:sp>
    </p:spTree>
    <p:extLst>
      <p:ext uri="{BB962C8B-B14F-4D97-AF65-F5344CB8AC3E}">
        <p14:creationId xmlns:p14="http://schemas.microsoft.com/office/powerpoint/2010/main" val="28983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B2056-E34F-4DB2-B0E7-0124453E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F98C4-CC0B-435C-A1E1-6F7B871B0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9" y="1463857"/>
            <a:ext cx="5681181" cy="4845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b)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(b-amount);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1CCF651-1380-4C49-BAB7-558CB52DD332}"/>
              </a:ext>
            </a:extLst>
          </p:cNvPr>
          <p:cNvSpPr txBox="1">
            <a:spLocks/>
          </p:cNvSpPr>
          <p:nvPr/>
        </p:nvSpPr>
        <p:spPr>
          <a:xfrm>
            <a:off x="6168868" y="1463857"/>
            <a:ext cx="5681181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  int b = getBalance();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  if(amount &gt; b)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  setBalance(b-amount);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05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B2056-E34F-4DB2-B0E7-0124453E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F98C4-CC0B-435C-A1E1-6F7B871B0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9" y="1463857"/>
            <a:ext cx="5681181" cy="4845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b)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(b-amount);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1CCF651-1380-4C49-BAB7-558CB52DD332}"/>
              </a:ext>
            </a:extLst>
          </p:cNvPr>
          <p:cNvSpPr txBox="1">
            <a:spLocks/>
          </p:cNvSpPr>
          <p:nvPr/>
        </p:nvSpPr>
        <p:spPr>
          <a:xfrm>
            <a:off x="6168868" y="1463857"/>
            <a:ext cx="5681181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b)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(b-amount);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7266" y="2024476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820" y="2585095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66552" y="2024475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68354" y="2632866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66552" y="3705253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266" y="3687121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6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E7912-A88A-48FA-A22A-5BAA486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</a:t>
            </a:r>
            <a:r>
              <a:rPr lang="en-US" dirty="0" err="1"/>
              <a:t>Interleavings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003718-BAF0-42CD-9D57-5DB84CA1E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What’s the problem?</a:t>
            </a:r>
          </a:p>
          <a:p>
            <a:r>
              <a:rPr lang="en-US" sz="2800" dirty="0"/>
              <a:t>We stored the result of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balance </a:t>
            </a:r>
            <a:r>
              <a:rPr lang="en-US" sz="2800" dirty="0">
                <a:latin typeface="+mn-lt"/>
                <a:cs typeface="Courier New" panose="02070309020205020404" pitchFamily="49" charset="0"/>
              </a:rPr>
              <a:t>locally, but another thread overwrote it after we stored it.</a:t>
            </a:r>
          </a:p>
          <a:p>
            <a:endParaRPr lang="en-US" sz="2800" dirty="0">
              <a:latin typeface="+mn-lt"/>
              <a:cs typeface="Courier New" panose="02070309020205020404" pitchFamily="49" charset="0"/>
            </a:endParaRPr>
          </a:p>
          <a:p>
            <a:r>
              <a:rPr lang="en-US" sz="2800" dirty="0">
                <a:latin typeface="+mn-lt"/>
                <a:cs typeface="Courier New" panose="02070309020205020404" pitchFamily="49" charset="0"/>
              </a:rPr>
              <a:t>The value became stale.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09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9FF58-309E-4307-8869-07AC69BB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26A2CE-3A4B-435F-BA66-C4BCEC21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Principle: don’t let a variable that might be written become stable.</a:t>
            </a:r>
          </a:p>
          <a:p>
            <a:r>
              <a:rPr lang="en-US" sz="2800" dirty="0"/>
              <a:t>Ask for it again right before you use 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23C5F546-870D-4928-9702-B8F4CDD535B2}"/>
              </a:ext>
            </a:extLst>
          </p:cNvPr>
          <p:cNvSpPr txBox="1">
            <a:spLocks/>
          </p:cNvSpPr>
          <p:nvPr/>
        </p:nvSpPr>
        <p:spPr>
          <a:xfrm>
            <a:off x="2371954" y="2811394"/>
            <a:ext cx="7413730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amount);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19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9FF58-309E-4307-8869-07AC69BB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26A2CE-3A4B-435F-BA66-C4BCEC21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Principle: don’t let a variable that might be written become stable.</a:t>
            </a:r>
          </a:p>
          <a:p>
            <a:r>
              <a:rPr lang="en-US" sz="2800" dirty="0"/>
              <a:t>Ask for it again right before you use 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23C5F546-870D-4928-9702-B8F4CDD535B2}"/>
              </a:ext>
            </a:extLst>
          </p:cNvPr>
          <p:cNvSpPr txBox="1">
            <a:spLocks/>
          </p:cNvSpPr>
          <p:nvPr/>
        </p:nvSpPr>
        <p:spPr>
          <a:xfrm>
            <a:off x="2371954" y="2811394"/>
            <a:ext cx="7413730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amount);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D6AC0C3-4BC7-4078-B923-E6454CA6BB21}"/>
              </a:ext>
            </a:extLst>
          </p:cNvPr>
          <p:cNvSpPr/>
          <p:nvPr/>
        </p:nvSpPr>
        <p:spPr>
          <a:xfrm>
            <a:off x="575239" y="0"/>
            <a:ext cx="10510887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n-US" sz="45000" b="1" cap="none" spc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210" y="5997844"/>
            <a:ext cx="11213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That’s not a real concurrency principle. It doesn’t solve anything.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75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B2056-E34F-4DB2-B0E7-0124453E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F98C4-CC0B-435C-A1E1-6F7B871B0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51" y="2158737"/>
            <a:ext cx="5914469" cy="4150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1CCF651-1380-4C49-BAB7-558CB52DD332}"/>
              </a:ext>
            </a:extLst>
          </p:cNvPr>
          <p:cNvSpPr txBox="1">
            <a:spLocks/>
          </p:cNvSpPr>
          <p:nvPr/>
        </p:nvSpPr>
        <p:spPr>
          <a:xfrm>
            <a:off x="6168868" y="2158737"/>
            <a:ext cx="5914469" cy="41506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46822C-9628-480E-ACB2-40D071994AA9}"/>
              </a:ext>
            </a:extLst>
          </p:cNvPr>
          <p:cNvSpPr txBox="1"/>
          <p:nvPr/>
        </p:nvSpPr>
        <p:spPr>
          <a:xfrm>
            <a:off x="480767" y="1395167"/>
            <a:ext cx="11281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There’s still a bad interleaving. Find one.</a:t>
            </a:r>
          </a:p>
        </p:txBody>
      </p:sp>
    </p:spTree>
    <p:extLst>
      <p:ext uri="{BB962C8B-B14F-4D97-AF65-F5344CB8AC3E}">
        <p14:creationId xmlns:p14="http://schemas.microsoft.com/office/powerpoint/2010/main" val="31894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B2056-E34F-4DB2-B0E7-0124453E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F98C4-CC0B-435C-A1E1-6F7B871B0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51" y="2158737"/>
            <a:ext cx="5914469" cy="4150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1CCF651-1380-4C49-BAB7-558CB52DD332}"/>
              </a:ext>
            </a:extLst>
          </p:cNvPr>
          <p:cNvSpPr txBox="1">
            <a:spLocks/>
          </p:cNvSpPr>
          <p:nvPr/>
        </p:nvSpPr>
        <p:spPr>
          <a:xfrm>
            <a:off x="6168868" y="2158737"/>
            <a:ext cx="5914469" cy="41506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46822C-9628-480E-ACB2-40D071994AA9}"/>
              </a:ext>
            </a:extLst>
          </p:cNvPr>
          <p:cNvSpPr txBox="1"/>
          <p:nvPr/>
        </p:nvSpPr>
        <p:spPr>
          <a:xfrm>
            <a:off x="480767" y="1395167"/>
            <a:ext cx="11281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There’s still a bad interleaving. Find one.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733" y="2704454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733" y="3259175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87391" y="2704453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49560" y="3259175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0428" y="5348863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9071" y="5348863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9782" y="4424131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21905" y="4424131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B2056-E34F-4DB2-B0E7-0124453E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F98C4-CC0B-435C-A1E1-6F7B871B0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51" y="2158737"/>
            <a:ext cx="5914469" cy="4150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1CCF651-1380-4C49-BAB7-558CB52DD332}"/>
              </a:ext>
            </a:extLst>
          </p:cNvPr>
          <p:cNvSpPr txBox="1">
            <a:spLocks/>
          </p:cNvSpPr>
          <p:nvPr/>
        </p:nvSpPr>
        <p:spPr>
          <a:xfrm>
            <a:off x="6168868" y="2158737"/>
            <a:ext cx="5914469" cy="415062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withdraw(int amount){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b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throw new …;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()-amount);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46822C-9628-480E-ACB2-40D071994AA9}"/>
              </a:ext>
            </a:extLst>
          </p:cNvPr>
          <p:cNvSpPr txBox="1"/>
          <p:nvPr/>
        </p:nvSpPr>
        <p:spPr>
          <a:xfrm>
            <a:off x="480767" y="1395167"/>
            <a:ext cx="11281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There’s still a bad interleaving. Find one.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733" y="2704454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733" y="3259175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87391" y="2704453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49560" y="3259175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0428" y="5348863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794" y="4410580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65318" y="5348863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21905" y="4424131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733" y="6078528"/>
            <a:ext cx="11081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this version, we can have negative balances without throwing the exception!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1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Today is “recommended deadline” for exercises 8-9</a:t>
            </a:r>
          </a:p>
          <a:p>
            <a:r>
              <a:rPr lang="en-US" sz="2800" dirty="0" smtClean="0"/>
              <a:t>We’re not grading them until the real deadline, but we recommend you finish them by about today.</a:t>
            </a:r>
          </a:p>
          <a:p>
            <a:endParaRPr lang="en-US" sz="2800" dirty="0"/>
          </a:p>
          <a:p>
            <a:r>
              <a:rPr lang="en-US" sz="2800" dirty="0" smtClean="0"/>
              <a:t>P1 checkpoint 1 on Friday.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69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A51FE-D990-429C-A536-82E230E8F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B456FB-BE53-4D24-B5E4-32CA8F7BB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Mutual Exclusion (aka Mutex, aka Locks)</a:t>
            </a:r>
          </a:p>
          <a:p>
            <a:r>
              <a:rPr lang="en-US" sz="2800" dirty="0"/>
              <a:t>Rewrite our methods so only one thread can use a resource at a time</a:t>
            </a:r>
          </a:p>
          <a:p>
            <a:pPr lvl="1"/>
            <a:r>
              <a:rPr lang="en-US" sz="2400" dirty="0"/>
              <a:t>All other threads must wait.</a:t>
            </a:r>
          </a:p>
          <a:p>
            <a:endParaRPr lang="en-US" sz="2800" dirty="0"/>
          </a:p>
          <a:p>
            <a:r>
              <a:rPr lang="en-US" sz="2800" dirty="0"/>
              <a:t>We need to identify the critical section</a:t>
            </a:r>
          </a:p>
          <a:p>
            <a:pPr lvl="1"/>
            <a:r>
              <a:rPr lang="en-US" sz="2400" dirty="0"/>
              <a:t>Portion of the code only a single thread can execute at once.</a:t>
            </a:r>
          </a:p>
          <a:p>
            <a:endParaRPr lang="en-US" sz="2800" dirty="0"/>
          </a:p>
          <a:p>
            <a:r>
              <a:rPr lang="en-US" sz="2800" dirty="0"/>
              <a:t>This MUST be done by the programmer.</a:t>
            </a:r>
          </a:p>
        </p:txBody>
      </p:sp>
    </p:spTree>
    <p:extLst>
      <p:ext uri="{BB962C8B-B14F-4D97-AF65-F5344CB8AC3E}">
        <p14:creationId xmlns:p14="http://schemas.microsoft.com/office/powerpoint/2010/main" val="36706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4E4145A-2012-4D6B-882D-DD0C0714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19" y="0"/>
            <a:ext cx="11187258" cy="4845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int balance=0;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busy = false;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void withdraw(int amount){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while(busy){ /* spin wait */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busy = true;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int b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if(amount &gt; b)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throw new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WithdrawTooLargeException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(b-amount);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busy = false;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5E3844-C3F3-4A81-8EC8-800D527FCCC1}"/>
              </a:ext>
            </a:extLst>
          </p:cNvPr>
          <p:cNvSpPr txBox="1"/>
          <p:nvPr/>
        </p:nvSpPr>
        <p:spPr>
          <a:xfrm>
            <a:off x="5316718" y="5222449"/>
            <a:ext cx="6240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Does this code work?</a:t>
            </a:r>
          </a:p>
        </p:txBody>
      </p:sp>
    </p:spTree>
    <p:extLst>
      <p:ext uri="{BB962C8B-B14F-4D97-AF65-F5344CB8AC3E}">
        <p14:creationId xmlns:p14="http://schemas.microsoft.com/office/powerpoint/2010/main" val="22563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41E22-13EB-40B2-B840-0FCA345C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43282A-382A-4C9E-916A-7770229C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can still have a bad interleaving.</a:t>
            </a:r>
          </a:p>
          <a:p>
            <a:r>
              <a:rPr lang="en-US" sz="2800" dirty="0"/>
              <a:t>If two threads see busy = false and get past the loop simultaneously.</a:t>
            </a:r>
          </a:p>
          <a:p>
            <a:endParaRPr lang="en-US" sz="2800" dirty="0"/>
          </a:p>
          <a:p>
            <a:r>
              <a:rPr lang="en-US" sz="2800" dirty="0"/>
              <a:t>We need a single operation that </a:t>
            </a:r>
          </a:p>
          <a:p>
            <a:pPr lvl="1"/>
            <a:r>
              <a:rPr lang="en-US" sz="2400" dirty="0"/>
              <a:t>Checks if busy is false</a:t>
            </a:r>
          </a:p>
          <a:p>
            <a:pPr lvl="1"/>
            <a:r>
              <a:rPr lang="en-US" sz="2400" dirty="0"/>
              <a:t>AND sets it to true if it is</a:t>
            </a:r>
          </a:p>
          <a:p>
            <a:pPr lvl="1"/>
            <a:r>
              <a:rPr lang="en-US" sz="2400" dirty="0"/>
              <a:t>Where no other thread can interrupt us.</a:t>
            </a:r>
          </a:p>
          <a:p>
            <a:pPr lvl="1"/>
            <a:endParaRPr lang="en-US" sz="2400" dirty="0"/>
          </a:p>
          <a:p>
            <a:r>
              <a:rPr lang="en-US" sz="2800" dirty="0"/>
              <a:t>An operation is </a:t>
            </a:r>
            <a:r>
              <a:rPr lang="en-US" sz="2800" b="1" dirty="0"/>
              <a:t>atomic</a:t>
            </a:r>
            <a:r>
              <a:rPr lang="en-US" sz="2800" dirty="0"/>
              <a:t> if no other threads can interrupt it/interleave with it. </a:t>
            </a:r>
          </a:p>
        </p:txBody>
      </p:sp>
    </p:spTree>
    <p:extLst>
      <p:ext uri="{BB962C8B-B14F-4D97-AF65-F5344CB8AC3E}">
        <p14:creationId xmlns:p14="http://schemas.microsoft.com/office/powerpoint/2010/main" val="35402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AFE9A-E707-4ADF-B4A1-368D10A4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BC3EEB-4718-4F00-8C3A-EEE5972A6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There’s no regular java command to do that. </a:t>
            </a:r>
          </a:p>
          <a:p>
            <a:r>
              <a:rPr lang="en-US" sz="2800" dirty="0"/>
              <a:t>We need a new library</a:t>
            </a:r>
          </a:p>
          <a:p>
            <a:r>
              <a:rPr lang="en-US" sz="2800" dirty="0"/>
              <a:t>Lock (not a real object)</a:t>
            </a:r>
          </a:p>
          <a:p>
            <a:r>
              <a:rPr lang="en-US" sz="2800" dirty="0"/>
              <a:t>acquire() – blocks if lock is unavailable. When lock becomes available, one thread only gets lock.</a:t>
            </a:r>
          </a:p>
          <a:p>
            <a:r>
              <a:rPr lang="en-US" sz="2800" dirty="0"/>
              <a:t>release() – allow another thread to acquire lock.</a:t>
            </a:r>
          </a:p>
          <a:p>
            <a:endParaRPr lang="en-US" sz="2800" dirty="0"/>
          </a:p>
          <a:p>
            <a:r>
              <a:rPr lang="en-US" sz="2800" dirty="0"/>
              <a:t>Need OS level support to implement. </a:t>
            </a:r>
          </a:p>
          <a:p>
            <a:r>
              <a:rPr lang="en-US" sz="2800" dirty="0"/>
              <a:t>Take an operating systems course to learn more.</a:t>
            </a:r>
          </a:p>
        </p:txBody>
      </p:sp>
    </p:spTree>
    <p:extLst>
      <p:ext uri="{BB962C8B-B14F-4D97-AF65-F5344CB8AC3E}">
        <p14:creationId xmlns:p14="http://schemas.microsoft.com/office/powerpoint/2010/main" val="31914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6DE5C-A4C1-4852-85DC-6C4FE1DD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8B2407-798C-482F-9219-4AC2273BC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8016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rivate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 = 0;</a:t>
            </a:r>
          </a:p>
          <a:p>
            <a:pPr marL="128016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rivate Lock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lk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Lock();</a:t>
            </a:r>
          </a:p>
          <a:p>
            <a:pPr marL="128016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128016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void withdraw(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pPr marL="310896" lvl="2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k.acquire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//might block</a:t>
            </a:r>
          </a:p>
          <a:p>
            <a:pPr marL="310896" lvl="2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10896" lvl="2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if(amount &gt; b)</a:t>
            </a:r>
          </a:p>
          <a:p>
            <a:pPr marL="457200" lvl="3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throw new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WithdrawTooLargeException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10896" lvl="2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– amount);</a:t>
            </a:r>
          </a:p>
          <a:p>
            <a:pPr marL="310896" lvl="2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k.release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10896" lvl="2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10896" lvl="2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</a:p>
          <a:p>
            <a:r>
              <a:rPr lang="en-US" dirty="0" smtClean="0"/>
              <a:t>What is the critical section (i.e. the part of the code protected by the lock)?</a:t>
            </a:r>
          </a:p>
          <a:p>
            <a:r>
              <a:rPr lang="en-US" dirty="0" smtClean="0"/>
              <a:t>How many locks should we have</a:t>
            </a:r>
          </a:p>
          <a:p>
            <a:pPr lvl="1"/>
            <a:r>
              <a:rPr lang="en-US" sz="2200" dirty="0" smtClean="0"/>
              <a:t>One per </a:t>
            </a:r>
            <a:r>
              <a:rPr lang="en-US" sz="2200" dirty="0" err="1" smtClean="0"/>
              <a:t>BankAccount</a:t>
            </a:r>
            <a:r>
              <a:rPr lang="en-US" sz="2200" dirty="0" smtClean="0"/>
              <a:t> object?</a:t>
            </a:r>
          </a:p>
          <a:p>
            <a:pPr lvl="1"/>
            <a:r>
              <a:rPr lang="en-US" sz="2200" dirty="0" smtClean="0"/>
              <a:t>Two per </a:t>
            </a:r>
            <a:r>
              <a:rPr lang="en-US" sz="2200" dirty="0" err="1" smtClean="0"/>
              <a:t>BankAccount</a:t>
            </a:r>
            <a:r>
              <a:rPr lang="en-US" sz="2200" dirty="0" smtClean="0"/>
              <a:t> object (one in withdraw and a different lock in deposit)?</a:t>
            </a:r>
          </a:p>
          <a:p>
            <a:pPr lvl="1"/>
            <a:r>
              <a:rPr lang="en-US" sz="2200" dirty="0" smtClean="0"/>
              <a:t>One (static) one for the entire class (shared by all </a:t>
            </a:r>
            <a:r>
              <a:rPr lang="en-US" sz="2200" dirty="0" err="1" smtClean="0"/>
              <a:t>BankAccount</a:t>
            </a:r>
            <a:r>
              <a:rPr lang="en-US" sz="2200" dirty="0" smtClean="0"/>
              <a:t> objects)?</a:t>
            </a:r>
          </a:p>
          <a:p>
            <a:r>
              <a:rPr lang="en-US" dirty="0" smtClean="0"/>
              <a:t>There is a subtle bug in withdraw(), what is it?</a:t>
            </a:r>
          </a:p>
          <a:p>
            <a:r>
              <a:rPr lang="en-US" dirty="0" smtClean="0"/>
              <a:t>Do we need locks for </a:t>
            </a:r>
          </a:p>
          <a:p>
            <a:pPr lvl="1"/>
            <a:r>
              <a:rPr lang="en-US" sz="2200" dirty="0" err="1" smtClean="0"/>
              <a:t>getBalance</a:t>
            </a:r>
            <a:r>
              <a:rPr lang="en-US" sz="2200" dirty="0" smtClean="0"/>
              <a:t>()?</a:t>
            </a:r>
          </a:p>
          <a:p>
            <a:pPr lvl="1"/>
            <a:r>
              <a:rPr lang="en-US" sz="2200" dirty="0" err="1" smtClean="0"/>
              <a:t>setBalance</a:t>
            </a:r>
            <a:r>
              <a:rPr lang="en-US" sz="2200" dirty="0" smtClean="0"/>
              <a:t>()?</a:t>
            </a:r>
          </a:p>
          <a:p>
            <a:pPr lvl="1"/>
            <a:r>
              <a:rPr lang="en-US" sz="2200" dirty="0" smtClean="0"/>
              <a:t>For the purposes of this question, assume those methods are public.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401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many locks?</a:t>
            </a:r>
          </a:p>
          <a:p>
            <a:r>
              <a:rPr lang="en-US" sz="2800" dirty="0" smtClean="0"/>
              <a:t>Different locks for withdraw and deposit will lead to bad </a:t>
            </a:r>
            <a:r>
              <a:rPr lang="en-US" sz="2800" dirty="0" err="1" smtClean="0"/>
              <a:t>interleavings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The shared resource is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 not the methods themselves.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One lock for the whole class isn’t wrong…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But it is a bad design decision.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Only one thread anywhere can do any withdraw/deposit operation.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No matter how many bank accounts there are. 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There’s a tradeoff in how granular you make critical sections: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Bigger: easier to rule out errors, but fewer threads can work at once.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Bug in withdraw:</a:t>
            </a:r>
          </a:p>
          <a:p>
            <a:pPr lvl="1"/>
            <a:r>
              <a:rPr lang="en-US" sz="2400" dirty="0" smtClean="0"/>
              <a:t>When you throw an exception, you still hold onto the lock!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You could release the lock before throwing the exception.</a:t>
            </a:r>
          </a:p>
          <a:p>
            <a:r>
              <a:rPr lang="en-US" sz="2800" dirty="0" smtClean="0"/>
              <a:t>Or use try{} finally{} blocks</a:t>
            </a:r>
          </a:p>
          <a:p>
            <a:r>
              <a:rPr lang="en-US" sz="2800" dirty="0" smtClean="0"/>
              <a:t>try{ critical section }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inally{ </a:t>
            </a:r>
            <a:r>
              <a:rPr lang="en-US" sz="2800" dirty="0" err="1" smtClean="0"/>
              <a:t>lk.release</a:t>
            </a:r>
            <a:r>
              <a:rPr lang="en-US" sz="2800" dirty="0" smtClean="0"/>
              <a:t>()}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38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we need to lock </a:t>
            </a:r>
            <a:r>
              <a:rPr lang="en-US" sz="2800" dirty="0" err="1" smtClean="0"/>
              <a:t>setBalance</a:t>
            </a:r>
            <a:r>
              <a:rPr lang="en-US" sz="2800" dirty="0" smtClean="0"/>
              <a:t>()</a:t>
            </a:r>
          </a:p>
          <a:p>
            <a:r>
              <a:rPr lang="en-US" sz="2800" dirty="0" smtClean="0"/>
              <a:t>If it’s public, yes. </a:t>
            </a:r>
          </a:p>
          <a:p>
            <a:endParaRPr lang="en-US" sz="2800" dirty="0"/>
          </a:p>
          <a:p>
            <a:r>
              <a:rPr lang="en-US" sz="2800" dirty="0" smtClean="0"/>
              <a:t>But now we have a problem: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ithdraw will acquire the lock, </a:t>
            </a:r>
          </a:p>
          <a:p>
            <a:r>
              <a:rPr lang="en-US" sz="2800" dirty="0" smtClean="0"/>
              <a:t>Then call </a:t>
            </a:r>
            <a:r>
              <a:rPr lang="en-US" sz="2800" dirty="0" err="1" smtClean="0"/>
              <a:t>setBalance</a:t>
            </a:r>
            <a:r>
              <a:rPr lang="en-US" sz="2800" dirty="0" smtClean="0"/>
              <a:t>()…</a:t>
            </a:r>
          </a:p>
          <a:p>
            <a:r>
              <a:rPr lang="en-US" sz="2800" dirty="0" smtClean="0"/>
              <a:t>Which needs the same lock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Re-entrant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Our locks need to be </a:t>
            </a:r>
            <a:r>
              <a:rPr lang="en-US" sz="2800" b="1" dirty="0" smtClean="0"/>
              <a:t>re-entrant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That is, the lock isn’t held by a single method call</a:t>
            </a:r>
          </a:p>
          <a:p>
            <a:r>
              <a:rPr lang="en-US" sz="2800" dirty="0" smtClean="0"/>
              <a:t>But rather by a thread.</a:t>
            </a:r>
          </a:p>
          <a:p>
            <a:pPr lvl="1"/>
            <a:r>
              <a:rPr lang="en-US" sz="2800" dirty="0" smtClean="0"/>
              <a:t>Execution can </a:t>
            </a:r>
            <a:r>
              <a:rPr lang="en-US" sz="2800" b="1" dirty="0" smtClean="0"/>
              <a:t>re-enter </a:t>
            </a:r>
            <a:r>
              <a:rPr lang="en-US" sz="2800" dirty="0" smtClean="0"/>
              <a:t>another critical section, while holding the same lock.</a:t>
            </a:r>
            <a:endParaRPr lang="en-US" sz="2800" dirty="0"/>
          </a:p>
          <a:p>
            <a:r>
              <a:rPr lang="en-US" sz="2800" dirty="0" smtClean="0"/>
              <a:t>Lock needs to know which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release 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call is the “real” release, and which one is just the end of an inner method call. 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Intuition: have a counter. Increment it when you “re-acquire” the lock, decrement when you release. Until releasing on 0 then really release. 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Take an operating systems course to learn more.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0C1A99-9BEF-4FA7-81E4-24BD77B7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0FA42-D372-45FE-897E-18D83DB1B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 far </a:t>
            </a:r>
            <a:r>
              <a:rPr lang="en-US" sz="2800" dirty="0" smtClean="0"/>
              <a:t>we’ve been writing </a:t>
            </a:r>
            <a:r>
              <a:rPr lang="en-US" sz="2800" dirty="0"/>
              <a:t>parallel </a:t>
            </a:r>
            <a:r>
              <a:rPr lang="en-US" sz="2800" dirty="0" smtClean="0"/>
              <a:t>algorithms that don’t share resources.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Fork-join algorithms all had a simple structure</a:t>
            </a:r>
          </a:p>
          <a:p>
            <a:pPr lvl="1"/>
            <a:r>
              <a:rPr lang="en-US" sz="2400" dirty="0"/>
              <a:t>Each thread had memory only it </a:t>
            </a:r>
            <a:r>
              <a:rPr lang="en-US" sz="2400" dirty="0" smtClean="0"/>
              <a:t>accesses.</a:t>
            </a:r>
            <a:endParaRPr lang="en-US" sz="2400" dirty="0"/>
          </a:p>
          <a:p>
            <a:pPr lvl="1"/>
            <a:r>
              <a:rPr lang="en-US" sz="2400" dirty="0"/>
              <a:t>Results of one thread not accessed until </a:t>
            </a:r>
            <a:r>
              <a:rPr lang="en-US" sz="2400" dirty="0" smtClean="0"/>
              <a:t>joined.</a:t>
            </a:r>
            <a:endParaRPr lang="en-US" sz="2400" dirty="0"/>
          </a:p>
          <a:p>
            <a:pPr lvl="1"/>
            <a:r>
              <a:rPr lang="en-US" sz="2400" dirty="0"/>
              <a:t>The </a:t>
            </a:r>
            <a:r>
              <a:rPr lang="en-US" sz="2400" b="1" dirty="0"/>
              <a:t>structure </a:t>
            </a:r>
            <a:r>
              <a:rPr lang="en-US" sz="2400" dirty="0"/>
              <a:t>of the code ensured sharing didn’t go wrong.</a:t>
            </a:r>
          </a:p>
          <a:p>
            <a:pPr lvl="1"/>
            <a:endParaRPr lang="en-US" sz="2400" dirty="0"/>
          </a:p>
          <a:p>
            <a:r>
              <a:rPr lang="en-US" sz="2800" dirty="0"/>
              <a:t>Can’t use the same strategy when memory overlaps</a:t>
            </a:r>
          </a:p>
          <a:p>
            <a:r>
              <a:rPr lang="en-US" sz="2800" dirty="0"/>
              <a:t>Thread doing independent tasks on same resources. </a:t>
            </a:r>
          </a:p>
        </p:txBody>
      </p:sp>
    </p:spTree>
    <p:extLst>
      <p:ext uri="{BB962C8B-B14F-4D97-AF65-F5344CB8AC3E}">
        <p14:creationId xmlns:p14="http://schemas.microsoft.com/office/powerpoint/2010/main" val="15116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Locks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when you need to acquire more than one lock?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transferTo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pPr marL="128016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his.lk.acquire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28016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a.lk.acquire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28016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this.withdraw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28016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a.deposit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28016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a.lk.release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28016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this.lk.release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28016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Deadlock occurs when we have a cycle of dependencies</a:t>
                </a:r>
              </a:p>
              <a:p>
                <a:r>
                  <a:rPr lang="en-US" sz="2800" dirty="0" smtClean="0"/>
                  <a:t>i.e. we have threads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 such that </a:t>
                </a:r>
              </a:p>
              <a:p>
                <a:r>
                  <a:rPr lang="en-US" sz="2800" dirty="0" smtClean="0"/>
                  <a:t>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/>
                  <a:t> is waiting for a resource held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800" dirty="0" smtClean="0"/>
                  <a:t> and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 is waiting for a resource held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.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How can we set up our program so this doesn’t happen?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4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Smaller critical section:</a:t>
            </a:r>
          </a:p>
          <a:p>
            <a:pPr lvl="1"/>
            <a:r>
              <a:rPr lang="en-US" sz="2400" dirty="0" smtClean="0"/>
              <a:t>Acquire bank account 1’s lock, withdraw, release that lock</a:t>
            </a:r>
          </a:p>
          <a:p>
            <a:pPr lvl="1"/>
            <a:r>
              <a:rPr lang="en-US" sz="2400" dirty="0" smtClean="0"/>
              <a:t>Acquire bank account 2’s lock, deposit, release that lock</a:t>
            </a:r>
          </a:p>
          <a:p>
            <a:r>
              <a:rPr lang="en-US" sz="2800" dirty="0" smtClean="0"/>
              <a:t>Maybe ok here, but exposes wrong total amount in bank while blocking.</a:t>
            </a:r>
            <a:endParaRPr lang="en-US" sz="2800" dirty="0"/>
          </a:p>
          <a:p>
            <a:r>
              <a:rPr lang="en-US" sz="2800" dirty="0" smtClean="0"/>
              <a:t>Coarsen the lock granularity</a:t>
            </a:r>
          </a:p>
          <a:p>
            <a:pPr lvl="1"/>
            <a:r>
              <a:rPr lang="en-US" sz="2400" dirty="0" smtClean="0"/>
              <a:t>One lock for all accounts.</a:t>
            </a:r>
          </a:p>
          <a:p>
            <a:pPr lvl="1"/>
            <a:r>
              <a:rPr lang="en-US" sz="2400" dirty="0" smtClean="0"/>
              <a:t>Probably too coarse for good behavior</a:t>
            </a:r>
          </a:p>
          <a:p>
            <a:r>
              <a:rPr lang="en-US" sz="2800" dirty="0" smtClean="0"/>
              <a:t>All methods acquiring multiple locks acquire them in order.</a:t>
            </a:r>
          </a:p>
          <a:p>
            <a:pPr lvl="1"/>
            <a:r>
              <a:rPr lang="en-US" sz="2400" dirty="0" smtClean="0"/>
              <a:t>E.g. in order of account number.</a:t>
            </a:r>
          </a:p>
          <a:p>
            <a:r>
              <a:rPr lang="en-US" sz="2800" dirty="0" smtClean="0"/>
              <a:t>More options – take Operating Systems!</a:t>
            </a:r>
          </a:p>
        </p:txBody>
      </p:sp>
    </p:spTree>
    <p:extLst>
      <p:ext uri="{BB962C8B-B14F-4D97-AF65-F5344CB8AC3E}">
        <p14:creationId xmlns:p14="http://schemas.microsoft.com/office/powerpoint/2010/main" val="18967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Wisdom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types of memory</a:t>
            </a:r>
          </a:p>
          <a:p>
            <a:r>
              <a:rPr lang="en-US" dirty="0" smtClean="0"/>
              <a:t>Thread local (each thread has its own copy)</a:t>
            </a:r>
          </a:p>
          <a:p>
            <a:r>
              <a:rPr lang="en-US" dirty="0" smtClean="0"/>
              <a:t>Immutable (no thread overwrites that memory location)</a:t>
            </a:r>
          </a:p>
          <a:p>
            <a:r>
              <a:rPr lang="en-US" dirty="0" smtClean="0"/>
              <a:t>Shared and mutable</a:t>
            </a:r>
          </a:p>
          <a:p>
            <a:pPr lvl="1"/>
            <a:r>
              <a:rPr lang="en-US" dirty="0" smtClean="0"/>
              <a:t>Synchronization needed to control access.</a:t>
            </a:r>
          </a:p>
          <a:p>
            <a:pPr lvl="1"/>
            <a:endParaRPr lang="en-US" dirty="0"/>
          </a:p>
          <a:p>
            <a:r>
              <a:rPr lang="en-US" dirty="0" smtClean="0"/>
              <a:t>Whenever possible make memory of type 1 or 2.</a:t>
            </a:r>
          </a:p>
          <a:p>
            <a:r>
              <a:rPr lang="en-US" dirty="0" smtClean="0"/>
              <a:t>If you can minimize/eliminate side-effects in your code, you can make more memory type 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Consistent locking:</a:t>
            </a:r>
          </a:p>
          <a:p>
            <a:r>
              <a:rPr lang="en-US" sz="2800" dirty="0" smtClean="0"/>
              <a:t>Every location that reads or writes a shared resource has a lock.</a:t>
            </a:r>
          </a:p>
          <a:p>
            <a:r>
              <a:rPr lang="en-US" sz="2800" dirty="0" smtClean="0"/>
              <a:t>Even if you can’t think of a bad interleaving, better safe than sorry.</a:t>
            </a:r>
          </a:p>
          <a:p>
            <a:endParaRPr lang="en-US" sz="2800" dirty="0"/>
          </a:p>
          <a:p>
            <a:r>
              <a:rPr lang="en-US" sz="2800" dirty="0" smtClean="0"/>
              <a:t>When deciding how big to make a critical section:</a:t>
            </a:r>
          </a:p>
          <a:p>
            <a:r>
              <a:rPr lang="en-US" sz="2800" dirty="0" smtClean="0"/>
              <a:t>Start coarse grained, and move finer if you really need to improve performance.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2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Avoid expensive computations or I/O in critical sections. </a:t>
            </a:r>
          </a:p>
          <a:p>
            <a:r>
              <a:rPr lang="en-US" sz="2800" dirty="0" smtClean="0"/>
              <a:t>If possible release the lock, do the long computation, and reacquire the lock.</a:t>
            </a:r>
          </a:p>
          <a:p>
            <a:r>
              <a:rPr lang="en-US" sz="2800" dirty="0" smtClean="0"/>
              <a:t>Just make sure you haven’t introduced a race condition.</a:t>
            </a:r>
          </a:p>
          <a:p>
            <a:endParaRPr lang="en-US" sz="2800" dirty="0"/>
          </a:p>
          <a:p>
            <a:r>
              <a:rPr lang="en-US" sz="2800" dirty="0" smtClean="0"/>
              <a:t>Think in terms of what operations need to be atomic.</a:t>
            </a:r>
          </a:p>
          <a:p>
            <a:r>
              <a:rPr lang="en-US" sz="2800" dirty="0" smtClean="0"/>
              <a:t>i.e. consider atomicity first, then think about where the locks go.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71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Don’t write your own.</a:t>
            </a:r>
          </a:p>
          <a:p>
            <a:endParaRPr lang="en-US" sz="2800" dirty="0"/>
          </a:p>
          <a:p>
            <a:r>
              <a:rPr lang="en-US" sz="2800" dirty="0" smtClean="0"/>
              <a:t>There’s probably a library that does what you need.</a:t>
            </a:r>
          </a:p>
          <a:p>
            <a:r>
              <a:rPr lang="en-US" sz="2800" dirty="0" smtClean="0"/>
              <a:t>Use it.</a:t>
            </a:r>
          </a:p>
          <a:p>
            <a:endParaRPr lang="en-US" sz="2800" dirty="0"/>
          </a:p>
          <a:p>
            <a:r>
              <a:rPr lang="en-US" sz="2800" dirty="0" smtClean="0"/>
              <a:t>There are thread-safe libraries like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ConcurrentHashMap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No need to do it yourself when experts already did it </a:t>
            </a:r>
          </a:p>
          <a:p>
            <a:pPr lvl="1"/>
            <a:r>
              <a:rPr lang="en-US" sz="2400" dirty="0" smtClean="0">
                <a:latin typeface="+mn-lt"/>
                <a:cs typeface="Courier New" panose="02070309020205020404" pitchFamily="49" charset="0"/>
              </a:rPr>
              <a:t>and probably did it better.</a:t>
            </a:r>
            <a:endParaRPr lang="en-US" sz="24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Java Notes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Code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95528" y="2651760"/>
            <a:ext cx="1764792" cy="17647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32560" y="4605528"/>
            <a:ext cx="1764792" cy="17647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60320" y="1377696"/>
            <a:ext cx="1764792" cy="17647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35496" y="1769364"/>
            <a:ext cx="4895088" cy="4895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002280" y="1990178"/>
          <a:ext cx="390144" cy="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"/>
              </a:tblGrid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237488" y="3241044"/>
          <a:ext cx="390144" cy="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"/>
              </a:tblGrid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924812" y="5202684"/>
          <a:ext cx="390144" cy="97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"/>
              </a:tblGrid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3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1449" marR="81449" marT="40724" marB="40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25724" y="1453309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76244" y="2029259"/>
            <a:ext cx="9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</a:t>
            </a:r>
          </a:p>
          <a:p>
            <a:r>
              <a:rPr lang="en-US" sz="2400" dirty="0" err="1" smtClean="0"/>
              <a:t>vars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277112" y="2687012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27632" y="3262962"/>
            <a:ext cx="9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</a:t>
            </a:r>
          </a:p>
          <a:p>
            <a:r>
              <a:rPr lang="en-US" sz="2400" dirty="0" err="1" smtClean="0"/>
              <a:t>vars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76628" y="4648781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PC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27148" y="5224731"/>
            <a:ext cx="96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</a:t>
            </a:r>
          </a:p>
          <a:p>
            <a:r>
              <a:rPr lang="en-US" sz="2400" dirty="0" err="1" smtClean="0"/>
              <a:t>vars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946136" y="2029259"/>
            <a:ext cx="272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Heap memory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7214616" y="3678460"/>
            <a:ext cx="1868424" cy="927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625840" y="4841258"/>
            <a:ext cx="1868424" cy="927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Structures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24528" y="2651760"/>
            <a:ext cx="2496312" cy="91440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3"/>
            <a:endCxn id="8" idx="2"/>
          </p:cNvCxnSpPr>
          <p:nvPr/>
        </p:nvCxnSpPr>
        <p:spPr>
          <a:xfrm>
            <a:off x="2587752" y="3678461"/>
            <a:ext cx="4047744" cy="538447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197352" y="4605528"/>
            <a:ext cx="3438144" cy="880872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2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 locks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re-entrant lock is available in </a:t>
            </a:r>
            <a:r>
              <a:rPr lang="en-US" sz="2800" dirty="0" err="1" smtClean="0"/>
              <a:t>java.util</a:t>
            </a:r>
            <a:endParaRPr lang="en-US" sz="2800" dirty="0" smtClean="0"/>
          </a:p>
          <a:p>
            <a:r>
              <a:rPr lang="en-US" sz="2800" dirty="0" err="1" smtClean="0"/>
              <a:t>java.util.concurrent.locks.ReentrantLock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Methods are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800" dirty="0" smtClean="0"/>
              <a:t>() and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unlock()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cs typeface="Courier New" panose="02070309020205020404" pitchFamily="49" charset="0"/>
              </a:rPr>
              <a:t>Java </a:t>
            </a:r>
            <a:r>
              <a:rPr lang="en-US" sz="2800" dirty="0">
                <a:cs typeface="Courier New" panose="02070309020205020404" pitchFamily="49" charset="0"/>
              </a:rPr>
              <a:t>has built-in support for reentrant locks with the keyword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ynchronized (expression) {</a:t>
            </a:r>
          </a:p>
          <a:p>
            <a:pPr marL="128016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Critical section</a:t>
            </a:r>
          </a:p>
          <a:p>
            <a:pPr marL="128016" lvl="1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Expression must evaluate to an object.</a:t>
            </a:r>
          </a:p>
          <a:p>
            <a:pPr lvl="2"/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Every object “is a lock” in java</a:t>
            </a:r>
          </a:p>
          <a:p>
            <a:pPr lvl="2"/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Lock is acquired at the opening brace and released at the matching closing brace.</a:t>
            </a:r>
          </a:p>
          <a:p>
            <a:pPr lvl="2"/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Released even if control leaves due to throw/return/etc.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ynchronized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your whole method is a critical section</a:t>
            </a:r>
          </a:p>
          <a:p>
            <a:r>
              <a:rPr lang="en-US" sz="2800" dirty="0" smtClean="0"/>
              <a:t>And the object you want for your lock is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You can change the method header to include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synchronized.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E.g.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synchronized void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Equivalent of having 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ynchronized(this){ } 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around entire method body.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629BA-3FB6-4F27-8543-CFB5C99C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Concurrency?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7A7DDE-BD17-4EFB-ABBF-0986A86D2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we’re not using them to solve the same big problem, why threads?</a:t>
            </a:r>
          </a:p>
          <a:p>
            <a:endParaRPr lang="en-US" sz="2800" dirty="0"/>
          </a:p>
          <a:p>
            <a:r>
              <a:rPr lang="en-US" sz="2800" dirty="0"/>
              <a:t>Code responsiveness</a:t>
            </a:r>
          </a:p>
          <a:p>
            <a:pPr lvl="1"/>
            <a:r>
              <a:rPr lang="en-US" sz="2400" dirty="0"/>
              <a:t>One thread responds to GUI, another does big computations</a:t>
            </a:r>
          </a:p>
          <a:p>
            <a:r>
              <a:rPr lang="en-US" sz="2800" dirty="0"/>
              <a:t>Processor utilization</a:t>
            </a:r>
          </a:p>
          <a:p>
            <a:pPr lvl="1"/>
            <a:r>
              <a:rPr lang="en-US" sz="2400" dirty="0"/>
              <a:t>If a thread needs to go to disk, can throw another thread on while it waits.</a:t>
            </a:r>
          </a:p>
          <a:p>
            <a:r>
              <a:rPr lang="en-US" sz="2800" dirty="0"/>
              <a:t>Failure isolation</a:t>
            </a:r>
          </a:p>
          <a:p>
            <a:pPr lvl="1"/>
            <a:r>
              <a:rPr lang="en-US" sz="2400" dirty="0"/>
              <a:t>Don’t want one exception to crash the whole program.</a:t>
            </a:r>
          </a:p>
        </p:txBody>
      </p:sp>
    </p:spTree>
    <p:extLst>
      <p:ext uri="{BB962C8B-B14F-4D97-AF65-F5344CB8AC3E}">
        <p14:creationId xmlns:p14="http://schemas.microsoft.com/office/powerpoint/2010/main" val="1724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FDEEB-C3BF-4170-A245-0EE5C378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18A9B0-AA7C-4260-9758-B86F4B23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Different threads might access the same resources</a:t>
            </a:r>
          </a:p>
          <a:p>
            <a:pPr marL="128016" lvl="1" indent="0">
              <a:buNone/>
            </a:pPr>
            <a:r>
              <a:rPr lang="en-US" sz="2400" dirty="0"/>
              <a:t>In unpredictable orders or even simultaneously</a:t>
            </a:r>
          </a:p>
          <a:p>
            <a:pPr marL="128016" lvl="1" indent="0">
              <a:buNone/>
            </a:pPr>
            <a:endParaRPr lang="en-US" sz="2400" dirty="0"/>
          </a:p>
          <a:p>
            <a:pPr marL="128016" lvl="1" indent="0">
              <a:buNone/>
            </a:pPr>
            <a:r>
              <a:rPr lang="en-US" sz="2400" dirty="0"/>
              <a:t>Simultaneous access is rare</a:t>
            </a:r>
          </a:p>
          <a:p>
            <a:pPr lvl="1"/>
            <a:r>
              <a:rPr lang="en-US" sz="2400" dirty="0"/>
              <a:t>Makes testing very difficult</a:t>
            </a:r>
          </a:p>
          <a:p>
            <a:pPr lvl="1"/>
            <a:r>
              <a:rPr lang="en-US" sz="2400" dirty="0"/>
              <a:t>Instead we’ll be disciplined when writing the code.</a:t>
            </a:r>
          </a:p>
          <a:p>
            <a:r>
              <a:rPr lang="en-US" sz="2800" dirty="0"/>
              <a:t>In this class, we’ll focus on code idioms that are known to work.</a:t>
            </a:r>
          </a:p>
          <a:p>
            <a:endParaRPr lang="en-US" sz="2800" dirty="0"/>
          </a:p>
          <a:p>
            <a:r>
              <a:rPr lang="en-US" sz="2800" dirty="0"/>
              <a:t>Won’t talk about java specifics – there are some details in the Grossman notes.</a:t>
            </a:r>
          </a:p>
        </p:txBody>
      </p:sp>
    </p:spTree>
    <p:extLst>
      <p:ext uri="{BB962C8B-B14F-4D97-AF65-F5344CB8AC3E}">
        <p14:creationId xmlns:p14="http://schemas.microsoft.com/office/powerpoint/2010/main" val="10102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78F16-C829-48D1-902E-8A9AA4F0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a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1F6021-3300-4D5E-B467-C94F57651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threads both want to insert into a queue.</a:t>
            </a:r>
          </a:p>
          <a:p>
            <a:r>
              <a:rPr lang="en-US" sz="2800" dirty="0"/>
              <a:t>Each has its own program counter, they can each be running different parts of the code simultaneously.</a:t>
            </a:r>
          </a:p>
          <a:p>
            <a:r>
              <a:rPr lang="en-US" sz="2800" dirty="0"/>
              <a:t>They can arbitrarily “interrupt” each other.</a:t>
            </a:r>
          </a:p>
          <a:p>
            <a:endParaRPr lang="en-US" sz="2800" dirty="0"/>
          </a:p>
          <a:p>
            <a:r>
              <a:rPr lang="en-US" sz="2800" dirty="0"/>
              <a:t>What can go wrong?</a:t>
            </a:r>
          </a:p>
        </p:txBody>
      </p:sp>
    </p:spTree>
    <p:extLst>
      <p:ext uri="{BB962C8B-B14F-4D97-AF65-F5344CB8AC3E}">
        <p14:creationId xmlns:p14="http://schemas.microsoft.com/office/powerpoint/2010/main" val="40790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1063A-2975-460C-9A03-6DB7F4E2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Interleaving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4FC9E5-B2E9-41ED-A64F-F5E347035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69" y="1842271"/>
            <a:ext cx="5774464" cy="475245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Enqueue(x){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if(back==null){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back=new Node(x);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front=back;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else{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=new Node(x);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back=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F717A9C-EF9C-466C-B2B8-DA93D75BDBDF}"/>
              </a:ext>
            </a:extLst>
          </p:cNvPr>
          <p:cNvSpPr txBox="1">
            <a:spLocks/>
          </p:cNvSpPr>
          <p:nvPr/>
        </p:nvSpPr>
        <p:spPr>
          <a:xfrm>
            <a:off x="5988034" y="1844856"/>
            <a:ext cx="5774464" cy="475245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(x){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if(back==null){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back=new Node(x);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front=back;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else{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=new Node(x);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back=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87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1063A-2975-460C-9A03-6DB7F4E2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Interleaving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4FC9E5-B2E9-41ED-A64F-F5E347035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69" y="1842271"/>
            <a:ext cx="5774464" cy="475245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Enqueue(x){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if(back==null){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back=new Node(x);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front=back;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else{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=new Node(x);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back=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F717A9C-EF9C-466C-B2B8-DA93D75BDBDF}"/>
              </a:ext>
            </a:extLst>
          </p:cNvPr>
          <p:cNvSpPr txBox="1">
            <a:spLocks/>
          </p:cNvSpPr>
          <p:nvPr/>
        </p:nvSpPr>
        <p:spPr>
          <a:xfrm>
            <a:off x="5988034" y="1844856"/>
            <a:ext cx="5774464" cy="475245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(x){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if(back==null){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back=new Node(x);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front=back;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else{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=new Node(x);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back=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back.next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234" y="2409986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234" y="2908647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234" y="3531031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658" y="2409985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658" y="3069366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658" y="3712291"/>
            <a:ext cx="49594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lecture-02-asymptotics</Template>
  <TotalTime>1623</TotalTime>
  <Words>1973</Words>
  <Application>Microsoft Office PowerPoint</Application>
  <PresentationFormat>Widescreen</PresentationFormat>
  <Paragraphs>424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Concurrency</vt:lpstr>
      <vt:lpstr>Announcements </vt:lpstr>
      <vt:lpstr>Sharing Resources</vt:lpstr>
      <vt:lpstr>Parallel Code</vt:lpstr>
      <vt:lpstr>Why Concurrency?</vt:lpstr>
      <vt:lpstr>Concurrency</vt:lpstr>
      <vt:lpstr>Sharing a Queue</vt:lpstr>
      <vt:lpstr>Bad Interleaving</vt:lpstr>
      <vt:lpstr>Bad Interleaving</vt:lpstr>
      <vt:lpstr>One Example</vt:lpstr>
      <vt:lpstr>Bad Interleavings</vt:lpstr>
      <vt:lpstr>Bad Interleaving</vt:lpstr>
      <vt:lpstr>Bad Interleaving</vt:lpstr>
      <vt:lpstr>Bad Interleavings</vt:lpstr>
      <vt:lpstr>A Principle</vt:lpstr>
      <vt:lpstr>A Principle</vt:lpstr>
      <vt:lpstr>Bad Interleaving</vt:lpstr>
      <vt:lpstr>Bad Interleaving</vt:lpstr>
      <vt:lpstr>Bad Interleaving</vt:lpstr>
      <vt:lpstr>A Real Principle</vt:lpstr>
      <vt:lpstr>PowerPoint Presentation</vt:lpstr>
      <vt:lpstr>Locks</vt:lpstr>
      <vt:lpstr>Locks</vt:lpstr>
      <vt:lpstr>Locks</vt:lpstr>
      <vt:lpstr>Using Locks</vt:lpstr>
      <vt:lpstr>Using Locks</vt:lpstr>
      <vt:lpstr>Using Locks</vt:lpstr>
      <vt:lpstr>Re-entrant Locks</vt:lpstr>
      <vt:lpstr>Re-entrant Locks</vt:lpstr>
      <vt:lpstr>Deadlock</vt:lpstr>
      <vt:lpstr>Multiple Locks</vt:lpstr>
      <vt:lpstr>Deadlock</vt:lpstr>
      <vt:lpstr>Deadlock Solutions</vt:lpstr>
      <vt:lpstr>Conventional Wisdom</vt:lpstr>
      <vt:lpstr>Conventional Wisdom</vt:lpstr>
      <vt:lpstr>Conventional Wisdom</vt:lpstr>
      <vt:lpstr>Conventional Wisdom</vt:lpstr>
      <vt:lpstr>Conventional Wisdom</vt:lpstr>
      <vt:lpstr>Some Java Notes</vt:lpstr>
      <vt:lpstr>Real Java locks</vt:lpstr>
      <vt:lpstr>synchronized</vt:lpstr>
      <vt:lpstr>synchronized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</dc:title>
  <dc:creator>Robert Weber</dc:creator>
  <cp:lastModifiedBy>Robert Weber</cp:lastModifiedBy>
  <cp:revision>26</cp:revision>
  <cp:lastPrinted>2018-07-31T21:52:40Z</cp:lastPrinted>
  <dcterms:created xsi:type="dcterms:W3CDTF">2018-07-31T03:27:57Z</dcterms:created>
  <dcterms:modified xsi:type="dcterms:W3CDTF">2018-08-01T17:48:53Z</dcterms:modified>
</cp:coreProperties>
</file>