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4"/>
  </p:handoutMasterIdLst>
  <p:sldIdLst>
    <p:sldId id="256" r:id="rId2"/>
    <p:sldId id="303" r:id="rId3"/>
    <p:sldId id="257" r:id="rId4"/>
    <p:sldId id="293" r:id="rId5"/>
    <p:sldId id="261" r:id="rId6"/>
    <p:sldId id="262" r:id="rId7"/>
    <p:sldId id="259" r:id="rId8"/>
    <p:sldId id="260" r:id="rId9"/>
    <p:sldId id="299" r:id="rId10"/>
    <p:sldId id="263" r:id="rId11"/>
    <p:sldId id="264" r:id="rId12"/>
    <p:sldId id="265" r:id="rId13"/>
    <p:sldId id="300" r:id="rId14"/>
    <p:sldId id="266" r:id="rId15"/>
    <p:sldId id="267" r:id="rId16"/>
    <p:sldId id="269" r:id="rId17"/>
    <p:sldId id="270" r:id="rId18"/>
    <p:sldId id="301" r:id="rId19"/>
    <p:sldId id="302" r:id="rId20"/>
    <p:sldId id="268" r:id="rId21"/>
    <p:sldId id="271" r:id="rId22"/>
    <p:sldId id="272" r:id="rId23"/>
    <p:sldId id="273" r:id="rId24"/>
    <p:sldId id="274" r:id="rId25"/>
    <p:sldId id="275" r:id="rId26"/>
    <p:sldId id="276" r:id="rId27"/>
    <p:sldId id="283" r:id="rId28"/>
    <p:sldId id="284" r:id="rId29"/>
    <p:sldId id="294" r:id="rId30"/>
    <p:sldId id="281" r:id="rId31"/>
    <p:sldId id="282" r:id="rId32"/>
    <p:sldId id="291" r:id="rId33"/>
    <p:sldId id="285" r:id="rId34"/>
    <p:sldId id="290" r:id="rId35"/>
    <p:sldId id="286" r:id="rId36"/>
    <p:sldId id="287" r:id="rId37"/>
    <p:sldId id="288" r:id="rId38"/>
    <p:sldId id="289" r:id="rId39"/>
    <p:sldId id="295" r:id="rId40"/>
    <p:sldId id="296" r:id="rId41"/>
    <p:sldId id="297" r:id="rId42"/>
    <p:sldId id="298" r:id="rId43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6DA8755-7244-4A75-9F79-BE9F375C01D8}">
          <p14:sldIdLst>
            <p14:sldId id="256"/>
            <p14:sldId id="303"/>
            <p14:sldId id="257"/>
            <p14:sldId id="293"/>
            <p14:sldId id="261"/>
            <p14:sldId id="262"/>
            <p14:sldId id="259"/>
            <p14:sldId id="260"/>
            <p14:sldId id="299"/>
            <p14:sldId id="263"/>
            <p14:sldId id="264"/>
            <p14:sldId id="265"/>
            <p14:sldId id="300"/>
            <p14:sldId id="266"/>
            <p14:sldId id="267"/>
            <p14:sldId id="269"/>
            <p14:sldId id="270"/>
            <p14:sldId id="301"/>
            <p14:sldId id="302"/>
            <p14:sldId id="268"/>
            <p14:sldId id="271"/>
          </p14:sldIdLst>
        </p14:section>
        <p14:section name="Untitled Section" id="{7B7E2354-5939-4AC2-AFEE-8F01A8D4DC66}">
          <p14:sldIdLst>
            <p14:sldId id="272"/>
            <p14:sldId id="273"/>
            <p14:sldId id="274"/>
            <p14:sldId id="275"/>
            <p14:sldId id="276"/>
            <p14:sldId id="283"/>
            <p14:sldId id="284"/>
            <p14:sldId id="294"/>
            <p14:sldId id="281"/>
            <p14:sldId id="282"/>
            <p14:sldId id="291"/>
            <p14:sldId id="285"/>
            <p14:sldId id="290"/>
            <p14:sldId id="286"/>
            <p14:sldId id="287"/>
            <p14:sldId id="288"/>
            <p14:sldId id="289"/>
            <p14:sldId id="295"/>
            <p14:sldId id="296"/>
            <p14:sldId id="297"/>
            <p14:sldId id="29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9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E99556-4530-4387-B87F-A2F8D5FC750C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A3EA9-1C7E-4CC3-BF45-5DDE80178A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08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Cherry blossoms on Grant Lane">
            <a:extLst>
              <a:ext uri="{FF2B5EF4-FFF2-40B4-BE49-F238E27FC236}">
                <a16:creationId xmlns:a16="http://schemas.microsoft.com/office/drawing/2014/main" xmlns="" id="{E196A663-22E9-46AF-AE76-3031B2F2C7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34" b="13442"/>
          <a:stretch/>
        </p:blipFill>
        <p:spPr bwMode="auto">
          <a:xfrm>
            <a:off x="-3" y="-1"/>
            <a:ext cx="12192002" cy="4594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589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01CC624-0437-43EF-99D3-4B5E545BF210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5FEBE18-A94F-4CF8-8975-BC720F070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9FEFF45-D87C-45A5-8A43-AA51E832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4B072C5-2DDD-45C4-966C-970A137A4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537B5817-8D3A-4DD3-92FF-32BBC5F91560}"/>
              </a:ext>
            </a:extLst>
          </p:cNvPr>
          <p:cNvCxnSpPr/>
          <p:nvPr/>
        </p:nvCxnSpPr>
        <p:spPr>
          <a:xfrm>
            <a:off x="61415" y="753975"/>
            <a:ext cx="12008609" cy="0"/>
          </a:xfrm>
          <a:prstGeom prst="line">
            <a:avLst/>
          </a:prstGeom>
          <a:ln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2B1C59-33FF-4FB4-BDD7-F61C6400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134" y="263276"/>
            <a:ext cx="10334364" cy="1014667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FB754F48-B758-43EB-980F-1E2884C8E2A7}"/>
              </a:ext>
            </a:extLst>
          </p:cNvPr>
          <p:cNvGrpSpPr/>
          <p:nvPr/>
        </p:nvGrpSpPr>
        <p:grpSpPr>
          <a:xfrm>
            <a:off x="575239" y="475151"/>
            <a:ext cx="631298" cy="631298"/>
            <a:chOff x="1530939" y="2405329"/>
            <a:chExt cx="631298" cy="631298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xmlns="" id="{99BADBD9-302C-40D9-A763-C65CCFE16FDE}"/>
                </a:ext>
              </a:extLst>
            </p:cNvPr>
            <p:cNvSpPr/>
            <p:nvPr userDrawn="1"/>
          </p:nvSpPr>
          <p:spPr>
            <a:xfrm>
              <a:off x="1530939" y="2405329"/>
              <a:ext cx="631298" cy="631298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Shape 490">
              <a:extLst>
                <a:ext uri="{FF2B5EF4-FFF2-40B4-BE49-F238E27FC236}">
                  <a16:creationId xmlns:a16="http://schemas.microsoft.com/office/drawing/2014/main" xmlns="" id="{ABC713E7-D704-4682-B292-907313F269C9}"/>
                </a:ext>
              </a:extLst>
            </p:cNvPr>
            <p:cNvGrpSpPr/>
            <p:nvPr userDrawn="1"/>
          </p:nvGrpSpPr>
          <p:grpSpPr>
            <a:xfrm>
              <a:off x="1661835" y="2536225"/>
              <a:ext cx="369505" cy="369505"/>
              <a:chOff x="2594050" y="1631825"/>
              <a:chExt cx="439625" cy="439625"/>
            </a:xfrm>
          </p:grpSpPr>
          <p:sp>
            <p:nvSpPr>
              <p:cNvPr id="9" name="Shape 491">
                <a:extLst>
                  <a:ext uri="{FF2B5EF4-FFF2-40B4-BE49-F238E27FC236}">
                    <a16:creationId xmlns:a16="http://schemas.microsoft.com/office/drawing/2014/main" xmlns="" id="{5701E159-D011-460A-BF32-22B3BFF6328B}"/>
                  </a:ext>
                </a:extLst>
              </p:cNvPr>
              <p:cNvSpPr/>
              <p:nvPr/>
            </p:nvSpPr>
            <p:spPr>
              <a:xfrm>
                <a:off x="2594050" y="1883300"/>
                <a:ext cx="188175" cy="188150"/>
              </a:xfrm>
              <a:custGeom>
                <a:avLst/>
                <a:gdLst/>
                <a:ahLst/>
                <a:cxnLst/>
                <a:rect l="0" t="0" r="0" b="0"/>
                <a:pathLst>
                  <a:path w="7527" h="7526" fill="none" extrusionOk="0">
                    <a:moveTo>
                      <a:pt x="5992" y="0"/>
                    </a:moveTo>
                    <a:lnTo>
                      <a:pt x="537" y="6430"/>
                    </a:lnTo>
                    <a:lnTo>
                      <a:pt x="1" y="7526"/>
                    </a:lnTo>
                    <a:lnTo>
                      <a:pt x="1097" y="6990"/>
                    </a:lnTo>
                    <a:lnTo>
                      <a:pt x="7526" y="1534"/>
                    </a:lnTo>
                    <a:lnTo>
                      <a:pt x="5992" y="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492">
                <a:extLst>
                  <a:ext uri="{FF2B5EF4-FFF2-40B4-BE49-F238E27FC236}">
                    <a16:creationId xmlns:a16="http://schemas.microsoft.com/office/drawing/2014/main" xmlns="" id="{CA3D8659-8AB7-48FB-9131-98E6A18A0B20}"/>
                  </a:ext>
                </a:extLst>
              </p:cNvPr>
              <p:cNvSpPr/>
              <p:nvPr/>
            </p:nvSpPr>
            <p:spPr>
              <a:xfrm>
                <a:off x="2857700" y="1631825"/>
                <a:ext cx="175975" cy="176000"/>
              </a:xfrm>
              <a:custGeom>
                <a:avLst/>
                <a:gdLst/>
                <a:ahLst/>
                <a:cxnLst/>
                <a:rect l="0" t="0" r="0" b="0"/>
                <a:pathLst>
                  <a:path w="7039" h="7040" fill="none" extrusionOk="0">
                    <a:moveTo>
                      <a:pt x="268" y="2704"/>
                    </a:moveTo>
                    <a:lnTo>
                      <a:pt x="4336" y="6771"/>
                    </a:lnTo>
                    <a:lnTo>
                      <a:pt x="4336" y="6771"/>
                    </a:lnTo>
                    <a:lnTo>
                      <a:pt x="4336" y="6771"/>
                    </a:lnTo>
                    <a:lnTo>
                      <a:pt x="4652" y="6917"/>
                    </a:lnTo>
                    <a:lnTo>
                      <a:pt x="4993" y="7015"/>
                    </a:lnTo>
                    <a:lnTo>
                      <a:pt x="5310" y="7039"/>
                    </a:lnTo>
                    <a:lnTo>
                      <a:pt x="5651" y="7039"/>
                    </a:lnTo>
                    <a:lnTo>
                      <a:pt x="5992" y="6966"/>
                    </a:lnTo>
                    <a:lnTo>
                      <a:pt x="6308" y="6844"/>
                    </a:lnTo>
                    <a:lnTo>
                      <a:pt x="6454" y="6747"/>
                    </a:lnTo>
                    <a:lnTo>
                      <a:pt x="6601" y="6674"/>
                    </a:lnTo>
                    <a:lnTo>
                      <a:pt x="6747" y="6552"/>
                    </a:lnTo>
                    <a:lnTo>
                      <a:pt x="6893" y="6430"/>
                    </a:lnTo>
                    <a:lnTo>
                      <a:pt x="6893" y="6430"/>
                    </a:lnTo>
                    <a:lnTo>
                      <a:pt x="6942" y="6357"/>
                    </a:lnTo>
                    <a:lnTo>
                      <a:pt x="7015" y="6260"/>
                    </a:lnTo>
                    <a:lnTo>
                      <a:pt x="7039" y="6138"/>
                    </a:lnTo>
                    <a:lnTo>
                      <a:pt x="7039" y="6041"/>
                    </a:lnTo>
                    <a:lnTo>
                      <a:pt x="7039" y="6041"/>
                    </a:lnTo>
                    <a:lnTo>
                      <a:pt x="7039" y="5943"/>
                    </a:lnTo>
                    <a:lnTo>
                      <a:pt x="7015" y="5846"/>
                    </a:lnTo>
                    <a:lnTo>
                      <a:pt x="6942" y="5748"/>
                    </a:lnTo>
                    <a:lnTo>
                      <a:pt x="6893" y="5651"/>
                    </a:lnTo>
                    <a:lnTo>
                      <a:pt x="1389" y="147"/>
                    </a:lnTo>
                    <a:lnTo>
                      <a:pt x="1389" y="147"/>
                    </a:lnTo>
                    <a:lnTo>
                      <a:pt x="1291" y="98"/>
                    </a:lnTo>
                    <a:lnTo>
                      <a:pt x="1194" y="25"/>
                    </a:lnTo>
                    <a:lnTo>
                      <a:pt x="1096" y="0"/>
                    </a:lnTo>
                    <a:lnTo>
                      <a:pt x="999" y="0"/>
                    </a:lnTo>
                    <a:lnTo>
                      <a:pt x="999" y="0"/>
                    </a:lnTo>
                    <a:lnTo>
                      <a:pt x="902" y="0"/>
                    </a:lnTo>
                    <a:lnTo>
                      <a:pt x="780" y="25"/>
                    </a:lnTo>
                    <a:lnTo>
                      <a:pt x="682" y="98"/>
                    </a:lnTo>
                    <a:lnTo>
                      <a:pt x="609" y="147"/>
                    </a:lnTo>
                    <a:lnTo>
                      <a:pt x="609" y="147"/>
                    </a:lnTo>
                    <a:lnTo>
                      <a:pt x="487" y="293"/>
                    </a:lnTo>
                    <a:lnTo>
                      <a:pt x="366" y="439"/>
                    </a:lnTo>
                    <a:lnTo>
                      <a:pt x="293" y="585"/>
                    </a:lnTo>
                    <a:lnTo>
                      <a:pt x="195" y="731"/>
                    </a:lnTo>
                    <a:lnTo>
                      <a:pt x="73" y="1048"/>
                    </a:lnTo>
                    <a:lnTo>
                      <a:pt x="0" y="1389"/>
                    </a:lnTo>
                    <a:lnTo>
                      <a:pt x="0" y="1730"/>
                    </a:lnTo>
                    <a:lnTo>
                      <a:pt x="25" y="2046"/>
                    </a:lnTo>
                    <a:lnTo>
                      <a:pt x="122" y="2387"/>
                    </a:lnTo>
                    <a:lnTo>
                      <a:pt x="268" y="2704"/>
                    </a:lnTo>
                    <a:lnTo>
                      <a:pt x="268" y="2704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493">
                <a:extLst>
                  <a:ext uri="{FF2B5EF4-FFF2-40B4-BE49-F238E27FC236}">
                    <a16:creationId xmlns:a16="http://schemas.microsoft.com/office/drawing/2014/main" xmlns="" id="{A811AE90-64AA-41C3-9DE9-62A86028AA6C}"/>
                  </a:ext>
                </a:extLst>
              </p:cNvPr>
              <p:cNvSpPr/>
              <p:nvPr/>
            </p:nvSpPr>
            <p:spPr>
              <a:xfrm>
                <a:off x="2662850" y="1699400"/>
                <a:ext cx="303250" cy="303250"/>
              </a:xfrm>
              <a:custGeom>
                <a:avLst/>
                <a:gdLst/>
                <a:ahLst/>
                <a:cxnLst/>
                <a:rect l="0" t="0" r="0" b="0"/>
                <a:pathLst>
                  <a:path w="12130" h="12130" fill="none" extrusionOk="0">
                    <a:moveTo>
                      <a:pt x="8038" y="1"/>
                    </a:moveTo>
                    <a:lnTo>
                      <a:pt x="4872" y="3191"/>
                    </a:lnTo>
                    <a:lnTo>
                      <a:pt x="4872" y="3191"/>
                    </a:lnTo>
                    <a:lnTo>
                      <a:pt x="4628" y="3094"/>
                    </a:lnTo>
                    <a:lnTo>
                      <a:pt x="4385" y="2997"/>
                    </a:lnTo>
                    <a:lnTo>
                      <a:pt x="4092" y="2899"/>
                    </a:lnTo>
                    <a:lnTo>
                      <a:pt x="3800" y="2850"/>
                    </a:lnTo>
                    <a:lnTo>
                      <a:pt x="3484" y="2777"/>
                    </a:lnTo>
                    <a:lnTo>
                      <a:pt x="3167" y="2729"/>
                    </a:lnTo>
                    <a:lnTo>
                      <a:pt x="2850" y="2704"/>
                    </a:lnTo>
                    <a:lnTo>
                      <a:pt x="2534" y="2704"/>
                    </a:lnTo>
                    <a:lnTo>
                      <a:pt x="2534" y="2704"/>
                    </a:lnTo>
                    <a:lnTo>
                      <a:pt x="2241" y="2704"/>
                    </a:lnTo>
                    <a:lnTo>
                      <a:pt x="1949" y="2729"/>
                    </a:lnTo>
                    <a:lnTo>
                      <a:pt x="1633" y="2777"/>
                    </a:lnTo>
                    <a:lnTo>
                      <a:pt x="1316" y="2850"/>
                    </a:lnTo>
                    <a:lnTo>
                      <a:pt x="999" y="2972"/>
                    </a:lnTo>
                    <a:lnTo>
                      <a:pt x="707" y="3094"/>
                    </a:lnTo>
                    <a:lnTo>
                      <a:pt x="415" y="3289"/>
                    </a:lnTo>
                    <a:lnTo>
                      <a:pt x="147" y="3508"/>
                    </a:lnTo>
                    <a:lnTo>
                      <a:pt x="147" y="3508"/>
                    </a:lnTo>
                    <a:lnTo>
                      <a:pt x="74" y="3581"/>
                    </a:lnTo>
                    <a:lnTo>
                      <a:pt x="25" y="3678"/>
                    </a:lnTo>
                    <a:lnTo>
                      <a:pt x="1" y="3776"/>
                    </a:lnTo>
                    <a:lnTo>
                      <a:pt x="1" y="3898"/>
                    </a:lnTo>
                    <a:lnTo>
                      <a:pt x="1" y="3898"/>
                    </a:lnTo>
                    <a:lnTo>
                      <a:pt x="1" y="3995"/>
                    </a:lnTo>
                    <a:lnTo>
                      <a:pt x="25" y="4093"/>
                    </a:lnTo>
                    <a:lnTo>
                      <a:pt x="74" y="4190"/>
                    </a:lnTo>
                    <a:lnTo>
                      <a:pt x="147" y="4287"/>
                    </a:lnTo>
                    <a:lnTo>
                      <a:pt x="7843" y="11984"/>
                    </a:lnTo>
                    <a:lnTo>
                      <a:pt x="7843" y="11984"/>
                    </a:lnTo>
                    <a:lnTo>
                      <a:pt x="7941" y="12057"/>
                    </a:lnTo>
                    <a:lnTo>
                      <a:pt x="8038" y="12105"/>
                    </a:lnTo>
                    <a:lnTo>
                      <a:pt x="8135" y="12130"/>
                    </a:lnTo>
                    <a:lnTo>
                      <a:pt x="8233" y="12130"/>
                    </a:lnTo>
                    <a:lnTo>
                      <a:pt x="8233" y="12130"/>
                    </a:lnTo>
                    <a:lnTo>
                      <a:pt x="8355" y="12130"/>
                    </a:lnTo>
                    <a:lnTo>
                      <a:pt x="8452" y="12105"/>
                    </a:lnTo>
                    <a:lnTo>
                      <a:pt x="8549" y="12057"/>
                    </a:lnTo>
                    <a:lnTo>
                      <a:pt x="8622" y="11984"/>
                    </a:lnTo>
                    <a:lnTo>
                      <a:pt x="8622" y="11984"/>
                    </a:lnTo>
                    <a:lnTo>
                      <a:pt x="8842" y="11716"/>
                    </a:lnTo>
                    <a:lnTo>
                      <a:pt x="9036" y="11423"/>
                    </a:lnTo>
                    <a:lnTo>
                      <a:pt x="9158" y="11131"/>
                    </a:lnTo>
                    <a:lnTo>
                      <a:pt x="9280" y="10814"/>
                    </a:lnTo>
                    <a:lnTo>
                      <a:pt x="9353" y="10498"/>
                    </a:lnTo>
                    <a:lnTo>
                      <a:pt x="9402" y="10181"/>
                    </a:lnTo>
                    <a:lnTo>
                      <a:pt x="9426" y="9889"/>
                    </a:lnTo>
                    <a:lnTo>
                      <a:pt x="9426" y="9597"/>
                    </a:lnTo>
                    <a:lnTo>
                      <a:pt x="9426" y="9597"/>
                    </a:lnTo>
                    <a:lnTo>
                      <a:pt x="9426" y="9280"/>
                    </a:lnTo>
                    <a:lnTo>
                      <a:pt x="9402" y="8964"/>
                    </a:lnTo>
                    <a:lnTo>
                      <a:pt x="9353" y="8647"/>
                    </a:lnTo>
                    <a:lnTo>
                      <a:pt x="9280" y="8330"/>
                    </a:lnTo>
                    <a:lnTo>
                      <a:pt x="9231" y="8038"/>
                    </a:lnTo>
                    <a:lnTo>
                      <a:pt x="9134" y="7746"/>
                    </a:lnTo>
                    <a:lnTo>
                      <a:pt x="9036" y="7502"/>
                    </a:lnTo>
                    <a:lnTo>
                      <a:pt x="8939" y="7259"/>
                    </a:lnTo>
                    <a:lnTo>
                      <a:pt x="12130" y="4093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494">
                <a:extLst>
                  <a:ext uri="{FF2B5EF4-FFF2-40B4-BE49-F238E27FC236}">
                    <a16:creationId xmlns:a16="http://schemas.microsoft.com/office/drawing/2014/main" xmlns="" id="{0551D70B-4457-48F5-81B9-3A38F6B661D9}"/>
                  </a:ext>
                </a:extLst>
              </p:cNvPr>
              <p:cNvSpPr/>
              <p:nvPr/>
            </p:nvSpPr>
            <p:spPr>
              <a:xfrm>
                <a:off x="2801675" y="1740825"/>
                <a:ext cx="49950" cy="49950"/>
              </a:xfrm>
              <a:custGeom>
                <a:avLst/>
                <a:gdLst/>
                <a:ahLst/>
                <a:cxnLst/>
                <a:rect l="0" t="0" r="0" b="0"/>
                <a:pathLst>
                  <a:path w="1998" h="1998" fill="none" extrusionOk="0">
                    <a:moveTo>
                      <a:pt x="1" y="1997"/>
                    </a:moveTo>
                    <a:lnTo>
                      <a:pt x="1998" y="0"/>
                    </a:lnTo>
                  </a:path>
                </a:pathLst>
              </a:custGeom>
              <a:noFill/>
              <a:ln w="952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xmlns="" id="{572BD7EC-0D21-433C-A8B8-B34982C02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134" y="1463857"/>
            <a:ext cx="10334364" cy="4845504"/>
          </a:xfrm>
        </p:spPr>
        <p:txBody>
          <a:bodyPr/>
          <a:lstStyle>
            <a:lvl1pPr marL="91440" indent="-91440">
              <a:buClr>
                <a:srgbClr val="4C3282"/>
              </a:buClr>
              <a:buFont typeface="Segoe UI Semilight" panose="020B0402040204020203" pitchFamily="34" charset="0"/>
              <a:buChar char="-"/>
              <a:defRPr/>
            </a:lvl1pPr>
            <a:lvl2pPr>
              <a:buClr>
                <a:srgbClr val="4C3282"/>
              </a:buClr>
              <a:defRPr/>
            </a:lvl2pPr>
            <a:lvl3pPr>
              <a:buClr>
                <a:srgbClr val="4C3282"/>
              </a:buClr>
              <a:defRPr/>
            </a:lvl3pPr>
            <a:lvl4pPr>
              <a:buClr>
                <a:srgbClr val="4C3282"/>
              </a:buClr>
              <a:defRPr/>
            </a:lvl4pPr>
            <a:lvl5pPr>
              <a:buClr>
                <a:srgbClr val="4C3282"/>
              </a:buCl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844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6356FD08-8E43-4554-8ACC-11234BCBCF4E}"/>
              </a:ext>
            </a:extLst>
          </p:cNvPr>
          <p:cNvCxnSpPr/>
          <p:nvPr/>
        </p:nvCxnSpPr>
        <p:spPr>
          <a:xfrm>
            <a:off x="127669" y="3557888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77F25E-8269-472E-9791-7EB74F793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2775" y="3262680"/>
            <a:ext cx="6504161" cy="590415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3200"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A7D8F82-27EF-4582-903A-FAC779261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706C1EE-E506-47FA-A188-0DF16D497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980F48F-87DE-4815-AD70-D0F2CA55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886714E5-EBF9-4569-A5F7-79EC8ADBC566}"/>
              </a:ext>
            </a:extLst>
          </p:cNvPr>
          <p:cNvSpPr/>
          <p:nvPr/>
        </p:nvSpPr>
        <p:spPr>
          <a:xfrm>
            <a:off x="743453" y="3050554"/>
            <a:ext cx="897775" cy="897775"/>
          </a:xfrm>
          <a:prstGeom prst="ellipse">
            <a:avLst/>
          </a:prstGeom>
          <a:solidFill>
            <a:srgbClr val="B6A4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248A67AF-FC3C-498E-9019-5526D4E35E56}"/>
              </a:ext>
            </a:extLst>
          </p:cNvPr>
          <p:cNvSpPr/>
          <p:nvPr/>
        </p:nvSpPr>
        <p:spPr>
          <a:xfrm>
            <a:off x="321425" y="60960"/>
            <a:ext cx="171797" cy="14741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Shape 496">
            <a:extLst>
              <a:ext uri="{FF2B5EF4-FFF2-40B4-BE49-F238E27FC236}">
                <a16:creationId xmlns:a16="http://schemas.microsoft.com/office/drawing/2014/main" xmlns="" id="{A9D83950-EFA8-45B6-9842-F0E75D62D1E4}"/>
              </a:ext>
            </a:extLst>
          </p:cNvPr>
          <p:cNvGrpSpPr/>
          <p:nvPr/>
        </p:nvGrpSpPr>
        <p:grpSpPr>
          <a:xfrm>
            <a:off x="1042384" y="3287057"/>
            <a:ext cx="299911" cy="424768"/>
            <a:chOff x="3979850" y="1598950"/>
            <a:chExt cx="356825" cy="505375"/>
          </a:xfrm>
        </p:grpSpPr>
        <p:sp>
          <p:nvSpPr>
            <p:cNvPr id="11" name="Shape 497">
              <a:extLst>
                <a:ext uri="{FF2B5EF4-FFF2-40B4-BE49-F238E27FC236}">
                  <a16:creationId xmlns:a16="http://schemas.microsoft.com/office/drawing/2014/main" xmlns="" id="{5AC1FC31-D74E-4136-9F49-9396640AE6A7}"/>
                </a:ext>
              </a:extLst>
            </p:cNvPr>
            <p:cNvSpPr/>
            <p:nvPr/>
          </p:nvSpPr>
          <p:spPr>
            <a:xfrm>
              <a:off x="3979850" y="1602600"/>
              <a:ext cx="44475" cy="501725"/>
            </a:xfrm>
            <a:custGeom>
              <a:avLst/>
              <a:gdLst/>
              <a:ahLst/>
              <a:cxnLst/>
              <a:rect l="0" t="0" r="0" b="0"/>
              <a:pathLst>
                <a:path w="1779" h="20069" fill="none" extrusionOk="0">
                  <a:moveTo>
                    <a:pt x="1778" y="20069"/>
                  </a:moveTo>
                  <a:lnTo>
                    <a:pt x="1778" y="488"/>
                  </a:lnTo>
                  <a:lnTo>
                    <a:pt x="1778" y="488"/>
                  </a:lnTo>
                  <a:lnTo>
                    <a:pt x="1778" y="390"/>
                  </a:lnTo>
                  <a:lnTo>
                    <a:pt x="1730" y="293"/>
                  </a:lnTo>
                  <a:lnTo>
                    <a:pt x="1705" y="220"/>
                  </a:lnTo>
                  <a:lnTo>
                    <a:pt x="1632" y="147"/>
                  </a:lnTo>
                  <a:lnTo>
                    <a:pt x="1559" y="74"/>
                  </a:lnTo>
                  <a:lnTo>
                    <a:pt x="1486" y="25"/>
                  </a:lnTo>
                  <a:lnTo>
                    <a:pt x="1389" y="0"/>
                  </a:lnTo>
                  <a:lnTo>
                    <a:pt x="1291" y="0"/>
                  </a:lnTo>
                  <a:lnTo>
                    <a:pt x="488" y="0"/>
                  </a:lnTo>
                  <a:lnTo>
                    <a:pt x="488" y="0"/>
                  </a:lnTo>
                  <a:lnTo>
                    <a:pt x="390" y="0"/>
                  </a:lnTo>
                  <a:lnTo>
                    <a:pt x="293" y="25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5" y="390"/>
                  </a:lnTo>
                  <a:lnTo>
                    <a:pt x="1" y="488"/>
                  </a:lnTo>
                  <a:lnTo>
                    <a:pt x="1" y="20069"/>
                  </a:lnTo>
                  <a:lnTo>
                    <a:pt x="1778" y="2006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Shape 498">
              <a:extLst>
                <a:ext uri="{FF2B5EF4-FFF2-40B4-BE49-F238E27FC236}">
                  <a16:creationId xmlns:a16="http://schemas.microsoft.com/office/drawing/2014/main" xmlns="" id="{55224696-5DAC-453B-AD17-A914F23CD917}"/>
                </a:ext>
              </a:extLst>
            </p:cNvPr>
            <p:cNvSpPr/>
            <p:nvPr/>
          </p:nvSpPr>
          <p:spPr>
            <a:xfrm>
              <a:off x="4037075" y="1598950"/>
              <a:ext cx="299600" cy="228950"/>
            </a:xfrm>
            <a:custGeom>
              <a:avLst/>
              <a:gdLst/>
              <a:ahLst/>
              <a:cxnLst/>
              <a:rect l="0" t="0" r="0" b="0"/>
              <a:pathLst>
                <a:path w="11984" h="9158" fill="none" extrusionOk="0">
                  <a:moveTo>
                    <a:pt x="1" y="8403"/>
                  </a:moveTo>
                  <a:lnTo>
                    <a:pt x="1" y="8403"/>
                  </a:lnTo>
                  <a:lnTo>
                    <a:pt x="366" y="8184"/>
                  </a:lnTo>
                  <a:lnTo>
                    <a:pt x="732" y="8013"/>
                  </a:lnTo>
                  <a:lnTo>
                    <a:pt x="1097" y="7867"/>
                  </a:lnTo>
                  <a:lnTo>
                    <a:pt x="1438" y="7770"/>
                  </a:lnTo>
                  <a:lnTo>
                    <a:pt x="1803" y="7696"/>
                  </a:lnTo>
                  <a:lnTo>
                    <a:pt x="2168" y="7672"/>
                  </a:lnTo>
                  <a:lnTo>
                    <a:pt x="2534" y="7648"/>
                  </a:lnTo>
                  <a:lnTo>
                    <a:pt x="2875" y="7672"/>
                  </a:lnTo>
                  <a:lnTo>
                    <a:pt x="3240" y="7696"/>
                  </a:lnTo>
                  <a:lnTo>
                    <a:pt x="3605" y="7745"/>
                  </a:lnTo>
                  <a:lnTo>
                    <a:pt x="3971" y="7818"/>
                  </a:lnTo>
                  <a:lnTo>
                    <a:pt x="4312" y="7891"/>
                  </a:lnTo>
                  <a:lnTo>
                    <a:pt x="5042" y="8111"/>
                  </a:lnTo>
                  <a:lnTo>
                    <a:pt x="5749" y="8330"/>
                  </a:lnTo>
                  <a:lnTo>
                    <a:pt x="6479" y="8549"/>
                  </a:lnTo>
                  <a:lnTo>
                    <a:pt x="7186" y="8768"/>
                  </a:lnTo>
                  <a:lnTo>
                    <a:pt x="7916" y="8963"/>
                  </a:lnTo>
                  <a:lnTo>
                    <a:pt x="8282" y="9036"/>
                  </a:lnTo>
                  <a:lnTo>
                    <a:pt x="8623" y="9085"/>
                  </a:lnTo>
                  <a:lnTo>
                    <a:pt x="8988" y="9133"/>
                  </a:lnTo>
                  <a:lnTo>
                    <a:pt x="9353" y="9158"/>
                  </a:lnTo>
                  <a:lnTo>
                    <a:pt x="9719" y="9133"/>
                  </a:lnTo>
                  <a:lnTo>
                    <a:pt x="10059" y="9109"/>
                  </a:lnTo>
                  <a:lnTo>
                    <a:pt x="10425" y="9060"/>
                  </a:lnTo>
                  <a:lnTo>
                    <a:pt x="10790" y="8963"/>
                  </a:lnTo>
                  <a:lnTo>
                    <a:pt x="11155" y="8841"/>
                  </a:lnTo>
                  <a:lnTo>
                    <a:pt x="11496" y="8671"/>
                  </a:lnTo>
                  <a:lnTo>
                    <a:pt x="11496" y="8671"/>
                  </a:lnTo>
                  <a:lnTo>
                    <a:pt x="11667" y="8573"/>
                  </a:lnTo>
                  <a:lnTo>
                    <a:pt x="11789" y="8476"/>
                  </a:lnTo>
                  <a:lnTo>
                    <a:pt x="11862" y="8354"/>
                  </a:lnTo>
                  <a:lnTo>
                    <a:pt x="11935" y="8232"/>
                  </a:lnTo>
                  <a:lnTo>
                    <a:pt x="11984" y="8111"/>
                  </a:lnTo>
                  <a:lnTo>
                    <a:pt x="11984" y="7989"/>
                  </a:lnTo>
                  <a:lnTo>
                    <a:pt x="11935" y="7891"/>
                  </a:lnTo>
                  <a:lnTo>
                    <a:pt x="11886" y="7794"/>
                  </a:lnTo>
                  <a:lnTo>
                    <a:pt x="11886" y="7794"/>
                  </a:lnTo>
                  <a:lnTo>
                    <a:pt x="11496" y="7404"/>
                  </a:lnTo>
                  <a:lnTo>
                    <a:pt x="11107" y="6941"/>
                  </a:lnTo>
                  <a:lnTo>
                    <a:pt x="10741" y="6454"/>
                  </a:lnTo>
                  <a:lnTo>
                    <a:pt x="10352" y="5943"/>
                  </a:lnTo>
                  <a:lnTo>
                    <a:pt x="10352" y="5943"/>
                  </a:lnTo>
                  <a:lnTo>
                    <a:pt x="10279" y="5797"/>
                  </a:lnTo>
                  <a:lnTo>
                    <a:pt x="10230" y="5651"/>
                  </a:lnTo>
                  <a:lnTo>
                    <a:pt x="10206" y="5480"/>
                  </a:lnTo>
                  <a:lnTo>
                    <a:pt x="10181" y="5285"/>
                  </a:lnTo>
                  <a:lnTo>
                    <a:pt x="10206" y="5115"/>
                  </a:lnTo>
                  <a:lnTo>
                    <a:pt x="10230" y="4944"/>
                  </a:lnTo>
                  <a:lnTo>
                    <a:pt x="10279" y="4774"/>
                  </a:lnTo>
                  <a:lnTo>
                    <a:pt x="10352" y="4603"/>
                  </a:lnTo>
                  <a:lnTo>
                    <a:pt x="10352" y="4603"/>
                  </a:lnTo>
                  <a:lnTo>
                    <a:pt x="10741" y="3873"/>
                  </a:lnTo>
                  <a:lnTo>
                    <a:pt x="11107" y="3118"/>
                  </a:lnTo>
                  <a:lnTo>
                    <a:pt x="11496" y="2338"/>
                  </a:lnTo>
                  <a:lnTo>
                    <a:pt x="11886" y="1486"/>
                  </a:lnTo>
                  <a:lnTo>
                    <a:pt x="11886" y="1486"/>
                  </a:lnTo>
                  <a:lnTo>
                    <a:pt x="11959" y="1315"/>
                  </a:lnTo>
                  <a:lnTo>
                    <a:pt x="11984" y="1169"/>
                  </a:lnTo>
                  <a:lnTo>
                    <a:pt x="11984" y="1048"/>
                  </a:lnTo>
                  <a:lnTo>
                    <a:pt x="11935" y="975"/>
                  </a:lnTo>
                  <a:lnTo>
                    <a:pt x="11862" y="950"/>
                  </a:lnTo>
                  <a:lnTo>
                    <a:pt x="11789" y="926"/>
                  </a:lnTo>
                  <a:lnTo>
                    <a:pt x="11667" y="975"/>
                  </a:lnTo>
                  <a:lnTo>
                    <a:pt x="11496" y="1023"/>
                  </a:lnTo>
                  <a:lnTo>
                    <a:pt x="11496" y="1023"/>
                  </a:lnTo>
                  <a:lnTo>
                    <a:pt x="11155" y="1194"/>
                  </a:lnTo>
                  <a:lnTo>
                    <a:pt x="10790" y="1315"/>
                  </a:lnTo>
                  <a:lnTo>
                    <a:pt x="10425" y="1413"/>
                  </a:lnTo>
                  <a:lnTo>
                    <a:pt x="10059" y="1462"/>
                  </a:lnTo>
                  <a:lnTo>
                    <a:pt x="9719" y="1510"/>
                  </a:lnTo>
                  <a:lnTo>
                    <a:pt x="9353" y="1510"/>
                  </a:lnTo>
                  <a:lnTo>
                    <a:pt x="8988" y="1486"/>
                  </a:lnTo>
                  <a:lnTo>
                    <a:pt x="8623" y="1462"/>
                  </a:lnTo>
                  <a:lnTo>
                    <a:pt x="8282" y="1389"/>
                  </a:lnTo>
                  <a:lnTo>
                    <a:pt x="7916" y="1315"/>
                  </a:lnTo>
                  <a:lnTo>
                    <a:pt x="7186" y="1145"/>
                  </a:lnTo>
                  <a:lnTo>
                    <a:pt x="6479" y="926"/>
                  </a:lnTo>
                  <a:lnTo>
                    <a:pt x="5749" y="682"/>
                  </a:lnTo>
                  <a:lnTo>
                    <a:pt x="5042" y="463"/>
                  </a:lnTo>
                  <a:lnTo>
                    <a:pt x="4312" y="268"/>
                  </a:lnTo>
                  <a:lnTo>
                    <a:pt x="3971" y="171"/>
                  </a:lnTo>
                  <a:lnTo>
                    <a:pt x="3605" y="98"/>
                  </a:lnTo>
                  <a:lnTo>
                    <a:pt x="3240" y="49"/>
                  </a:lnTo>
                  <a:lnTo>
                    <a:pt x="2875" y="25"/>
                  </a:lnTo>
                  <a:lnTo>
                    <a:pt x="2534" y="0"/>
                  </a:lnTo>
                  <a:lnTo>
                    <a:pt x="2168" y="25"/>
                  </a:lnTo>
                  <a:lnTo>
                    <a:pt x="1803" y="73"/>
                  </a:lnTo>
                  <a:lnTo>
                    <a:pt x="1438" y="122"/>
                  </a:lnTo>
                  <a:lnTo>
                    <a:pt x="1097" y="244"/>
                  </a:lnTo>
                  <a:lnTo>
                    <a:pt x="732" y="366"/>
                  </a:lnTo>
                  <a:lnTo>
                    <a:pt x="366" y="536"/>
                  </a:lnTo>
                  <a:lnTo>
                    <a:pt x="1" y="75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Text Placeholder 2">
            <a:extLst>
              <a:ext uri="{FF2B5EF4-FFF2-40B4-BE49-F238E27FC236}">
                <a16:creationId xmlns:a16="http://schemas.microsoft.com/office/drawing/2014/main" xmlns="" id="{75FA472A-7AFD-46BC-8C3E-7439952E8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02775" y="3931493"/>
            <a:ext cx="6504161" cy="506283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313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40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UW building">
            <a:extLst>
              <a:ext uri="{FF2B5EF4-FFF2-40B4-BE49-F238E27FC236}">
                <a16:creationId xmlns:a16="http://schemas.microsoft.com/office/drawing/2014/main" xmlns="" id="{8DB080C4-5F0D-47C3-B99E-D2AD3B91FD7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5" b="5565"/>
          <a:stretch/>
        </p:blipFill>
        <p:spPr bwMode="auto">
          <a:xfrm>
            <a:off x="3" y="0"/>
            <a:ext cx="12191997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26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4620" y="1512985"/>
            <a:ext cx="5397689" cy="4796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809" y="1512984"/>
            <a:ext cx="5397689" cy="47963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xmlns="" id="{F45E9297-2ED3-49ED-918C-68275E6E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78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39" y="1531279"/>
            <a:ext cx="5397688" cy="44764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xmlns="" id="{57CD2F29-FDCB-4CD4-A706-8477E063ED4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84218" y="2096446"/>
            <a:ext cx="5397689" cy="43304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F6C8EDAC-3655-4870-AA43-44830ED94DF0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355830" y="1531279"/>
            <a:ext cx="5397688" cy="447646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1800" b="0" kern="1200" cap="all" baseline="0" dirty="0" smtClean="0">
                <a:solidFill>
                  <a:srgbClr val="4C3282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None/>
            </a:pPr>
            <a:r>
              <a:rPr lang="en-US"/>
              <a:t>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xmlns="" id="{C6DFFB8E-9225-4B12-B4C6-960DAE3BDB9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64809" y="2096446"/>
            <a:ext cx="5397689" cy="43304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3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80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6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2470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6CB2A4-11AD-445D-9449-ECE97BF726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5881" y="3446573"/>
            <a:ext cx="5590283" cy="1014667"/>
          </a:xfrm>
        </p:spPr>
        <p:txBody>
          <a:bodyPr/>
          <a:lstStyle>
            <a:lvl1pPr algn="ctr">
              <a:defRPr cap="none" baseline="0"/>
            </a:lvl1pPr>
          </a:lstStyle>
          <a:p>
            <a:r>
              <a:rPr lang="en-US" dirty="0"/>
              <a:t>Big Concept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5E7B94-0CB0-48FD-9BA2-0BCEF75A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7BA529F-BA16-4C50-8761-34379098B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E838C27-C210-4D9C-AB83-9BF54E329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C067791F-5EAB-433C-8512-E3D8B5FEA33C}"/>
              </a:ext>
            </a:extLst>
          </p:cNvPr>
          <p:cNvCxnSpPr/>
          <p:nvPr/>
        </p:nvCxnSpPr>
        <p:spPr>
          <a:xfrm>
            <a:off x="138752" y="1917510"/>
            <a:ext cx="11914495" cy="0"/>
          </a:xfrm>
          <a:prstGeom prst="line">
            <a:avLst/>
          </a:prstGeom>
          <a:ln w="19050">
            <a:solidFill>
              <a:srgbClr val="D8D8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19FC5ADD-7CD5-4855-8137-142378EFA26D}"/>
              </a:ext>
            </a:extLst>
          </p:cNvPr>
          <p:cNvGrpSpPr/>
          <p:nvPr/>
        </p:nvGrpSpPr>
        <p:grpSpPr>
          <a:xfrm>
            <a:off x="4736398" y="555634"/>
            <a:ext cx="2723751" cy="2723751"/>
            <a:chOff x="4360460" y="449353"/>
            <a:chExt cx="3282287" cy="3282287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xmlns="" id="{161030CC-581E-4D1E-9ACA-A92F5BB6C0CB}"/>
                </a:ext>
              </a:extLst>
            </p:cNvPr>
            <p:cNvSpPr/>
            <p:nvPr userDrawn="1"/>
          </p:nvSpPr>
          <p:spPr>
            <a:xfrm>
              <a:off x="4360460" y="449353"/>
              <a:ext cx="3282287" cy="3282287"/>
            </a:xfrm>
            <a:prstGeom prst="ellipse">
              <a:avLst/>
            </a:prstGeom>
            <a:solidFill>
              <a:srgbClr val="B6A4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" name="Shape 822">
              <a:extLst>
                <a:ext uri="{FF2B5EF4-FFF2-40B4-BE49-F238E27FC236}">
                  <a16:creationId xmlns:a16="http://schemas.microsoft.com/office/drawing/2014/main" xmlns="" id="{9662AC8F-8502-4CF6-87AC-2CB7EFEBC5CD}"/>
                </a:ext>
              </a:extLst>
            </p:cNvPr>
            <p:cNvGrpSpPr/>
            <p:nvPr userDrawn="1"/>
          </p:nvGrpSpPr>
          <p:grpSpPr>
            <a:xfrm>
              <a:off x="4868910" y="1003939"/>
              <a:ext cx="2265387" cy="2173113"/>
              <a:chOff x="5233525" y="4954450"/>
              <a:chExt cx="538275" cy="516350"/>
            </a:xfrm>
          </p:grpSpPr>
          <p:sp>
            <p:nvSpPr>
              <p:cNvPr id="8" name="Shape 823">
                <a:extLst>
                  <a:ext uri="{FF2B5EF4-FFF2-40B4-BE49-F238E27FC236}">
                    <a16:creationId xmlns:a16="http://schemas.microsoft.com/office/drawing/2014/main" xmlns="" id="{915C32CE-F54C-4A91-A795-5F6EE0E2C310}"/>
                  </a:ext>
                </a:extLst>
              </p:cNvPr>
              <p:cNvSpPr/>
              <p:nvPr/>
            </p:nvSpPr>
            <p:spPr>
              <a:xfrm>
                <a:off x="5637825" y="4954450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1023" y="3410"/>
                    </a:moveTo>
                    <a:lnTo>
                      <a:pt x="1023" y="3410"/>
                    </a:lnTo>
                    <a:lnTo>
                      <a:pt x="1193" y="3483"/>
                    </a:lnTo>
                    <a:lnTo>
                      <a:pt x="1388" y="3532"/>
                    </a:lnTo>
                    <a:lnTo>
                      <a:pt x="1583" y="3556"/>
                    </a:lnTo>
                    <a:lnTo>
                      <a:pt x="1778" y="3581"/>
                    </a:lnTo>
                    <a:lnTo>
                      <a:pt x="1778" y="3581"/>
                    </a:lnTo>
                    <a:lnTo>
                      <a:pt x="1973" y="3556"/>
                    </a:lnTo>
                    <a:lnTo>
                      <a:pt x="2143" y="3532"/>
                    </a:lnTo>
                    <a:lnTo>
                      <a:pt x="2314" y="3508"/>
                    </a:lnTo>
                    <a:lnTo>
                      <a:pt x="2484" y="3435"/>
                    </a:lnTo>
                    <a:lnTo>
                      <a:pt x="2630" y="3361"/>
                    </a:lnTo>
                    <a:lnTo>
                      <a:pt x="2776" y="3264"/>
                    </a:lnTo>
                    <a:lnTo>
                      <a:pt x="2923" y="3167"/>
                    </a:lnTo>
                    <a:lnTo>
                      <a:pt x="3044" y="3045"/>
                    </a:lnTo>
                    <a:lnTo>
                      <a:pt x="3166" y="2923"/>
                    </a:lnTo>
                    <a:lnTo>
                      <a:pt x="3264" y="2801"/>
                    </a:lnTo>
                    <a:lnTo>
                      <a:pt x="3361" y="2631"/>
                    </a:lnTo>
                    <a:lnTo>
                      <a:pt x="3434" y="2485"/>
                    </a:lnTo>
                    <a:lnTo>
                      <a:pt x="3483" y="2314"/>
                    </a:lnTo>
                    <a:lnTo>
                      <a:pt x="3531" y="2144"/>
                    </a:lnTo>
                    <a:lnTo>
                      <a:pt x="3556" y="1973"/>
                    </a:lnTo>
                    <a:lnTo>
                      <a:pt x="3580" y="1803"/>
                    </a:lnTo>
                    <a:lnTo>
                      <a:pt x="3580" y="1803"/>
                    </a:lnTo>
                    <a:lnTo>
                      <a:pt x="3556" y="1608"/>
                    </a:lnTo>
                    <a:lnTo>
                      <a:pt x="3531" y="1437"/>
                    </a:lnTo>
                    <a:lnTo>
                      <a:pt x="3483" y="1267"/>
                    </a:lnTo>
                    <a:lnTo>
                      <a:pt x="3434" y="1096"/>
                    </a:lnTo>
                    <a:lnTo>
                      <a:pt x="3361" y="950"/>
                    </a:lnTo>
                    <a:lnTo>
                      <a:pt x="3264" y="804"/>
                    </a:lnTo>
                    <a:lnTo>
                      <a:pt x="3166" y="658"/>
                    </a:lnTo>
                    <a:lnTo>
                      <a:pt x="3044" y="536"/>
                    </a:lnTo>
                    <a:lnTo>
                      <a:pt x="2923" y="414"/>
                    </a:lnTo>
                    <a:lnTo>
                      <a:pt x="2776" y="317"/>
                    </a:lnTo>
                    <a:lnTo>
                      <a:pt x="2630" y="220"/>
                    </a:lnTo>
                    <a:lnTo>
                      <a:pt x="2484" y="147"/>
                    </a:lnTo>
                    <a:lnTo>
                      <a:pt x="2314" y="98"/>
                    </a:lnTo>
                    <a:lnTo>
                      <a:pt x="2143" y="49"/>
                    </a:lnTo>
                    <a:lnTo>
                      <a:pt x="1973" y="25"/>
                    </a:lnTo>
                    <a:lnTo>
                      <a:pt x="1778" y="0"/>
                    </a:lnTo>
                    <a:lnTo>
                      <a:pt x="1778" y="0"/>
                    </a:lnTo>
                    <a:lnTo>
                      <a:pt x="1607" y="25"/>
                    </a:lnTo>
                    <a:lnTo>
                      <a:pt x="1437" y="49"/>
                    </a:lnTo>
                    <a:lnTo>
                      <a:pt x="1266" y="98"/>
                    </a:lnTo>
                    <a:lnTo>
                      <a:pt x="1096" y="147"/>
                    </a:lnTo>
                    <a:lnTo>
                      <a:pt x="925" y="220"/>
                    </a:lnTo>
                    <a:lnTo>
                      <a:pt x="779" y="317"/>
                    </a:lnTo>
                    <a:lnTo>
                      <a:pt x="658" y="414"/>
                    </a:lnTo>
                    <a:lnTo>
                      <a:pt x="536" y="536"/>
                    </a:lnTo>
                    <a:lnTo>
                      <a:pt x="414" y="658"/>
                    </a:lnTo>
                    <a:lnTo>
                      <a:pt x="317" y="804"/>
                    </a:lnTo>
                    <a:lnTo>
                      <a:pt x="219" y="950"/>
                    </a:lnTo>
                    <a:lnTo>
                      <a:pt x="146" y="1096"/>
                    </a:lnTo>
                    <a:lnTo>
                      <a:pt x="73" y="1267"/>
                    </a:lnTo>
                    <a:lnTo>
                      <a:pt x="49" y="1437"/>
                    </a:lnTo>
                    <a:lnTo>
                      <a:pt x="24" y="1608"/>
                    </a:lnTo>
                    <a:lnTo>
                      <a:pt x="0" y="1803"/>
                    </a:lnTo>
                    <a:lnTo>
                      <a:pt x="0" y="1803"/>
                    </a:lnTo>
                    <a:lnTo>
                      <a:pt x="24" y="2071"/>
                    </a:lnTo>
                    <a:lnTo>
                      <a:pt x="97" y="2339"/>
                    </a:lnTo>
                    <a:lnTo>
                      <a:pt x="195" y="2582"/>
                    </a:lnTo>
                    <a:lnTo>
                      <a:pt x="317" y="280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Shape 824">
                <a:extLst>
                  <a:ext uri="{FF2B5EF4-FFF2-40B4-BE49-F238E27FC236}">
                    <a16:creationId xmlns:a16="http://schemas.microsoft.com/office/drawing/2014/main" xmlns="" id="{25663F7D-C889-439B-A68E-97D8B29147A8}"/>
                  </a:ext>
                </a:extLst>
              </p:cNvPr>
              <p:cNvSpPr/>
              <p:nvPr/>
            </p:nvSpPr>
            <p:spPr>
              <a:xfrm>
                <a:off x="5323025" y="4980625"/>
                <a:ext cx="88925" cy="889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57" fill="none" extrusionOk="0">
                    <a:moveTo>
                      <a:pt x="3191" y="2850"/>
                    </a:moveTo>
                    <a:lnTo>
                      <a:pt x="3191" y="2850"/>
                    </a:lnTo>
                    <a:lnTo>
                      <a:pt x="3313" y="2680"/>
                    </a:lnTo>
                    <a:lnTo>
                      <a:pt x="3410" y="2509"/>
                    </a:lnTo>
                    <a:lnTo>
                      <a:pt x="3483" y="2314"/>
                    </a:lnTo>
                    <a:lnTo>
                      <a:pt x="3532" y="2095"/>
                    </a:lnTo>
                    <a:lnTo>
                      <a:pt x="3532" y="2095"/>
                    </a:lnTo>
                    <a:lnTo>
                      <a:pt x="3556" y="1925"/>
                    </a:lnTo>
                    <a:lnTo>
                      <a:pt x="3556" y="1730"/>
                    </a:lnTo>
                    <a:lnTo>
                      <a:pt x="3556" y="1559"/>
                    </a:lnTo>
                    <a:lnTo>
                      <a:pt x="3508" y="1389"/>
                    </a:lnTo>
                    <a:lnTo>
                      <a:pt x="3459" y="1218"/>
                    </a:lnTo>
                    <a:lnTo>
                      <a:pt x="3410" y="1072"/>
                    </a:lnTo>
                    <a:lnTo>
                      <a:pt x="3337" y="902"/>
                    </a:lnTo>
                    <a:lnTo>
                      <a:pt x="3240" y="756"/>
                    </a:lnTo>
                    <a:lnTo>
                      <a:pt x="3142" y="634"/>
                    </a:lnTo>
                    <a:lnTo>
                      <a:pt x="3021" y="512"/>
                    </a:lnTo>
                    <a:lnTo>
                      <a:pt x="2899" y="390"/>
                    </a:lnTo>
                    <a:lnTo>
                      <a:pt x="2753" y="293"/>
                    </a:lnTo>
                    <a:lnTo>
                      <a:pt x="2606" y="196"/>
                    </a:lnTo>
                    <a:lnTo>
                      <a:pt x="2436" y="122"/>
                    </a:lnTo>
                    <a:lnTo>
                      <a:pt x="2266" y="74"/>
                    </a:lnTo>
                    <a:lnTo>
                      <a:pt x="2095" y="25"/>
                    </a:lnTo>
                    <a:lnTo>
                      <a:pt x="2095" y="25"/>
                    </a:lnTo>
                    <a:lnTo>
                      <a:pt x="1925" y="1"/>
                    </a:lnTo>
                    <a:lnTo>
                      <a:pt x="1730" y="1"/>
                    </a:lnTo>
                    <a:lnTo>
                      <a:pt x="1559" y="1"/>
                    </a:lnTo>
                    <a:lnTo>
                      <a:pt x="1389" y="25"/>
                    </a:lnTo>
                    <a:lnTo>
                      <a:pt x="1218" y="74"/>
                    </a:lnTo>
                    <a:lnTo>
                      <a:pt x="1072" y="147"/>
                    </a:lnTo>
                    <a:lnTo>
                      <a:pt x="902" y="220"/>
                    </a:lnTo>
                    <a:lnTo>
                      <a:pt x="756" y="317"/>
                    </a:lnTo>
                    <a:lnTo>
                      <a:pt x="634" y="415"/>
                    </a:lnTo>
                    <a:lnTo>
                      <a:pt x="512" y="537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1"/>
                    </a:lnTo>
                    <a:lnTo>
                      <a:pt x="122" y="1097"/>
                    </a:lnTo>
                    <a:lnTo>
                      <a:pt x="74" y="1267"/>
                    </a:lnTo>
                    <a:lnTo>
                      <a:pt x="25" y="1462"/>
                    </a:lnTo>
                    <a:lnTo>
                      <a:pt x="25" y="1462"/>
                    </a:lnTo>
                    <a:lnTo>
                      <a:pt x="1" y="1633"/>
                    </a:lnTo>
                    <a:lnTo>
                      <a:pt x="1" y="1803"/>
                    </a:lnTo>
                    <a:lnTo>
                      <a:pt x="1" y="1998"/>
                    </a:lnTo>
                    <a:lnTo>
                      <a:pt x="25" y="2168"/>
                    </a:lnTo>
                    <a:lnTo>
                      <a:pt x="74" y="2339"/>
                    </a:lnTo>
                    <a:lnTo>
                      <a:pt x="147" y="2485"/>
                    </a:lnTo>
                    <a:lnTo>
                      <a:pt x="220" y="2655"/>
                    </a:lnTo>
                    <a:lnTo>
                      <a:pt x="317" y="2777"/>
                    </a:lnTo>
                    <a:lnTo>
                      <a:pt x="415" y="2923"/>
                    </a:lnTo>
                    <a:lnTo>
                      <a:pt x="536" y="3045"/>
                    </a:lnTo>
                    <a:lnTo>
                      <a:pt x="658" y="3167"/>
                    </a:lnTo>
                    <a:lnTo>
                      <a:pt x="804" y="3264"/>
                    </a:lnTo>
                    <a:lnTo>
                      <a:pt x="950" y="3362"/>
                    </a:lnTo>
                    <a:lnTo>
                      <a:pt x="1096" y="3435"/>
                    </a:lnTo>
                    <a:lnTo>
                      <a:pt x="1267" y="3483"/>
                    </a:lnTo>
                    <a:lnTo>
                      <a:pt x="1462" y="3532"/>
                    </a:lnTo>
                    <a:lnTo>
                      <a:pt x="1462" y="3532"/>
                    </a:lnTo>
                    <a:lnTo>
                      <a:pt x="1705" y="3557"/>
                    </a:lnTo>
                    <a:lnTo>
                      <a:pt x="1973" y="3557"/>
                    </a:lnTo>
                    <a:lnTo>
                      <a:pt x="2217" y="3508"/>
                    </a:lnTo>
                    <a:lnTo>
                      <a:pt x="2460" y="3435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Shape 825">
                <a:extLst>
                  <a:ext uri="{FF2B5EF4-FFF2-40B4-BE49-F238E27FC236}">
                    <a16:creationId xmlns:a16="http://schemas.microsoft.com/office/drawing/2014/main" xmlns="" id="{5C225417-5386-4CF0-A050-D547324972FC}"/>
                  </a:ext>
                </a:extLst>
              </p:cNvPr>
              <p:cNvSpPr/>
              <p:nvPr/>
            </p:nvSpPr>
            <p:spPr>
              <a:xfrm>
                <a:off x="5233525" y="5255225"/>
                <a:ext cx="895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81" h="3581" fill="none" extrusionOk="0">
                    <a:moveTo>
                      <a:pt x="3215" y="707"/>
                    </a:moveTo>
                    <a:lnTo>
                      <a:pt x="3215" y="707"/>
                    </a:lnTo>
                    <a:lnTo>
                      <a:pt x="3093" y="585"/>
                    </a:lnTo>
                    <a:lnTo>
                      <a:pt x="2972" y="464"/>
                    </a:lnTo>
                    <a:lnTo>
                      <a:pt x="2850" y="342"/>
                    </a:lnTo>
                    <a:lnTo>
                      <a:pt x="2679" y="244"/>
                    </a:lnTo>
                    <a:lnTo>
                      <a:pt x="2679" y="244"/>
                    </a:lnTo>
                    <a:lnTo>
                      <a:pt x="2533" y="171"/>
                    </a:lnTo>
                    <a:lnTo>
                      <a:pt x="2363" y="98"/>
                    </a:lnTo>
                    <a:lnTo>
                      <a:pt x="2192" y="50"/>
                    </a:lnTo>
                    <a:lnTo>
                      <a:pt x="2022" y="25"/>
                    </a:lnTo>
                    <a:lnTo>
                      <a:pt x="1851" y="1"/>
                    </a:lnTo>
                    <a:lnTo>
                      <a:pt x="1681" y="25"/>
                    </a:lnTo>
                    <a:lnTo>
                      <a:pt x="1510" y="25"/>
                    </a:lnTo>
                    <a:lnTo>
                      <a:pt x="1340" y="74"/>
                    </a:lnTo>
                    <a:lnTo>
                      <a:pt x="1169" y="123"/>
                    </a:lnTo>
                    <a:lnTo>
                      <a:pt x="1023" y="196"/>
                    </a:lnTo>
                    <a:lnTo>
                      <a:pt x="877" y="269"/>
                    </a:lnTo>
                    <a:lnTo>
                      <a:pt x="731" y="366"/>
                    </a:lnTo>
                    <a:lnTo>
                      <a:pt x="585" y="488"/>
                    </a:lnTo>
                    <a:lnTo>
                      <a:pt x="463" y="610"/>
                    </a:lnTo>
                    <a:lnTo>
                      <a:pt x="341" y="731"/>
                    </a:lnTo>
                    <a:lnTo>
                      <a:pt x="244" y="902"/>
                    </a:lnTo>
                    <a:lnTo>
                      <a:pt x="244" y="902"/>
                    </a:lnTo>
                    <a:lnTo>
                      <a:pt x="171" y="1048"/>
                    </a:lnTo>
                    <a:lnTo>
                      <a:pt x="98" y="1219"/>
                    </a:lnTo>
                    <a:lnTo>
                      <a:pt x="49" y="1389"/>
                    </a:lnTo>
                    <a:lnTo>
                      <a:pt x="25" y="1560"/>
                    </a:lnTo>
                    <a:lnTo>
                      <a:pt x="0" y="1730"/>
                    </a:lnTo>
                    <a:lnTo>
                      <a:pt x="0" y="1900"/>
                    </a:lnTo>
                    <a:lnTo>
                      <a:pt x="25" y="2071"/>
                    </a:lnTo>
                    <a:lnTo>
                      <a:pt x="73" y="2241"/>
                    </a:lnTo>
                    <a:lnTo>
                      <a:pt x="122" y="2412"/>
                    </a:lnTo>
                    <a:lnTo>
                      <a:pt x="195" y="2558"/>
                    </a:lnTo>
                    <a:lnTo>
                      <a:pt x="268" y="2729"/>
                    </a:lnTo>
                    <a:lnTo>
                      <a:pt x="366" y="2850"/>
                    </a:lnTo>
                    <a:lnTo>
                      <a:pt x="463" y="2996"/>
                    </a:lnTo>
                    <a:lnTo>
                      <a:pt x="609" y="3118"/>
                    </a:lnTo>
                    <a:lnTo>
                      <a:pt x="731" y="3240"/>
                    </a:lnTo>
                    <a:lnTo>
                      <a:pt x="901" y="3337"/>
                    </a:lnTo>
                    <a:lnTo>
                      <a:pt x="901" y="3337"/>
                    </a:lnTo>
                    <a:lnTo>
                      <a:pt x="1048" y="3410"/>
                    </a:lnTo>
                    <a:lnTo>
                      <a:pt x="1218" y="3484"/>
                    </a:lnTo>
                    <a:lnTo>
                      <a:pt x="1389" y="3532"/>
                    </a:lnTo>
                    <a:lnTo>
                      <a:pt x="1559" y="3557"/>
                    </a:lnTo>
                    <a:lnTo>
                      <a:pt x="1730" y="3581"/>
                    </a:lnTo>
                    <a:lnTo>
                      <a:pt x="1900" y="3581"/>
                    </a:lnTo>
                    <a:lnTo>
                      <a:pt x="2071" y="3557"/>
                    </a:lnTo>
                    <a:lnTo>
                      <a:pt x="2241" y="3508"/>
                    </a:lnTo>
                    <a:lnTo>
                      <a:pt x="2411" y="3459"/>
                    </a:lnTo>
                    <a:lnTo>
                      <a:pt x="2558" y="3410"/>
                    </a:lnTo>
                    <a:lnTo>
                      <a:pt x="2704" y="3313"/>
                    </a:lnTo>
                    <a:lnTo>
                      <a:pt x="2850" y="3216"/>
                    </a:lnTo>
                    <a:lnTo>
                      <a:pt x="2996" y="3118"/>
                    </a:lnTo>
                    <a:lnTo>
                      <a:pt x="3118" y="2996"/>
                    </a:lnTo>
                    <a:lnTo>
                      <a:pt x="3240" y="2850"/>
                    </a:lnTo>
                    <a:lnTo>
                      <a:pt x="3337" y="2704"/>
                    </a:lnTo>
                    <a:lnTo>
                      <a:pt x="3337" y="2704"/>
                    </a:lnTo>
                    <a:lnTo>
                      <a:pt x="3459" y="2412"/>
                    </a:lnTo>
                    <a:lnTo>
                      <a:pt x="3532" y="2144"/>
                    </a:lnTo>
                    <a:lnTo>
                      <a:pt x="3581" y="1852"/>
                    </a:lnTo>
                    <a:lnTo>
                      <a:pt x="3556" y="156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Shape 826">
                <a:extLst>
                  <a:ext uri="{FF2B5EF4-FFF2-40B4-BE49-F238E27FC236}">
                    <a16:creationId xmlns:a16="http://schemas.microsoft.com/office/drawing/2014/main" xmlns="" id="{F2B2177A-3C1C-4737-A983-B5086B44BAC9}"/>
                  </a:ext>
                </a:extLst>
              </p:cNvPr>
              <p:cNvSpPr/>
              <p:nvPr/>
            </p:nvSpPr>
            <p:spPr>
              <a:xfrm>
                <a:off x="5453325" y="5382475"/>
                <a:ext cx="88925" cy="883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33" fill="none" extrusionOk="0">
                    <a:moveTo>
                      <a:pt x="1389" y="1"/>
                    </a:moveTo>
                    <a:lnTo>
                      <a:pt x="1389" y="1"/>
                    </a:lnTo>
                    <a:lnTo>
                      <a:pt x="1194" y="50"/>
                    </a:lnTo>
                    <a:lnTo>
                      <a:pt x="999" y="147"/>
                    </a:lnTo>
                    <a:lnTo>
                      <a:pt x="804" y="245"/>
                    </a:lnTo>
                    <a:lnTo>
                      <a:pt x="634" y="366"/>
                    </a:lnTo>
                    <a:lnTo>
                      <a:pt x="634" y="366"/>
                    </a:lnTo>
                    <a:lnTo>
                      <a:pt x="488" y="488"/>
                    </a:lnTo>
                    <a:lnTo>
                      <a:pt x="390" y="634"/>
                    </a:lnTo>
                    <a:lnTo>
                      <a:pt x="268" y="780"/>
                    </a:lnTo>
                    <a:lnTo>
                      <a:pt x="195" y="926"/>
                    </a:lnTo>
                    <a:lnTo>
                      <a:pt x="122" y="1073"/>
                    </a:lnTo>
                    <a:lnTo>
                      <a:pt x="74" y="1243"/>
                    </a:lnTo>
                    <a:lnTo>
                      <a:pt x="25" y="1414"/>
                    </a:lnTo>
                    <a:lnTo>
                      <a:pt x="0" y="1584"/>
                    </a:lnTo>
                    <a:lnTo>
                      <a:pt x="0" y="1755"/>
                    </a:lnTo>
                    <a:lnTo>
                      <a:pt x="0" y="1925"/>
                    </a:lnTo>
                    <a:lnTo>
                      <a:pt x="25" y="2096"/>
                    </a:lnTo>
                    <a:lnTo>
                      <a:pt x="74" y="2266"/>
                    </a:lnTo>
                    <a:lnTo>
                      <a:pt x="122" y="2412"/>
                    </a:lnTo>
                    <a:lnTo>
                      <a:pt x="195" y="2583"/>
                    </a:lnTo>
                    <a:lnTo>
                      <a:pt x="293" y="2729"/>
                    </a:lnTo>
                    <a:lnTo>
                      <a:pt x="415" y="2875"/>
                    </a:lnTo>
                    <a:lnTo>
                      <a:pt x="415" y="2875"/>
                    </a:lnTo>
                    <a:lnTo>
                      <a:pt x="536" y="3021"/>
                    </a:lnTo>
                    <a:lnTo>
                      <a:pt x="658" y="3143"/>
                    </a:lnTo>
                    <a:lnTo>
                      <a:pt x="804" y="3240"/>
                    </a:lnTo>
                    <a:lnTo>
                      <a:pt x="950" y="3313"/>
                    </a:lnTo>
                    <a:lnTo>
                      <a:pt x="1121" y="3386"/>
                    </a:lnTo>
                    <a:lnTo>
                      <a:pt x="1267" y="3459"/>
                    </a:lnTo>
                    <a:lnTo>
                      <a:pt x="1437" y="3484"/>
                    </a:lnTo>
                    <a:lnTo>
                      <a:pt x="1608" y="3508"/>
                    </a:lnTo>
                    <a:lnTo>
                      <a:pt x="1778" y="3532"/>
                    </a:lnTo>
                    <a:lnTo>
                      <a:pt x="1949" y="3508"/>
                    </a:lnTo>
                    <a:lnTo>
                      <a:pt x="2119" y="3484"/>
                    </a:lnTo>
                    <a:lnTo>
                      <a:pt x="2290" y="3435"/>
                    </a:lnTo>
                    <a:lnTo>
                      <a:pt x="2460" y="3386"/>
                    </a:lnTo>
                    <a:lnTo>
                      <a:pt x="2606" y="3313"/>
                    </a:lnTo>
                    <a:lnTo>
                      <a:pt x="2777" y="3216"/>
                    </a:lnTo>
                    <a:lnTo>
                      <a:pt x="2923" y="3118"/>
                    </a:lnTo>
                    <a:lnTo>
                      <a:pt x="2923" y="3118"/>
                    </a:lnTo>
                    <a:lnTo>
                      <a:pt x="3045" y="2997"/>
                    </a:lnTo>
                    <a:lnTo>
                      <a:pt x="3167" y="2851"/>
                    </a:lnTo>
                    <a:lnTo>
                      <a:pt x="3264" y="2704"/>
                    </a:lnTo>
                    <a:lnTo>
                      <a:pt x="3361" y="2558"/>
                    </a:lnTo>
                    <a:lnTo>
                      <a:pt x="3435" y="2412"/>
                    </a:lnTo>
                    <a:lnTo>
                      <a:pt x="3483" y="2242"/>
                    </a:lnTo>
                    <a:lnTo>
                      <a:pt x="3532" y="2071"/>
                    </a:lnTo>
                    <a:lnTo>
                      <a:pt x="3556" y="1901"/>
                    </a:lnTo>
                    <a:lnTo>
                      <a:pt x="3556" y="1730"/>
                    </a:lnTo>
                    <a:lnTo>
                      <a:pt x="3556" y="1560"/>
                    </a:lnTo>
                    <a:lnTo>
                      <a:pt x="3532" y="1389"/>
                    </a:lnTo>
                    <a:lnTo>
                      <a:pt x="3483" y="1219"/>
                    </a:lnTo>
                    <a:lnTo>
                      <a:pt x="3410" y="1048"/>
                    </a:lnTo>
                    <a:lnTo>
                      <a:pt x="3337" y="902"/>
                    </a:lnTo>
                    <a:lnTo>
                      <a:pt x="3264" y="756"/>
                    </a:lnTo>
                    <a:lnTo>
                      <a:pt x="3142" y="610"/>
                    </a:lnTo>
                    <a:lnTo>
                      <a:pt x="3142" y="610"/>
                    </a:lnTo>
                    <a:lnTo>
                      <a:pt x="2972" y="415"/>
                    </a:lnTo>
                    <a:lnTo>
                      <a:pt x="2753" y="245"/>
                    </a:lnTo>
                    <a:lnTo>
                      <a:pt x="2533" y="123"/>
                    </a:lnTo>
                    <a:lnTo>
                      <a:pt x="2314" y="5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Shape 827">
                <a:extLst>
                  <a:ext uri="{FF2B5EF4-FFF2-40B4-BE49-F238E27FC236}">
                    <a16:creationId xmlns:a16="http://schemas.microsoft.com/office/drawing/2014/main" xmlns="" id="{065E0883-FD56-4990-A3BA-7394FB6E3D9D}"/>
                  </a:ext>
                </a:extLst>
              </p:cNvPr>
              <p:cNvSpPr/>
              <p:nvPr/>
            </p:nvSpPr>
            <p:spPr>
              <a:xfrm>
                <a:off x="5682875" y="5188875"/>
                <a:ext cx="88925" cy="89525"/>
              </a:xfrm>
              <a:custGeom>
                <a:avLst/>
                <a:gdLst/>
                <a:ahLst/>
                <a:cxnLst/>
                <a:rect l="0" t="0" r="0" b="0"/>
                <a:pathLst>
                  <a:path w="3557" h="3581" fill="none" extrusionOk="0">
                    <a:moveTo>
                      <a:pt x="0" y="2022"/>
                    </a:moveTo>
                    <a:lnTo>
                      <a:pt x="0" y="2022"/>
                    </a:lnTo>
                    <a:lnTo>
                      <a:pt x="25" y="2216"/>
                    </a:lnTo>
                    <a:lnTo>
                      <a:pt x="98" y="2411"/>
                    </a:lnTo>
                    <a:lnTo>
                      <a:pt x="98" y="2411"/>
                    </a:lnTo>
                    <a:lnTo>
                      <a:pt x="171" y="2557"/>
                    </a:lnTo>
                    <a:lnTo>
                      <a:pt x="244" y="2728"/>
                    </a:lnTo>
                    <a:lnTo>
                      <a:pt x="341" y="2874"/>
                    </a:lnTo>
                    <a:lnTo>
                      <a:pt x="463" y="2996"/>
                    </a:lnTo>
                    <a:lnTo>
                      <a:pt x="585" y="3118"/>
                    </a:lnTo>
                    <a:lnTo>
                      <a:pt x="707" y="3239"/>
                    </a:lnTo>
                    <a:lnTo>
                      <a:pt x="853" y="3337"/>
                    </a:lnTo>
                    <a:lnTo>
                      <a:pt x="999" y="3410"/>
                    </a:lnTo>
                    <a:lnTo>
                      <a:pt x="1169" y="3483"/>
                    </a:lnTo>
                    <a:lnTo>
                      <a:pt x="1340" y="3532"/>
                    </a:lnTo>
                    <a:lnTo>
                      <a:pt x="1510" y="3556"/>
                    </a:lnTo>
                    <a:lnTo>
                      <a:pt x="1681" y="3580"/>
                    </a:lnTo>
                    <a:lnTo>
                      <a:pt x="1851" y="3580"/>
                    </a:lnTo>
                    <a:lnTo>
                      <a:pt x="2022" y="3556"/>
                    </a:lnTo>
                    <a:lnTo>
                      <a:pt x="2192" y="3532"/>
                    </a:lnTo>
                    <a:lnTo>
                      <a:pt x="2363" y="3459"/>
                    </a:lnTo>
                    <a:lnTo>
                      <a:pt x="2363" y="3459"/>
                    </a:lnTo>
                    <a:lnTo>
                      <a:pt x="2533" y="3410"/>
                    </a:lnTo>
                    <a:lnTo>
                      <a:pt x="2704" y="3312"/>
                    </a:lnTo>
                    <a:lnTo>
                      <a:pt x="2850" y="3215"/>
                    </a:lnTo>
                    <a:lnTo>
                      <a:pt x="2972" y="3093"/>
                    </a:lnTo>
                    <a:lnTo>
                      <a:pt x="3093" y="2971"/>
                    </a:lnTo>
                    <a:lnTo>
                      <a:pt x="3215" y="2850"/>
                    </a:lnTo>
                    <a:lnTo>
                      <a:pt x="3288" y="2704"/>
                    </a:lnTo>
                    <a:lnTo>
                      <a:pt x="3386" y="2557"/>
                    </a:lnTo>
                    <a:lnTo>
                      <a:pt x="3434" y="2387"/>
                    </a:lnTo>
                    <a:lnTo>
                      <a:pt x="3483" y="2216"/>
                    </a:lnTo>
                    <a:lnTo>
                      <a:pt x="3532" y="2070"/>
                    </a:lnTo>
                    <a:lnTo>
                      <a:pt x="3556" y="1875"/>
                    </a:lnTo>
                    <a:lnTo>
                      <a:pt x="3556" y="1705"/>
                    </a:lnTo>
                    <a:lnTo>
                      <a:pt x="3532" y="1534"/>
                    </a:lnTo>
                    <a:lnTo>
                      <a:pt x="3507" y="1364"/>
                    </a:lnTo>
                    <a:lnTo>
                      <a:pt x="3434" y="1194"/>
                    </a:lnTo>
                    <a:lnTo>
                      <a:pt x="3434" y="1194"/>
                    </a:lnTo>
                    <a:lnTo>
                      <a:pt x="3361" y="1023"/>
                    </a:lnTo>
                    <a:lnTo>
                      <a:pt x="3288" y="853"/>
                    </a:lnTo>
                    <a:lnTo>
                      <a:pt x="3191" y="706"/>
                    </a:lnTo>
                    <a:lnTo>
                      <a:pt x="3069" y="585"/>
                    </a:lnTo>
                    <a:lnTo>
                      <a:pt x="2947" y="463"/>
                    </a:lnTo>
                    <a:lnTo>
                      <a:pt x="2825" y="341"/>
                    </a:lnTo>
                    <a:lnTo>
                      <a:pt x="2679" y="268"/>
                    </a:lnTo>
                    <a:lnTo>
                      <a:pt x="2533" y="171"/>
                    </a:lnTo>
                    <a:lnTo>
                      <a:pt x="2363" y="122"/>
                    </a:lnTo>
                    <a:lnTo>
                      <a:pt x="2192" y="73"/>
                    </a:lnTo>
                    <a:lnTo>
                      <a:pt x="2022" y="24"/>
                    </a:lnTo>
                    <a:lnTo>
                      <a:pt x="1851" y="24"/>
                    </a:lnTo>
                    <a:lnTo>
                      <a:pt x="1681" y="0"/>
                    </a:lnTo>
                    <a:lnTo>
                      <a:pt x="1510" y="24"/>
                    </a:lnTo>
                    <a:lnTo>
                      <a:pt x="1340" y="73"/>
                    </a:lnTo>
                    <a:lnTo>
                      <a:pt x="1169" y="122"/>
                    </a:lnTo>
                    <a:lnTo>
                      <a:pt x="1169" y="122"/>
                    </a:lnTo>
                    <a:lnTo>
                      <a:pt x="974" y="195"/>
                    </a:lnTo>
                    <a:lnTo>
                      <a:pt x="804" y="292"/>
                    </a:lnTo>
                    <a:lnTo>
                      <a:pt x="658" y="390"/>
                    </a:lnTo>
                    <a:lnTo>
                      <a:pt x="512" y="512"/>
                    </a:lnTo>
                    <a:lnTo>
                      <a:pt x="390" y="658"/>
                    </a:lnTo>
                    <a:lnTo>
                      <a:pt x="293" y="804"/>
                    </a:lnTo>
                    <a:lnTo>
                      <a:pt x="195" y="950"/>
                    </a:lnTo>
                    <a:lnTo>
                      <a:pt x="122" y="1120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Shape 828">
                <a:extLst>
                  <a:ext uri="{FF2B5EF4-FFF2-40B4-BE49-F238E27FC236}">
                    <a16:creationId xmlns:a16="http://schemas.microsoft.com/office/drawing/2014/main" xmlns="" id="{C497A5ED-CCEE-4F09-A7B4-7079C57F1DC1}"/>
                  </a:ext>
                </a:extLst>
              </p:cNvPr>
              <p:cNvSpPr/>
              <p:nvPr/>
            </p:nvSpPr>
            <p:spPr>
              <a:xfrm>
                <a:off x="5411925" y="5110925"/>
                <a:ext cx="188775" cy="189400"/>
              </a:xfrm>
              <a:custGeom>
                <a:avLst/>
                <a:gdLst/>
                <a:ahLst/>
                <a:cxnLst/>
                <a:rect l="0" t="0" r="0" b="0"/>
                <a:pathLst>
                  <a:path w="7551" h="7576" fill="none" extrusionOk="0">
                    <a:moveTo>
                      <a:pt x="0" y="3776"/>
                    </a:moveTo>
                    <a:lnTo>
                      <a:pt x="0" y="3776"/>
                    </a:lnTo>
                    <a:lnTo>
                      <a:pt x="25" y="3410"/>
                    </a:lnTo>
                    <a:lnTo>
                      <a:pt x="73" y="3021"/>
                    </a:lnTo>
                    <a:lnTo>
                      <a:pt x="171" y="2655"/>
                    </a:lnTo>
                    <a:lnTo>
                      <a:pt x="293" y="2314"/>
                    </a:lnTo>
                    <a:lnTo>
                      <a:pt x="463" y="1973"/>
                    </a:lnTo>
                    <a:lnTo>
                      <a:pt x="658" y="1681"/>
                    </a:lnTo>
                    <a:lnTo>
                      <a:pt x="877" y="1389"/>
                    </a:lnTo>
                    <a:lnTo>
                      <a:pt x="1121" y="1121"/>
                    </a:lnTo>
                    <a:lnTo>
                      <a:pt x="1389" y="877"/>
                    </a:lnTo>
                    <a:lnTo>
                      <a:pt x="1656" y="658"/>
                    </a:lnTo>
                    <a:lnTo>
                      <a:pt x="1973" y="463"/>
                    </a:lnTo>
                    <a:lnTo>
                      <a:pt x="2314" y="293"/>
                    </a:lnTo>
                    <a:lnTo>
                      <a:pt x="2655" y="171"/>
                    </a:lnTo>
                    <a:lnTo>
                      <a:pt x="3020" y="74"/>
                    </a:lnTo>
                    <a:lnTo>
                      <a:pt x="3386" y="25"/>
                    </a:lnTo>
                    <a:lnTo>
                      <a:pt x="3775" y="1"/>
                    </a:lnTo>
                    <a:lnTo>
                      <a:pt x="3775" y="1"/>
                    </a:lnTo>
                    <a:lnTo>
                      <a:pt x="4165" y="25"/>
                    </a:lnTo>
                    <a:lnTo>
                      <a:pt x="4555" y="74"/>
                    </a:lnTo>
                    <a:lnTo>
                      <a:pt x="4896" y="171"/>
                    </a:lnTo>
                    <a:lnTo>
                      <a:pt x="5261" y="293"/>
                    </a:lnTo>
                    <a:lnTo>
                      <a:pt x="5578" y="463"/>
                    </a:lnTo>
                    <a:lnTo>
                      <a:pt x="5894" y="658"/>
                    </a:lnTo>
                    <a:lnTo>
                      <a:pt x="6186" y="877"/>
                    </a:lnTo>
                    <a:lnTo>
                      <a:pt x="6454" y="1121"/>
                    </a:lnTo>
                    <a:lnTo>
                      <a:pt x="6698" y="1389"/>
                    </a:lnTo>
                    <a:lnTo>
                      <a:pt x="6917" y="1681"/>
                    </a:lnTo>
                    <a:lnTo>
                      <a:pt x="7112" y="1973"/>
                    </a:lnTo>
                    <a:lnTo>
                      <a:pt x="7258" y="2314"/>
                    </a:lnTo>
                    <a:lnTo>
                      <a:pt x="7404" y="2655"/>
                    </a:lnTo>
                    <a:lnTo>
                      <a:pt x="7477" y="3021"/>
                    </a:lnTo>
                    <a:lnTo>
                      <a:pt x="7550" y="3410"/>
                    </a:lnTo>
                    <a:lnTo>
                      <a:pt x="7550" y="3776"/>
                    </a:lnTo>
                    <a:lnTo>
                      <a:pt x="7550" y="3776"/>
                    </a:lnTo>
                    <a:lnTo>
                      <a:pt x="7550" y="4165"/>
                    </a:lnTo>
                    <a:lnTo>
                      <a:pt x="7477" y="4555"/>
                    </a:lnTo>
                    <a:lnTo>
                      <a:pt x="7404" y="4920"/>
                    </a:lnTo>
                    <a:lnTo>
                      <a:pt x="7258" y="5261"/>
                    </a:lnTo>
                    <a:lnTo>
                      <a:pt x="7112" y="5578"/>
                    </a:lnTo>
                    <a:lnTo>
                      <a:pt x="6917" y="5895"/>
                    </a:lnTo>
                    <a:lnTo>
                      <a:pt x="6698" y="6187"/>
                    </a:lnTo>
                    <a:lnTo>
                      <a:pt x="6454" y="6455"/>
                    </a:lnTo>
                    <a:lnTo>
                      <a:pt x="6186" y="6698"/>
                    </a:lnTo>
                    <a:lnTo>
                      <a:pt x="5894" y="6917"/>
                    </a:lnTo>
                    <a:lnTo>
                      <a:pt x="5578" y="7112"/>
                    </a:lnTo>
                    <a:lnTo>
                      <a:pt x="5261" y="7258"/>
                    </a:lnTo>
                    <a:lnTo>
                      <a:pt x="4896" y="7405"/>
                    </a:lnTo>
                    <a:lnTo>
                      <a:pt x="4555" y="7478"/>
                    </a:lnTo>
                    <a:lnTo>
                      <a:pt x="4165" y="7551"/>
                    </a:lnTo>
                    <a:lnTo>
                      <a:pt x="3775" y="7575"/>
                    </a:lnTo>
                    <a:lnTo>
                      <a:pt x="3775" y="7575"/>
                    </a:lnTo>
                    <a:lnTo>
                      <a:pt x="3386" y="7551"/>
                    </a:lnTo>
                    <a:lnTo>
                      <a:pt x="3020" y="7478"/>
                    </a:lnTo>
                    <a:lnTo>
                      <a:pt x="2655" y="7405"/>
                    </a:lnTo>
                    <a:lnTo>
                      <a:pt x="2314" y="7258"/>
                    </a:lnTo>
                    <a:lnTo>
                      <a:pt x="1973" y="7112"/>
                    </a:lnTo>
                    <a:lnTo>
                      <a:pt x="1656" y="6917"/>
                    </a:lnTo>
                    <a:lnTo>
                      <a:pt x="1389" y="6698"/>
                    </a:lnTo>
                    <a:lnTo>
                      <a:pt x="1121" y="6455"/>
                    </a:lnTo>
                    <a:lnTo>
                      <a:pt x="877" y="6187"/>
                    </a:lnTo>
                    <a:lnTo>
                      <a:pt x="658" y="5895"/>
                    </a:lnTo>
                    <a:lnTo>
                      <a:pt x="463" y="5578"/>
                    </a:lnTo>
                    <a:lnTo>
                      <a:pt x="293" y="5261"/>
                    </a:lnTo>
                    <a:lnTo>
                      <a:pt x="171" y="4920"/>
                    </a:lnTo>
                    <a:lnTo>
                      <a:pt x="73" y="4555"/>
                    </a:lnTo>
                    <a:lnTo>
                      <a:pt x="25" y="4165"/>
                    </a:lnTo>
                    <a:lnTo>
                      <a:pt x="0" y="3776"/>
                    </a:lnTo>
                    <a:lnTo>
                      <a:pt x="0" y="3776"/>
                    </a:lnTo>
                    <a:close/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Shape 829">
                <a:extLst>
                  <a:ext uri="{FF2B5EF4-FFF2-40B4-BE49-F238E27FC236}">
                    <a16:creationId xmlns:a16="http://schemas.microsoft.com/office/drawing/2014/main" xmlns="" id="{D8CBE5C1-1916-4EF1-B9E9-DC5E58DE62C4}"/>
                  </a:ext>
                </a:extLst>
              </p:cNvPr>
              <p:cNvSpPr/>
              <p:nvPr/>
            </p:nvSpPr>
            <p:spPr>
              <a:xfrm>
                <a:off x="5367475" y="5025075"/>
                <a:ext cx="81600" cy="105975"/>
              </a:xfrm>
              <a:custGeom>
                <a:avLst/>
                <a:gdLst/>
                <a:ahLst/>
                <a:cxnLst/>
                <a:rect l="0" t="0" r="0" b="0"/>
                <a:pathLst>
                  <a:path w="3264" h="4239" fill="none" extrusionOk="0">
                    <a:moveTo>
                      <a:pt x="0" y="1"/>
                    </a:moveTo>
                    <a:lnTo>
                      <a:pt x="3264" y="4238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Shape 830">
                <a:extLst>
                  <a:ext uri="{FF2B5EF4-FFF2-40B4-BE49-F238E27FC236}">
                    <a16:creationId xmlns:a16="http://schemas.microsoft.com/office/drawing/2014/main" xmlns="" id="{BB37530B-08B3-4205-8A08-E876EE3F9FBE}"/>
                  </a:ext>
                </a:extLst>
              </p:cNvPr>
              <p:cNvSpPr/>
              <p:nvPr/>
            </p:nvSpPr>
            <p:spPr>
              <a:xfrm>
                <a:off x="5567800" y="4999500"/>
                <a:ext cx="115100" cy="133975"/>
              </a:xfrm>
              <a:custGeom>
                <a:avLst/>
                <a:gdLst/>
                <a:ahLst/>
                <a:cxnLst/>
                <a:rect l="0" t="0" r="0" b="0"/>
                <a:pathLst>
                  <a:path w="4604" h="5359" fill="none" extrusionOk="0">
                    <a:moveTo>
                      <a:pt x="0" y="5359"/>
                    </a:moveTo>
                    <a:lnTo>
                      <a:pt x="4603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Shape 831">
                <a:extLst>
                  <a:ext uri="{FF2B5EF4-FFF2-40B4-BE49-F238E27FC236}">
                    <a16:creationId xmlns:a16="http://schemas.microsoft.com/office/drawing/2014/main" xmlns="" id="{14DEB002-C856-4D51-9E3F-42951B8C7A10}"/>
                  </a:ext>
                </a:extLst>
              </p:cNvPr>
              <p:cNvSpPr/>
              <p:nvPr/>
            </p:nvSpPr>
            <p:spPr>
              <a:xfrm>
                <a:off x="5600075" y="5217475"/>
                <a:ext cx="127275" cy="16475"/>
              </a:xfrm>
              <a:custGeom>
                <a:avLst/>
                <a:gdLst/>
                <a:ahLst/>
                <a:cxnLst/>
                <a:rect l="0" t="0" r="0" b="0"/>
                <a:pathLst>
                  <a:path w="5091" h="659" fill="none" extrusionOk="0">
                    <a:moveTo>
                      <a:pt x="5090" y="658"/>
                    </a:moveTo>
                    <a:lnTo>
                      <a:pt x="0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Shape 832">
                <a:extLst>
                  <a:ext uri="{FF2B5EF4-FFF2-40B4-BE49-F238E27FC236}">
                    <a16:creationId xmlns:a16="http://schemas.microsoft.com/office/drawing/2014/main" xmlns="" id="{5B5D5E96-C594-4AB6-9DF5-2ED8F56CCF52}"/>
                  </a:ext>
                </a:extLst>
              </p:cNvPr>
              <p:cNvSpPr/>
              <p:nvPr/>
            </p:nvSpPr>
            <p:spPr>
              <a:xfrm>
                <a:off x="5497775" y="5299675"/>
                <a:ext cx="4900" cy="126675"/>
              </a:xfrm>
              <a:custGeom>
                <a:avLst/>
                <a:gdLst/>
                <a:ahLst/>
                <a:cxnLst/>
                <a:rect l="0" t="0" r="0" b="0"/>
                <a:pathLst>
                  <a:path w="196" h="5067" fill="none" extrusionOk="0">
                    <a:moveTo>
                      <a:pt x="0" y="5067"/>
                    </a:moveTo>
                    <a:lnTo>
                      <a:pt x="195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Shape 833">
                <a:extLst>
                  <a:ext uri="{FF2B5EF4-FFF2-40B4-BE49-F238E27FC236}">
                    <a16:creationId xmlns:a16="http://schemas.microsoft.com/office/drawing/2014/main" xmlns="" id="{3FC3F998-CA08-40F4-81A5-CEC994EBBF42}"/>
                  </a:ext>
                </a:extLst>
              </p:cNvPr>
              <p:cNvSpPr/>
              <p:nvPr/>
            </p:nvSpPr>
            <p:spPr>
              <a:xfrm>
                <a:off x="5277975" y="5241825"/>
                <a:ext cx="141275" cy="58500"/>
              </a:xfrm>
              <a:custGeom>
                <a:avLst/>
                <a:gdLst/>
                <a:ahLst/>
                <a:cxnLst/>
                <a:rect l="0" t="0" r="0" b="0"/>
                <a:pathLst>
                  <a:path w="5651" h="2340" fill="none" extrusionOk="0">
                    <a:moveTo>
                      <a:pt x="0" y="2339"/>
                    </a:moveTo>
                    <a:lnTo>
                      <a:pt x="5651" y="1"/>
                    </a:lnTo>
                  </a:path>
                </a:pathLst>
              </a:custGeom>
              <a:noFill/>
              <a:ln w="28575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3" name="Text Placeholder 2">
            <a:extLst>
              <a:ext uri="{FF2B5EF4-FFF2-40B4-BE49-F238E27FC236}">
                <a16:creationId xmlns:a16="http://schemas.microsoft.com/office/drawing/2014/main" xmlns="" id="{9C05CDBC-229D-45E2-B2F9-9037D7DF9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5880" y="4628428"/>
            <a:ext cx="5590283" cy="1463040"/>
          </a:xfrm>
        </p:spPr>
        <p:txBody>
          <a:bodyPr lIns="91440" rIns="91440" anchor="t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4D812236-1A32-4FE2-AB5A-F8F998D835F3}"/>
              </a:ext>
            </a:extLst>
          </p:cNvPr>
          <p:cNvSpPr/>
          <p:nvPr/>
        </p:nvSpPr>
        <p:spPr>
          <a:xfrm>
            <a:off x="272955" y="0"/>
            <a:ext cx="423081" cy="1562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xmlns="" id="{DFB8EB76-3B7A-4486-95E5-0316680FFD7E}"/>
              </a:ext>
            </a:extLst>
          </p:cNvPr>
          <p:cNvCxnSpPr>
            <a:cxnSpLocks/>
          </p:cNvCxnSpPr>
          <p:nvPr/>
        </p:nvCxnSpPr>
        <p:spPr>
          <a:xfrm>
            <a:off x="3315880" y="4545974"/>
            <a:ext cx="5590283" cy="0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25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5239" y="263276"/>
            <a:ext cx="11187259" cy="10146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5240" y="1463857"/>
            <a:ext cx="11187258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240" y="6544402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1F92D86E-4587-4D20-84AE-16FF5E75883A}" type="datetimeFigureOut">
              <a:rPr lang="en-US" smtClean="0"/>
              <a:t>7/31/2018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301" y="6521027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81670" y="6521027"/>
            <a:ext cx="42192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</a:lstStyle>
          <a:p>
            <a:fld id="{74366384-E358-41A4-88E2-598F6C62061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429491" y="172390"/>
            <a:ext cx="0" cy="1196439"/>
          </a:xfrm>
          <a:prstGeom prst="line">
            <a:avLst/>
          </a:prstGeom>
          <a:ln w="19050">
            <a:solidFill>
              <a:srgbClr val="4C32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206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none" spc="100" baseline="0">
          <a:solidFill>
            <a:schemeClr val="tx1">
              <a:lumMod val="95000"/>
              <a:lumOff val="5000"/>
            </a:schemeClr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8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B6A479"/>
        </a:buClr>
        <a:buFont typeface="Segoe UI Semilight" panose="020B0402040204020203" pitchFamily="34" charset="0"/>
        <a:buChar char="-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CC6D1E3-36C6-455F-8DCC-0801C30B5D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Concurrency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9519340-E9A5-4B44-A5B5-8FC2C9AB00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Data Structures and Parallelism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FEB9EC4A-C1DF-45A1-93EA-60BB7A5F51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51"/>
          <a:stretch/>
        </p:blipFill>
        <p:spPr>
          <a:xfrm>
            <a:off x="0" y="-47134"/>
            <a:ext cx="12252960" cy="4627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55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CCCE6B-F02C-4EBF-88F4-1FDBC2B27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1522F14-A5BE-4EDE-8558-A1D667245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9" y="1006248"/>
            <a:ext cx="11187258" cy="4845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balance=0;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 {return balance;}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(int x) {balance = x;}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void withdraw(int amount){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int b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if(amount &gt; b)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throw new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WithdrawTooLargeException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(b-amount);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17687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4430D0-561A-4527-8718-437E3F736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</a:t>
            </a:r>
            <a:r>
              <a:rPr lang="en-US" dirty="0" err="1"/>
              <a:t>Interleavings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B7A7CC-C432-4683-ACF9-980EDE44C0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Suppose the account has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balance </a:t>
            </a:r>
            <a:r>
              <a:rPr lang="en-US" sz="2800" dirty="0"/>
              <a:t>of 150.</a:t>
            </a:r>
          </a:p>
          <a:p>
            <a:endParaRPr lang="en-US" sz="2800" dirty="0"/>
          </a:p>
          <a:p>
            <a:r>
              <a:rPr lang="en-US" sz="2800" dirty="0"/>
              <a:t>Two threads run: one withdrawing 100, another withdrawing 75.</a:t>
            </a:r>
          </a:p>
          <a:p>
            <a:endParaRPr lang="en-US" sz="2800" dirty="0"/>
          </a:p>
          <a:p>
            <a:r>
              <a:rPr lang="en-US" sz="2800" dirty="0"/>
              <a:t>Find a bad interleaving – what can go wrong?</a:t>
            </a:r>
          </a:p>
        </p:txBody>
      </p:sp>
    </p:spTree>
    <p:extLst>
      <p:ext uri="{BB962C8B-B14F-4D97-AF65-F5344CB8AC3E}">
        <p14:creationId xmlns:p14="http://schemas.microsoft.com/office/powerpoint/2010/main" val="289835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F98C4-CC0B-435C-A1E1-6F7B871B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9" y="1463857"/>
            <a:ext cx="5681181" cy="4845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b)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(b-amount);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1CCF651-1380-4C49-BAB7-558CB52DD332}"/>
              </a:ext>
            </a:extLst>
          </p:cNvPr>
          <p:cNvSpPr txBox="1">
            <a:spLocks/>
          </p:cNvSpPr>
          <p:nvPr/>
        </p:nvSpPr>
        <p:spPr>
          <a:xfrm>
            <a:off x="6168868" y="1463857"/>
            <a:ext cx="5681181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  int b = getBalance();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  if(amount &gt; b)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  setBalance(b-amount);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055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F98C4-CC0B-435C-A1E1-6F7B871B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239" y="1463857"/>
            <a:ext cx="5681181" cy="4845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b)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(b-amount);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1CCF651-1380-4C49-BAB7-558CB52DD332}"/>
              </a:ext>
            </a:extLst>
          </p:cNvPr>
          <p:cNvSpPr txBox="1">
            <a:spLocks/>
          </p:cNvSpPr>
          <p:nvPr/>
        </p:nvSpPr>
        <p:spPr>
          <a:xfrm>
            <a:off x="6168868" y="1463857"/>
            <a:ext cx="5681181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b)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(b-amount);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27266" y="2024476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820" y="258509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66552" y="202447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268354" y="2632866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6552" y="370525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7266" y="368712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6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31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E7912-A88A-48FA-A22A-5BAA486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</a:t>
            </a:r>
            <a:r>
              <a:rPr lang="en-US" dirty="0" err="1"/>
              <a:t>Interleavings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003718-BAF0-42CD-9D57-5DB84CA1E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What’s the problem?</a:t>
            </a:r>
          </a:p>
          <a:p>
            <a:r>
              <a:rPr lang="en-US" sz="2800" dirty="0"/>
              <a:t>We stored the result of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balance </a:t>
            </a:r>
            <a:r>
              <a:rPr lang="en-US" sz="2800" dirty="0">
                <a:latin typeface="+mn-lt"/>
                <a:cs typeface="Courier New" panose="02070309020205020404" pitchFamily="49" charset="0"/>
              </a:rPr>
              <a:t>locally, but another thread overwrote it after we stored it.</a:t>
            </a:r>
          </a:p>
          <a:p>
            <a:endParaRPr lang="en-US" sz="2800" dirty="0">
              <a:latin typeface="+mn-lt"/>
              <a:cs typeface="Courier New" panose="02070309020205020404" pitchFamily="49" charset="0"/>
            </a:endParaRPr>
          </a:p>
          <a:p>
            <a:r>
              <a:rPr lang="en-US" sz="2800" dirty="0">
                <a:latin typeface="+mn-lt"/>
                <a:cs typeface="Courier New" panose="02070309020205020404" pitchFamily="49" charset="0"/>
              </a:rPr>
              <a:t>The value became stale.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6097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99FF58-309E-4307-8869-07AC69BB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26A2CE-3A4B-435F-BA66-C4BCEC21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Principle: don’t let a variable that might be written become stable.</a:t>
            </a:r>
          </a:p>
          <a:p>
            <a:r>
              <a:rPr lang="en-US" sz="2800" dirty="0"/>
              <a:t>Ask for it again right before you use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23C5F546-870D-4928-9702-B8F4CDD535B2}"/>
              </a:ext>
            </a:extLst>
          </p:cNvPr>
          <p:cNvSpPr txBox="1">
            <a:spLocks/>
          </p:cNvSpPr>
          <p:nvPr/>
        </p:nvSpPr>
        <p:spPr>
          <a:xfrm>
            <a:off x="2371954" y="2811394"/>
            <a:ext cx="7413730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197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99FF58-309E-4307-8869-07AC69BBF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726A2CE-3A4B-435F-BA66-C4BCEC215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Principle: don’t let a variable that might be written become stable.</a:t>
            </a:r>
          </a:p>
          <a:p>
            <a:r>
              <a:rPr lang="en-US" sz="2800" dirty="0"/>
              <a:t>Ask for it again right before you use it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23C5F546-870D-4928-9702-B8F4CDD535B2}"/>
              </a:ext>
            </a:extLst>
          </p:cNvPr>
          <p:cNvSpPr txBox="1">
            <a:spLocks/>
          </p:cNvSpPr>
          <p:nvPr/>
        </p:nvSpPr>
        <p:spPr>
          <a:xfrm>
            <a:off x="2371954" y="2811394"/>
            <a:ext cx="7413730" cy="484550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()-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amount);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7D6AC0C3-4BC7-4078-B923-E6454CA6BB21}"/>
              </a:ext>
            </a:extLst>
          </p:cNvPr>
          <p:cNvSpPr/>
          <p:nvPr/>
        </p:nvSpPr>
        <p:spPr>
          <a:xfrm>
            <a:off x="575239" y="0"/>
            <a:ext cx="10510887" cy="701730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  <a:sp3d extrusionH="57150">
              <a:bevelT w="69850" h="69850" prst="divot"/>
            </a:sp3d>
          </a:bodyPr>
          <a:lstStyle/>
          <a:p>
            <a:pPr algn="ctr"/>
            <a:r>
              <a:rPr lang="en-US" sz="45000" b="1" cap="none" spc="0" dirty="0">
                <a:ln w="12700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4210" y="5997844"/>
            <a:ext cx="11213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That’s not a real concurrency principle. It doesn’t solve anything.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7275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F98C4-CC0B-435C-A1E1-6F7B871B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51" y="2158737"/>
            <a:ext cx="5914469" cy="4150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1CCF651-1380-4C49-BAB7-558CB52DD332}"/>
              </a:ext>
            </a:extLst>
          </p:cNvPr>
          <p:cNvSpPr txBox="1">
            <a:spLocks/>
          </p:cNvSpPr>
          <p:nvPr/>
        </p:nvSpPr>
        <p:spPr>
          <a:xfrm>
            <a:off x="6168868" y="2158737"/>
            <a:ext cx="5914469" cy="41506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46822C-9628-480E-ACB2-40D071994AA9}"/>
              </a:ext>
            </a:extLst>
          </p:cNvPr>
          <p:cNvSpPr txBox="1"/>
          <p:nvPr/>
        </p:nvSpPr>
        <p:spPr>
          <a:xfrm>
            <a:off x="480767" y="1395167"/>
            <a:ext cx="11281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There’s still a bad interleaving. Find one.</a:t>
            </a:r>
          </a:p>
        </p:txBody>
      </p:sp>
    </p:spTree>
    <p:extLst>
      <p:ext uri="{BB962C8B-B14F-4D97-AF65-F5344CB8AC3E}">
        <p14:creationId xmlns:p14="http://schemas.microsoft.com/office/powerpoint/2010/main" val="31894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F98C4-CC0B-435C-A1E1-6F7B871B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51" y="2158737"/>
            <a:ext cx="5914469" cy="4150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1CCF651-1380-4C49-BAB7-558CB52DD332}"/>
              </a:ext>
            </a:extLst>
          </p:cNvPr>
          <p:cNvSpPr txBox="1">
            <a:spLocks/>
          </p:cNvSpPr>
          <p:nvPr/>
        </p:nvSpPr>
        <p:spPr>
          <a:xfrm>
            <a:off x="6168868" y="2158737"/>
            <a:ext cx="5914469" cy="41506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46822C-9628-480E-ACB2-40D071994AA9}"/>
              </a:ext>
            </a:extLst>
          </p:cNvPr>
          <p:cNvSpPr txBox="1"/>
          <p:nvPr/>
        </p:nvSpPr>
        <p:spPr>
          <a:xfrm>
            <a:off x="480767" y="1395167"/>
            <a:ext cx="11281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There’s still a bad interleaving. Find one.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733" y="2704454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733" y="325917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87391" y="270445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49560" y="325917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0428" y="534886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09071" y="534886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9782" y="442413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21905" y="442413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16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9CB2056-E34F-4DB2-B0E7-0124453ED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Bad Interleaving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5F98C4-CC0B-435C-A1E1-6F7B871B0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51" y="2158737"/>
            <a:ext cx="5914469" cy="4150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A1CCF651-1380-4C49-BAB7-558CB52DD332}"/>
              </a:ext>
            </a:extLst>
          </p:cNvPr>
          <p:cNvSpPr txBox="1">
            <a:spLocks/>
          </p:cNvSpPr>
          <p:nvPr/>
        </p:nvSpPr>
        <p:spPr>
          <a:xfrm>
            <a:off x="6168868" y="2158737"/>
            <a:ext cx="5914469" cy="415062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withdraw(int amount){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b 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throw new …;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()-amount);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D46822C-9628-480E-ACB2-40D071994AA9}"/>
              </a:ext>
            </a:extLst>
          </p:cNvPr>
          <p:cNvSpPr txBox="1"/>
          <p:nvPr/>
        </p:nvSpPr>
        <p:spPr>
          <a:xfrm>
            <a:off x="480767" y="1395167"/>
            <a:ext cx="11281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There’s still a bad interleaving. Find one.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2733" y="2704454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2733" y="325917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587391" y="270445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49560" y="325917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90428" y="534886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2794" y="4410580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65318" y="5348863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7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921905" y="442413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8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2733" y="6078528"/>
            <a:ext cx="110812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 this version, we can have negative balances without throwing the exception!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31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Today is “recommended deadline” for exercises 8-9</a:t>
            </a:r>
          </a:p>
          <a:p>
            <a:r>
              <a:rPr lang="en-US" sz="2800" dirty="0" smtClean="0"/>
              <a:t>We’re not grading them until the real deadline, but we recommend you finish them by about today.</a:t>
            </a:r>
          </a:p>
          <a:p>
            <a:endParaRPr lang="en-US" sz="2800" dirty="0"/>
          </a:p>
          <a:p>
            <a:r>
              <a:rPr lang="en-US" sz="2800" dirty="0" smtClean="0"/>
              <a:t>P1 checkpoint 1 on Friday.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69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2A51FE-D990-429C-A536-82E230E8F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 Principle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2B456FB-BE53-4D24-B5E4-32CA8F7BB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Mutual Exclusion (aka Mutex, aka Locks)</a:t>
            </a:r>
          </a:p>
          <a:p>
            <a:r>
              <a:rPr lang="en-US" sz="2800" dirty="0"/>
              <a:t>Rewrite our methods so only one thread can use a resource at a time</a:t>
            </a:r>
          </a:p>
          <a:p>
            <a:pPr lvl="1"/>
            <a:r>
              <a:rPr lang="en-US" sz="2400" dirty="0"/>
              <a:t>All other threads must wait.</a:t>
            </a:r>
          </a:p>
          <a:p>
            <a:endParaRPr lang="en-US" sz="2800" dirty="0"/>
          </a:p>
          <a:p>
            <a:r>
              <a:rPr lang="en-US" sz="2800" dirty="0"/>
              <a:t>We need to identify the critical section</a:t>
            </a:r>
          </a:p>
          <a:p>
            <a:pPr lvl="1"/>
            <a:r>
              <a:rPr lang="en-US" sz="2400" dirty="0"/>
              <a:t>Portion of the code only a single thread can execute at once.</a:t>
            </a:r>
          </a:p>
          <a:p>
            <a:endParaRPr lang="en-US" sz="2800" dirty="0"/>
          </a:p>
          <a:p>
            <a:r>
              <a:rPr lang="en-US" sz="2800" dirty="0"/>
              <a:t>This MUST be done by the programmer.</a:t>
            </a:r>
          </a:p>
        </p:txBody>
      </p:sp>
    </p:spTree>
    <p:extLst>
      <p:ext uri="{BB962C8B-B14F-4D97-AF65-F5344CB8AC3E}">
        <p14:creationId xmlns:p14="http://schemas.microsoft.com/office/powerpoint/2010/main" val="367067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4E4145A-2012-4D6B-882D-DD0C07149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919" y="0"/>
            <a:ext cx="11187258" cy="4845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int balance=0;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private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busy = false; 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void withdraw(int amount){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while(busy){ /* spin wait */ 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busy = true;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int b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if(amount &gt; b)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	throw new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WithdrawTooLargeException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(b-amount);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	busy = false;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C5E3844-C3F3-4A81-8EC8-800D527FCCC1}"/>
              </a:ext>
            </a:extLst>
          </p:cNvPr>
          <p:cNvSpPr txBox="1"/>
          <p:nvPr/>
        </p:nvSpPr>
        <p:spPr>
          <a:xfrm>
            <a:off x="5316718" y="5222449"/>
            <a:ext cx="6240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Does this code work?</a:t>
            </a:r>
          </a:p>
        </p:txBody>
      </p:sp>
    </p:spTree>
    <p:extLst>
      <p:ext uri="{BB962C8B-B14F-4D97-AF65-F5344CB8AC3E}">
        <p14:creationId xmlns:p14="http://schemas.microsoft.com/office/powerpoint/2010/main" val="225638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041E22-13EB-40B2-B840-0FCA345C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43282A-382A-4C9E-916A-7770229C8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We can still have a bad interleaving.</a:t>
            </a:r>
          </a:p>
          <a:p>
            <a:r>
              <a:rPr lang="en-US" sz="2800" dirty="0"/>
              <a:t>If two threads see busy = false and get past the loop simultaneously.</a:t>
            </a:r>
          </a:p>
          <a:p>
            <a:endParaRPr lang="en-US" sz="2800" dirty="0"/>
          </a:p>
          <a:p>
            <a:r>
              <a:rPr lang="en-US" sz="2800" dirty="0"/>
              <a:t>We need a single operation that </a:t>
            </a:r>
          </a:p>
          <a:p>
            <a:pPr lvl="1"/>
            <a:r>
              <a:rPr lang="en-US" sz="2400" dirty="0"/>
              <a:t>Checks if busy is false</a:t>
            </a:r>
          </a:p>
          <a:p>
            <a:pPr lvl="1"/>
            <a:r>
              <a:rPr lang="en-US" sz="2400" dirty="0"/>
              <a:t>AND sets it to true if it is</a:t>
            </a:r>
          </a:p>
          <a:p>
            <a:pPr lvl="1"/>
            <a:r>
              <a:rPr lang="en-US" sz="2400" dirty="0"/>
              <a:t>Where no other thread can interrupt us.</a:t>
            </a:r>
          </a:p>
          <a:p>
            <a:pPr lvl="1"/>
            <a:endParaRPr lang="en-US" sz="2400" dirty="0"/>
          </a:p>
          <a:p>
            <a:r>
              <a:rPr lang="en-US" sz="2800" dirty="0"/>
              <a:t>An operation is </a:t>
            </a:r>
            <a:r>
              <a:rPr lang="en-US" sz="2800" b="1" dirty="0"/>
              <a:t>atomic</a:t>
            </a:r>
            <a:r>
              <a:rPr lang="en-US" sz="2800" dirty="0"/>
              <a:t> if no other threads can interrupt it/interleave with it. </a:t>
            </a:r>
          </a:p>
        </p:txBody>
      </p:sp>
    </p:spTree>
    <p:extLst>
      <p:ext uri="{BB962C8B-B14F-4D97-AF65-F5344CB8AC3E}">
        <p14:creationId xmlns:p14="http://schemas.microsoft.com/office/powerpoint/2010/main" val="35402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1AFE9A-E707-4ADF-B4A1-368D10A4F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CBC3EEB-4718-4F00-8C3A-EEE5972A6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There’s no regular java command to do that. </a:t>
            </a:r>
          </a:p>
          <a:p>
            <a:r>
              <a:rPr lang="en-US" sz="2800" dirty="0"/>
              <a:t>We need a new library</a:t>
            </a:r>
          </a:p>
          <a:p>
            <a:r>
              <a:rPr lang="en-US" sz="2800" dirty="0"/>
              <a:t>Lock (not a real object)</a:t>
            </a:r>
          </a:p>
          <a:p>
            <a:r>
              <a:rPr lang="en-US" sz="2800" dirty="0"/>
              <a:t>acquire() – blocks if lock is unavailable. When lock becomes available, one thread only gets lock.</a:t>
            </a:r>
          </a:p>
          <a:p>
            <a:r>
              <a:rPr lang="en-US" sz="2800" dirty="0"/>
              <a:t>release() – allow another thread to acquire lock.</a:t>
            </a:r>
          </a:p>
          <a:p>
            <a:endParaRPr lang="en-US" sz="2800" dirty="0"/>
          </a:p>
          <a:p>
            <a:r>
              <a:rPr lang="en-US" sz="2800" dirty="0"/>
              <a:t>Need OS level support to implement. </a:t>
            </a:r>
          </a:p>
          <a:p>
            <a:r>
              <a:rPr lang="en-US" sz="2800" dirty="0"/>
              <a:t>Take an operating systems course to learn more.</a:t>
            </a:r>
          </a:p>
        </p:txBody>
      </p:sp>
    </p:spTree>
    <p:extLst>
      <p:ext uri="{BB962C8B-B14F-4D97-AF65-F5344CB8AC3E}">
        <p14:creationId xmlns:p14="http://schemas.microsoft.com/office/powerpoint/2010/main" val="31914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16DE5C-A4C1-4852-85DC-6C4FE1DD9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8B2407-798C-482F-9219-4AC2273BC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128016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rivate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balance = 0;</a:t>
            </a:r>
          </a:p>
          <a:p>
            <a:pPr marL="128016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rivate Lock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lk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Lock();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void withdraw(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amount){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k.acquire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//might block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if(amount &gt; b)</a:t>
            </a:r>
          </a:p>
          <a:p>
            <a:pPr marL="457200" lvl="3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throw new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WithdrawTooLargeException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setBalance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 – amount);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k.release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310896" lvl="2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310896" lvl="2" indent="0">
              <a:buNone/>
            </a:pP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9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</a:p>
          <a:p>
            <a:r>
              <a:rPr lang="en-US" dirty="0" smtClean="0"/>
              <a:t>What is the critical section (i.e. the part of the code protected by the lock)?</a:t>
            </a:r>
          </a:p>
          <a:p>
            <a:r>
              <a:rPr lang="en-US" dirty="0" smtClean="0"/>
              <a:t>How many locks should we have</a:t>
            </a:r>
          </a:p>
          <a:p>
            <a:pPr lvl="1"/>
            <a:r>
              <a:rPr lang="en-US" sz="2200" dirty="0" smtClean="0"/>
              <a:t>One per </a:t>
            </a:r>
            <a:r>
              <a:rPr lang="en-US" sz="2200" dirty="0" err="1" smtClean="0"/>
              <a:t>BankAccount</a:t>
            </a:r>
            <a:r>
              <a:rPr lang="en-US" sz="2200" dirty="0" smtClean="0"/>
              <a:t> object?</a:t>
            </a:r>
          </a:p>
          <a:p>
            <a:pPr lvl="1"/>
            <a:r>
              <a:rPr lang="en-US" sz="2200" dirty="0" smtClean="0"/>
              <a:t>Two per </a:t>
            </a:r>
            <a:r>
              <a:rPr lang="en-US" sz="2200" dirty="0" err="1" smtClean="0"/>
              <a:t>BankAccount</a:t>
            </a:r>
            <a:r>
              <a:rPr lang="en-US" sz="2200" dirty="0" smtClean="0"/>
              <a:t> object (one in withdraw and a different lock in deposit)?</a:t>
            </a:r>
          </a:p>
          <a:p>
            <a:pPr lvl="1"/>
            <a:r>
              <a:rPr lang="en-US" sz="2200" dirty="0" smtClean="0"/>
              <a:t>One (static) one for the entire class (shared by all </a:t>
            </a:r>
            <a:r>
              <a:rPr lang="en-US" sz="2200" dirty="0" err="1" smtClean="0"/>
              <a:t>BankAccount</a:t>
            </a:r>
            <a:r>
              <a:rPr lang="en-US" sz="2200" dirty="0" smtClean="0"/>
              <a:t> objects)?</a:t>
            </a:r>
          </a:p>
          <a:p>
            <a:r>
              <a:rPr lang="en-US" dirty="0" smtClean="0"/>
              <a:t>There is a subtle bug in withdraw(), what is it?</a:t>
            </a:r>
          </a:p>
          <a:p>
            <a:r>
              <a:rPr lang="en-US" dirty="0" smtClean="0"/>
              <a:t>Do we need locks for </a:t>
            </a:r>
          </a:p>
          <a:p>
            <a:pPr lvl="1"/>
            <a:r>
              <a:rPr lang="en-US" sz="2200" dirty="0" err="1" smtClean="0"/>
              <a:t>getBalance</a:t>
            </a:r>
            <a:r>
              <a:rPr lang="en-US" sz="2200" dirty="0" smtClean="0"/>
              <a:t>()?</a:t>
            </a:r>
          </a:p>
          <a:p>
            <a:pPr lvl="1"/>
            <a:r>
              <a:rPr lang="en-US" sz="2200" dirty="0" err="1" smtClean="0"/>
              <a:t>setBalance</a:t>
            </a:r>
            <a:r>
              <a:rPr lang="en-US" sz="2200" dirty="0" smtClean="0"/>
              <a:t>()?</a:t>
            </a:r>
          </a:p>
          <a:p>
            <a:pPr lvl="1"/>
            <a:r>
              <a:rPr lang="en-US" sz="2200" dirty="0" smtClean="0"/>
              <a:t>For the purposes of this question, assume those methods are public.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4013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How many locks?</a:t>
            </a:r>
          </a:p>
          <a:p>
            <a:r>
              <a:rPr lang="en-US" sz="2800" dirty="0" smtClean="0"/>
              <a:t>Different locks for withdraw and deposit will lead to bad </a:t>
            </a:r>
            <a:r>
              <a:rPr lang="en-US" sz="2800" dirty="0" err="1" smtClean="0"/>
              <a:t>interleavings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The shared resource is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balance</a:t>
            </a:r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 not the methods themselves.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One lock for the whole class isn’t wrong…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But it is a bad design decision.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Only one thread anywhere can do any withdraw/deposit operation.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No matter how many bank accounts there are. 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There’s a tradeoff in how granular you make critical sections: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Bigger: easier to rule out errors, but fewer threads can work at once.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1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Bug in withdraw:</a:t>
            </a:r>
          </a:p>
          <a:p>
            <a:pPr lvl="1"/>
            <a:r>
              <a:rPr lang="en-US" sz="2400" dirty="0" smtClean="0"/>
              <a:t>When you throw an exception, you still hold onto the lock!</a:t>
            </a:r>
          </a:p>
          <a:p>
            <a:pPr lvl="1"/>
            <a:endParaRPr lang="en-US" sz="2400" dirty="0"/>
          </a:p>
          <a:p>
            <a:r>
              <a:rPr lang="en-US" sz="2800" dirty="0" smtClean="0"/>
              <a:t>You could release the lock before throwing the exception.</a:t>
            </a:r>
          </a:p>
          <a:p>
            <a:r>
              <a:rPr lang="en-US" sz="2800" dirty="0" smtClean="0"/>
              <a:t>Or use try{} finally{} blocks</a:t>
            </a:r>
          </a:p>
          <a:p>
            <a:r>
              <a:rPr lang="en-US" sz="2800" dirty="0" smtClean="0"/>
              <a:t>try{ critical section }</a:t>
            </a:r>
          </a:p>
          <a:p>
            <a:r>
              <a:rPr lang="en-US" sz="2800" dirty="0"/>
              <a:t>f</a:t>
            </a:r>
            <a:r>
              <a:rPr lang="en-US" sz="2800" dirty="0" smtClean="0"/>
              <a:t>inally{ </a:t>
            </a:r>
            <a:r>
              <a:rPr lang="en-US" sz="2800" dirty="0" err="1" smtClean="0"/>
              <a:t>lk.release</a:t>
            </a:r>
            <a:r>
              <a:rPr lang="en-US" sz="2800" dirty="0" smtClean="0"/>
              <a:t>()}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383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Re-entrant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 we need to lock </a:t>
            </a:r>
            <a:r>
              <a:rPr lang="en-US" sz="2800" dirty="0" err="1" smtClean="0"/>
              <a:t>setBalance</a:t>
            </a:r>
            <a:r>
              <a:rPr lang="en-US" sz="2800" dirty="0" smtClean="0"/>
              <a:t>()</a:t>
            </a:r>
          </a:p>
          <a:p>
            <a:r>
              <a:rPr lang="en-US" sz="2800" dirty="0" smtClean="0"/>
              <a:t>If it’s public, yes. </a:t>
            </a:r>
          </a:p>
          <a:p>
            <a:endParaRPr lang="en-US" sz="2800" dirty="0"/>
          </a:p>
          <a:p>
            <a:r>
              <a:rPr lang="en-US" sz="2800" dirty="0" smtClean="0"/>
              <a:t>But now we have a problem:</a:t>
            </a:r>
          </a:p>
          <a:p>
            <a:r>
              <a:rPr lang="en-US" sz="2800" dirty="0"/>
              <a:t>w</a:t>
            </a:r>
            <a:r>
              <a:rPr lang="en-US" sz="2800" dirty="0" smtClean="0"/>
              <a:t>ithdraw will acquire the lock, </a:t>
            </a:r>
          </a:p>
          <a:p>
            <a:r>
              <a:rPr lang="en-US" sz="2800" dirty="0" smtClean="0"/>
              <a:t>Then call </a:t>
            </a:r>
            <a:r>
              <a:rPr lang="en-US" sz="2800" dirty="0" err="1" smtClean="0"/>
              <a:t>setBalance</a:t>
            </a:r>
            <a:r>
              <a:rPr lang="en-US" sz="2800" dirty="0" smtClean="0"/>
              <a:t>()…</a:t>
            </a:r>
          </a:p>
          <a:p>
            <a:r>
              <a:rPr lang="en-US" sz="2800" dirty="0" smtClean="0"/>
              <a:t>Which needs the same lock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03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Re-entrant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Our locks need to be </a:t>
            </a:r>
            <a:r>
              <a:rPr lang="en-US" sz="2800" b="1" dirty="0" smtClean="0"/>
              <a:t>re-entrant</a:t>
            </a:r>
            <a:r>
              <a:rPr lang="en-US" sz="2800" dirty="0" smtClean="0"/>
              <a:t>. </a:t>
            </a:r>
          </a:p>
          <a:p>
            <a:r>
              <a:rPr lang="en-US" sz="2800" dirty="0" smtClean="0"/>
              <a:t>That is, the lock isn’t held by a single method call</a:t>
            </a:r>
          </a:p>
          <a:p>
            <a:r>
              <a:rPr lang="en-US" sz="2800" dirty="0" smtClean="0"/>
              <a:t>But rather by a thread.</a:t>
            </a:r>
          </a:p>
          <a:p>
            <a:pPr lvl="1"/>
            <a:r>
              <a:rPr lang="en-US" sz="2800" dirty="0" smtClean="0"/>
              <a:t>Execution can </a:t>
            </a:r>
            <a:r>
              <a:rPr lang="en-US" sz="2800" b="1" dirty="0" smtClean="0"/>
              <a:t>re-enter </a:t>
            </a:r>
            <a:r>
              <a:rPr lang="en-US" sz="2800" dirty="0" smtClean="0"/>
              <a:t>another critical section, while holding the same lock.</a:t>
            </a:r>
            <a:endParaRPr lang="en-US" sz="2800" dirty="0"/>
          </a:p>
          <a:p>
            <a:r>
              <a:rPr lang="en-US" sz="2800" dirty="0" smtClean="0"/>
              <a:t>Lock needs to know which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release 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call is the “real” release, and which one is just the end of an inner method call. 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Intuition: have a counter. Increment it when you “re-acquire” the lock, decrement when you release. Until releasing on 0 then really release. 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Take an operating systems course to learn more.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0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0C1A99-9BEF-4FA7-81E4-24BD77B7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60FA42-D372-45FE-897E-18D83DB1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So far </a:t>
            </a:r>
            <a:r>
              <a:rPr lang="en-US" sz="2800" dirty="0" smtClean="0"/>
              <a:t>we’ve been writing </a:t>
            </a:r>
            <a:r>
              <a:rPr lang="en-US" sz="2800" dirty="0"/>
              <a:t>parallel </a:t>
            </a:r>
            <a:r>
              <a:rPr lang="en-US" sz="2800" dirty="0" smtClean="0"/>
              <a:t>algorithms that don’t share resources.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Fork-join algorithms all had a simple structure</a:t>
            </a:r>
          </a:p>
          <a:p>
            <a:pPr lvl="1"/>
            <a:r>
              <a:rPr lang="en-US" sz="2400" dirty="0"/>
              <a:t>Each thread had memory only it </a:t>
            </a:r>
            <a:r>
              <a:rPr lang="en-US" sz="2400" dirty="0" smtClean="0"/>
              <a:t>accesses.</a:t>
            </a:r>
            <a:endParaRPr lang="en-US" sz="2400" dirty="0"/>
          </a:p>
          <a:p>
            <a:pPr lvl="1"/>
            <a:r>
              <a:rPr lang="en-US" sz="2400" dirty="0"/>
              <a:t>Results of one thread not accessed until </a:t>
            </a:r>
            <a:r>
              <a:rPr lang="en-US" sz="2400" dirty="0" smtClean="0"/>
              <a:t>joined.</a:t>
            </a:r>
            <a:endParaRPr lang="en-US" sz="2400" dirty="0"/>
          </a:p>
          <a:p>
            <a:pPr lvl="1"/>
            <a:r>
              <a:rPr lang="en-US" sz="2400" dirty="0"/>
              <a:t>The </a:t>
            </a:r>
            <a:r>
              <a:rPr lang="en-US" sz="2400" b="1" dirty="0"/>
              <a:t>structure </a:t>
            </a:r>
            <a:r>
              <a:rPr lang="en-US" sz="2400" dirty="0"/>
              <a:t>of the code ensured sharing didn’t go wrong.</a:t>
            </a:r>
          </a:p>
          <a:p>
            <a:pPr lvl="1"/>
            <a:endParaRPr lang="en-US" sz="2400" dirty="0"/>
          </a:p>
          <a:p>
            <a:r>
              <a:rPr lang="en-US" sz="2800" dirty="0"/>
              <a:t>Can’t use the same strategy when memory overlaps</a:t>
            </a:r>
          </a:p>
          <a:p>
            <a:r>
              <a:rPr lang="en-US" sz="2800" dirty="0"/>
              <a:t>Thread doing independent tasks on same resources. </a:t>
            </a:r>
          </a:p>
        </p:txBody>
      </p:sp>
    </p:spTree>
    <p:extLst>
      <p:ext uri="{BB962C8B-B14F-4D97-AF65-F5344CB8AC3E}">
        <p14:creationId xmlns:p14="http://schemas.microsoft.com/office/powerpoint/2010/main" val="151161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Locks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What happens when you need to acquire more than one lock?</a:t>
            </a:r>
          </a:p>
          <a:p>
            <a:pPr marL="0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transferTo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BankAccount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a){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his.lk.acquire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a.lk.acquire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this.withdraw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28016" lvl="1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a.deposit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amt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128016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a.lk.release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28016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this.lk.release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128016" lvl="1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26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Deadlock occurs when we have a cycle of dependencies</a:t>
                </a:r>
              </a:p>
              <a:p>
                <a:r>
                  <a:rPr lang="en-US" sz="2800" dirty="0" smtClean="0"/>
                  <a:t>i.e. we have threads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/>
                  <a:t> such that </a:t>
                </a:r>
              </a:p>
              <a:p>
                <a:r>
                  <a:rPr lang="en-US" sz="2800" dirty="0" smtClean="0"/>
                  <a:t>thread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2800" dirty="0" smtClean="0"/>
                  <a:t> is waiting for a resource held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800" dirty="0" smtClean="0"/>
                  <a:t> and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800" dirty="0" smtClean="0"/>
                  <a:t> is waiting for a resource held by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 smtClean="0"/>
                  <a:t>.</a:t>
                </a:r>
              </a:p>
              <a:p>
                <a:endParaRPr lang="en-US" sz="2800" dirty="0"/>
              </a:p>
              <a:p>
                <a:r>
                  <a:rPr lang="en-US" sz="2800" dirty="0" smtClean="0"/>
                  <a:t>How can we set up our program so this doesn’t happen?</a:t>
                </a:r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654" t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449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Deadlock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Smaller critical section:</a:t>
            </a:r>
          </a:p>
          <a:p>
            <a:pPr lvl="1"/>
            <a:r>
              <a:rPr lang="en-US" sz="2400" dirty="0" smtClean="0"/>
              <a:t>Acquire bank account 1’s lock, withdraw, release that lock</a:t>
            </a:r>
          </a:p>
          <a:p>
            <a:pPr lvl="1"/>
            <a:r>
              <a:rPr lang="en-US" sz="2400" dirty="0" smtClean="0"/>
              <a:t>Acquire bank account 2’s lock, deposit, release that lock</a:t>
            </a:r>
          </a:p>
          <a:p>
            <a:r>
              <a:rPr lang="en-US" sz="2800" dirty="0" smtClean="0"/>
              <a:t>Maybe ok here, but exposes wrong total amount in bank while blocking.</a:t>
            </a:r>
            <a:endParaRPr lang="en-US" sz="2800" dirty="0"/>
          </a:p>
          <a:p>
            <a:r>
              <a:rPr lang="en-US" sz="2800" dirty="0" smtClean="0"/>
              <a:t>Coarsen the lock granularity</a:t>
            </a:r>
          </a:p>
          <a:p>
            <a:pPr lvl="1"/>
            <a:r>
              <a:rPr lang="en-US" sz="2400" dirty="0" smtClean="0"/>
              <a:t>One lock for all accounts.</a:t>
            </a:r>
          </a:p>
          <a:p>
            <a:pPr lvl="1"/>
            <a:r>
              <a:rPr lang="en-US" sz="2400" dirty="0" smtClean="0"/>
              <a:t>Probably too coarse for good behavior</a:t>
            </a:r>
          </a:p>
          <a:p>
            <a:r>
              <a:rPr lang="en-US" sz="2800" dirty="0" smtClean="0"/>
              <a:t>All methods acquiring multiple locks acquire them in order.</a:t>
            </a:r>
          </a:p>
          <a:p>
            <a:pPr lvl="1"/>
            <a:r>
              <a:rPr lang="en-US" sz="2400" dirty="0" smtClean="0"/>
              <a:t>E.g. in order of account number.</a:t>
            </a:r>
          </a:p>
          <a:p>
            <a:r>
              <a:rPr lang="en-US" sz="2800" dirty="0" smtClean="0"/>
              <a:t>More options – take Operating Systems!</a:t>
            </a:r>
          </a:p>
        </p:txBody>
      </p:sp>
    </p:spTree>
    <p:extLst>
      <p:ext uri="{BB962C8B-B14F-4D97-AF65-F5344CB8AC3E}">
        <p14:creationId xmlns:p14="http://schemas.microsoft.com/office/powerpoint/2010/main" val="189677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Wisdom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9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types of memory</a:t>
            </a:r>
          </a:p>
          <a:p>
            <a:r>
              <a:rPr lang="en-US" dirty="0" smtClean="0"/>
              <a:t>Thread local (each thread has its own copy)</a:t>
            </a:r>
          </a:p>
          <a:p>
            <a:r>
              <a:rPr lang="en-US" dirty="0" smtClean="0"/>
              <a:t>Immutable (no thread overwrites that memory location)</a:t>
            </a:r>
          </a:p>
          <a:p>
            <a:r>
              <a:rPr lang="en-US" dirty="0" smtClean="0"/>
              <a:t>Shared and mutable</a:t>
            </a:r>
          </a:p>
          <a:p>
            <a:pPr lvl="1"/>
            <a:r>
              <a:rPr lang="en-US" dirty="0" smtClean="0"/>
              <a:t>Synchronization needed to control access.</a:t>
            </a:r>
          </a:p>
          <a:p>
            <a:pPr lvl="1"/>
            <a:endParaRPr lang="en-US" dirty="0"/>
          </a:p>
          <a:p>
            <a:r>
              <a:rPr lang="en-US" dirty="0" smtClean="0"/>
              <a:t>Whenever possible make memory of type 1 or 2.</a:t>
            </a:r>
          </a:p>
          <a:p>
            <a:r>
              <a:rPr lang="en-US" dirty="0" smtClean="0"/>
              <a:t>If you can minimize/eliminate side-effects in your code, you can make more memory type 2.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526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Consistent locking:</a:t>
            </a:r>
          </a:p>
          <a:p>
            <a:r>
              <a:rPr lang="en-US" sz="2800" dirty="0" smtClean="0"/>
              <a:t>Every location that reads or writes a shared resource has a lock.</a:t>
            </a:r>
          </a:p>
          <a:p>
            <a:r>
              <a:rPr lang="en-US" sz="2800" dirty="0" smtClean="0"/>
              <a:t>Even if you can’t think of a bad interleaving, better safe than sorry.</a:t>
            </a:r>
          </a:p>
          <a:p>
            <a:endParaRPr lang="en-US" sz="2800" dirty="0"/>
          </a:p>
          <a:p>
            <a:r>
              <a:rPr lang="en-US" sz="2800" dirty="0" smtClean="0"/>
              <a:t>When deciding how big to make a critical section:</a:t>
            </a:r>
          </a:p>
          <a:p>
            <a:r>
              <a:rPr lang="en-US" sz="2800" dirty="0" smtClean="0"/>
              <a:t>Start coarse grained, and move finer if you really need to improve performance.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92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Avoid expensive computations or I/O in critical sections. </a:t>
            </a:r>
          </a:p>
          <a:p>
            <a:r>
              <a:rPr lang="en-US" sz="2800" dirty="0" smtClean="0"/>
              <a:t>If possible release the lock, do the long computation, and reacquire the lock.</a:t>
            </a:r>
          </a:p>
          <a:p>
            <a:r>
              <a:rPr lang="en-US" sz="2800" dirty="0" smtClean="0"/>
              <a:t>Just make sure you haven’t introduced a race condition.</a:t>
            </a:r>
          </a:p>
          <a:p>
            <a:endParaRPr lang="en-US" sz="2800" dirty="0"/>
          </a:p>
          <a:p>
            <a:r>
              <a:rPr lang="en-US" sz="2800" dirty="0" smtClean="0"/>
              <a:t>Think in terms of what operations need to be atomic.</a:t>
            </a:r>
          </a:p>
          <a:p>
            <a:r>
              <a:rPr lang="en-US" sz="2800" dirty="0" smtClean="0"/>
              <a:t>i.e. consider atomicity first, then think about where the locks go.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71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Conventional Wisdom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Don’t write your own.</a:t>
            </a:r>
          </a:p>
          <a:p>
            <a:endParaRPr lang="en-US" sz="2800" dirty="0"/>
          </a:p>
          <a:p>
            <a:r>
              <a:rPr lang="en-US" sz="2800" dirty="0" smtClean="0"/>
              <a:t>There’s probably a library that does what you need.</a:t>
            </a:r>
          </a:p>
          <a:p>
            <a:r>
              <a:rPr lang="en-US" sz="2800" dirty="0" smtClean="0"/>
              <a:t>Use it.</a:t>
            </a:r>
          </a:p>
          <a:p>
            <a:endParaRPr lang="en-US" sz="2800" dirty="0"/>
          </a:p>
          <a:p>
            <a:r>
              <a:rPr lang="en-US" sz="2800" dirty="0" smtClean="0"/>
              <a:t>There are thread-safe libraries like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ConcurrentHashMap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No need to do it yourself when experts already did it </a:t>
            </a:r>
          </a:p>
          <a:p>
            <a:pPr lvl="1"/>
            <a:r>
              <a:rPr lang="en-US" sz="2400" dirty="0" smtClean="0">
                <a:latin typeface="+mn-lt"/>
                <a:cs typeface="Courier New" panose="02070309020205020404" pitchFamily="49" charset="0"/>
              </a:rPr>
              <a:t>and probably did it better.</a:t>
            </a:r>
            <a:endParaRPr lang="en-US" sz="24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2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Java Notes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Code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795528" y="2651760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432560" y="4605528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60320" y="1377696"/>
            <a:ext cx="1764792" cy="176479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635496" y="1769364"/>
            <a:ext cx="4895088" cy="489508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002280" y="1990178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1237488" y="324104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924812" y="5202684"/>
          <a:ext cx="390144" cy="975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144"/>
              </a:tblGrid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083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 marL="81449" marR="81449" marT="40724" marB="40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25724" y="1453309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476244" y="2029259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1277112" y="2687012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627632" y="3262962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1976628" y="4648781"/>
            <a:ext cx="9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PC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2327148" y="5224731"/>
            <a:ext cx="960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l</a:t>
            </a:r>
            <a:r>
              <a:rPr lang="en-US" sz="2400" dirty="0" smtClean="0"/>
              <a:t>ocal</a:t>
            </a:r>
          </a:p>
          <a:p>
            <a:r>
              <a:rPr lang="en-US" sz="2400" dirty="0" err="1" smtClean="0"/>
              <a:t>vars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7946136" y="2029259"/>
            <a:ext cx="2724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Heap memory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7214616" y="3678460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625840" y="4841258"/>
            <a:ext cx="1868424" cy="927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Structures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224528" y="2651760"/>
            <a:ext cx="2496312" cy="914400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3"/>
            <a:endCxn id="8" idx="2"/>
          </p:cNvCxnSpPr>
          <p:nvPr/>
        </p:nvCxnSpPr>
        <p:spPr>
          <a:xfrm>
            <a:off x="2587752" y="3678461"/>
            <a:ext cx="4047744" cy="538447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3197352" y="4605528"/>
            <a:ext cx="3438144" cy="880872"/>
          </a:xfrm>
          <a:prstGeom prst="straightConnector1">
            <a:avLst/>
          </a:prstGeom>
          <a:ln w="635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23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Java locks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re-entrant lock is available in </a:t>
            </a:r>
            <a:r>
              <a:rPr lang="en-US" sz="2800" dirty="0" err="1" smtClean="0"/>
              <a:t>java.util</a:t>
            </a:r>
            <a:endParaRPr lang="en-US" sz="2800" dirty="0" smtClean="0"/>
          </a:p>
          <a:p>
            <a:r>
              <a:rPr lang="en-US" sz="2800" dirty="0" err="1" smtClean="0"/>
              <a:t>java.util.concurrent.locks.ReentrantLock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Methods are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2800" dirty="0" smtClean="0"/>
              <a:t>() and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unlock()</a:t>
            </a:r>
          </a:p>
          <a:p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2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cs typeface="Courier New" panose="02070309020205020404" pitchFamily="49" charset="0"/>
              </a:rPr>
              <a:t>Java </a:t>
            </a:r>
            <a:r>
              <a:rPr lang="en-US" sz="2800" dirty="0">
                <a:cs typeface="Courier New" panose="02070309020205020404" pitchFamily="49" charset="0"/>
              </a:rPr>
              <a:t>has built-in support for reentrant locks with the keyword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ynchronized (expression) {</a:t>
            </a:r>
          </a:p>
          <a:p>
            <a:pPr marL="128016" lvl="1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Critical section</a:t>
            </a:r>
          </a:p>
          <a:p>
            <a:pPr marL="128016" lvl="1" indent="0">
              <a:buNone/>
            </a:pP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lvl="1"/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Expression must evaluate to an object.</a:t>
            </a:r>
          </a:p>
          <a:p>
            <a:pPr lvl="2"/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Every object “is a lock” in java</a:t>
            </a:r>
          </a:p>
          <a:p>
            <a:pPr lvl="2"/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Lock is acquired at the opening brace and released at the matching closing brace.</a:t>
            </a:r>
          </a:p>
          <a:p>
            <a:pPr lvl="2"/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Released even if control leaves due to throw/return/etc.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9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ynchronized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If your whole method is a critical section</a:t>
            </a:r>
          </a:p>
          <a:p>
            <a:r>
              <a:rPr lang="en-US" sz="2800" dirty="0" smtClean="0"/>
              <a:t>And the object you want for your lock is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You can change the method header to include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synchronized.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E.g. 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 synchronized void 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getBalance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Equivalent of having </a:t>
            </a:r>
          </a:p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ynchronized(this){ } </a:t>
            </a:r>
            <a:r>
              <a:rPr lang="en-US" sz="2800" dirty="0" smtClean="0">
                <a:latin typeface="+mn-lt"/>
                <a:cs typeface="Courier New" panose="02070309020205020404" pitchFamily="49" charset="0"/>
              </a:rPr>
              <a:t>around entire method body.</a:t>
            </a:r>
            <a:endParaRPr lang="en-US" sz="2800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2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8629BA-3FB6-4F27-8543-CFB5C99CE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Concurrency?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7A7DDE-BD17-4EFB-ABBF-0986A86D2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If we’re not using them to solve the same big problem, why threads?</a:t>
            </a:r>
          </a:p>
          <a:p>
            <a:endParaRPr lang="en-US" sz="2800" dirty="0"/>
          </a:p>
          <a:p>
            <a:r>
              <a:rPr lang="en-US" sz="2800" dirty="0"/>
              <a:t>Code responsiveness</a:t>
            </a:r>
          </a:p>
          <a:p>
            <a:pPr lvl="1"/>
            <a:r>
              <a:rPr lang="en-US" sz="2400" dirty="0"/>
              <a:t>One thread responds to GUI, another does big computations</a:t>
            </a:r>
          </a:p>
          <a:p>
            <a:r>
              <a:rPr lang="en-US" sz="2800" dirty="0"/>
              <a:t>Processor utilization</a:t>
            </a:r>
          </a:p>
          <a:p>
            <a:pPr lvl="1"/>
            <a:r>
              <a:rPr lang="en-US" sz="2400" dirty="0"/>
              <a:t>If a thread needs to go to disk, can throw another thread on while it waits.</a:t>
            </a:r>
          </a:p>
          <a:p>
            <a:r>
              <a:rPr lang="en-US" sz="2800" dirty="0"/>
              <a:t>Failure isolation</a:t>
            </a:r>
          </a:p>
          <a:p>
            <a:pPr lvl="1"/>
            <a:r>
              <a:rPr lang="en-US" sz="2400" dirty="0"/>
              <a:t>Don’t want one exception to crash the whole program.</a:t>
            </a:r>
          </a:p>
        </p:txBody>
      </p:sp>
    </p:spTree>
    <p:extLst>
      <p:ext uri="{BB962C8B-B14F-4D97-AF65-F5344CB8AC3E}">
        <p14:creationId xmlns:p14="http://schemas.microsoft.com/office/powerpoint/2010/main" val="17247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7FDEEB-C3BF-4170-A245-0EE5C3780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8A9B0-AA7C-4260-9758-B86F4B234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Different threads might access the same resources</a:t>
            </a:r>
          </a:p>
          <a:p>
            <a:pPr marL="128016" lvl="1" indent="0">
              <a:buNone/>
            </a:pPr>
            <a:r>
              <a:rPr lang="en-US" sz="2400" dirty="0"/>
              <a:t>In unpredictable orders or even simultaneously</a:t>
            </a:r>
          </a:p>
          <a:p>
            <a:pPr marL="128016" lvl="1" indent="0">
              <a:buNone/>
            </a:pPr>
            <a:endParaRPr lang="en-US" sz="2400" dirty="0"/>
          </a:p>
          <a:p>
            <a:pPr marL="128016" lvl="1" indent="0">
              <a:buNone/>
            </a:pPr>
            <a:r>
              <a:rPr lang="en-US" sz="2400" dirty="0"/>
              <a:t>Simultaneous access is rare</a:t>
            </a:r>
          </a:p>
          <a:p>
            <a:pPr lvl="1"/>
            <a:r>
              <a:rPr lang="en-US" sz="2400" dirty="0"/>
              <a:t>Makes testing very difficult</a:t>
            </a:r>
          </a:p>
          <a:p>
            <a:pPr lvl="1"/>
            <a:r>
              <a:rPr lang="en-US" sz="2400" dirty="0"/>
              <a:t>Instead we’ll be disciplined when writing the code.</a:t>
            </a:r>
          </a:p>
          <a:p>
            <a:r>
              <a:rPr lang="en-US" sz="2800" dirty="0"/>
              <a:t>In this class, we’ll focus on code idioms that are known to work.</a:t>
            </a:r>
          </a:p>
          <a:p>
            <a:endParaRPr lang="en-US" sz="2800" dirty="0"/>
          </a:p>
          <a:p>
            <a:r>
              <a:rPr lang="en-US" sz="2800" dirty="0"/>
              <a:t>Won’t talk about java specifics – there are some details in the Grossman notes.</a:t>
            </a:r>
          </a:p>
        </p:txBody>
      </p:sp>
    </p:spTree>
    <p:extLst>
      <p:ext uri="{BB962C8B-B14F-4D97-AF65-F5344CB8AC3E}">
        <p14:creationId xmlns:p14="http://schemas.microsoft.com/office/powerpoint/2010/main" val="101023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B78F16-C829-48D1-902E-8A9AA4F05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a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61F6021-3300-4D5E-B467-C94F57651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Two threads both want to insert into a queue.</a:t>
            </a:r>
          </a:p>
          <a:p>
            <a:r>
              <a:rPr lang="en-US" sz="2800" dirty="0"/>
              <a:t>Each has its own program counter, they can each be running different parts of the code simultaneously.</a:t>
            </a:r>
          </a:p>
          <a:p>
            <a:r>
              <a:rPr lang="en-US" sz="2800" dirty="0"/>
              <a:t>They can arbitrarily “interrupt” each other.</a:t>
            </a:r>
          </a:p>
          <a:p>
            <a:endParaRPr lang="en-US" sz="2800" dirty="0"/>
          </a:p>
          <a:p>
            <a:r>
              <a:rPr lang="en-US" sz="2800" dirty="0"/>
              <a:t>What can go wrong?</a:t>
            </a:r>
          </a:p>
        </p:txBody>
      </p:sp>
    </p:spTree>
    <p:extLst>
      <p:ext uri="{BB962C8B-B14F-4D97-AF65-F5344CB8AC3E}">
        <p14:creationId xmlns:p14="http://schemas.microsoft.com/office/powerpoint/2010/main" val="407906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1063A-2975-460C-9A03-6DB7F4E2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Interleaving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4FC9E5-B2E9-41ED-A64F-F5E347035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69" y="1842271"/>
            <a:ext cx="5774464" cy="475245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Enqueue(x){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if(back==null){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back=new Node(x);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front=back;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else{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=new Node(x);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back=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F717A9C-EF9C-466C-B2B8-DA93D75BDBDF}"/>
              </a:ext>
            </a:extLst>
          </p:cNvPr>
          <p:cNvSpPr txBox="1">
            <a:spLocks/>
          </p:cNvSpPr>
          <p:nvPr/>
        </p:nvSpPr>
        <p:spPr>
          <a:xfrm>
            <a:off x="5988034" y="1844856"/>
            <a:ext cx="5774464" cy="475245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if(back==null){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back=new Node(x);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front=back;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else{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=new Node(x);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back=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87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1063A-2975-460C-9A03-6DB7F4E2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Interleaving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4FC9E5-B2E9-41ED-A64F-F5E347035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669" y="1842271"/>
            <a:ext cx="5774464" cy="475245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Enqueue(x){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if(back==null){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back=new Node(x);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front=back;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else{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=new Node(x);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back=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F717A9C-EF9C-466C-B2B8-DA93D75BDBDF}"/>
              </a:ext>
            </a:extLst>
          </p:cNvPr>
          <p:cNvSpPr txBox="1">
            <a:spLocks/>
          </p:cNvSpPr>
          <p:nvPr/>
        </p:nvSpPr>
        <p:spPr>
          <a:xfrm>
            <a:off x="5988034" y="1844856"/>
            <a:ext cx="5774464" cy="4752453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8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B6A479"/>
              </a:buClr>
              <a:buFont typeface="Segoe UI Semilight" panose="020B0402040204020203" pitchFamily="34" charset="0"/>
              <a:buChar char="-"/>
              <a:defRPr sz="1400" kern="1200">
                <a:solidFill>
                  <a:schemeClr val="tx1"/>
                </a:solidFill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Enqueue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(x){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if(back==null){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back=new Node(x);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front=back;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else{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=new Node(x);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	back=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back.next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Font typeface="Tw Cen MT" panose="020B0602020104020603" pitchFamily="34" charset="0"/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7234" y="2409986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234" y="2908647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7234" y="353103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4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50658" y="2409985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658" y="3069366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658" y="3712291"/>
            <a:ext cx="495946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</a:rPr>
              <a:t>6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13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Custom 1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33006F"/>
      </a:hlink>
      <a:folHlink>
        <a:srgbClr val="9A7B4C"/>
      </a:folHlink>
    </a:clrScheme>
    <a:fontScheme name="Kasey">
      <a:majorFont>
        <a:latin typeface="Georgia"/>
        <a:ea typeface=""/>
        <a:cs typeface=""/>
      </a:majorFont>
      <a:minorFont>
        <a:latin typeface="Segoe UI Semilight"/>
        <a:ea typeface=""/>
        <a:cs typeface="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lecture-02-asymptotics</Template>
  <TotalTime>1623</TotalTime>
  <Words>1973</Words>
  <Application>Microsoft Office PowerPoint</Application>
  <PresentationFormat>Widescreen</PresentationFormat>
  <Paragraphs>424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Calibri</vt:lpstr>
      <vt:lpstr>Cambria Math</vt:lpstr>
      <vt:lpstr>Courier New</vt:lpstr>
      <vt:lpstr>Segoe UI</vt:lpstr>
      <vt:lpstr>Segoe UI Light</vt:lpstr>
      <vt:lpstr>Segoe UI Semibold</vt:lpstr>
      <vt:lpstr>Segoe UI Semilight</vt:lpstr>
      <vt:lpstr>Tw Cen MT</vt:lpstr>
      <vt:lpstr>Wingdings 3</vt:lpstr>
      <vt:lpstr>Integral</vt:lpstr>
      <vt:lpstr>Concurrency</vt:lpstr>
      <vt:lpstr>Announcements </vt:lpstr>
      <vt:lpstr>Sharing Resources</vt:lpstr>
      <vt:lpstr>Parallel Code</vt:lpstr>
      <vt:lpstr>Why Concurrency?</vt:lpstr>
      <vt:lpstr>Concurrency</vt:lpstr>
      <vt:lpstr>Sharing a Queue</vt:lpstr>
      <vt:lpstr>Bad Interleaving</vt:lpstr>
      <vt:lpstr>Bad Interleaving</vt:lpstr>
      <vt:lpstr>One Example</vt:lpstr>
      <vt:lpstr>Bad Interleavings</vt:lpstr>
      <vt:lpstr>Bad Interleaving</vt:lpstr>
      <vt:lpstr>Bad Interleaving</vt:lpstr>
      <vt:lpstr>Bad Interleavings</vt:lpstr>
      <vt:lpstr>A Principle</vt:lpstr>
      <vt:lpstr>A Principle</vt:lpstr>
      <vt:lpstr>Bad Interleaving</vt:lpstr>
      <vt:lpstr>Bad Interleaving</vt:lpstr>
      <vt:lpstr>Bad Interleaving</vt:lpstr>
      <vt:lpstr>A Real Principle</vt:lpstr>
      <vt:lpstr>PowerPoint Presentation</vt:lpstr>
      <vt:lpstr>Locks</vt:lpstr>
      <vt:lpstr>Locks</vt:lpstr>
      <vt:lpstr>Locks</vt:lpstr>
      <vt:lpstr>Using Locks</vt:lpstr>
      <vt:lpstr>Using Locks</vt:lpstr>
      <vt:lpstr>Using Locks</vt:lpstr>
      <vt:lpstr>Re-entrant Locks</vt:lpstr>
      <vt:lpstr>Re-entrant Locks</vt:lpstr>
      <vt:lpstr>Deadlock</vt:lpstr>
      <vt:lpstr>Multiple Locks</vt:lpstr>
      <vt:lpstr>Deadlock</vt:lpstr>
      <vt:lpstr>Deadlock Solutions</vt:lpstr>
      <vt:lpstr>Conventional Wisdom</vt:lpstr>
      <vt:lpstr>Conventional Wisdom</vt:lpstr>
      <vt:lpstr>Conventional Wisdom</vt:lpstr>
      <vt:lpstr>Conventional Wisdom</vt:lpstr>
      <vt:lpstr>Conventional Wisdom</vt:lpstr>
      <vt:lpstr>Some Java Notes</vt:lpstr>
      <vt:lpstr>Real Java locks</vt:lpstr>
      <vt:lpstr>synchronized</vt:lpstr>
      <vt:lpstr>synchronized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Concurrency</dc:title>
  <dc:creator>Robert Weber</dc:creator>
  <cp:lastModifiedBy>Robert Weber</cp:lastModifiedBy>
  <cp:revision>26</cp:revision>
  <cp:lastPrinted>2018-07-31T21:52:40Z</cp:lastPrinted>
  <dcterms:created xsi:type="dcterms:W3CDTF">2018-07-31T03:27:57Z</dcterms:created>
  <dcterms:modified xsi:type="dcterms:W3CDTF">2018-08-01T17:48:53Z</dcterms:modified>
</cp:coreProperties>
</file>