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60" r:id="rId4"/>
    <p:sldId id="261" r:id="rId5"/>
    <p:sldId id="270" r:id="rId6"/>
    <p:sldId id="262" r:id="rId7"/>
    <p:sldId id="257" r:id="rId8"/>
    <p:sldId id="258" r:id="rId9"/>
    <p:sldId id="271" r:id="rId10"/>
    <p:sldId id="272" r:id="rId11"/>
    <p:sldId id="274" r:id="rId12"/>
    <p:sldId id="286" r:id="rId13"/>
    <p:sldId id="273" r:id="rId14"/>
    <p:sldId id="276" r:id="rId15"/>
    <p:sldId id="287" r:id="rId16"/>
    <p:sldId id="275" r:id="rId17"/>
    <p:sldId id="277" r:id="rId18"/>
    <p:sldId id="278" r:id="rId19"/>
    <p:sldId id="259" r:id="rId20"/>
    <p:sldId id="279" r:id="rId21"/>
    <p:sldId id="263" r:id="rId22"/>
    <p:sldId id="303" r:id="rId23"/>
    <p:sldId id="304" r:id="rId24"/>
    <p:sldId id="280" r:id="rId25"/>
    <p:sldId id="281" r:id="rId26"/>
    <p:sldId id="282" r:id="rId27"/>
    <p:sldId id="283" r:id="rId28"/>
    <p:sldId id="288" r:id="rId29"/>
    <p:sldId id="305" r:id="rId30"/>
    <p:sldId id="264" r:id="rId31"/>
    <p:sldId id="298" r:id="rId32"/>
    <p:sldId id="265" r:id="rId33"/>
    <p:sldId id="289" r:id="rId34"/>
    <p:sldId id="291" r:id="rId35"/>
    <p:sldId id="284" r:id="rId36"/>
    <p:sldId id="266" r:id="rId37"/>
    <p:sldId id="267" r:id="rId38"/>
    <p:sldId id="268" r:id="rId39"/>
    <p:sldId id="292" r:id="rId40"/>
    <p:sldId id="293" r:id="rId41"/>
    <p:sldId id="269" r:id="rId42"/>
    <p:sldId id="299" r:id="rId43"/>
    <p:sldId id="300" r:id="rId44"/>
    <p:sldId id="301" r:id="rId45"/>
    <p:sldId id="302" r:id="rId46"/>
    <p:sldId id="294" r:id="rId47"/>
    <p:sldId id="295" r:id="rId48"/>
    <p:sldId id="296" r:id="rId49"/>
    <p:sldId id="297" r:id="rId5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42B280A-CF3A-469C-BB0D-8D0E7DBB2435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22D1-5C6E-4585-BE06-630AEC11891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=""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98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280A-CF3A-469C-BB0D-8D0E7DBB2435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22D1-5C6E-4585-BE06-630AEC11891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=""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=""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=""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=""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=""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29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280A-CF3A-469C-BB0D-8D0E7DBB2435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22D1-5C6E-4585-BE06-630AEC11891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Shape 496">
            <a:extLst>
              <a:ext uri="{FF2B5EF4-FFF2-40B4-BE49-F238E27FC236}">
                <a16:creationId xmlns=""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=""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Shape 498">
              <a:extLst>
                <a:ext uri="{FF2B5EF4-FFF2-40B4-BE49-F238E27FC236}">
                  <a16:creationId xmlns=""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713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280A-CF3A-469C-BB0D-8D0E7DBB2435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22D1-5C6E-4585-BE06-630AEC118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9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280A-CF3A-469C-BB0D-8D0E7DBB2435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22D1-5C6E-4585-BE06-630AEC11891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=""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91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280A-CF3A-469C-BB0D-8D0E7DBB2435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22D1-5C6E-4585-BE06-630AEC1189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5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280A-CF3A-469C-BB0D-8D0E7DBB2435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22D1-5C6E-4585-BE06-630AEC11891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3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280A-CF3A-469C-BB0D-8D0E7DBB2435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22D1-5C6E-4585-BE06-630AEC118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3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280A-CF3A-469C-BB0D-8D0E7DBB2435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22D1-5C6E-4585-BE06-630AEC118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280A-CF3A-469C-BB0D-8D0E7DBB2435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22D1-5C6E-4585-BE06-630AEC11891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40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280A-CF3A-469C-BB0D-8D0E7DBB2435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22D1-5C6E-4585-BE06-630AEC11891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=""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=""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=""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=""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=""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=""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=""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=""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=""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=""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=""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=""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31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42B280A-CF3A-469C-BB0D-8D0E7DBB2435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31422D1-5C6E-4585-BE06-630AEC11891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60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Multi-Pass </a:t>
            </a:r>
            <a:br>
              <a:rPr lang="en-US" dirty="0" smtClean="0"/>
            </a:br>
            <a:r>
              <a:rPr lang="en-US" dirty="0" smtClean="0"/>
              <a:t>Parallel Algorithms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Structures and Parallelism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119B08F-B28A-43D1-BC6C-00C408789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0"/>
            <a:ext cx="12252960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9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264156"/>
              </p:ext>
            </p:extLst>
          </p:nvPr>
        </p:nvGraphicFramePr>
        <p:xfrm>
          <a:off x="344981" y="5702532"/>
          <a:ext cx="11384736" cy="891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/>
                <a:gridCol w="1423092"/>
                <a:gridCol w="1423092"/>
                <a:gridCol w="1423092"/>
                <a:gridCol w="1423092"/>
                <a:gridCol w="1423092"/>
                <a:gridCol w="1423092"/>
                <a:gridCol w="1423092"/>
              </a:tblGrid>
              <a:tr h="89100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356800" y="1903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 76</a:t>
            </a:r>
          </a:p>
          <a:p>
            <a:r>
              <a:rPr lang="en-US" sz="2800" dirty="0" smtClean="0"/>
              <a:t>Left sum:</a:t>
            </a:r>
          </a:p>
        </p:txBody>
      </p:sp>
      <p:sp>
        <p:nvSpPr>
          <p:cNvPr id="7" name="Rectangle 6"/>
          <p:cNvSpPr/>
          <p:nvPr/>
        </p:nvSpPr>
        <p:spPr>
          <a:xfrm>
            <a:off x="1991361" y="15390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 36</a:t>
            </a:r>
          </a:p>
          <a:p>
            <a:r>
              <a:rPr lang="en-US" sz="2800" dirty="0" smtClean="0"/>
              <a:t>Left Sum: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503384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6</a:t>
            </a:r>
          </a:p>
          <a:p>
            <a:r>
              <a:rPr lang="en-US" sz="2800" dirty="0" smtClean="0"/>
              <a:t>L: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677950" y="2911915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 10</a:t>
            </a:r>
          </a:p>
          <a:p>
            <a:r>
              <a:rPr lang="en-US" sz="2800" dirty="0" smtClean="0"/>
              <a:t>Left Sum: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7523480" y="15390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 40</a:t>
            </a:r>
          </a:p>
          <a:p>
            <a:r>
              <a:rPr lang="en-US" sz="2800" dirty="0" smtClean="0"/>
              <a:t>Left Sum: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3527375" y="2911915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 26</a:t>
            </a:r>
          </a:p>
          <a:p>
            <a:r>
              <a:rPr lang="en-US" sz="2800" dirty="0" smtClean="0"/>
              <a:t>Left Sum: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6396646" y="2959913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 30</a:t>
            </a:r>
          </a:p>
          <a:p>
            <a:r>
              <a:rPr lang="en-US" sz="2800" dirty="0" smtClean="0"/>
              <a:t>Left Sum: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9335668" y="2959913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 10</a:t>
            </a:r>
          </a:p>
          <a:p>
            <a:r>
              <a:rPr lang="en-US" sz="2800" dirty="0" smtClean="0"/>
              <a:t>Left Sum: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2008452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4</a:t>
            </a:r>
          </a:p>
          <a:p>
            <a:r>
              <a:rPr lang="en-US" sz="2800" dirty="0" smtClean="0"/>
              <a:t>L: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3446554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16</a:t>
            </a:r>
          </a:p>
          <a:p>
            <a:r>
              <a:rPr lang="en-US" sz="2800" dirty="0" smtClean="0"/>
              <a:t>L: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4843092" y="4384509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10</a:t>
            </a:r>
          </a:p>
          <a:p>
            <a:r>
              <a:rPr lang="en-US" sz="2800" dirty="0" smtClean="0"/>
              <a:t>L: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6327611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16</a:t>
            </a:r>
          </a:p>
          <a:p>
            <a:r>
              <a:rPr lang="en-US" sz="2800" dirty="0" smtClean="0"/>
              <a:t>L: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7822743" y="437389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14</a:t>
            </a:r>
          </a:p>
          <a:p>
            <a:r>
              <a:rPr lang="en-US" sz="2800" dirty="0" smtClean="0"/>
              <a:t>L: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9264770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2</a:t>
            </a:r>
          </a:p>
          <a:p>
            <a:r>
              <a:rPr lang="en-US" sz="2800" dirty="0" smtClean="0"/>
              <a:t>L: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10583952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8</a:t>
            </a:r>
          </a:p>
          <a:p>
            <a:r>
              <a:rPr lang="en-US" sz="2800" dirty="0" smtClean="0"/>
              <a:t>L:</a:t>
            </a:r>
            <a:endParaRPr lang="en-US" sz="2800" dirty="0"/>
          </a:p>
        </p:txBody>
      </p:sp>
      <p:cxnSp>
        <p:nvCxnSpPr>
          <p:cNvPr id="34" name="Straight Arrow Connector 33"/>
          <p:cNvCxnSpPr>
            <a:stCxn id="21" idx="2"/>
            <a:endCxn id="10" idx="0"/>
          </p:cNvCxnSpPr>
          <p:nvPr/>
        </p:nvCxnSpPr>
        <p:spPr>
          <a:xfrm flipH="1">
            <a:off x="1033089" y="3942693"/>
            <a:ext cx="831272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922917" y="3932651"/>
            <a:ext cx="831272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2"/>
          </p:cNvCxnSpPr>
          <p:nvPr/>
        </p:nvCxnSpPr>
        <p:spPr>
          <a:xfrm flipH="1">
            <a:off x="6747171" y="3990691"/>
            <a:ext cx="835886" cy="39978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1" idx="0"/>
          </p:cNvCxnSpPr>
          <p:nvPr/>
        </p:nvCxnSpPr>
        <p:spPr>
          <a:xfrm flipH="1">
            <a:off x="9794475" y="3962518"/>
            <a:ext cx="731475" cy="391314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1" idx="2"/>
            <a:endCxn id="26" idx="0"/>
          </p:cNvCxnSpPr>
          <p:nvPr/>
        </p:nvCxnSpPr>
        <p:spPr>
          <a:xfrm>
            <a:off x="1864361" y="3942693"/>
            <a:ext cx="673796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735267" y="3942693"/>
            <a:ext cx="673796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4" idx="2"/>
          </p:cNvCxnSpPr>
          <p:nvPr/>
        </p:nvCxnSpPr>
        <p:spPr>
          <a:xfrm>
            <a:off x="7583057" y="3990691"/>
            <a:ext cx="795324" cy="39005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2" idx="0"/>
          </p:cNvCxnSpPr>
          <p:nvPr/>
        </p:nvCxnSpPr>
        <p:spPr>
          <a:xfrm>
            <a:off x="10522078" y="3989302"/>
            <a:ext cx="591579" cy="36453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1" idx="0"/>
          </p:cNvCxnSpPr>
          <p:nvPr/>
        </p:nvCxnSpPr>
        <p:spPr>
          <a:xfrm flipH="1">
            <a:off x="1864361" y="2553045"/>
            <a:ext cx="1643148" cy="35887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7476148" y="2585453"/>
            <a:ext cx="1643148" cy="35887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7" idx="0"/>
          </p:cNvCxnSpPr>
          <p:nvPr/>
        </p:nvCxnSpPr>
        <p:spPr>
          <a:xfrm flipH="1">
            <a:off x="3507510" y="1230296"/>
            <a:ext cx="2492438" cy="30878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2" idx="0"/>
          </p:cNvCxnSpPr>
          <p:nvPr/>
        </p:nvCxnSpPr>
        <p:spPr>
          <a:xfrm>
            <a:off x="5999948" y="1221163"/>
            <a:ext cx="3039681" cy="31792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" idx="2"/>
            <a:endCxn id="23" idx="0"/>
          </p:cNvCxnSpPr>
          <p:nvPr/>
        </p:nvCxnSpPr>
        <p:spPr>
          <a:xfrm>
            <a:off x="3507510" y="2569863"/>
            <a:ext cx="1206276" cy="34205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9119296" y="2580407"/>
            <a:ext cx="1204884" cy="36391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76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Calculating those sums is the end of the first pass.</a:t>
            </a:r>
            <a:endParaRPr lang="en-US" sz="2800" dirty="0"/>
          </a:p>
          <a:p>
            <a:r>
              <a:rPr lang="en-US" sz="2800" dirty="0" smtClean="0"/>
              <a:t>How long does it take in parallel?</a:t>
            </a:r>
          </a:p>
          <a:p>
            <a:endParaRPr lang="en-US" sz="2800" dirty="0"/>
          </a:p>
          <a:p>
            <a:r>
              <a:rPr lang="en-US" sz="2800" dirty="0" smtClean="0"/>
              <a:t>Work: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Span:</a:t>
            </a:r>
          </a:p>
          <a:p>
            <a:endParaRPr lang="en-US" sz="2800" dirty="0" smtClean="0"/>
          </a:p>
          <a:p>
            <a:r>
              <a:rPr lang="en-US" sz="2800" dirty="0" smtClean="0"/>
              <a:t>Remember “work” is the running time on one processor.</a:t>
            </a:r>
          </a:p>
          <a:p>
            <a:r>
              <a:rPr lang="en-US" sz="2800" dirty="0" smtClean="0"/>
              <a:t>“span” is the running time on infinitely many processors.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43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Pass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Calculating those sums is the end of the first pass.</a:t>
                </a:r>
                <a:endParaRPr lang="en-US" sz="2800" dirty="0"/>
              </a:p>
              <a:p>
                <a:r>
                  <a:rPr lang="en-US" sz="2800" dirty="0" smtClean="0"/>
                  <a:t>How long does it take in parallel?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Work: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r>
                  <a:rPr lang="en-US" sz="2800" dirty="0" smtClean="0"/>
                  <a:t>Span: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Just slightly modify our sum reduce code to build the data structure.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8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264156"/>
              </p:ext>
            </p:extLst>
          </p:nvPr>
        </p:nvGraphicFramePr>
        <p:xfrm>
          <a:off x="344981" y="5702532"/>
          <a:ext cx="11384736" cy="891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/>
                <a:gridCol w="1423092"/>
                <a:gridCol w="1423092"/>
                <a:gridCol w="1423092"/>
                <a:gridCol w="1423092"/>
                <a:gridCol w="1423092"/>
                <a:gridCol w="1423092"/>
                <a:gridCol w="1423092"/>
              </a:tblGrid>
              <a:tr h="89100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356800" y="1903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 76</a:t>
            </a:r>
          </a:p>
          <a:p>
            <a:r>
              <a:rPr lang="en-US" sz="2800" dirty="0" smtClean="0"/>
              <a:t>Left sum: 0</a:t>
            </a:r>
          </a:p>
        </p:txBody>
      </p:sp>
      <p:sp>
        <p:nvSpPr>
          <p:cNvPr id="7" name="Rectangle 6"/>
          <p:cNvSpPr/>
          <p:nvPr/>
        </p:nvSpPr>
        <p:spPr>
          <a:xfrm>
            <a:off x="1991361" y="15390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 36</a:t>
            </a:r>
          </a:p>
          <a:p>
            <a:r>
              <a:rPr lang="en-US" sz="2800" dirty="0" smtClean="0"/>
              <a:t>Left Sum: 0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503384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6</a:t>
            </a:r>
          </a:p>
          <a:p>
            <a:r>
              <a:rPr lang="en-US" sz="2800" dirty="0" smtClean="0"/>
              <a:t>L: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677950" y="2911915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 10</a:t>
            </a:r>
          </a:p>
          <a:p>
            <a:r>
              <a:rPr lang="en-US" sz="2800" dirty="0" smtClean="0"/>
              <a:t>Left Sum: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7523480" y="15390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 40</a:t>
            </a:r>
          </a:p>
          <a:p>
            <a:r>
              <a:rPr lang="en-US" sz="2800" dirty="0" smtClean="0"/>
              <a:t>Left Sum:0+36=36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3527375" y="2911915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 26</a:t>
            </a:r>
          </a:p>
          <a:p>
            <a:r>
              <a:rPr lang="en-US" sz="2800" dirty="0" smtClean="0"/>
              <a:t>Left Sum: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6396646" y="2959913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 30</a:t>
            </a:r>
          </a:p>
          <a:p>
            <a:r>
              <a:rPr lang="en-US" sz="2800" dirty="0" smtClean="0"/>
              <a:t>Left Sum: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9335668" y="2959913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 10</a:t>
            </a:r>
          </a:p>
          <a:p>
            <a:r>
              <a:rPr lang="en-US" sz="2800" dirty="0" smtClean="0"/>
              <a:t>Left Sum: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2008452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4</a:t>
            </a:r>
          </a:p>
          <a:p>
            <a:r>
              <a:rPr lang="en-US" sz="2800" dirty="0" smtClean="0"/>
              <a:t>L: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3446554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16</a:t>
            </a:r>
          </a:p>
          <a:p>
            <a:r>
              <a:rPr lang="en-US" sz="2800" dirty="0" smtClean="0"/>
              <a:t>L: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4843092" y="4384509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10</a:t>
            </a:r>
          </a:p>
          <a:p>
            <a:r>
              <a:rPr lang="en-US" sz="2800" dirty="0" smtClean="0"/>
              <a:t>L: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6327611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16</a:t>
            </a:r>
          </a:p>
          <a:p>
            <a:r>
              <a:rPr lang="en-US" sz="2800" dirty="0" smtClean="0"/>
              <a:t>L: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7822743" y="437389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14</a:t>
            </a:r>
          </a:p>
          <a:p>
            <a:r>
              <a:rPr lang="en-US" sz="2800" dirty="0" smtClean="0"/>
              <a:t>L: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9264770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2</a:t>
            </a:r>
          </a:p>
          <a:p>
            <a:r>
              <a:rPr lang="en-US" sz="2800" dirty="0" smtClean="0"/>
              <a:t>L: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10583952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8</a:t>
            </a:r>
          </a:p>
          <a:p>
            <a:r>
              <a:rPr lang="en-US" sz="2800" dirty="0" smtClean="0"/>
              <a:t>L:</a:t>
            </a:r>
            <a:endParaRPr lang="en-US" sz="2800" dirty="0"/>
          </a:p>
        </p:txBody>
      </p:sp>
      <p:cxnSp>
        <p:nvCxnSpPr>
          <p:cNvPr id="34" name="Straight Arrow Connector 33"/>
          <p:cNvCxnSpPr>
            <a:stCxn id="21" idx="2"/>
            <a:endCxn id="10" idx="0"/>
          </p:cNvCxnSpPr>
          <p:nvPr/>
        </p:nvCxnSpPr>
        <p:spPr>
          <a:xfrm flipH="1">
            <a:off x="1033089" y="3942693"/>
            <a:ext cx="831272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922917" y="3932651"/>
            <a:ext cx="831272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2"/>
          </p:cNvCxnSpPr>
          <p:nvPr/>
        </p:nvCxnSpPr>
        <p:spPr>
          <a:xfrm flipH="1">
            <a:off x="6747171" y="3990691"/>
            <a:ext cx="835886" cy="39978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1" idx="0"/>
          </p:cNvCxnSpPr>
          <p:nvPr/>
        </p:nvCxnSpPr>
        <p:spPr>
          <a:xfrm flipH="1">
            <a:off x="9794475" y="3962518"/>
            <a:ext cx="731475" cy="391314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1" idx="2"/>
            <a:endCxn id="26" idx="0"/>
          </p:cNvCxnSpPr>
          <p:nvPr/>
        </p:nvCxnSpPr>
        <p:spPr>
          <a:xfrm>
            <a:off x="1864361" y="3942693"/>
            <a:ext cx="673796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735267" y="3942693"/>
            <a:ext cx="673796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4" idx="2"/>
          </p:cNvCxnSpPr>
          <p:nvPr/>
        </p:nvCxnSpPr>
        <p:spPr>
          <a:xfrm>
            <a:off x="7583057" y="3990691"/>
            <a:ext cx="795324" cy="39005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2" idx="0"/>
          </p:cNvCxnSpPr>
          <p:nvPr/>
        </p:nvCxnSpPr>
        <p:spPr>
          <a:xfrm>
            <a:off x="10522078" y="3989302"/>
            <a:ext cx="591579" cy="36453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1" idx="0"/>
          </p:cNvCxnSpPr>
          <p:nvPr/>
        </p:nvCxnSpPr>
        <p:spPr>
          <a:xfrm flipH="1">
            <a:off x="1864361" y="2553045"/>
            <a:ext cx="1643148" cy="35887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7476148" y="2585453"/>
            <a:ext cx="1643148" cy="35887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7" idx="0"/>
          </p:cNvCxnSpPr>
          <p:nvPr/>
        </p:nvCxnSpPr>
        <p:spPr>
          <a:xfrm flipH="1">
            <a:off x="3507510" y="1230296"/>
            <a:ext cx="2492438" cy="30878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2" idx="0"/>
          </p:cNvCxnSpPr>
          <p:nvPr/>
        </p:nvCxnSpPr>
        <p:spPr>
          <a:xfrm>
            <a:off x="5999948" y="1221163"/>
            <a:ext cx="3039681" cy="31792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" idx="2"/>
            <a:endCxn id="23" idx="0"/>
          </p:cNvCxnSpPr>
          <p:nvPr/>
        </p:nvCxnSpPr>
        <p:spPr>
          <a:xfrm>
            <a:off x="3507510" y="2569863"/>
            <a:ext cx="1206276" cy="34205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9119296" y="2580407"/>
            <a:ext cx="1204884" cy="36391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583056" y="227029"/>
            <a:ext cx="4542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right child has a left sum of:</a:t>
            </a:r>
          </a:p>
          <a:p>
            <a:r>
              <a:rPr lang="en-US" sz="2400" dirty="0" smtClean="0"/>
              <a:t>Your left sum + its sibling’s sum.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0779" y="190385"/>
            <a:ext cx="36590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left child gets your left sum.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12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264156"/>
              </p:ext>
            </p:extLst>
          </p:nvPr>
        </p:nvGraphicFramePr>
        <p:xfrm>
          <a:off x="344981" y="5702532"/>
          <a:ext cx="11384736" cy="891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/>
                <a:gridCol w="1423092"/>
                <a:gridCol w="1423092"/>
                <a:gridCol w="1423092"/>
                <a:gridCol w="1423092"/>
                <a:gridCol w="1423092"/>
                <a:gridCol w="1423092"/>
                <a:gridCol w="1423092"/>
              </a:tblGrid>
              <a:tr h="89100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356800" y="1903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 76</a:t>
            </a:r>
          </a:p>
          <a:p>
            <a:r>
              <a:rPr lang="en-US" sz="2800" dirty="0" smtClean="0"/>
              <a:t>Left sum: 0</a:t>
            </a:r>
          </a:p>
        </p:txBody>
      </p:sp>
      <p:sp>
        <p:nvSpPr>
          <p:cNvPr id="7" name="Rectangle 6"/>
          <p:cNvSpPr/>
          <p:nvPr/>
        </p:nvSpPr>
        <p:spPr>
          <a:xfrm>
            <a:off x="1991361" y="15390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 36</a:t>
            </a:r>
          </a:p>
          <a:p>
            <a:r>
              <a:rPr lang="en-US" sz="2800" dirty="0" smtClean="0"/>
              <a:t>Left Sum: 0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503384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6</a:t>
            </a:r>
          </a:p>
          <a:p>
            <a:r>
              <a:rPr lang="en-US" sz="2800" dirty="0" smtClean="0"/>
              <a:t>L: 0 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677950" y="2911915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 10</a:t>
            </a:r>
          </a:p>
          <a:p>
            <a:r>
              <a:rPr lang="en-US" sz="2800" dirty="0" smtClean="0"/>
              <a:t>Left Sum: 0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7523480" y="15390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 40</a:t>
            </a:r>
          </a:p>
          <a:p>
            <a:r>
              <a:rPr lang="en-US" sz="2800" dirty="0" smtClean="0"/>
              <a:t>Left Sum:0+36=36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3527375" y="2911915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 26</a:t>
            </a:r>
          </a:p>
          <a:p>
            <a:r>
              <a:rPr lang="en-US" sz="2800" dirty="0" smtClean="0"/>
              <a:t>Left Sum: 10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6396646" y="2959913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 30</a:t>
            </a:r>
          </a:p>
          <a:p>
            <a:r>
              <a:rPr lang="en-US" sz="2800" dirty="0" smtClean="0"/>
              <a:t>Left Sum: 36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9335668" y="2959913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 10</a:t>
            </a:r>
          </a:p>
          <a:p>
            <a:r>
              <a:rPr lang="en-US" sz="2800" dirty="0" smtClean="0"/>
              <a:t>Left Sum: 66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2008452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4</a:t>
            </a:r>
          </a:p>
          <a:p>
            <a:r>
              <a:rPr lang="en-US" sz="2800" dirty="0" smtClean="0"/>
              <a:t>L: 6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3446554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16</a:t>
            </a:r>
          </a:p>
          <a:p>
            <a:r>
              <a:rPr lang="en-US" sz="2800" dirty="0" smtClean="0"/>
              <a:t>L: 10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4843092" y="4384509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10</a:t>
            </a:r>
          </a:p>
          <a:p>
            <a:r>
              <a:rPr lang="en-US" sz="2800" dirty="0" smtClean="0"/>
              <a:t>L: 26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6327611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16</a:t>
            </a:r>
          </a:p>
          <a:p>
            <a:r>
              <a:rPr lang="en-US" sz="2800" dirty="0" smtClean="0"/>
              <a:t>L: 36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7822743" y="437389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14</a:t>
            </a:r>
          </a:p>
          <a:p>
            <a:r>
              <a:rPr lang="en-US" sz="2800" dirty="0" smtClean="0"/>
              <a:t>L: 52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9264770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2</a:t>
            </a:r>
          </a:p>
          <a:p>
            <a:r>
              <a:rPr lang="en-US" sz="2800" dirty="0" smtClean="0"/>
              <a:t>L: 66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10583952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8</a:t>
            </a:r>
          </a:p>
          <a:p>
            <a:r>
              <a:rPr lang="en-US" sz="2800" dirty="0" smtClean="0"/>
              <a:t>L: 68</a:t>
            </a:r>
            <a:endParaRPr lang="en-US" sz="2800" dirty="0"/>
          </a:p>
        </p:txBody>
      </p:sp>
      <p:cxnSp>
        <p:nvCxnSpPr>
          <p:cNvPr id="34" name="Straight Arrow Connector 33"/>
          <p:cNvCxnSpPr>
            <a:stCxn id="21" idx="2"/>
            <a:endCxn id="10" idx="0"/>
          </p:cNvCxnSpPr>
          <p:nvPr/>
        </p:nvCxnSpPr>
        <p:spPr>
          <a:xfrm flipH="1">
            <a:off x="1033089" y="3942693"/>
            <a:ext cx="831272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922917" y="3932651"/>
            <a:ext cx="831272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2"/>
          </p:cNvCxnSpPr>
          <p:nvPr/>
        </p:nvCxnSpPr>
        <p:spPr>
          <a:xfrm flipH="1">
            <a:off x="6747171" y="3990691"/>
            <a:ext cx="835886" cy="39978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1" idx="0"/>
          </p:cNvCxnSpPr>
          <p:nvPr/>
        </p:nvCxnSpPr>
        <p:spPr>
          <a:xfrm flipH="1">
            <a:off x="9794475" y="3962518"/>
            <a:ext cx="731475" cy="391314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1" idx="2"/>
            <a:endCxn id="26" idx="0"/>
          </p:cNvCxnSpPr>
          <p:nvPr/>
        </p:nvCxnSpPr>
        <p:spPr>
          <a:xfrm>
            <a:off x="1864361" y="3942693"/>
            <a:ext cx="673796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735267" y="3942693"/>
            <a:ext cx="673796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4" idx="2"/>
          </p:cNvCxnSpPr>
          <p:nvPr/>
        </p:nvCxnSpPr>
        <p:spPr>
          <a:xfrm>
            <a:off x="7583057" y="3990691"/>
            <a:ext cx="795324" cy="39005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2" idx="0"/>
          </p:cNvCxnSpPr>
          <p:nvPr/>
        </p:nvCxnSpPr>
        <p:spPr>
          <a:xfrm>
            <a:off x="10522078" y="3989302"/>
            <a:ext cx="591579" cy="36453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1" idx="0"/>
          </p:cNvCxnSpPr>
          <p:nvPr/>
        </p:nvCxnSpPr>
        <p:spPr>
          <a:xfrm flipH="1">
            <a:off x="1864361" y="2553045"/>
            <a:ext cx="1643148" cy="35887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7476148" y="2585453"/>
            <a:ext cx="1643148" cy="35887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7" idx="0"/>
          </p:cNvCxnSpPr>
          <p:nvPr/>
        </p:nvCxnSpPr>
        <p:spPr>
          <a:xfrm flipH="1">
            <a:off x="3507510" y="1230296"/>
            <a:ext cx="2492438" cy="30878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2" idx="0"/>
          </p:cNvCxnSpPr>
          <p:nvPr/>
        </p:nvCxnSpPr>
        <p:spPr>
          <a:xfrm>
            <a:off x="5999948" y="1221163"/>
            <a:ext cx="3039681" cy="31792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" idx="2"/>
            <a:endCxn id="23" idx="0"/>
          </p:cNvCxnSpPr>
          <p:nvPr/>
        </p:nvCxnSpPr>
        <p:spPr>
          <a:xfrm>
            <a:off x="3507510" y="2569863"/>
            <a:ext cx="1206276" cy="34205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9119296" y="2580407"/>
            <a:ext cx="1204884" cy="36391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583056" y="227029"/>
            <a:ext cx="4542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right child has a left sum of:</a:t>
            </a:r>
          </a:p>
          <a:p>
            <a:r>
              <a:rPr lang="en-US" sz="2400" dirty="0" smtClean="0"/>
              <a:t>Your left sum + its sibling’s sum.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0779" y="190385"/>
            <a:ext cx="36590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left child gets your left sum.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Once we’ve finished calculating the sums, we’ll start on the left sums.</a:t>
            </a:r>
            <a:br>
              <a:rPr lang="en-US" sz="2800" dirty="0" smtClean="0"/>
            </a:br>
            <a:r>
              <a:rPr lang="en-US" sz="2800" dirty="0" smtClean="0"/>
              <a:t>Can we do that step in parallel?</a:t>
            </a:r>
          </a:p>
          <a:p>
            <a:r>
              <a:rPr lang="en-US" sz="2800" dirty="0" smtClean="0"/>
              <a:t>YES!</a:t>
            </a:r>
          </a:p>
          <a:p>
            <a:endParaRPr lang="en-US" sz="2800" dirty="0"/>
          </a:p>
          <a:p>
            <a:r>
              <a:rPr lang="en-US" sz="2800" dirty="0" smtClean="0"/>
              <a:t>Why are we doing two separate passes?</a:t>
            </a:r>
            <a:br>
              <a:rPr lang="en-US" sz="2800" dirty="0" smtClean="0"/>
            </a:br>
            <a:r>
              <a:rPr lang="en-US" sz="2800" dirty="0" smtClean="0"/>
              <a:t>Those sum values have to be stored and ready.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Second pass has:</a:t>
            </a:r>
            <a:br>
              <a:rPr lang="en-US" sz="2800" dirty="0" smtClean="0"/>
            </a:br>
            <a:r>
              <a:rPr lang="en-US" sz="2800" dirty="0" smtClean="0"/>
              <a:t>Work:</a:t>
            </a:r>
          </a:p>
          <a:p>
            <a:r>
              <a:rPr lang="en-US" sz="2800" dirty="0" smtClean="0"/>
              <a:t>Span: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002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Pass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Once we’ve finished calculating the sums, we’ll start on the left sums.</a:t>
                </a:r>
                <a:br>
                  <a:rPr lang="en-US" sz="2800" dirty="0" smtClean="0"/>
                </a:br>
                <a:r>
                  <a:rPr lang="en-US" sz="2800" dirty="0" smtClean="0"/>
                  <a:t>Can we do that step in parallel?</a:t>
                </a:r>
              </a:p>
              <a:p>
                <a:r>
                  <a:rPr lang="en-US" sz="2800" dirty="0" smtClean="0"/>
                  <a:t>YES!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Why are we doing two separate passes?</a:t>
                </a:r>
                <a:br>
                  <a:rPr lang="en-US" sz="2800" dirty="0" smtClean="0"/>
                </a:br>
                <a:r>
                  <a:rPr lang="en-US" sz="2800" dirty="0" smtClean="0"/>
                  <a:t>Those sum values have to be stored and ready. </a:t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Second pass has:</a:t>
                </a:r>
                <a:br>
                  <a:rPr lang="en-US" sz="2800" dirty="0" smtClean="0"/>
                </a:br>
                <a:r>
                  <a:rPr lang="en-US" sz="2800" dirty="0" smtClean="0"/>
                  <a:t>Work: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Span: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800" dirty="0" smtClean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9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What’s our final answer?</a:t>
            </a:r>
          </a:p>
          <a:p>
            <a:endParaRPr lang="en-US" sz="2800" dirty="0"/>
          </a:p>
          <a:p>
            <a:r>
              <a:rPr lang="en-US" sz="2800" dirty="0" smtClean="0"/>
              <a:t>Our sequential code said element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 smtClean="0"/>
              <a:t> of the new array should be</a:t>
            </a: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+ output[i-1] </a:t>
            </a:r>
          </a:p>
          <a:p>
            <a:r>
              <a:rPr lang="en-US" sz="2800" dirty="0" smtClean="0"/>
              <a:t>Or equivalently</a:t>
            </a: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+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left_sum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endParaRPr lang="en-US" sz="2800" dirty="0"/>
          </a:p>
          <a:p>
            <a:r>
              <a:rPr lang="en-US" sz="2800" dirty="0" smtClean="0"/>
              <a:t>Just need one more map using the data structure.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65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682089"/>
              </p:ext>
            </p:extLst>
          </p:nvPr>
        </p:nvGraphicFramePr>
        <p:xfrm>
          <a:off x="323753" y="5519436"/>
          <a:ext cx="1138473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/>
                <a:gridCol w="1423092"/>
                <a:gridCol w="1423092"/>
                <a:gridCol w="1423092"/>
                <a:gridCol w="1423092"/>
                <a:gridCol w="1423092"/>
                <a:gridCol w="1423092"/>
                <a:gridCol w="1423092"/>
              </a:tblGrid>
              <a:tr h="43526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356800" y="1903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 76</a:t>
            </a:r>
          </a:p>
          <a:p>
            <a:r>
              <a:rPr lang="en-US" sz="2800" dirty="0" smtClean="0"/>
              <a:t>Left sum: 0</a:t>
            </a:r>
          </a:p>
        </p:txBody>
      </p:sp>
      <p:sp>
        <p:nvSpPr>
          <p:cNvPr id="7" name="Rectangle 6"/>
          <p:cNvSpPr/>
          <p:nvPr/>
        </p:nvSpPr>
        <p:spPr>
          <a:xfrm>
            <a:off x="1991361" y="15390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 36</a:t>
            </a:r>
          </a:p>
          <a:p>
            <a:r>
              <a:rPr lang="en-US" sz="2800" dirty="0" smtClean="0"/>
              <a:t>Left Sum: 0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503384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6</a:t>
            </a:r>
          </a:p>
          <a:p>
            <a:r>
              <a:rPr lang="en-US" sz="2800" dirty="0" smtClean="0"/>
              <a:t>L: 0 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677950" y="2911915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 10</a:t>
            </a:r>
          </a:p>
          <a:p>
            <a:r>
              <a:rPr lang="en-US" sz="2800" dirty="0" smtClean="0"/>
              <a:t>Left Sum: 0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7523480" y="15390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 40</a:t>
            </a:r>
          </a:p>
          <a:p>
            <a:r>
              <a:rPr lang="en-US" sz="2800" dirty="0" smtClean="0"/>
              <a:t>Left Sum:0+36=36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3527375" y="2911915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 26</a:t>
            </a:r>
          </a:p>
          <a:p>
            <a:r>
              <a:rPr lang="en-US" sz="2800" dirty="0" smtClean="0"/>
              <a:t>Left Sum: 10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6396646" y="2959913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 30</a:t>
            </a:r>
          </a:p>
          <a:p>
            <a:r>
              <a:rPr lang="en-US" sz="2800" dirty="0" smtClean="0"/>
              <a:t>Left Sum: 36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9335668" y="2959913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 10</a:t>
            </a:r>
          </a:p>
          <a:p>
            <a:r>
              <a:rPr lang="en-US" sz="2800" dirty="0" smtClean="0"/>
              <a:t>Left Sum: 66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2008452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4</a:t>
            </a:r>
          </a:p>
          <a:p>
            <a:r>
              <a:rPr lang="en-US" sz="2800" dirty="0" smtClean="0"/>
              <a:t>L: 6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3446554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16</a:t>
            </a:r>
          </a:p>
          <a:p>
            <a:r>
              <a:rPr lang="en-US" sz="2800" dirty="0" smtClean="0"/>
              <a:t>L: 10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4843092" y="4384509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10</a:t>
            </a:r>
          </a:p>
          <a:p>
            <a:r>
              <a:rPr lang="en-US" sz="2800" dirty="0" smtClean="0"/>
              <a:t>L: 26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6327611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16</a:t>
            </a:r>
          </a:p>
          <a:p>
            <a:r>
              <a:rPr lang="en-US" sz="2800" dirty="0" smtClean="0"/>
              <a:t>L: 36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7822743" y="437389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14</a:t>
            </a:r>
          </a:p>
          <a:p>
            <a:r>
              <a:rPr lang="en-US" sz="2800" dirty="0" smtClean="0"/>
              <a:t>L: 52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9264770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2</a:t>
            </a:r>
          </a:p>
          <a:p>
            <a:r>
              <a:rPr lang="en-US" sz="2800" dirty="0" smtClean="0"/>
              <a:t>L: 66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10583952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8</a:t>
            </a:r>
          </a:p>
          <a:p>
            <a:r>
              <a:rPr lang="en-US" sz="2800" dirty="0" smtClean="0"/>
              <a:t>L: 68</a:t>
            </a:r>
            <a:endParaRPr lang="en-US" sz="2800" dirty="0"/>
          </a:p>
        </p:txBody>
      </p:sp>
      <p:cxnSp>
        <p:nvCxnSpPr>
          <p:cNvPr id="34" name="Straight Arrow Connector 33"/>
          <p:cNvCxnSpPr>
            <a:stCxn id="21" idx="2"/>
            <a:endCxn id="10" idx="0"/>
          </p:cNvCxnSpPr>
          <p:nvPr/>
        </p:nvCxnSpPr>
        <p:spPr>
          <a:xfrm flipH="1">
            <a:off x="1033089" y="3942693"/>
            <a:ext cx="831272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922917" y="3932651"/>
            <a:ext cx="831272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2"/>
          </p:cNvCxnSpPr>
          <p:nvPr/>
        </p:nvCxnSpPr>
        <p:spPr>
          <a:xfrm flipH="1">
            <a:off x="6747171" y="3990691"/>
            <a:ext cx="835886" cy="39978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1" idx="0"/>
          </p:cNvCxnSpPr>
          <p:nvPr/>
        </p:nvCxnSpPr>
        <p:spPr>
          <a:xfrm flipH="1">
            <a:off x="9794475" y="3962518"/>
            <a:ext cx="731475" cy="391314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1" idx="2"/>
            <a:endCxn id="26" idx="0"/>
          </p:cNvCxnSpPr>
          <p:nvPr/>
        </p:nvCxnSpPr>
        <p:spPr>
          <a:xfrm>
            <a:off x="1864361" y="3942693"/>
            <a:ext cx="673796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735267" y="3942693"/>
            <a:ext cx="673796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4" idx="2"/>
          </p:cNvCxnSpPr>
          <p:nvPr/>
        </p:nvCxnSpPr>
        <p:spPr>
          <a:xfrm>
            <a:off x="7583057" y="3990691"/>
            <a:ext cx="795324" cy="39005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2" idx="0"/>
          </p:cNvCxnSpPr>
          <p:nvPr/>
        </p:nvCxnSpPr>
        <p:spPr>
          <a:xfrm>
            <a:off x="10522078" y="3989302"/>
            <a:ext cx="591579" cy="36453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1" idx="0"/>
          </p:cNvCxnSpPr>
          <p:nvPr/>
        </p:nvCxnSpPr>
        <p:spPr>
          <a:xfrm flipH="1">
            <a:off x="1864361" y="2553045"/>
            <a:ext cx="1643148" cy="35887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7476148" y="2585453"/>
            <a:ext cx="1643148" cy="35887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7" idx="0"/>
          </p:cNvCxnSpPr>
          <p:nvPr/>
        </p:nvCxnSpPr>
        <p:spPr>
          <a:xfrm flipH="1">
            <a:off x="3507510" y="1230296"/>
            <a:ext cx="2492438" cy="30878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2" idx="0"/>
          </p:cNvCxnSpPr>
          <p:nvPr/>
        </p:nvCxnSpPr>
        <p:spPr>
          <a:xfrm>
            <a:off x="5999948" y="1221163"/>
            <a:ext cx="3039681" cy="31792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" idx="2"/>
            <a:endCxn id="23" idx="0"/>
          </p:cNvCxnSpPr>
          <p:nvPr/>
        </p:nvCxnSpPr>
        <p:spPr>
          <a:xfrm>
            <a:off x="3507510" y="2569863"/>
            <a:ext cx="1206276" cy="34205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9119296" y="2580407"/>
            <a:ext cx="1204884" cy="36391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583056" y="227029"/>
            <a:ext cx="4542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right child has a left sum of:</a:t>
            </a:r>
          </a:p>
          <a:p>
            <a:r>
              <a:rPr lang="en-US" sz="2400" dirty="0" smtClean="0"/>
              <a:t>Your left sum + its sibling’s sum.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0779" y="190385"/>
            <a:ext cx="36590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left child gets your left sum.</a:t>
            </a:r>
          </a:p>
          <a:p>
            <a:endParaRPr lang="en-US" dirty="0"/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411966"/>
              </p:ext>
            </p:extLst>
          </p:nvPr>
        </p:nvGraphicFramePr>
        <p:xfrm>
          <a:off x="337612" y="6174099"/>
          <a:ext cx="1138473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/>
                <a:gridCol w="1423092"/>
                <a:gridCol w="1423092"/>
                <a:gridCol w="1423092"/>
                <a:gridCol w="1423092"/>
                <a:gridCol w="1423092"/>
                <a:gridCol w="1423092"/>
                <a:gridCol w="1423092"/>
              </a:tblGrid>
              <a:tr h="6159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2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Parallel Prefix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What’s the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Work?</a:t>
            </a:r>
          </a:p>
          <a:p>
            <a:endParaRPr lang="en-US" sz="2800" dirty="0" smtClean="0"/>
          </a:p>
          <a:p>
            <a:r>
              <a:rPr lang="en-US" sz="2800" dirty="0" smtClean="0"/>
              <a:t>Span?</a:t>
            </a:r>
            <a:endParaRPr lang="en-US" sz="2800" dirty="0"/>
          </a:p>
          <a:p>
            <a:r>
              <a:rPr lang="en-US" sz="2800" dirty="0" smtClean="0"/>
              <a:t>First pass was a slightly modified version of our sum reduce code.</a:t>
            </a:r>
          </a:p>
          <a:p>
            <a:r>
              <a:rPr lang="en-US" sz="2800" dirty="0" smtClean="0"/>
              <a:t>Second pass had a similar structure</a:t>
            </a:r>
          </a:p>
          <a:p>
            <a:r>
              <a:rPr lang="en-US" sz="2800" dirty="0" smtClean="0"/>
              <a:t>Third pass was a map</a:t>
            </a:r>
          </a:p>
        </p:txBody>
      </p:sp>
    </p:spTree>
    <p:extLst>
      <p:ext uri="{BB962C8B-B14F-4D97-AF65-F5344CB8AC3E}">
        <p14:creationId xmlns:p14="http://schemas.microsoft.com/office/powerpoint/2010/main" val="253011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Amdahl’s Law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With just some algebra we showed:</a:t>
                </a:r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dirty="0"/>
                  <a:t>a</a:t>
                </a:r>
                <a:r>
                  <a:rPr lang="en-US" sz="2800" dirty="0" smtClean="0"/>
                  <a:t>nd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9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Parallel Prefix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What’s the 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r>
                  <a:rPr lang="en-US" sz="2800" dirty="0" smtClean="0"/>
                  <a:t>Work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r>
                  <a:rPr lang="en-US" sz="2800" dirty="0" smtClean="0"/>
                  <a:t>Span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800" dirty="0"/>
              </a:p>
              <a:p>
                <a:r>
                  <a:rPr lang="en-US" sz="2800" dirty="0" smtClean="0"/>
                  <a:t>First pass was a slightly modified version of our sum reduce code.</a:t>
                </a:r>
              </a:p>
              <a:p>
                <a:r>
                  <a:rPr lang="en-US" sz="2800" dirty="0" smtClean="0"/>
                  <a:t>Second pass had a similar structure.</a:t>
                </a:r>
              </a:p>
              <a:p>
                <a:r>
                  <a:rPr lang="en-US" sz="2800" dirty="0" smtClean="0"/>
                  <a:t>Third pass was a map.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5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Pack (aka Filter)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You want to find all the elements in an array meeting some property.</a:t>
            </a:r>
          </a:p>
          <a:p>
            <a:r>
              <a:rPr lang="en-US" sz="2800" dirty="0" smtClean="0"/>
              <a:t>And move ONLY those into a new array. </a:t>
            </a:r>
          </a:p>
          <a:p>
            <a:endParaRPr lang="en-US" sz="2800" dirty="0"/>
          </a:p>
          <a:p>
            <a:r>
              <a:rPr lang="en-US" sz="2800" dirty="0" smtClean="0"/>
              <a:t>Input:</a:t>
            </a:r>
          </a:p>
          <a:p>
            <a:endParaRPr lang="en-US" sz="2800" dirty="0"/>
          </a:p>
          <a:p>
            <a:r>
              <a:rPr lang="en-US" sz="2800" dirty="0" smtClean="0"/>
              <a:t>Want every element &gt;= 10</a:t>
            </a:r>
          </a:p>
          <a:p>
            <a:r>
              <a:rPr lang="en-US" sz="2800" dirty="0" smtClean="0"/>
              <a:t>Output:</a:t>
            </a:r>
          </a:p>
          <a:p>
            <a:r>
              <a:rPr lang="en-US" sz="2800" dirty="0" smtClean="0"/>
              <a:t>  </a:t>
            </a:r>
          </a:p>
          <a:p>
            <a:endParaRPr lang="en-US" sz="28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409777"/>
              </p:ext>
            </p:extLst>
          </p:nvPr>
        </p:nvGraphicFramePr>
        <p:xfrm>
          <a:off x="377762" y="3566569"/>
          <a:ext cx="1138473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/>
                <a:gridCol w="1423092"/>
                <a:gridCol w="1423092"/>
                <a:gridCol w="1423092"/>
                <a:gridCol w="1423092"/>
                <a:gridCol w="1423092"/>
                <a:gridCol w="1423092"/>
                <a:gridCol w="1423092"/>
              </a:tblGrid>
              <a:tr h="43526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023553"/>
              </p:ext>
            </p:extLst>
          </p:nvPr>
        </p:nvGraphicFramePr>
        <p:xfrm>
          <a:off x="476500" y="5500839"/>
          <a:ext cx="569236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/>
                <a:gridCol w="1423092"/>
                <a:gridCol w="1423092"/>
                <a:gridCol w="1423092"/>
              </a:tblGrid>
              <a:tr h="43526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65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 Easy </a:t>
            </a:r>
            <a:r>
              <a:rPr lang="en-US" sz="2800" dirty="0"/>
              <a:t>– do a map to find the right elements…</a:t>
            </a:r>
          </a:p>
          <a:p>
            <a:r>
              <a:rPr lang="en-US" sz="2800" dirty="0"/>
              <a:t>Hard – How do you copy them over?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76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 Easy </a:t>
            </a:r>
            <a:r>
              <a:rPr lang="en-US" sz="2800" dirty="0"/>
              <a:t>– do a map to find the right elements…</a:t>
            </a:r>
          </a:p>
          <a:p>
            <a:r>
              <a:rPr lang="en-US" sz="2800" dirty="0"/>
              <a:t>Hard – How do you copy them over?</a:t>
            </a:r>
          </a:p>
          <a:p>
            <a:r>
              <a:rPr lang="en-US" sz="2800" dirty="0"/>
              <a:t>I need to know what array location to store in, </a:t>
            </a:r>
          </a:p>
          <a:p>
            <a:r>
              <a:rPr lang="en-US" sz="2800" dirty="0"/>
              <a:t>i.e. how many elements to my left will go in the new array.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30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 Easy </a:t>
            </a:r>
            <a:r>
              <a:rPr lang="en-US" sz="2800" dirty="0"/>
              <a:t>– do a map to find the right elements…</a:t>
            </a:r>
          </a:p>
          <a:p>
            <a:r>
              <a:rPr lang="en-US" sz="2800" dirty="0"/>
              <a:t>Hard – How do you copy them over?</a:t>
            </a:r>
          </a:p>
          <a:p>
            <a:r>
              <a:rPr lang="en-US" sz="2800" dirty="0"/>
              <a:t>I need to know what array location to store in, </a:t>
            </a:r>
          </a:p>
          <a:p>
            <a:r>
              <a:rPr lang="en-US" sz="2800" dirty="0"/>
              <a:t>i.e. how many elements to my left will go in the new array.</a:t>
            </a:r>
          </a:p>
          <a:p>
            <a:pPr lvl="1"/>
            <a:r>
              <a:rPr lang="en-US" sz="2400" dirty="0"/>
              <a:t>Use Parallel Prefix!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656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Parallel Map – produce bit vector of elements meeting property</a:t>
            </a:r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Step 2: Parallel prefix sum on the bit vector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Step 3: Parallel map for output. 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559559"/>
              </p:ext>
            </p:extLst>
          </p:nvPr>
        </p:nvGraphicFramePr>
        <p:xfrm>
          <a:off x="377762" y="1930274"/>
          <a:ext cx="1138473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/>
                <a:gridCol w="1423092"/>
                <a:gridCol w="1423092"/>
                <a:gridCol w="1423092"/>
                <a:gridCol w="1423092"/>
                <a:gridCol w="1423092"/>
                <a:gridCol w="1423092"/>
                <a:gridCol w="1423092"/>
              </a:tblGrid>
              <a:tr h="43526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031079"/>
              </p:ext>
            </p:extLst>
          </p:nvPr>
        </p:nvGraphicFramePr>
        <p:xfrm>
          <a:off x="377762" y="2716731"/>
          <a:ext cx="1138473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/>
                <a:gridCol w="1423092"/>
                <a:gridCol w="1423092"/>
                <a:gridCol w="1423092"/>
                <a:gridCol w="1423092"/>
                <a:gridCol w="1423092"/>
                <a:gridCol w="1423092"/>
                <a:gridCol w="1423092"/>
              </a:tblGrid>
              <a:tr h="43526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415464"/>
              </p:ext>
            </p:extLst>
          </p:nvPr>
        </p:nvGraphicFramePr>
        <p:xfrm>
          <a:off x="377762" y="4193006"/>
          <a:ext cx="1138473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/>
                <a:gridCol w="1423092"/>
                <a:gridCol w="1423092"/>
                <a:gridCol w="1423092"/>
                <a:gridCol w="1423092"/>
                <a:gridCol w="1423092"/>
                <a:gridCol w="1423092"/>
                <a:gridCol w="1423092"/>
              </a:tblGrid>
              <a:tr h="43526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235701"/>
              </p:ext>
            </p:extLst>
          </p:nvPr>
        </p:nvGraphicFramePr>
        <p:xfrm>
          <a:off x="476500" y="5500839"/>
          <a:ext cx="569236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/>
                <a:gridCol w="1423092"/>
                <a:gridCol w="1423092"/>
                <a:gridCol w="1423092"/>
              </a:tblGrid>
              <a:tr h="43526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88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do we do step 3?</a:t>
            </a:r>
          </a:p>
          <a:p>
            <a:pPr marL="0" indent="0">
              <a:buNone/>
            </a:pPr>
            <a:r>
              <a:rPr lang="en-US" sz="2800" dirty="0" smtClean="0">
                <a:latin typeface="+mn-lt"/>
                <a:cs typeface="Courier New" panose="02070309020205020404" pitchFamily="49" charset="0"/>
              </a:rPr>
              <a:t>i.e. what’s the map?</a:t>
            </a:r>
          </a:p>
          <a:p>
            <a:pPr marL="0" indent="0">
              <a:buNone/>
            </a:pPr>
            <a:endParaRPr lang="en-US" sz="2800" dirty="0">
              <a:latin typeface="+mn-lt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f(bits[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== 1)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output[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bitsum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– 1] = input[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128016" lvl="1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8016" lvl="1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9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We did 3 passes:</a:t>
            </a:r>
          </a:p>
          <a:p>
            <a:r>
              <a:rPr lang="en-US" sz="2800" dirty="0" smtClean="0"/>
              <a:t>A map</a:t>
            </a:r>
          </a:p>
          <a:p>
            <a:r>
              <a:rPr lang="en-US" sz="2800" dirty="0" smtClean="0"/>
              <a:t>A prefix</a:t>
            </a:r>
          </a:p>
          <a:p>
            <a:r>
              <a:rPr lang="en-US" sz="2800" dirty="0" smtClean="0"/>
              <a:t>And another map.</a:t>
            </a:r>
          </a:p>
          <a:p>
            <a:endParaRPr lang="en-US" sz="2800" dirty="0"/>
          </a:p>
          <a:p>
            <a:r>
              <a:rPr lang="en-US" sz="2800" dirty="0" smtClean="0"/>
              <a:t>Work:</a:t>
            </a:r>
          </a:p>
          <a:p>
            <a:r>
              <a:rPr lang="en-US" sz="2800" dirty="0" smtClean="0"/>
              <a:t>Span:</a:t>
            </a:r>
          </a:p>
          <a:p>
            <a:endParaRPr lang="en-US" sz="2800" dirty="0"/>
          </a:p>
          <a:p>
            <a:r>
              <a:rPr lang="en-US" sz="2800" dirty="0" smtClean="0"/>
              <a:t>Remark: You could fit this into 2 passes instead of 3. Won’t change O().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07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Pack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We did 3 passes:</a:t>
                </a:r>
              </a:p>
              <a:p>
                <a:r>
                  <a:rPr lang="en-US" sz="2800" dirty="0" smtClean="0"/>
                  <a:t>A map</a:t>
                </a:r>
              </a:p>
              <a:p>
                <a:r>
                  <a:rPr lang="en-US" sz="2800" dirty="0" smtClean="0"/>
                  <a:t>A prefix</a:t>
                </a:r>
              </a:p>
              <a:p>
                <a:r>
                  <a:rPr lang="en-US" sz="2800" dirty="0" smtClean="0"/>
                  <a:t>And another map.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Work: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Span: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Remark: You could fit this into 2 passes instead of 3. Won’t change O().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49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We’ve now seen four common patterns in parallel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Map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Reduce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Prefix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Pack (a.k.a. Filter)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66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Amdahl’s Law and Moore’s Law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 </a:t>
                </a:r>
                <a:r>
                  <a:rPr lang="en-US" sz="2800" dirty="0" smtClean="0"/>
                  <a:t>In </a:t>
                </a:r>
                <a:r>
                  <a:rPr lang="en-US" sz="2800" dirty="0"/>
                  <a:t>the Moore’s Law days, 12 years was long enough to get 100x speedup.</a:t>
                </a:r>
              </a:p>
              <a:p>
                <a:r>
                  <a:rPr lang="en-US" sz="2800" dirty="0"/>
                  <a:t>Suppose in 12 years, the clock speed is the same, but you have 256 processors.</a:t>
                </a:r>
              </a:p>
              <a:p>
                <a:r>
                  <a:rPr lang="en-US" sz="2800" dirty="0" smtClean="0"/>
                  <a:t>What portion of your program can you hope to leave </a:t>
                </a:r>
                <a:r>
                  <a:rPr lang="en-US" sz="2800" dirty="0" err="1" smtClean="0"/>
                  <a:t>unparallelized</a:t>
                </a:r>
                <a:r>
                  <a:rPr lang="en-US" sz="2800" dirty="0" smtClean="0"/>
                  <a:t>?</a:t>
                </a:r>
              </a:p>
              <a:p>
                <a:endParaRPr lang="en-US" sz="2800" dirty="0" smtClean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100≤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256</m:t>
                            </m:r>
                          </m:den>
                        </m:f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dirty="0" smtClean="0"/>
                  <a:t>[</a:t>
                </a:r>
                <a:r>
                  <a:rPr lang="en-US" sz="2800" dirty="0" err="1" smtClean="0"/>
                  <a:t>wolframalpha</a:t>
                </a:r>
                <a:r>
                  <a:rPr lang="en-US" sz="2800" dirty="0" smtClean="0"/>
                  <a:t> says]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≤0.0061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27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Parallelizing Quick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Quicksort(){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pick a pivot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partition array such that: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left side of the array is less than pivot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pivot in middle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right side of array is greater than pivot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recursively sort left and right sides.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52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Analysis Note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For all of our quick sort analysis, we’ll do best case.</a:t>
                </a:r>
              </a:p>
              <a:p>
                <a:r>
                  <a:rPr lang="en-US" sz="2800" dirty="0"/>
                  <a:t>The average case is the </a:t>
                </a:r>
                <a:r>
                  <a:rPr lang="en-US" sz="2800" dirty="0" smtClean="0"/>
                  <a:t>same as best case.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Worst case is still going to be the same (bad)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 with parallelism or not. </a:t>
                </a:r>
                <a:endParaRPr lang="en-US" sz="28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65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Parallelizing Quick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Make the recursive calls forks instead of recursion. </a:t>
            </a:r>
          </a:p>
          <a:p>
            <a:endParaRPr lang="en-US" sz="2800" dirty="0"/>
          </a:p>
          <a:p>
            <a:r>
              <a:rPr lang="en-US" sz="2800" dirty="0" smtClean="0"/>
              <a:t>What is the new (need some recurrences)</a:t>
            </a:r>
          </a:p>
          <a:p>
            <a:endParaRPr lang="en-US" sz="2800" dirty="0" smtClean="0"/>
          </a:p>
          <a:p>
            <a:r>
              <a:rPr lang="en-US" sz="2800" dirty="0" smtClean="0"/>
              <a:t>Work? </a:t>
            </a:r>
          </a:p>
          <a:p>
            <a:endParaRPr lang="en-US" sz="2800" dirty="0"/>
          </a:p>
          <a:p>
            <a:r>
              <a:rPr lang="en-US" sz="2800" dirty="0" smtClean="0"/>
              <a:t>Span?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037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Parallelizing Quick Sort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Step 1: Make the recursive calls forks instead of recursion. 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What is the new (need some recurrences)</a:t>
                </a:r>
              </a:p>
              <a:p>
                <a:r>
                  <a:rPr lang="en-US" sz="2800" dirty="0" smtClean="0"/>
                  <a:t>Work?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Span?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9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Parallelizing Quick Sort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Step 1: Make the recursive calls forks instead of recursion. 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What is the new (need some recurrences)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Work?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endParaRPr lang="en-US" sz="2800" dirty="0" smtClean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Span?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8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Quick Sort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With infinitely many processors, we can speed up quicksort from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to…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  <a:p>
                <a:r>
                  <a:rPr lang="en-US" sz="2800" dirty="0" smtClean="0"/>
                  <a:t>So…yeah….</a:t>
                </a:r>
              </a:p>
              <a:p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We can do better!</a:t>
                </a:r>
              </a:p>
              <a:p>
                <a:r>
                  <a:rPr lang="en-US" sz="2800" dirty="0" smtClean="0"/>
                  <a:t>In exchange for using auxiliary arrays (i.e. a not in-place sort).</a:t>
                </a:r>
              </a:p>
              <a:p>
                <a:r>
                  <a:rPr lang="en-US" sz="2800" dirty="0" smtClean="0"/>
                  <a:t>Probably not better today. But maybe eventually…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64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Quick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bottleneck of the code isn’t the number of recursive calls</a:t>
            </a:r>
          </a:p>
          <a:p>
            <a:r>
              <a:rPr lang="en-US" sz="2800" dirty="0" smtClean="0"/>
              <a:t>It’s the amount of time we spend doing the partitions.</a:t>
            </a:r>
          </a:p>
          <a:p>
            <a:endParaRPr lang="en-US" sz="2800" dirty="0"/>
          </a:p>
          <a:p>
            <a:r>
              <a:rPr lang="en-US" sz="2800" dirty="0" smtClean="0"/>
              <a:t>Can we partition in parallel?</a:t>
            </a:r>
          </a:p>
          <a:p>
            <a:r>
              <a:rPr lang="en-US" sz="2800" dirty="0" smtClean="0"/>
              <a:t>What is a partition?</a:t>
            </a:r>
          </a:p>
          <a:p>
            <a:r>
              <a:rPr lang="en-US" sz="2800" dirty="0" smtClean="0"/>
              <a:t>It’s moving all the elements smaller than the pivot into one subarray</a:t>
            </a:r>
          </a:p>
          <a:p>
            <a:r>
              <a:rPr lang="en-US" sz="2800" dirty="0" smtClean="0"/>
              <a:t>And all the other elements into the other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209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Parallel Quick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Sounds like a pack! (or two)</a:t>
            </a:r>
          </a:p>
          <a:p>
            <a:endParaRPr lang="en-US" sz="2800" dirty="0"/>
          </a:p>
          <a:p>
            <a:r>
              <a:rPr lang="en-US" sz="2800" dirty="0" smtClean="0"/>
              <a:t>Step 1: choose pivot</a:t>
            </a:r>
          </a:p>
          <a:p>
            <a:r>
              <a:rPr lang="en-US" sz="2800" dirty="0" smtClean="0"/>
              <a:t>Step 2: parallel pack elements smaller than pivot into the auxiliary array</a:t>
            </a:r>
          </a:p>
          <a:p>
            <a:r>
              <a:rPr lang="en-US" sz="2800" dirty="0" smtClean="0"/>
              <a:t>Step 3: parallel pack elements greater than pivot into the auxiliary array</a:t>
            </a:r>
          </a:p>
          <a:p>
            <a:pPr marL="0" indent="0">
              <a:buNone/>
            </a:pPr>
            <a:r>
              <a:rPr lang="en-US" sz="2800" dirty="0" smtClean="0"/>
              <a:t> Step 4: </a:t>
            </a:r>
            <a:r>
              <a:rPr lang="en-US" sz="2800" dirty="0" err="1" smtClean="0"/>
              <a:t>Recurse</a:t>
            </a:r>
            <a:r>
              <a:rPr lang="en-US" sz="2800" dirty="0" smtClean="0"/>
              <a:t>! (in parallel)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79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Parallel Quick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is (a recurrence for)</a:t>
            </a:r>
          </a:p>
          <a:p>
            <a:endParaRPr lang="en-US" sz="2800" dirty="0"/>
          </a:p>
          <a:p>
            <a:r>
              <a:rPr lang="en-US" sz="2800" dirty="0" smtClean="0"/>
              <a:t>The work?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The span?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911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Parallel Quick Sort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What is (a recurrence for)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The work: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r>
                  <a:rPr lang="en-US" sz="2800" dirty="0" smtClean="0"/>
                  <a:t>The span: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                        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5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Amdahl’s Law: 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Unparallelized</a:t>
            </a:r>
            <a:r>
              <a:rPr lang="en-US" sz="2800" dirty="0" smtClean="0"/>
              <a:t> code becomes a bottleneck quickly.</a:t>
            </a:r>
          </a:p>
          <a:p>
            <a:r>
              <a:rPr lang="en-US" sz="2800" dirty="0" smtClean="0"/>
              <a:t>What do we do? Design smarter algorithms!</a:t>
            </a:r>
          </a:p>
          <a:p>
            <a:endParaRPr lang="en-US" sz="2800" dirty="0"/>
          </a:p>
          <a:p>
            <a:r>
              <a:rPr lang="en-US" sz="2800" dirty="0" smtClean="0"/>
              <a:t>Consider the following problem:</a:t>
            </a:r>
          </a:p>
          <a:p>
            <a:r>
              <a:rPr lang="en-US" sz="2800" dirty="0" smtClean="0"/>
              <a:t>Given an array of numbers, return an array with the “running sum” </a:t>
            </a:r>
            <a:endParaRPr lang="en-US" sz="2800" dirty="0"/>
          </a:p>
          <a:p>
            <a:endParaRPr lang="en-US" sz="28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727200" y="4475236"/>
          <a:ext cx="8128000" cy="782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78256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727200" y="5643395"/>
          <a:ext cx="8128000" cy="782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78256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47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Parallel Quick Sort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What is (a recurrence for)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The work: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The span: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4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Merge Sort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How do we merge?</a:t>
                </a:r>
                <a:endParaRPr lang="en-US" sz="2800" dirty="0"/>
              </a:p>
              <a:p>
                <a:r>
                  <a:rPr lang="en-US" sz="2800" dirty="0" smtClean="0"/>
                  <a:t>Find median of one array. (in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time)</a:t>
                </a:r>
              </a:p>
              <a:p>
                <a:r>
                  <a:rPr lang="en-US" sz="2800" dirty="0" smtClean="0"/>
                  <a:t>Binary search in the other to find where it would fit.</a:t>
                </a:r>
              </a:p>
              <a:p>
                <a:r>
                  <a:rPr lang="en-US" sz="2800" dirty="0" smtClean="0"/>
                  <a:t>Merge the two left subarrays and the two right subarrays</a:t>
                </a:r>
              </a:p>
              <a:p>
                <a:pPr lvl="1"/>
                <a:r>
                  <a:rPr lang="en-US" sz="2400" dirty="0" smtClean="0"/>
                  <a:t>In parallel!</a:t>
                </a:r>
              </a:p>
              <a:p>
                <a:pPr lvl="1"/>
                <a:endParaRPr lang="en-US" sz="2800" dirty="0" smtClean="0"/>
              </a:p>
              <a:p>
                <a:pPr marL="128016" lvl="1" indent="0">
                  <a:buNone/>
                </a:pPr>
                <a:r>
                  <a:rPr lang="en-US" sz="2800" dirty="0" smtClean="0"/>
                  <a:t>Only need one auxiliary array </a:t>
                </a:r>
              </a:p>
              <a:p>
                <a:pPr marL="128016" lvl="1" indent="0">
                  <a:buNone/>
                </a:pPr>
                <a:r>
                  <a:rPr lang="en-US" sz="2800" dirty="0"/>
                  <a:t>E</a:t>
                </a:r>
                <a:r>
                  <a:rPr lang="en-US" sz="2800" dirty="0" smtClean="0"/>
                  <a:t>ach recursive call knows which range of the output array it’s responsible for.</a:t>
                </a:r>
                <a:endParaRPr lang="en-US" sz="2800" dirty="0"/>
              </a:p>
              <a:p>
                <a:pPr marL="128016" lvl="1" indent="0">
                  <a:buNone/>
                </a:pPr>
                <a:r>
                  <a:rPr lang="en-US" sz="2800" dirty="0" smtClean="0"/>
                  <a:t>Key for the analysis: find the median in the bigger array, and binary search in the smaller array.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3019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62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Merge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063531"/>
              </p:ext>
            </p:extLst>
          </p:nvPr>
        </p:nvGraphicFramePr>
        <p:xfrm>
          <a:off x="1477820" y="1277943"/>
          <a:ext cx="292792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  <a:gridCol w="585585"/>
                <a:gridCol w="585585"/>
                <a:gridCol w="585585"/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965717"/>
              </p:ext>
            </p:extLst>
          </p:nvPr>
        </p:nvGraphicFramePr>
        <p:xfrm>
          <a:off x="6620159" y="1277943"/>
          <a:ext cx="292792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  <a:gridCol w="585585"/>
                <a:gridCol w="585585"/>
                <a:gridCol w="585585"/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177315"/>
              </p:ext>
            </p:extLst>
          </p:nvPr>
        </p:nvGraphicFramePr>
        <p:xfrm>
          <a:off x="575239" y="2436422"/>
          <a:ext cx="1171170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889088"/>
              </p:ext>
            </p:extLst>
          </p:nvPr>
        </p:nvGraphicFramePr>
        <p:xfrm>
          <a:off x="2200559" y="2436422"/>
          <a:ext cx="2342340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  <a:gridCol w="585585"/>
                <a:gridCol w="585585"/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587783"/>
              </p:ext>
            </p:extLst>
          </p:nvPr>
        </p:nvGraphicFramePr>
        <p:xfrm>
          <a:off x="7205743" y="2434443"/>
          <a:ext cx="1756755" cy="55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  <a:gridCol w="585585"/>
                <a:gridCol w="585585"/>
              </a:tblGrid>
              <a:tr h="556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101259"/>
              </p:ext>
            </p:extLst>
          </p:nvPr>
        </p:nvGraphicFramePr>
        <p:xfrm>
          <a:off x="9548084" y="2436422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5239" y="4981706"/>
            <a:ext cx="104878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Find median of larger subarray (left chosen arbitrarily for tie)</a:t>
            </a:r>
          </a:p>
          <a:p>
            <a:r>
              <a:rPr lang="en-US" sz="2800" dirty="0" smtClean="0"/>
              <a:t>Binary search to find where 6 fits in other array</a:t>
            </a:r>
          </a:p>
          <a:p>
            <a:r>
              <a:rPr lang="en-US" sz="2800" dirty="0" smtClean="0"/>
              <a:t>Parallel recursive calls to merge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80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Merge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063531"/>
              </p:ext>
            </p:extLst>
          </p:nvPr>
        </p:nvGraphicFramePr>
        <p:xfrm>
          <a:off x="1477820" y="1277943"/>
          <a:ext cx="292792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  <a:gridCol w="585585"/>
                <a:gridCol w="585585"/>
                <a:gridCol w="585585"/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965717"/>
              </p:ext>
            </p:extLst>
          </p:nvPr>
        </p:nvGraphicFramePr>
        <p:xfrm>
          <a:off x="6620159" y="1277943"/>
          <a:ext cx="292792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  <a:gridCol w="585585"/>
                <a:gridCol w="585585"/>
                <a:gridCol w="585585"/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817672"/>
              </p:ext>
            </p:extLst>
          </p:nvPr>
        </p:nvGraphicFramePr>
        <p:xfrm>
          <a:off x="575239" y="2436422"/>
          <a:ext cx="1171170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396309"/>
              </p:ext>
            </p:extLst>
          </p:nvPr>
        </p:nvGraphicFramePr>
        <p:xfrm>
          <a:off x="2200559" y="2436422"/>
          <a:ext cx="2342340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  <a:gridCol w="585585"/>
                <a:gridCol w="585585"/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649161"/>
              </p:ext>
            </p:extLst>
          </p:nvPr>
        </p:nvGraphicFramePr>
        <p:xfrm>
          <a:off x="7205743" y="2434443"/>
          <a:ext cx="1756755" cy="55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  <a:gridCol w="585585"/>
                <a:gridCol w="585585"/>
              </a:tblGrid>
              <a:tr h="556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027307"/>
              </p:ext>
            </p:extLst>
          </p:nvPr>
        </p:nvGraphicFramePr>
        <p:xfrm>
          <a:off x="9548084" y="2436422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5239" y="4981706"/>
            <a:ext cx="104878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Find median of larger subarray (left chosen arbitrarily for tie)</a:t>
            </a:r>
          </a:p>
          <a:p>
            <a:r>
              <a:rPr lang="en-US" sz="2800" dirty="0" smtClean="0"/>
              <a:t>Binary search to find where 6 fits in other array</a:t>
            </a:r>
          </a:p>
          <a:p>
            <a:r>
              <a:rPr lang="en-US" sz="2800" dirty="0" smtClean="0"/>
              <a:t>Parallel recursive calls to merge</a:t>
            </a:r>
            <a:endParaRPr lang="en-US" sz="28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588441"/>
              </p:ext>
            </p:extLst>
          </p:nvPr>
        </p:nvGraphicFramePr>
        <p:xfrm>
          <a:off x="306650" y="3421443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378411"/>
              </p:ext>
            </p:extLst>
          </p:nvPr>
        </p:nvGraphicFramePr>
        <p:xfrm>
          <a:off x="1160824" y="3431973"/>
          <a:ext cx="1171170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048329"/>
              </p:ext>
            </p:extLst>
          </p:nvPr>
        </p:nvGraphicFramePr>
        <p:xfrm>
          <a:off x="4532092" y="3421443"/>
          <a:ext cx="1171170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702601"/>
              </p:ext>
            </p:extLst>
          </p:nvPr>
        </p:nvGraphicFramePr>
        <p:xfrm>
          <a:off x="3371729" y="3421443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503553"/>
              </p:ext>
            </p:extLst>
          </p:nvPr>
        </p:nvGraphicFramePr>
        <p:xfrm>
          <a:off x="6955807" y="3409414"/>
          <a:ext cx="1171170" cy="55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  <a:gridCol w="585585"/>
              </a:tblGrid>
              <a:tr h="556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957713"/>
              </p:ext>
            </p:extLst>
          </p:nvPr>
        </p:nvGraphicFramePr>
        <p:xfrm>
          <a:off x="8397318" y="3385152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475374"/>
              </p:ext>
            </p:extLst>
          </p:nvPr>
        </p:nvGraphicFramePr>
        <p:xfrm>
          <a:off x="10068538" y="3425718"/>
          <a:ext cx="585585" cy="55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</a:tblGrid>
              <a:tr h="556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0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Merge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063531"/>
              </p:ext>
            </p:extLst>
          </p:nvPr>
        </p:nvGraphicFramePr>
        <p:xfrm>
          <a:off x="1477820" y="1277943"/>
          <a:ext cx="292792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  <a:gridCol w="585585"/>
                <a:gridCol w="585585"/>
                <a:gridCol w="585585"/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965717"/>
              </p:ext>
            </p:extLst>
          </p:nvPr>
        </p:nvGraphicFramePr>
        <p:xfrm>
          <a:off x="6620159" y="1277943"/>
          <a:ext cx="292792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  <a:gridCol w="585585"/>
                <a:gridCol w="585585"/>
                <a:gridCol w="585585"/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817672"/>
              </p:ext>
            </p:extLst>
          </p:nvPr>
        </p:nvGraphicFramePr>
        <p:xfrm>
          <a:off x="575239" y="2436422"/>
          <a:ext cx="1171170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396309"/>
              </p:ext>
            </p:extLst>
          </p:nvPr>
        </p:nvGraphicFramePr>
        <p:xfrm>
          <a:off x="2200559" y="2436422"/>
          <a:ext cx="2342340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  <a:gridCol w="585585"/>
                <a:gridCol w="585585"/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649161"/>
              </p:ext>
            </p:extLst>
          </p:nvPr>
        </p:nvGraphicFramePr>
        <p:xfrm>
          <a:off x="7205743" y="2434443"/>
          <a:ext cx="1756755" cy="55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  <a:gridCol w="585585"/>
                <a:gridCol w="585585"/>
              </a:tblGrid>
              <a:tr h="556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027307"/>
              </p:ext>
            </p:extLst>
          </p:nvPr>
        </p:nvGraphicFramePr>
        <p:xfrm>
          <a:off x="9548084" y="2436422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5239" y="4981706"/>
            <a:ext cx="104878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Find median of larger subarray (left chosen arbitrarily for tie)</a:t>
            </a:r>
          </a:p>
          <a:p>
            <a:r>
              <a:rPr lang="en-US" sz="2800" dirty="0" smtClean="0"/>
              <a:t>Binary search to find where 6 fits in other array</a:t>
            </a:r>
          </a:p>
          <a:p>
            <a:r>
              <a:rPr lang="en-US" sz="2800" dirty="0" smtClean="0"/>
              <a:t>Parallel recursive calls to merge</a:t>
            </a:r>
            <a:endParaRPr lang="en-US" sz="28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497052"/>
              </p:ext>
            </p:extLst>
          </p:nvPr>
        </p:nvGraphicFramePr>
        <p:xfrm>
          <a:off x="306650" y="3421443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809957"/>
              </p:ext>
            </p:extLst>
          </p:nvPr>
        </p:nvGraphicFramePr>
        <p:xfrm>
          <a:off x="1160824" y="3431973"/>
          <a:ext cx="1171170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448972"/>
              </p:ext>
            </p:extLst>
          </p:nvPr>
        </p:nvGraphicFramePr>
        <p:xfrm>
          <a:off x="4532092" y="3421443"/>
          <a:ext cx="1171170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702601"/>
              </p:ext>
            </p:extLst>
          </p:nvPr>
        </p:nvGraphicFramePr>
        <p:xfrm>
          <a:off x="3371729" y="3421443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996683"/>
              </p:ext>
            </p:extLst>
          </p:nvPr>
        </p:nvGraphicFramePr>
        <p:xfrm>
          <a:off x="6955807" y="3409414"/>
          <a:ext cx="1171170" cy="55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  <a:gridCol w="585585"/>
              </a:tblGrid>
              <a:tr h="556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957713"/>
              </p:ext>
            </p:extLst>
          </p:nvPr>
        </p:nvGraphicFramePr>
        <p:xfrm>
          <a:off x="8397318" y="3385152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475374"/>
              </p:ext>
            </p:extLst>
          </p:nvPr>
        </p:nvGraphicFramePr>
        <p:xfrm>
          <a:off x="10068538" y="3425718"/>
          <a:ext cx="585585" cy="55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</a:tblGrid>
              <a:tr h="556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202176"/>
              </p:ext>
            </p:extLst>
          </p:nvPr>
        </p:nvGraphicFramePr>
        <p:xfrm>
          <a:off x="306649" y="4277931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401097"/>
              </p:ext>
            </p:extLst>
          </p:nvPr>
        </p:nvGraphicFramePr>
        <p:xfrm>
          <a:off x="1043385" y="4277931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441081"/>
              </p:ext>
            </p:extLst>
          </p:nvPr>
        </p:nvGraphicFramePr>
        <p:xfrm>
          <a:off x="2331994" y="4292542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97900"/>
              </p:ext>
            </p:extLst>
          </p:nvPr>
        </p:nvGraphicFramePr>
        <p:xfrm>
          <a:off x="3327810" y="4277931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031447"/>
              </p:ext>
            </p:extLst>
          </p:nvPr>
        </p:nvGraphicFramePr>
        <p:xfrm>
          <a:off x="4030833" y="4274254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220210"/>
              </p:ext>
            </p:extLst>
          </p:nvPr>
        </p:nvGraphicFramePr>
        <p:xfrm>
          <a:off x="5231233" y="4274254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171916"/>
              </p:ext>
            </p:extLst>
          </p:nvPr>
        </p:nvGraphicFramePr>
        <p:xfrm>
          <a:off x="6583847" y="4264092"/>
          <a:ext cx="585585" cy="55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</a:tblGrid>
              <a:tr h="556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843976"/>
              </p:ext>
            </p:extLst>
          </p:nvPr>
        </p:nvGraphicFramePr>
        <p:xfrm>
          <a:off x="7388830" y="4255541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995223"/>
              </p:ext>
            </p:extLst>
          </p:nvPr>
        </p:nvGraphicFramePr>
        <p:xfrm>
          <a:off x="8609192" y="4255020"/>
          <a:ext cx="585585" cy="55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</a:tblGrid>
              <a:tr h="556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200890"/>
              </p:ext>
            </p:extLst>
          </p:nvPr>
        </p:nvGraphicFramePr>
        <p:xfrm>
          <a:off x="10068538" y="4282805"/>
          <a:ext cx="585585" cy="55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</a:tblGrid>
              <a:tr h="556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55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Merge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063531"/>
              </p:ext>
            </p:extLst>
          </p:nvPr>
        </p:nvGraphicFramePr>
        <p:xfrm>
          <a:off x="1477820" y="1277943"/>
          <a:ext cx="292792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  <a:gridCol w="585585"/>
                <a:gridCol w="585585"/>
                <a:gridCol w="585585"/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965717"/>
              </p:ext>
            </p:extLst>
          </p:nvPr>
        </p:nvGraphicFramePr>
        <p:xfrm>
          <a:off x="6620159" y="1277943"/>
          <a:ext cx="292792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  <a:gridCol w="585585"/>
                <a:gridCol w="585585"/>
                <a:gridCol w="585585"/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817672"/>
              </p:ext>
            </p:extLst>
          </p:nvPr>
        </p:nvGraphicFramePr>
        <p:xfrm>
          <a:off x="575239" y="2436422"/>
          <a:ext cx="1171170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396309"/>
              </p:ext>
            </p:extLst>
          </p:nvPr>
        </p:nvGraphicFramePr>
        <p:xfrm>
          <a:off x="2200559" y="2436422"/>
          <a:ext cx="2342340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  <a:gridCol w="585585"/>
                <a:gridCol w="585585"/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649161"/>
              </p:ext>
            </p:extLst>
          </p:nvPr>
        </p:nvGraphicFramePr>
        <p:xfrm>
          <a:off x="7205743" y="2434443"/>
          <a:ext cx="1756755" cy="55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  <a:gridCol w="585585"/>
                <a:gridCol w="585585"/>
              </a:tblGrid>
              <a:tr h="556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027307"/>
              </p:ext>
            </p:extLst>
          </p:nvPr>
        </p:nvGraphicFramePr>
        <p:xfrm>
          <a:off x="9548084" y="2436422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497052"/>
              </p:ext>
            </p:extLst>
          </p:nvPr>
        </p:nvGraphicFramePr>
        <p:xfrm>
          <a:off x="306650" y="3421443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809957"/>
              </p:ext>
            </p:extLst>
          </p:nvPr>
        </p:nvGraphicFramePr>
        <p:xfrm>
          <a:off x="1160824" y="3431973"/>
          <a:ext cx="1171170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448972"/>
              </p:ext>
            </p:extLst>
          </p:nvPr>
        </p:nvGraphicFramePr>
        <p:xfrm>
          <a:off x="4532092" y="3421443"/>
          <a:ext cx="1171170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702601"/>
              </p:ext>
            </p:extLst>
          </p:nvPr>
        </p:nvGraphicFramePr>
        <p:xfrm>
          <a:off x="3371729" y="3421443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996683"/>
              </p:ext>
            </p:extLst>
          </p:nvPr>
        </p:nvGraphicFramePr>
        <p:xfrm>
          <a:off x="6955807" y="3409414"/>
          <a:ext cx="1171170" cy="55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  <a:gridCol w="585585"/>
              </a:tblGrid>
              <a:tr h="556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957713"/>
              </p:ext>
            </p:extLst>
          </p:nvPr>
        </p:nvGraphicFramePr>
        <p:xfrm>
          <a:off x="8397318" y="3385152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475374"/>
              </p:ext>
            </p:extLst>
          </p:nvPr>
        </p:nvGraphicFramePr>
        <p:xfrm>
          <a:off x="10068538" y="3425718"/>
          <a:ext cx="585585" cy="55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</a:tblGrid>
              <a:tr h="556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202176"/>
              </p:ext>
            </p:extLst>
          </p:nvPr>
        </p:nvGraphicFramePr>
        <p:xfrm>
          <a:off x="306649" y="4277931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401097"/>
              </p:ext>
            </p:extLst>
          </p:nvPr>
        </p:nvGraphicFramePr>
        <p:xfrm>
          <a:off x="1043385" y="4277931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441081"/>
              </p:ext>
            </p:extLst>
          </p:nvPr>
        </p:nvGraphicFramePr>
        <p:xfrm>
          <a:off x="2331994" y="4292542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97900"/>
              </p:ext>
            </p:extLst>
          </p:nvPr>
        </p:nvGraphicFramePr>
        <p:xfrm>
          <a:off x="3327810" y="4277931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031447"/>
              </p:ext>
            </p:extLst>
          </p:nvPr>
        </p:nvGraphicFramePr>
        <p:xfrm>
          <a:off x="4030833" y="4274254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220210"/>
              </p:ext>
            </p:extLst>
          </p:nvPr>
        </p:nvGraphicFramePr>
        <p:xfrm>
          <a:off x="5231233" y="4274254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171916"/>
              </p:ext>
            </p:extLst>
          </p:nvPr>
        </p:nvGraphicFramePr>
        <p:xfrm>
          <a:off x="6583847" y="4264092"/>
          <a:ext cx="585585" cy="55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</a:tblGrid>
              <a:tr h="556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843976"/>
              </p:ext>
            </p:extLst>
          </p:nvPr>
        </p:nvGraphicFramePr>
        <p:xfrm>
          <a:off x="7388830" y="4255541"/>
          <a:ext cx="585585" cy="56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</a:tblGrid>
              <a:tr h="5647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995223"/>
              </p:ext>
            </p:extLst>
          </p:nvPr>
        </p:nvGraphicFramePr>
        <p:xfrm>
          <a:off x="8609192" y="4255020"/>
          <a:ext cx="585585" cy="55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</a:tblGrid>
              <a:tr h="556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200890"/>
              </p:ext>
            </p:extLst>
          </p:nvPr>
        </p:nvGraphicFramePr>
        <p:xfrm>
          <a:off x="10068538" y="4282805"/>
          <a:ext cx="585585" cy="556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585"/>
              </a:tblGrid>
              <a:tr h="556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692767"/>
              </p:ext>
            </p:extLst>
          </p:nvPr>
        </p:nvGraphicFramePr>
        <p:xfrm>
          <a:off x="2852730" y="5402969"/>
          <a:ext cx="5837380" cy="558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738"/>
                <a:gridCol w="583738"/>
                <a:gridCol w="583738"/>
                <a:gridCol w="583738"/>
                <a:gridCol w="583738"/>
                <a:gridCol w="583738"/>
                <a:gridCol w="583738"/>
                <a:gridCol w="583738"/>
                <a:gridCol w="583738"/>
                <a:gridCol w="583738"/>
              </a:tblGrid>
              <a:tr h="5582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02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Merge Sort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Let’s just analyze the merge: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What’s the worst case?</a:t>
                </a:r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One subarray has ¾ of the elements, the other has ¼ .</a:t>
                </a:r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This is why we start with the median of the larger array.</a:t>
                </a:r>
              </a:p>
              <a:p>
                <a:r>
                  <a:rPr lang="en-US" sz="2800" dirty="0" smtClean="0"/>
                  <a:t>Work: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</m:eqArr>
                      </m:e>
                    </m:d>
                  </m:oMath>
                </a14:m>
                <a:endParaRPr lang="en-US" sz="2800" b="0" dirty="0" smtClean="0"/>
              </a:p>
              <a:p>
                <a:r>
                  <a:rPr lang="en-US" sz="2800" dirty="0" smtClean="0"/>
                  <a:t>Span: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5" t="-2138" b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7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Merge Sort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Let’s just analyze the merge: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What’s the worst case?</a:t>
                </a:r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One subarray has ¾ of the elements, the other has ¼ .</a:t>
                </a:r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This is why we start with the median of the larger array.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Work: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800" b="0" dirty="0" smtClean="0"/>
              </a:p>
              <a:p>
                <a:endParaRPr lang="en-US" sz="2800" b="0" dirty="0" smtClean="0"/>
              </a:p>
              <a:p>
                <a:r>
                  <a:rPr lang="en-US" sz="2800" dirty="0" smtClean="0"/>
                  <a:t>Span: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3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Merge Sort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Now the full </a:t>
                </a:r>
                <a:r>
                  <a:rPr lang="en-US" sz="2800" dirty="0" err="1" smtClean="0"/>
                  <a:t>mergesort</a:t>
                </a:r>
                <a:r>
                  <a:rPr lang="en-US" sz="2800" dirty="0" smtClean="0"/>
                  <a:t> algorithm: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Work: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/>
                  <a:t>Span: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cutoff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7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Merge Sort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Now the full </a:t>
                </a:r>
                <a:r>
                  <a:rPr lang="en-US" sz="2800" dirty="0" err="1" smtClean="0"/>
                  <a:t>mergesort</a:t>
                </a:r>
                <a:r>
                  <a:rPr lang="en-US" sz="2800" dirty="0" smtClean="0"/>
                  <a:t> algorithm:</a:t>
                </a:r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/>
                  <a:t>Work: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800" b="0" dirty="0" smtClean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/>
                  <a:t>Span: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8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utput[0] = input[0];</a:t>
            </a:r>
          </a:p>
          <a:p>
            <a:pPr marL="0" indent="0"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=1;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arr.length;i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output[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input[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+ output[i-1];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0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smtClean="0"/>
              <a:t>clever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Doesn’t look parallelizable…</a:t>
            </a:r>
          </a:p>
          <a:p>
            <a:r>
              <a:rPr lang="en-US" sz="2800" dirty="0"/>
              <a:t>But it is</a:t>
            </a:r>
            <a:r>
              <a:rPr lang="en-US" sz="2800" dirty="0" smtClean="0"/>
              <a:t>!</a:t>
            </a:r>
            <a:endParaRPr lang="en-US" sz="2400" dirty="0" smtClean="0"/>
          </a:p>
          <a:p>
            <a:pPr lvl="1"/>
            <a:endParaRPr lang="en-US" sz="2400" dirty="0"/>
          </a:p>
          <a:p>
            <a:r>
              <a:rPr lang="en-US" sz="2800" dirty="0" smtClean="0"/>
              <a:t>Algorithm was invented by Michael Fischer and Richard Ladner</a:t>
            </a:r>
          </a:p>
          <a:p>
            <a:pPr lvl="1"/>
            <a:r>
              <a:rPr lang="en-US" sz="2400" dirty="0" smtClean="0"/>
              <a:t>Both were in UW CSE’s theory group at the time</a:t>
            </a:r>
          </a:p>
          <a:p>
            <a:pPr lvl="1"/>
            <a:r>
              <a:rPr lang="en-US" sz="2400" dirty="0" smtClean="0"/>
              <a:t>Richard Ladner is still around</a:t>
            </a:r>
          </a:p>
          <a:p>
            <a:pPr lvl="2"/>
            <a:r>
              <a:rPr lang="en-US" sz="2000" dirty="0" smtClean="0"/>
              <a:t>Look for a cowboy hat…</a:t>
            </a:r>
          </a:p>
          <a:p>
            <a:pPr lvl="2"/>
            <a:endParaRPr lang="en-US" sz="2000" dirty="0"/>
          </a:p>
          <a:p>
            <a:r>
              <a:rPr lang="en-US" sz="2800" dirty="0" smtClean="0"/>
              <a:t>For today: I’m not going to worry at all about constant factors. </a:t>
            </a:r>
          </a:p>
          <a:p>
            <a:r>
              <a:rPr lang="en-US" sz="2800" dirty="0" smtClean="0"/>
              <a:t>Just try to get the ideas across.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827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we need?</a:t>
            </a:r>
          </a:p>
          <a:p>
            <a:r>
              <a:rPr lang="en-US" sz="2800" dirty="0" smtClean="0"/>
              <a:t>Need to quickly know the “left sum” i.e. the sum of all the elements to my left. </a:t>
            </a:r>
          </a:p>
          <a:p>
            <a:pPr lvl="1"/>
            <a:r>
              <a:rPr lang="en-US" sz="2800" dirty="0" smtClean="0"/>
              <a:t>in the sequential code that was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output[i-1]</a:t>
            </a:r>
          </a:p>
          <a:p>
            <a:r>
              <a:rPr lang="en-US" sz="2800" dirty="0" smtClean="0"/>
              <a:t>We’ll use two passes, </a:t>
            </a:r>
          </a:p>
          <a:p>
            <a:r>
              <a:rPr lang="en-US" sz="2800" dirty="0" smtClean="0"/>
              <a:t>The first sets up a data structure</a:t>
            </a:r>
          </a:p>
          <a:p>
            <a:pPr lvl="1"/>
            <a:r>
              <a:rPr lang="en-US" sz="2800" dirty="0" smtClean="0"/>
              <a:t>Which will contain enough information to find left sums quickly</a:t>
            </a:r>
          </a:p>
          <a:p>
            <a:r>
              <a:rPr lang="en-US" sz="2800" dirty="0" smtClean="0"/>
              <a:t>The second will assemble the left sum and finish the array.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695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264156"/>
              </p:ext>
            </p:extLst>
          </p:nvPr>
        </p:nvGraphicFramePr>
        <p:xfrm>
          <a:off x="344981" y="5702532"/>
          <a:ext cx="11384736" cy="891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/>
                <a:gridCol w="1423092"/>
                <a:gridCol w="1423092"/>
                <a:gridCol w="1423092"/>
                <a:gridCol w="1423092"/>
                <a:gridCol w="1423092"/>
                <a:gridCol w="1423092"/>
                <a:gridCol w="1423092"/>
              </a:tblGrid>
              <a:tr h="89100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356800" y="1903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</a:t>
            </a:r>
          </a:p>
          <a:p>
            <a:r>
              <a:rPr lang="en-US" sz="2800" dirty="0" smtClean="0"/>
              <a:t>Left sum:</a:t>
            </a:r>
          </a:p>
        </p:txBody>
      </p:sp>
      <p:sp>
        <p:nvSpPr>
          <p:cNvPr id="7" name="Rectangle 6"/>
          <p:cNvSpPr/>
          <p:nvPr/>
        </p:nvSpPr>
        <p:spPr>
          <a:xfrm>
            <a:off x="1991361" y="15390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</a:t>
            </a:r>
          </a:p>
          <a:p>
            <a:r>
              <a:rPr lang="en-US" sz="2800" dirty="0" smtClean="0"/>
              <a:t>Left Sum: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503384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</a:t>
            </a:r>
          </a:p>
          <a:p>
            <a:r>
              <a:rPr lang="en-US" sz="2800" dirty="0" smtClean="0"/>
              <a:t>L: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677950" y="2911915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</a:t>
            </a:r>
          </a:p>
          <a:p>
            <a:r>
              <a:rPr lang="en-US" sz="2800" dirty="0" smtClean="0"/>
              <a:t>Left Sum: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7523480" y="15390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</a:t>
            </a:r>
          </a:p>
          <a:p>
            <a:r>
              <a:rPr lang="en-US" sz="2800" dirty="0" smtClean="0"/>
              <a:t>Left Sum: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3527375" y="2911915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</a:t>
            </a:r>
          </a:p>
          <a:p>
            <a:r>
              <a:rPr lang="en-US" sz="2800" dirty="0" smtClean="0"/>
              <a:t>Left Sum: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6396646" y="2959913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</a:t>
            </a:r>
          </a:p>
          <a:p>
            <a:r>
              <a:rPr lang="en-US" sz="2800" dirty="0" smtClean="0"/>
              <a:t>Left Sum: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9335668" y="2959913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</a:t>
            </a:r>
          </a:p>
          <a:p>
            <a:r>
              <a:rPr lang="en-US" sz="2800" dirty="0" smtClean="0"/>
              <a:t>Left Sum: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2008452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</a:t>
            </a:r>
          </a:p>
          <a:p>
            <a:r>
              <a:rPr lang="en-US" sz="2800" dirty="0" smtClean="0"/>
              <a:t>L: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3446554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</a:t>
            </a:r>
          </a:p>
          <a:p>
            <a:r>
              <a:rPr lang="en-US" sz="2800" dirty="0" smtClean="0"/>
              <a:t>L: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4843092" y="4384509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</a:t>
            </a:r>
          </a:p>
          <a:p>
            <a:r>
              <a:rPr lang="en-US" sz="2800" dirty="0" smtClean="0"/>
              <a:t>L: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6327611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</a:t>
            </a:r>
          </a:p>
          <a:p>
            <a:r>
              <a:rPr lang="en-US" sz="2800" dirty="0" smtClean="0"/>
              <a:t>L: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7822743" y="437389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</a:t>
            </a:r>
          </a:p>
          <a:p>
            <a:r>
              <a:rPr lang="en-US" sz="2800" dirty="0" smtClean="0"/>
              <a:t>L: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9264770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</a:t>
            </a:r>
          </a:p>
          <a:p>
            <a:r>
              <a:rPr lang="en-US" sz="2800" dirty="0" smtClean="0"/>
              <a:t>L: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10583952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</a:t>
            </a:r>
          </a:p>
          <a:p>
            <a:r>
              <a:rPr lang="en-US" sz="2800" dirty="0" smtClean="0"/>
              <a:t>L:</a:t>
            </a:r>
            <a:endParaRPr lang="en-US" sz="2800" dirty="0"/>
          </a:p>
        </p:txBody>
      </p:sp>
      <p:cxnSp>
        <p:nvCxnSpPr>
          <p:cNvPr id="34" name="Straight Arrow Connector 33"/>
          <p:cNvCxnSpPr>
            <a:stCxn id="21" idx="2"/>
            <a:endCxn id="10" idx="0"/>
          </p:cNvCxnSpPr>
          <p:nvPr/>
        </p:nvCxnSpPr>
        <p:spPr>
          <a:xfrm flipH="1">
            <a:off x="1033089" y="3942693"/>
            <a:ext cx="831272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922917" y="3932651"/>
            <a:ext cx="831272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2"/>
          </p:cNvCxnSpPr>
          <p:nvPr/>
        </p:nvCxnSpPr>
        <p:spPr>
          <a:xfrm flipH="1">
            <a:off x="6747171" y="3990691"/>
            <a:ext cx="835886" cy="39978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1" idx="0"/>
          </p:cNvCxnSpPr>
          <p:nvPr/>
        </p:nvCxnSpPr>
        <p:spPr>
          <a:xfrm flipH="1">
            <a:off x="9794475" y="3962518"/>
            <a:ext cx="731475" cy="391314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1" idx="2"/>
            <a:endCxn id="26" idx="0"/>
          </p:cNvCxnSpPr>
          <p:nvPr/>
        </p:nvCxnSpPr>
        <p:spPr>
          <a:xfrm>
            <a:off x="1864361" y="3942693"/>
            <a:ext cx="673796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735267" y="3942693"/>
            <a:ext cx="673796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4" idx="2"/>
          </p:cNvCxnSpPr>
          <p:nvPr/>
        </p:nvCxnSpPr>
        <p:spPr>
          <a:xfrm>
            <a:off x="7583057" y="3990691"/>
            <a:ext cx="795324" cy="39005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2" idx="0"/>
          </p:cNvCxnSpPr>
          <p:nvPr/>
        </p:nvCxnSpPr>
        <p:spPr>
          <a:xfrm>
            <a:off x="10522078" y="3989302"/>
            <a:ext cx="591579" cy="36453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1" idx="0"/>
          </p:cNvCxnSpPr>
          <p:nvPr/>
        </p:nvCxnSpPr>
        <p:spPr>
          <a:xfrm flipH="1">
            <a:off x="1864361" y="2553045"/>
            <a:ext cx="1643148" cy="35887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7476148" y="2585453"/>
            <a:ext cx="1643148" cy="35887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7" idx="0"/>
          </p:cNvCxnSpPr>
          <p:nvPr/>
        </p:nvCxnSpPr>
        <p:spPr>
          <a:xfrm flipH="1">
            <a:off x="3507510" y="1230296"/>
            <a:ext cx="2492438" cy="30878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2" idx="0"/>
          </p:cNvCxnSpPr>
          <p:nvPr/>
        </p:nvCxnSpPr>
        <p:spPr>
          <a:xfrm>
            <a:off x="5999948" y="1221163"/>
            <a:ext cx="3039681" cy="31792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" idx="2"/>
            <a:endCxn id="23" idx="0"/>
          </p:cNvCxnSpPr>
          <p:nvPr/>
        </p:nvCxnSpPr>
        <p:spPr>
          <a:xfrm>
            <a:off x="3507510" y="2569863"/>
            <a:ext cx="1206276" cy="34205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9119296" y="2580407"/>
            <a:ext cx="1204884" cy="36391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45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264156"/>
              </p:ext>
            </p:extLst>
          </p:nvPr>
        </p:nvGraphicFramePr>
        <p:xfrm>
          <a:off x="344981" y="5702532"/>
          <a:ext cx="11384736" cy="891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/>
                <a:gridCol w="1423092"/>
                <a:gridCol w="1423092"/>
                <a:gridCol w="1423092"/>
                <a:gridCol w="1423092"/>
                <a:gridCol w="1423092"/>
                <a:gridCol w="1423092"/>
                <a:gridCol w="1423092"/>
              </a:tblGrid>
              <a:tr h="89100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356800" y="1903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</a:t>
            </a:r>
          </a:p>
          <a:p>
            <a:r>
              <a:rPr lang="en-US" sz="2800" dirty="0" smtClean="0"/>
              <a:t>Left sum:</a:t>
            </a:r>
          </a:p>
        </p:txBody>
      </p:sp>
      <p:sp>
        <p:nvSpPr>
          <p:cNvPr id="7" name="Rectangle 6"/>
          <p:cNvSpPr/>
          <p:nvPr/>
        </p:nvSpPr>
        <p:spPr>
          <a:xfrm>
            <a:off x="1991361" y="15390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</a:t>
            </a:r>
          </a:p>
          <a:p>
            <a:r>
              <a:rPr lang="en-US" sz="2800" dirty="0" smtClean="0"/>
              <a:t>Left Sum: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503384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6</a:t>
            </a:r>
          </a:p>
          <a:p>
            <a:r>
              <a:rPr lang="en-US" sz="2800" dirty="0" smtClean="0"/>
              <a:t>L: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677950" y="2911915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 10</a:t>
            </a:r>
          </a:p>
          <a:p>
            <a:r>
              <a:rPr lang="en-US" sz="2800" dirty="0" smtClean="0"/>
              <a:t>Left Sum: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7523480" y="15390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</a:t>
            </a:r>
          </a:p>
          <a:p>
            <a:r>
              <a:rPr lang="en-US" sz="2800" dirty="0" smtClean="0"/>
              <a:t>Left Sum: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3527375" y="2911915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</a:t>
            </a:r>
          </a:p>
          <a:p>
            <a:r>
              <a:rPr lang="en-US" sz="2800" dirty="0" smtClean="0"/>
              <a:t>Left Sum: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6396646" y="2959913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</a:t>
            </a:r>
          </a:p>
          <a:p>
            <a:r>
              <a:rPr lang="en-US" sz="2800" dirty="0" smtClean="0"/>
              <a:t>Left Sum: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9335668" y="2959913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</a:t>
            </a:r>
          </a:p>
          <a:p>
            <a:r>
              <a:rPr lang="en-US" sz="2800" dirty="0" smtClean="0"/>
              <a:t>Left Sum: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2008452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4</a:t>
            </a:r>
          </a:p>
          <a:p>
            <a:r>
              <a:rPr lang="en-US" sz="2800" dirty="0" smtClean="0"/>
              <a:t>L: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3446554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</a:t>
            </a:r>
          </a:p>
          <a:p>
            <a:r>
              <a:rPr lang="en-US" sz="2800" dirty="0" smtClean="0"/>
              <a:t>L: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4843092" y="4384509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</a:t>
            </a:r>
          </a:p>
          <a:p>
            <a:r>
              <a:rPr lang="en-US" sz="2800" dirty="0" smtClean="0"/>
              <a:t>L: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6327611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</a:t>
            </a:r>
          </a:p>
          <a:p>
            <a:r>
              <a:rPr lang="en-US" sz="2800" dirty="0" smtClean="0"/>
              <a:t>L: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7822743" y="437389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</a:t>
            </a:r>
          </a:p>
          <a:p>
            <a:r>
              <a:rPr lang="en-US" sz="2800" dirty="0" smtClean="0"/>
              <a:t>L: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9264770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</a:t>
            </a:r>
          </a:p>
          <a:p>
            <a:r>
              <a:rPr lang="en-US" sz="2800" dirty="0" smtClean="0"/>
              <a:t>L: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10583952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</a:t>
            </a:r>
          </a:p>
          <a:p>
            <a:r>
              <a:rPr lang="en-US" sz="2800" dirty="0" smtClean="0"/>
              <a:t>L:</a:t>
            </a:r>
            <a:endParaRPr lang="en-US" sz="2800" dirty="0"/>
          </a:p>
        </p:txBody>
      </p:sp>
      <p:cxnSp>
        <p:nvCxnSpPr>
          <p:cNvPr id="34" name="Straight Arrow Connector 33"/>
          <p:cNvCxnSpPr>
            <a:stCxn id="21" idx="2"/>
            <a:endCxn id="10" idx="0"/>
          </p:cNvCxnSpPr>
          <p:nvPr/>
        </p:nvCxnSpPr>
        <p:spPr>
          <a:xfrm flipH="1">
            <a:off x="1033089" y="3942693"/>
            <a:ext cx="831272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922917" y="3932651"/>
            <a:ext cx="831272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2"/>
          </p:cNvCxnSpPr>
          <p:nvPr/>
        </p:nvCxnSpPr>
        <p:spPr>
          <a:xfrm flipH="1">
            <a:off x="6747171" y="3990691"/>
            <a:ext cx="835886" cy="39978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1" idx="0"/>
          </p:cNvCxnSpPr>
          <p:nvPr/>
        </p:nvCxnSpPr>
        <p:spPr>
          <a:xfrm flipH="1">
            <a:off x="9794475" y="3962518"/>
            <a:ext cx="731475" cy="391314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1" idx="2"/>
            <a:endCxn id="26" idx="0"/>
          </p:cNvCxnSpPr>
          <p:nvPr/>
        </p:nvCxnSpPr>
        <p:spPr>
          <a:xfrm>
            <a:off x="1864361" y="3942693"/>
            <a:ext cx="673796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735267" y="3942693"/>
            <a:ext cx="673796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4" idx="2"/>
          </p:cNvCxnSpPr>
          <p:nvPr/>
        </p:nvCxnSpPr>
        <p:spPr>
          <a:xfrm>
            <a:off x="7583057" y="3990691"/>
            <a:ext cx="795324" cy="39005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2" idx="0"/>
          </p:cNvCxnSpPr>
          <p:nvPr/>
        </p:nvCxnSpPr>
        <p:spPr>
          <a:xfrm>
            <a:off x="10522078" y="3989302"/>
            <a:ext cx="591579" cy="36453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1" idx="0"/>
          </p:cNvCxnSpPr>
          <p:nvPr/>
        </p:nvCxnSpPr>
        <p:spPr>
          <a:xfrm flipH="1">
            <a:off x="1864361" y="2553045"/>
            <a:ext cx="1643148" cy="35887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7476148" y="2585453"/>
            <a:ext cx="1643148" cy="35887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7" idx="0"/>
          </p:cNvCxnSpPr>
          <p:nvPr/>
        </p:nvCxnSpPr>
        <p:spPr>
          <a:xfrm flipH="1">
            <a:off x="3507510" y="1230296"/>
            <a:ext cx="2492438" cy="30878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2" idx="0"/>
          </p:cNvCxnSpPr>
          <p:nvPr/>
        </p:nvCxnSpPr>
        <p:spPr>
          <a:xfrm>
            <a:off x="5999948" y="1221163"/>
            <a:ext cx="3039681" cy="31792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" idx="2"/>
            <a:endCxn id="23" idx="0"/>
          </p:cNvCxnSpPr>
          <p:nvPr/>
        </p:nvCxnSpPr>
        <p:spPr>
          <a:xfrm>
            <a:off x="3507510" y="2569863"/>
            <a:ext cx="1206276" cy="34205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9119296" y="2580407"/>
            <a:ext cx="1204884" cy="36391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5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lecture-07-dictionaries</Template>
  <TotalTime>2753</TotalTime>
  <Words>2011</Words>
  <Application>Microsoft Office PowerPoint</Application>
  <PresentationFormat>Widescreen</PresentationFormat>
  <Paragraphs>732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Multi-Pass  Parallel Algorithms</vt:lpstr>
      <vt:lpstr>Recall: Amdahl’s Law</vt:lpstr>
      <vt:lpstr>Amdahl’s Law and Moore’s Law</vt:lpstr>
      <vt:lpstr>Amdahl’s Law: Moving Forward</vt:lpstr>
      <vt:lpstr>Sequential Code</vt:lpstr>
      <vt:lpstr>More clever algorithms</vt:lpstr>
      <vt:lpstr>Parallelizing</vt:lpstr>
      <vt:lpstr>PowerPoint Presentation</vt:lpstr>
      <vt:lpstr>PowerPoint Presentation</vt:lpstr>
      <vt:lpstr>PowerPoint Presentation</vt:lpstr>
      <vt:lpstr>First Pass</vt:lpstr>
      <vt:lpstr>First Pass</vt:lpstr>
      <vt:lpstr>PowerPoint Presentation</vt:lpstr>
      <vt:lpstr>PowerPoint Presentation</vt:lpstr>
      <vt:lpstr>Second Pass</vt:lpstr>
      <vt:lpstr>Second Pass</vt:lpstr>
      <vt:lpstr>Third Pass</vt:lpstr>
      <vt:lpstr>PowerPoint Presentation</vt:lpstr>
      <vt:lpstr>Analyzing Parallel Prefix</vt:lpstr>
      <vt:lpstr>Analyzing Parallel Prefix</vt:lpstr>
      <vt:lpstr>Parallel Pack (aka Filter)</vt:lpstr>
      <vt:lpstr>Parallel Pack</vt:lpstr>
      <vt:lpstr>Parallel Pack</vt:lpstr>
      <vt:lpstr>Parallel Pack</vt:lpstr>
      <vt:lpstr>Parallel Pack</vt:lpstr>
      <vt:lpstr>Step 3</vt:lpstr>
      <vt:lpstr>Parallel Pack</vt:lpstr>
      <vt:lpstr>Parallel Pack</vt:lpstr>
      <vt:lpstr>Four Patterns</vt:lpstr>
      <vt:lpstr>Parallelizing Quick Sort</vt:lpstr>
      <vt:lpstr>Quick Analysis Note</vt:lpstr>
      <vt:lpstr>Parallelizing Quick Sort</vt:lpstr>
      <vt:lpstr>Parallelizing Quick Sort</vt:lpstr>
      <vt:lpstr>Parallelizing Quick Sort</vt:lpstr>
      <vt:lpstr>Parallel Quick Sort</vt:lpstr>
      <vt:lpstr>Parallel Quick Sort</vt:lpstr>
      <vt:lpstr>Better Parallel Quick Sort</vt:lpstr>
      <vt:lpstr>Better Parallel Quick Sort</vt:lpstr>
      <vt:lpstr>Better Parallel Quick Sort</vt:lpstr>
      <vt:lpstr>Better Parallel Quick Sort</vt:lpstr>
      <vt:lpstr>Parallel Merge Sort</vt:lpstr>
      <vt:lpstr>Parallel Merge</vt:lpstr>
      <vt:lpstr>Parallel Merge</vt:lpstr>
      <vt:lpstr>Parallel Merge</vt:lpstr>
      <vt:lpstr>Parallel Merge</vt:lpstr>
      <vt:lpstr>Parallel Merge Sort</vt:lpstr>
      <vt:lpstr>Parallel Merge Sort</vt:lpstr>
      <vt:lpstr>Parallel Merge Sort</vt:lpstr>
      <vt:lpstr>Parallel Merge Sort</vt:lpstr>
    </vt:vector>
  </TitlesOfParts>
  <Company>CSE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Multi-Pass  Parallel Algorithms</dc:title>
  <dc:creator>Robert Weber</dc:creator>
  <cp:lastModifiedBy>Robert Weber</cp:lastModifiedBy>
  <cp:revision>31</cp:revision>
  <cp:lastPrinted>2018-07-29T20:55:52Z</cp:lastPrinted>
  <dcterms:created xsi:type="dcterms:W3CDTF">2018-07-28T18:24:10Z</dcterms:created>
  <dcterms:modified xsi:type="dcterms:W3CDTF">2018-07-30T16:17:37Z</dcterms:modified>
</cp:coreProperties>
</file>