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9" r:id="rId4"/>
    <p:sldId id="257" r:id="rId5"/>
    <p:sldId id="263" r:id="rId6"/>
    <p:sldId id="258" r:id="rId7"/>
    <p:sldId id="260" r:id="rId8"/>
    <p:sldId id="261" r:id="rId9"/>
    <p:sldId id="262" r:id="rId10"/>
    <p:sldId id="264" r:id="rId11"/>
    <p:sldId id="266" r:id="rId12"/>
    <p:sldId id="267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=""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=""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=""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=""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=""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=""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2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=""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=""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=""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4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5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=""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4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7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2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=""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=""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=""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=""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=""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=""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=""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=""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=""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=""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=""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=""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59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ECD5E4D-8725-41EF-A3C4-D55D6062D43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EBEC6E2-F4CE-403C-B040-839B88DB4FC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kcd.com/83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Checkers 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What’s the best move?</a:t>
            </a:r>
          </a:p>
          <a:p>
            <a:endParaRPr lang="en-US" sz="2800" dirty="0"/>
          </a:p>
          <a:p>
            <a:r>
              <a:rPr lang="en-US" sz="2800" dirty="0" smtClean="0"/>
              <a:t>It’s the one such that </a:t>
            </a:r>
          </a:p>
          <a:p>
            <a:r>
              <a:rPr lang="en-US" sz="2800" dirty="0" smtClean="0"/>
              <a:t>when our opponent responds with their move</a:t>
            </a:r>
          </a:p>
          <a:p>
            <a:r>
              <a:rPr lang="en-US" sz="2800" dirty="0" smtClean="0"/>
              <a:t>And we respond with our best move</a:t>
            </a:r>
          </a:p>
          <a:p>
            <a:r>
              <a:rPr lang="en-US" sz="2800" dirty="0" smtClean="0"/>
              <a:t>And they respond with their move</a:t>
            </a:r>
          </a:p>
          <a:p>
            <a:r>
              <a:rPr lang="en-US" sz="2800" dirty="0" smtClean="0"/>
              <a:t>….</a:t>
            </a:r>
          </a:p>
          <a:p>
            <a:r>
              <a:rPr lang="en-US" sz="2800" dirty="0" smtClean="0"/>
              <a:t>We win (or at least draw)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5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Now that we have our tree, how do we choose our move?</a:t>
            </a:r>
          </a:p>
          <a:p>
            <a:endParaRPr lang="en-US" sz="2800" dirty="0"/>
          </a:p>
          <a:p>
            <a:r>
              <a:rPr lang="en-US" sz="2800" dirty="0" smtClean="0"/>
              <a:t>How will our opponent respond in round 2?</a:t>
            </a:r>
          </a:p>
          <a:p>
            <a:r>
              <a:rPr lang="en-US" sz="2800" dirty="0" smtClean="0"/>
              <a:t>Assume they will make the best possible move for them.</a:t>
            </a:r>
          </a:p>
          <a:p>
            <a:pPr lvl="1"/>
            <a:r>
              <a:rPr lang="en-US" sz="2400" dirty="0" smtClean="0"/>
              <a:t>i.e. the worst possible move for 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3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Checkers Bot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282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If we make this tree for tic-tac-toe, how big is it?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The nodes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options.</a:t>
                </a:r>
              </a:p>
              <a:p>
                <a:r>
                  <a:rPr lang="en-US" sz="2800" dirty="0" smtClean="0"/>
                  <a:t>Something like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n</a:t>
                </a:r>
                <a:r>
                  <a:rPr lang="en-US" sz="2800" dirty="0" smtClean="0"/>
                  <a:t>odes.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For checkers?</a:t>
                </a:r>
              </a:p>
              <a:p>
                <a:r>
                  <a:rPr lang="en-US" sz="2800" dirty="0" smtClean="0"/>
                  <a:t>The analysis is harder. Checkers experts say there are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 smtClean="0"/>
                  <a:t> possible moves each turn. </a:t>
                </a:r>
              </a:p>
              <a:p>
                <a:r>
                  <a:rPr lang="en-US" sz="2800" dirty="0" smtClean="0"/>
                  <a:t>So our tree will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 smtClean="0"/>
                  <a:t> nodes 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 turns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2827"/>
              </a:xfrm>
              <a:blipFill rotWithShape="0">
                <a:blip r:embed="rId2"/>
                <a:stretch>
                  <a:fillRect l="-708" t="-1972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8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Checkers Bot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That’s probably too big.</a:t>
                </a:r>
              </a:p>
              <a:p>
                <a:r>
                  <a:rPr lang="en-US" sz="2800" dirty="0" smtClean="0"/>
                  <a:t>If we want to play chess, the branching factor is much worse.</a:t>
                </a:r>
              </a:p>
              <a:p>
                <a:r>
                  <a:rPr lang="en-US" sz="2800" dirty="0" smtClean="0"/>
                  <a:t>(experts say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35)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We can’t get all the way down the tree!</a:t>
                </a:r>
              </a:p>
              <a:p>
                <a:r>
                  <a:rPr lang="en-US" sz="2800" dirty="0" smtClean="0"/>
                  <a:t>At a certain point, we’ll need to look at the board and estimate how things are going.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0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19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if(we’re at a leaf)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board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evalutation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//we’re done!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for(every possible move mv){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apply mv to the current board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value = - minimax(board)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undo mv from board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if(value &gt;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bestVale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bestValue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value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69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further down the tree we can go, the more likely we are to get a good move.</a:t>
            </a:r>
          </a:p>
          <a:p>
            <a:r>
              <a:rPr lang="en-US" sz="2800" dirty="0" smtClean="0"/>
              <a:t>What tricks could we use to get further down the tree?</a:t>
            </a:r>
          </a:p>
          <a:p>
            <a:endParaRPr lang="en-US" sz="2800" dirty="0"/>
          </a:p>
          <a:p>
            <a:r>
              <a:rPr lang="en-US" sz="2800" dirty="0" smtClean="0"/>
              <a:t>In tic-tac-toe, we didn’t evaluate other moves once we knew our opponent could win in the next turn. </a:t>
            </a:r>
          </a:p>
          <a:p>
            <a:r>
              <a:rPr lang="en-US" sz="2800" dirty="0" smtClean="0"/>
              <a:t>Generalize that idea – we don’t need to evaluate further in a subtree if we know that optimal play won’t take us there.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23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3116331">
            <a:off x="5004262" y="1413165"/>
            <a:ext cx="1413163" cy="1413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26081" y="2942705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208557" y="3111685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7" name="Octagon 6"/>
          <p:cNvSpPr/>
          <p:nvPr/>
        </p:nvSpPr>
        <p:spPr>
          <a:xfrm>
            <a:off x="575239" y="5370022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ctagon 7"/>
          <p:cNvSpPr/>
          <p:nvPr/>
        </p:nvSpPr>
        <p:spPr>
          <a:xfrm>
            <a:off x="3853225" y="5370022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60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5898156" y="5370022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9023740" y="5370022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X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 flipH="1">
            <a:off x="3973830" y="2555356"/>
            <a:ext cx="1180685" cy="715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6" idx="1"/>
          </p:cNvCxnSpPr>
          <p:nvPr/>
        </p:nvCxnSpPr>
        <p:spPr>
          <a:xfrm>
            <a:off x="6146452" y="2676076"/>
            <a:ext cx="1227667" cy="60117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</p:cNvCxnSpPr>
          <p:nvPr/>
        </p:nvCxnSpPr>
        <p:spPr>
          <a:xfrm flipH="1">
            <a:off x="1127206" y="3907673"/>
            <a:ext cx="1964437" cy="146234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64692" y="3970638"/>
            <a:ext cx="640499" cy="13993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119219" y="4073235"/>
            <a:ext cx="1456487" cy="129678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50122" y="4176584"/>
            <a:ext cx="1107016" cy="119343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309170" y="1397020"/>
            <a:ext cx="128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0309171" y="5629600"/>
            <a:ext cx="128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0309169" y="3215582"/>
            <a:ext cx="128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87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no need to evaluate X</a:t>
            </a:r>
          </a:p>
          <a:p>
            <a:r>
              <a:rPr lang="en-US" dirty="0" smtClean="0"/>
              <a:t>If it’s bigger than 3, min will choose Y to go in the left branch.</a:t>
            </a:r>
          </a:p>
          <a:p>
            <a:r>
              <a:rPr lang="en-US" dirty="0" smtClean="0"/>
              <a:t>If it’s less than 3, min will choose the right branch… </a:t>
            </a:r>
          </a:p>
          <a:p>
            <a:r>
              <a:rPr lang="en-US" dirty="0" smtClean="0"/>
              <a:t>but then at the root max will choose the left branch.</a:t>
            </a:r>
          </a:p>
          <a:p>
            <a:endParaRPr lang="en-US" dirty="0"/>
          </a:p>
          <a:p>
            <a:r>
              <a:rPr lang="en-US" dirty="0" smtClean="0"/>
              <a:t>The value doesn’t matter!</a:t>
            </a:r>
          </a:p>
          <a:p>
            <a:r>
              <a:rPr lang="en-US" dirty="0" smtClean="0"/>
              <a:t>Don’t bother going down that subtree.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by hand</a:t>
            </a:r>
            <a:endParaRPr lang="en-US" dirty="0"/>
          </a:p>
        </p:txBody>
      </p:sp>
      <p:sp>
        <p:nvSpPr>
          <p:cNvPr id="4" name="Octagon 3"/>
          <p:cNvSpPr/>
          <p:nvPr/>
        </p:nvSpPr>
        <p:spPr>
          <a:xfrm>
            <a:off x="17622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Octagon 4"/>
          <p:cNvSpPr/>
          <p:nvPr/>
        </p:nvSpPr>
        <p:spPr>
          <a:xfrm>
            <a:off x="142313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Octagon 5"/>
          <p:cNvSpPr/>
          <p:nvPr/>
        </p:nvSpPr>
        <p:spPr>
          <a:xfrm>
            <a:off x="303580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4382469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33041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757732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9189995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053665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3116331">
            <a:off x="944099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3116331">
            <a:off x="3903430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116331">
            <a:off x="7098286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116331">
            <a:off x="10057618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57242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  <p:sp>
        <p:nvSpPr>
          <p:cNvPr id="17" name="Oval 16"/>
          <p:cNvSpPr/>
          <p:nvPr/>
        </p:nvSpPr>
        <p:spPr>
          <a:xfrm>
            <a:off x="8681258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 rot="3116331">
            <a:off x="5659613" y="129545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2108" y="4223343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57135" y="430459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6367" y="426435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227276" y="4264349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878394" y="1360940"/>
            <a:ext cx="1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78757" y="1439703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88624" y="4335367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78756" y="2613324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</a:t>
            </a:r>
            <a:endParaRPr lang="en-US" sz="3200" dirty="0"/>
          </a:p>
        </p:txBody>
      </p: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728194" y="4892173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46903" y="4871081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863200" y="4892172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772339" y="4857937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372995" y="3281790"/>
            <a:ext cx="1287404" cy="804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582900" y="3291045"/>
            <a:ext cx="1214361" cy="7647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30771" y="1890351"/>
            <a:ext cx="2151627" cy="670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94990" y="4892171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69217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51898" y="4901427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37733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5"/>
          </p:cNvCxnSpPr>
          <p:nvPr/>
        </p:nvCxnSpPr>
        <p:spPr>
          <a:xfrm>
            <a:off x="3422210" y="3291424"/>
            <a:ext cx="989359" cy="753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671731" y="3281789"/>
            <a:ext cx="880643" cy="763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6426221" y="2024478"/>
            <a:ext cx="2420599" cy="467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 exercises 5-7 due today</a:t>
            </a:r>
          </a:p>
          <a:p>
            <a:r>
              <a:rPr lang="en-US" sz="2800" dirty="0" smtClean="0"/>
              <a:t>Individual </a:t>
            </a:r>
            <a:r>
              <a:rPr lang="en-US" sz="2800" dirty="0" err="1" smtClean="0"/>
              <a:t>Gitlab</a:t>
            </a:r>
            <a:r>
              <a:rPr lang="en-US" sz="2800" dirty="0" smtClean="0"/>
              <a:t> repositories for exercises 8-11 are out.</a:t>
            </a:r>
          </a:p>
          <a:p>
            <a:r>
              <a:rPr lang="en-US" sz="2800" dirty="0" smtClean="0"/>
              <a:t>P3 repos are out.</a:t>
            </a:r>
          </a:p>
          <a:p>
            <a:endParaRPr lang="en-US" sz="2800" dirty="0"/>
          </a:p>
          <a:p>
            <a:r>
              <a:rPr lang="en-US" sz="2800" dirty="0" smtClean="0"/>
              <a:t>You’ve done a ton of work so far.</a:t>
            </a:r>
          </a:p>
          <a:p>
            <a:pPr lvl="1"/>
            <a:r>
              <a:rPr lang="en-US" sz="2400" dirty="0" smtClean="0"/>
              <a:t>You’ve implemented every core data structure.</a:t>
            </a:r>
          </a:p>
          <a:p>
            <a:pPr lvl="1"/>
            <a:r>
              <a:rPr lang="en-US" sz="2400" dirty="0" smtClean="0"/>
              <a:t>And in 4-5 days less than students get during the regular school year.</a:t>
            </a:r>
          </a:p>
          <a:p>
            <a:r>
              <a:rPr lang="en-US" sz="2800" dirty="0" smtClean="0"/>
              <a:t>You should be proud of yourselves.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3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by hand</a:t>
            </a:r>
            <a:endParaRPr lang="en-US" dirty="0"/>
          </a:p>
        </p:txBody>
      </p:sp>
      <p:sp>
        <p:nvSpPr>
          <p:cNvPr id="4" name="Octagon 3"/>
          <p:cNvSpPr/>
          <p:nvPr/>
        </p:nvSpPr>
        <p:spPr>
          <a:xfrm>
            <a:off x="17622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Octagon 4"/>
          <p:cNvSpPr/>
          <p:nvPr/>
        </p:nvSpPr>
        <p:spPr>
          <a:xfrm>
            <a:off x="142313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Octagon 5"/>
          <p:cNvSpPr/>
          <p:nvPr/>
        </p:nvSpPr>
        <p:spPr>
          <a:xfrm>
            <a:off x="303580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4382469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33041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757732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9189995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053665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3116331">
            <a:off x="944099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3116331">
            <a:off x="3903430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116331">
            <a:off x="7098286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116331">
            <a:off x="10057618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57242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  <p:sp>
        <p:nvSpPr>
          <p:cNvPr id="17" name="Oval 16"/>
          <p:cNvSpPr/>
          <p:nvPr/>
        </p:nvSpPr>
        <p:spPr>
          <a:xfrm>
            <a:off x="8681258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 rot="3116331">
            <a:off x="5659613" y="129545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2108" y="4223343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57135" y="430459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6367" y="426435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227276" y="4264349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878394" y="1360940"/>
            <a:ext cx="1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78757" y="1439703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88624" y="4335367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78756" y="2613324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</a:t>
            </a:r>
            <a:endParaRPr lang="en-US" sz="3200" dirty="0"/>
          </a:p>
        </p:txBody>
      </p: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728194" y="4892173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46903" y="4871081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863200" y="4892172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772339" y="4857937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372995" y="3281790"/>
            <a:ext cx="1287404" cy="804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582900" y="3291045"/>
            <a:ext cx="1214361" cy="7647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30771" y="1890351"/>
            <a:ext cx="2151627" cy="670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94990" y="4892171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69217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51898" y="4901427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37733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5"/>
          </p:cNvCxnSpPr>
          <p:nvPr/>
        </p:nvCxnSpPr>
        <p:spPr>
          <a:xfrm>
            <a:off x="3422210" y="3291424"/>
            <a:ext cx="989359" cy="753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671731" y="3281789"/>
            <a:ext cx="880643" cy="763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6426221" y="2024478"/>
            <a:ext cx="2420599" cy="467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91723" y="3464466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23" y="3464466"/>
                <a:ext cx="98650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8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by hand</a:t>
            </a:r>
            <a:endParaRPr lang="en-US" dirty="0"/>
          </a:p>
        </p:txBody>
      </p:sp>
      <p:sp>
        <p:nvSpPr>
          <p:cNvPr id="4" name="Octagon 3"/>
          <p:cNvSpPr/>
          <p:nvPr/>
        </p:nvSpPr>
        <p:spPr>
          <a:xfrm>
            <a:off x="17622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Octagon 4"/>
          <p:cNvSpPr/>
          <p:nvPr/>
        </p:nvSpPr>
        <p:spPr>
          <a:xfrm>
            <a:off x="142313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Octagon 5"/>
          <p:cNvSpPr/>
          <p:nvPr/>
        </p:nvSpPr>
        <p:spPr>
          <a:xfrm>
            <a:off x="303580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4382469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33041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757732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9189995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053665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3116331">
            <a:off x="944099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3116331">
            <a:off x="3903430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116331">
            <a:off x="7098286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116331">
            <a:off x="10057618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57242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  <p:sp>
        <p:nvSpPr>
          <p:cNvPr id="17" name="Oval 16"/>
          <p:cNvSpPr/>
          <p:nvPr/>
        </p:nvSpPr>
        <p:spPr>
          <a:xfrm>
            <a:off x="8681258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 rot="3116331">
            <a:off x="5659613" y="129545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2108" y="4223343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57135" y="430459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6367" y="426435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227276" y="4264349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878394" y="1360940"/>
            <a:ext cx="1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78757" y="1439703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88624" y="4335367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78756" y="2613324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</a:t>
            </a:r>
            <a:endParaRPr lang="en-US" sz="3200" dirty="0"/>
          </a:p>
        </p:txBody>
      </p: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728194" y="4892173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46903" y="4871081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863200" y="4892172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772339" y="4857937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372995" y="3281790"/>
            <a:ext cx="1287404" cy="804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582900" y="3291045"/>
            <a:ext cx="1214361" cy="7647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30771" y="1890351"/>
            <a:ext cx="2151627" cy="670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94990" y="4892171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69217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51898" y="4901427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37733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5"/>
          </p:cNvCxnSpPr>
          <p:nvPr/>
        </p:nvCxnSpPr>
        <p:spPr>
          <a:xfrm>
            <a:off x="3422210" y="3291424"/>
            <a:ext cx="989359" cy="753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671731" y="3281789"/>
            <a:ext cx="880643" cy="763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6426221" y="2024478"/>
            <a:ext cx="2420599" cy="467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91723" y="3464466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23" y="3464466"/>
                <a:ext cx="98650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589012" y="3882585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12" y="3882585"/>
                <a:ext cx="9865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&quot;No&quot; Symbol 26"/>
          <p:cNvSpPr/>
          <p:nvPr/>
        </p:nvSpPr>
        <p:spPr>
          <a:xfrm>
            <a:off x="4411569" y="5715318"/>
            <a:ext cx="1024933" cy="89966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by hand</a:t>
            </a:r>
            <a:endParaRPr lang="en-US" dirty="0"/>
          </a:p>
        </p:txBody>
      </p:sp>
      <p:sp>
        <p:nvSpPr>
          <p:cNvPr id="4" name="Octagon 3"/>
          <p:cNvSpPr/>
          <p:nvPr/>
        </p:nvSpPr>
        <p:spPr>
          <a:xfrm>
            <a:off x="17622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Octagon 4"/>
          <p:cNvSpPr/>
          <p:nvPr/>
        </p:nvSpPr>
        <p:spPr>
          <a:xfrm>
            <a:off x="142313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Octagon 5"/>
          <p:cNvSpPr/>
          <p:nvPr/>
        </p:nvSpPr>
        <p:spPr>
          <a:xfrm>
            <a:off x="303580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4382469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33041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757732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9189995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053665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3116331">
            <a:off x="944099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3116331">
            <a:off x="3903430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116331">
            <a:off x="7098286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116331">
            <a:off x="10057618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57242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8681258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 rot="3116331">
            <a:off x="5659613" y="129545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2108" y="4223343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57135" y="430459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6367" y="426435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227276" y="4264349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878394" y="1360940"/>
            <a:ext cx="1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78757" y="1439703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88624" y="4335367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78756" y="2613324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</a:t>
            </a:r>
            <a:endParaRPr lang="en-US" sz="3200" dirty="0"/>
          </a:p>
        </p:txBody>
      </p: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728194" y="4892173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46903" y="4871081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863200" y="4892172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772339" y="4857937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372995" y="3281790"/>
            <a:ext cx="1287404" cy="804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582900" y="3291045"/>
            <a:ext cx="1214361" cy="7647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30771" y="1890351"/>
            <a:ext cx="2151627" cy="670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94990" y="4892171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69217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51898" y="4901427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37733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5"/>
          </p:cNvCxnSpPr>
          <p:nvPr/>
        </p:nvCxnSpPr>
        <p:spPr>
          <a:xfrm>
            <a:off x="3422210" y="3291424"/>
            <a:ext cx="989359" cy="753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671731" y="3281789"/>
            <a:ext cx="880643" cy="763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6426221" y="2024478"/>
            <a:ext cx="2420599" cy="467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91723" y="3464466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23" y="3464466"/>
                <a:ext cx="98650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589012" y="3882585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12" y="3882585"/>
                <a:ext cx="9865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&quot;No&quot; Symbol 26"/>
          <p:cNvSpPr/>
          <p:nvPr/>
        </p:nvSpPr>
        <p:spPr>
          <a:xfrm>
            <a:off x="4411569" y="5715318"/>
            <a:ext cx="1024933" cy="89966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549545" y="2395226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45" y="2395226"/>
                <a:ext cx="98650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6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by hand</a:t>
            </a:r>
            <a:endParaRPr lang="en-US" dirty="0"/>
          </a:p>
        </p:txBody>
      </p:sp>
      <p:sp>
        <p:nvSpPr>
          <p:cNvPr id="4" name="Octagon 3"/>
          <p:cNvSpPr/>
          <p:nvPr/>
        </p:nvSpPr>
        <p:spPr>
          <a:xfrm>
            <a:off x="17622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Octagon 4"/>
          <p:cNvSpPr/>
          <p:nvPr/>
        </p:nvSpPr>
        <p:spPr>
          <a:xfrm>
            <a:off x="142313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Octagon 5"/>
          <p:cNvSpPr/>
          <p:nvPr/>
        </p:nvSpPr>
        <p:spPr>
          <a:xfrm>
            <a:off x="303580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4382469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33041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757732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9189995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053665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3116331">
            <a:off x="944099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3116331">
            <a:off x="3903430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116331">
            <a:off x="7098286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116331">
            <a:off x="10057618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57242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8681258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 rot="3116331">
            <a:off x="5659613" y="129545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2108" y="4223343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57135" y="430459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6367" y="426435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227276" y="4264349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878394" y="1360940"/>
            <a:ext cx="1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78757" y="1439703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88624" y="4335367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78756" y="2613324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</a:t>
            </a:r>
            <a:endParaRPr lang="en-US" sz="3200" dirty="0"/>
          </a:p>
        </p:txBody>
      </p: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728194" y="4892173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46903" y="4871081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863200" y="4892172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772339" y="4857937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372995" y="3281790"/>
            <a:ext cx="1287404" cy="804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582900" y="3291045"/>
            <a:ext cx="1214361" cy="7647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30771" y="1890351"/>
            <a:ext cx="2151627" cy="670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94990" y="4892171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69217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51898" y="4901427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37733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5"/>
          </p:cNvCxnSpPr>
          <p:nvPr/>
        </p:nvCxnSpPr>
        <p:spPr>
          <a:xfrm>
            <a:off x="3422210" y="3291424"/>
            <a:ext cx="989359" cy="753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671731" y="3281789"/>
            <a:ext cx="880643" cy="763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6426221" y="2024478"/>
            <a:ext cx="2420599" cy="467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91723" y="3464466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23" y="3464466"/>
                <a:ext cx="98650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589012" y="3882585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12" y="3882585"/>
                <a:ext cx="9865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&quot;No&quot; Symbol 26"/>
          <p:cNvSpPr/>
          <p:nvPr/>
        </p:nvSpPr>
        <p:spPr>
          <a:xfrm>
            <a:off x="4411569" y="5715318"/>
            <a:ext cx="1024933" cy="89966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549545" y="2395226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45" y="2395226"/>
                <a:ext cx="98650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8785835" y="3391491"/>
                <a:ext cx="98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835" y="3391491"/>
                <a:ext cx="98650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&quot;No&quot; Symbol 48"/>
          <p:cNvSpPr/>
          <p:nvPr/>
        </p:nvSpPr>
        <p:spPr>
          <a:xfrm>
            <a:off x="9040569" y="4263134"/>
            <a:ext cx="2721928" cy="23892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941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alphabeta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(Position p,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alpha,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beta){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if(p is a leaf)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p.evaluate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 every move mv){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p.apply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(mv)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value = 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alphabeta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(p, -beta, -alpha)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p.undoMove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if(value &gt; alpha)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alpha = value;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if(alpha &gt;= beta) //we won’t be able to reach this move.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alpha;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alpha;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games pdf on the webpage has more examples.</a:t>
            </a:r>
          </a:p>
          <a:p>
            <a:endParaRPr lang="en-US" sz="2800" dirty="0"/>
          </a:p>
          <a:p>
            <a:r>
              <a:rPr lang="en-US" sz="2800" dirty="0" smtClean="0"/>
              <a:t>P3 is out, you’ll be making a chess bot.</a:t>
            </a:r>
          </a:p>
          <a:p>
            <a:r>
              <a:rPr lang="en-US" sz="2800" dirty="0" smtClean="0"/>
              <a:t>You’ll implement minimax (sequentially first, then in parallel)</a:t>
            </a:r>
          </a:p>
          <a:p>
            <a:r>
              <a:rPr lang="en-US" sz="2800" dirty="0" smtClean="0"/>
              <a:t>Then you’ll implement </a:t>
            </a:r>
            <a:r>
              <a:rPr lang="en-US" sz="2800" dirty="0" err="1" smtClean="0"/>
              <a:t>alphabeta</a:t>
            </a:r>
            <a:r>
              <a:rPr lang="en-US" sz="2800" dirty="0" smtClean="0"/>
              <a:t> (sequential only)</a:t>
            </a:r>
          </a:p>
        </p:txBody>
      </p:sp>
    </p:spTree>
    <p:extLst>
      <p:ext uri="{BB962C8B-B14F-4D97-AF65-F5344CB8AC3E}">
        <p14:creationId xmlns:p14="http://schemas.microsoft.com/office/powerpoint/2010/main" val="34198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a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Of tic-tac-toe!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34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happened?</a:t>
            </a:r>
          </a:p>
          <a:p>
            <a:pPr lvl="1"/>
            <a:r>
              <a:rPr lang="en-US" sz="2800" dirty="0" smtClean="0"/>
              <a:t>We both have strategies memorized that guarantee a draw (probably).</a:t>
            </a:r>
          </a:p>
          <a:p>
            <a:r>
              <a:rPr lang="en-US" sz="3200" dirty="0" smtClean="0"/>
              <a:t>Let’s make a computer do it for us!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9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45" y="0"/>
            <a:ext cx="64948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1423" y="5669280"/>
            <a:ext cx="320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www.xkcd.com/832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86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 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if(board is empty)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play upper left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f(we can win)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 winning move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f(opponent can win)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block that move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lse{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uhhh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20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 Bot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Could we just list out all positions?</a:t>
                </a:r>
              </a:p>
              <a:p>
                <a:pPr marL="128016" lvl="1" indent="0">
                  <a:buNone/>
                </a:pPr>
                <a:r>
                  <a:rPr lang="en-US" sz="2800" dirty="0" smtClean="0"/>
                  <a:t>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9!</m:t>
                    </m:r>
                  </m:oMath>
                </a14:m>
                <a:r>
                  <a:rPr lang="en-US" sz="2800" dirty="0" smtClean="0"/>
                  <a:t> of them.</a:t>
                </a:r>
              </a:p>
              <a:p>
                <a:pPr marL="128016" lvl="1" indent="0">
                  <a:buNone/>
                </a:pPr>
                <a:endParaRPr lang="en-US" sz="2800" dirty="0"/>
              </a:p>
              <a:p>
                <a:pPr marL="128016" lvl="1" indent="0">
                  <a:buNone/>
                </a:pPr>
                <a:r>
                  <a:rPr lang="en-US" sz="2800" dirty="0" smtClean="0"/>
                  <a:t>What if we want a more complicated game?</a:t>
                </a:r>
                <a:br>
                  <a:rPr lang="en-US" sz="2800" dirty="0" smtClean="0"/>
                </a:br>
                <a:r>
                  <a:rPr lang="en-US" sz="2800" dirty="0" smtClean="0"/>
                  <a:t>Like checkers. Or chess.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7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Zero-Sum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Tic-Tac-Toe, Checkers, and Chess are all zero-sum games</a:t>
            </a:r>
          </a:p>
          <a:p>
            <a:endParaRPr lang="en-US" sz="2800" dirty="0"/>
          </a:p>
          <a:p>
            <a:r>
              <a:rPr lang="en-US" sz="2800" dirty="0" smtClean="0"/>
              <a:t>Meaning what’s good for me is (equally) bad for you.</a:t>
            </a:r>
          </a:p>
          <a:p>
            <a:endParaRPr lang="en-US" sz="2800" dirty="0"/>
          </a:p>
          <a:p>
            <a:r>
              <a:rPr lang="en-US" sz="2800" dirty="0" smtClean="0"/>
              <a:t>Not all “games” are zero-sum (Prisoner’s dilemma).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All of these games are also turn-based</a:t>
            </a:r>
          </a:p>
          <a:p>
            <a:r>
              <a:rPr lang="en-US" sz="2800" dirty="0" smtClean="0"/>
              <a:t>Which will make writing our bot easier.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22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Checkers 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Let’s try checkers!</a:t>
            </a:r>
          </a:p>
          <a:p>
            <a:r>
              <a:rPr lang="en-US" sz="2800" dirty="0" smtClean="0"/>
              <a:t>Like our tic-tac-toe bot, we need to define the optimal move at every time.</a:t>
            </a:r>
          </a:p>
          <a:p>
            <a:r>
              <a:rPr lang="en-US" sz="2800" dirty="0" smtClean="0"/>
              <a:t>But we DEFINITELY can’t hard-code this.</a:t>
            </a:r>
          </a:p>
          <a:p>
            <a:endParaRPr lang="en-US" sz="2800" dirty="0"/>
          </a:p>
          <a:p>
            <a:r>
              <a:rPr lang="en-US" sz="2800" dirty="0" smtClean="0"/>
              <a:t>Key idea:</a:t>
            </a:r>
          </a:p>
          <a:p>
            <a:r>
              <a:rPr lang="en-US" sz="2800" dirty="0" smtClean="0"/>
              <a:t>Computers are good at calculating. </a:t>
            </a:r>
          </a:p>
          <a:p>
            <a:r>
              <a:rPr lang="en-US" sz="2800" dirty="0" smtClean="0"/>
              <a:t>Make the bot re-derive what the best decision is every term.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14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lecture-15-parallel-2</Template>
  <TotalTime>74</TotalTime>
  <Words>760</Words>
  <Application>Microsoft Office PowerPoint</Application>
  <PresentationFormat>Widescreen</PresentationFormat>
  <Paragraphs>243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Games</vt:lpstr>
      <vt:lpstr>Announcements</vt:lpstr>
      <vt:lpstr>Let’s Play a Game</vt:lpstr>
      <vt:lpstr>Tic-Tac-Toe</vt:lpstr>
      <vt:lpstr>PowerPoint Presentation</vt:lpstr>
      <vt:lpstr>Tic-Tac-Toe Bot</vt:lpstr>
      <vt:lpstr>Tic-Tac-Toe Bot</vt:lpstr>
      <vt:lpstr>Zero-Sum Games</vt:lpstr>
      <vt:lpstr>Checkers Bot</vt:lpstr>
      <vt:lpstr>Checkers Bot</vt:lpstr>
      <vt:lpstr>Decision Tree</vt:lpstr>
      <vt:lpstr>Minimax</vt:lpstr>
      <vt:lpstr>Checkers Bot</vt:lpstr>
      <vt:lpstr>Checkers Bot</vt:lpstr>
      <vt:lpstr>Minimax</vt:lpstr>
      <vt:lpstr>Pruning</vt:lpstr>
      <vt:lpstr>Alpha-Beta Pruning</vt:lpstr>
      <vt:lpstr>Pruning</vt:lpstr>
      <vt:lpstr>Try by hand</vt:lpstr>
      <vt:lpstr>Try by hand</vt:lpstr>
      <vt:lpstr>Try by hand</vt:lpstr>
      <vt:lpstr>Try by hand</vt:lpstr>
      <vt:lpstr>Try by hand</vt:lpstr>
      <vt:lpstr>Pseudocode </vt:lpstr>
      <vt:lpstr>Project 3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</dc:title>
  <dc:creator>Robert Weber</dc:creator>
  <cp:lastModifiedBy>Robert Weber</cp:lastModifiedBy>
  <cp:revision>10</cp:revision>
  <dcterms:created xsi:type="dcterms:W3CDTF">2018-07-27T15:13:29Z</dcterms:created>
  <dcterms:modified xsi:type="dcterms:W3CDTF">2018-07-27T16:28:21Z</dcterms:modified>
</cp:coreProperties>
</file>