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57" r:id="rId10"/>
    <p:sldId id="276" r:id="rId11"/>
    <p:sldId id="277" r:id="rId12"/>
    <p:sldId id="275" r:id="rId13"/>
    <p:sldId id="274" r:id="rId14"/>
    <p:sldId id="263" r:id="rId15"/>
    <p:sldId id="278" r:id="rId16"/>
    <p:sldId id="279" r:id="rId17"/>
    <p:sldId id="264" r:id="rId18"/>
    <p:sldId id="280" r:id="rId19"/>
    <p:sldId id="258" r:id="rId20"/>
    <p:sldId id="282" r:id="rId21"/>
    <p:sldId id="288" r:id="rId22"/>
    <p:sldId id="281" r:id="rId23"/>
    <p:sldId id="289" r:id="rId24"/>
    <p:sldId id="283" r:id="rId25"/>
    <p:sldId id="260" r:id="rId26"/>
    <p:sldId id="284" r:id="rId27"/>
    <p:sldId id="261" r:id="rId28"/>
    <p:sldId id="290" r:id="rId29"/>
    <p:sldId id="285" r:id="rId30"/>
    <p:sldId id="286" r:id="rId31"/>
    <p:sldId id="287" r:id="rId32"/>
    <p:sldId id="26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94660"/>
  </p:normalViewPr>
  <p:slideViewPr>
    <p:cSldViewPr snapToGrid="0">
      <p:cViewPr varScale="1">
        <p:scale>
          <a:sx n="88" d="100"/>
          <a:sy n="88" d="100"/>
        </p:scale>
        <p:origin x="114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EAFEF51-921C-4451-B219-D0C56FA802DA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9F18-1955-4C70-BD63-D9C21C64E5D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xmlns="" id="{E196A663-22E9-46AF-AE76-3031B2F2C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676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EF51-921C-4451-B219-D0C56FA802DA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9F18-1955-4C70-BD63-D9C21C64E5D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xmlns="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xmlns="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xmlns="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xmlns="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xmlns="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560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EF51-921C-4451-B219-D0C56FA802DA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9F18-1955-4C70-BD63-D9C21C64E5D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xmlns="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xmlns="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xmlns="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5185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EF51-921C-4451-B219-D0C56FA802DA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9F18-1955-4C70-BD63-D9C21C64E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61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EF51-921C-4451-B219-D0C56FA802DA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9F18-1955-4C70-BD63-D9C21C64E5D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xmlns="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46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EF51-921C-4451-B219-D0C56FA802DA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9F18-1955-4C70-BD63-D9C21C64E5D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528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EF51-921C-4451-B219-D0C56FA802DA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9F18-1955-4C70-BD63-D9C21C64E5D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264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EF51-921C-4451-B219-D0C56FA802DA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9F18-1955-4C70-BD63-D9C21C64E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79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EF51-921C-4451-B219-D0C56FA802DA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9F18-1955-4C70-BD63-D9C21C64E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76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EF51-921C-4451-B219-D0C56FA802DA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9F18-1955-4C70-BD63-D9C21C64E5D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748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EF51-921C-4451-B219-D0C56FA802DA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9F18-1955-4C70-BD63-D9C21C64E5D1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xmlns="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xmlns="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xmlns="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xmlns="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xmlns="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xmlns="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xmlns="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xmlns="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xmlns="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xmlns="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xmlns="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xmlns="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xmlns="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DFB8EB76-3B7A-4486-95E5-0316680FFD7E}"/>
              </a:ext>
            </a:extLst>
          </p:cNvPr>
          <p:cNvCxnSpPr>
            <a:cxnSpLocks/>
          </p:cNvCxnSpPr>
          <p:nvPr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089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4EAFEF51-921C-4451-B219-D0C56FA802DA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7EE69F18-1955-4C70-BD63-D9C21C64E5D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265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Parallelism 2</a:t>
            </a:r>
            <a:br>
              <a:rPr lang="en-US" dirty="0" smtClean="0"/>
            </a:br>
            <a:r>
              <a:rPr lang="en-US" dirty="0" smtClean="0"/>
              <a:t>Analysis, Amdahl’s Law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Data Structures and Parallelism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119B08F-B28A-43D1-BC6C-00C408789E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1"/>
          <a:stretch/>
        </p:blipFill>
        <p:spPr>
          <a:xfrm>
            <a:off x="0" y="0"/>
            <a:ext cx="12252960" cy="462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3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ForkJoin</a:t>
            </a:r>
            <a:r>
              <a:rPr lang="en-US" dirty="0" smtClean="0"/>
              <a:t> Library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Start a new thread: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2800" dirty="0" smtClean="0"/>
              <a:t>()</a:t>
            </a:r>
          </a:p>
          <a:p>
            <a:r>
              <a:rPr lang="en-US" sz="2800" dirty="0" smtClean="0"/>
              <a:t>Wait for a thread to finish: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join</a:t>
            </a:r>
            <a:r>
              <a:rPr lang="en-US" sz="2800" dirty="0" smtClean="0"/>
              <a:t>() </a:t>
            </a:r>
          </a:p>
          <a:p>
            <a:pPr lvl="1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oin</a:t>
            </a:r>
            <a:r>
              <a:rPr lang="en-US" sz="2400" dirty="0" smtClean="0"/>
              <a:t>() will return an object, if you extended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RecursiveTask</a:t>
            </a: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 smtClean="0">
                <a:latin typeface="+mn-lt"/>
                <a:cs typeface="Courier New" panose="02070309020205020404" pitchFamily="49" charset="0"/>
              </a:rPr>
              <a:t>Your Thread objects need to write a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compute</a:t>
            </a:r>
            <a:r>
              <a:rPr lang="en-US" sz="2800" dirty="0" smtClean="0">
                <a:latin typeface="+mn-lt"/>
                <a:cs typeface="Courier New" panose="02070309020205020404" pitchFamily="49" charset="0"/>
              </a:rPr>
              <a:t>() method</a:t>
            </a:r>
          </a:p>
          <a:p>
            <a:r>
              <a:rPr lang="en-US" sz="2800" dirty="0" smtClean="0">
                <a:latin typeface="+mn-lt"/>
                <a:cs typeface="Courier New" panose="02070309020205020404" pitchFamily="49" charset="0"/>
              </a:rPr>
              <a:t>Calling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compute() </a:t>
            </a:r>
            <a:r>
              <a:rPr lang="en-US" sz="2800" dirty="0" smtClean="0">
                <a:latin typeface="+mn-lt"/>
                <a:cs typeface="Courier New" panose="02070309020205020404" pitchFamily="49" charset="0"/>
              </a:rPr>
              <a:t>does NOT start a new thread in the JVM.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0659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ArraySum</a:t>
            </a:r>
            <a:r>
              <a:rPr lang="en-US" dirty="0" smtClean="0"/>
              <a:t> in </a:t>
            </a:r>
            <a:r>
              <a:rPr lang="en-US" dirty="0" err="1" smtClean="0"/>
              <a:t>ForkJoin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SumThread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extends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RecursiveTask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&lt;Integer&gt;{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lo;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hi;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cutoff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SumThread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l,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h,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[] a,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c){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lo = l; 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hi = h; 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a; 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cutoff = c;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42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237067"/>
            <a:ext cx="11187258" cy="64516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protected Integer compute(){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if(hi-lo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 cutoff){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=0;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for(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=lo;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&lt;hi;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return new Integer(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else{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SumThread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left = new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SumThread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lo,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hi+lo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)/2);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SumThread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right = new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SumThread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hi+lo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)/2, hi);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left.fork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Integer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rightAns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right.compute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Integer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leftAns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left.join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newInteger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leftAns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rightAns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 }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68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</a:t>
            </a:r>
            <a:r>
              <a:rPr lang="en-US" dirty="0" err="1" smtClean="0"/>
              <a:t>ArraySum</a:t>
            </a:r>
            <a:r>
              <a:rPr lang="en-US" dirty="0" smtClean="0"/>
              <a:t> in </a:t>
            </a:r>
            <a:r>
              <a:rPr lang="en-US" dirty="0" err="1" smtClean="0"/>
              <a:t>ForkJoin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public static Integer sum(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marL="128016" lvl="1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SumThread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thd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  <a:p>
            <a:pPr marL="128016" lvl="1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new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SumThread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(0,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arr.length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500);</a:t>
            </a:r>
          </a:p>
          <a:p>
            <a:pPr marL="128016" lvl="1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ForkJoinPool.commonPool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().invoke(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thd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);</a:t>
            </a:r>
          </a:p>
          <a:p>
            <a:pPr marL="128016" lvl="1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0907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It shouldn’t be too hard to imagine how to modify this code to: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Find the maximum element in an array.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Determine if there is an element meeting some property.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Find the left-most element satisfying some property.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Count the number of elements meeting some property.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Check if elements are in sorted order.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[And so on…]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29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12321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You’ll do similar problems in section tomorrow.</a:t>
            </a:r>
          </a:p>
          <a:p>
            <a:r>
              <a:rPr lang="en-US" sz="2800" dirty="0" smtClean="0"/>
              <a:t>The key is to describe: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How to compute the answer at the cut-off.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How to merge the results of two subarrays.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We say parallel code like this “reduces” the array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We’re reducing the arrays to a single item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Then combining with an </a:t>
            </a:r>
            <a:r>
              <a:rPr lang="en-US" sz="2800" b="1" dirty="0" smtClean="0"/>
              <a:t>associative</a:t>
            </a:r>
            <a:r>
              <a:rPr lang="en-US" sz="2800" dirty="0" smtClean="0"/>
              <a:t> operation.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e.g. sum, max, leftmost, product, count, or, and, …</a:t>
            </a:r>
          </a:p>
          <a:p>
            <a:pPr marL="0" indent="0">
              <a:buNone/>
            </a:pPr>
            <a:r>
              <a:rPr lang="en-US" sz="2800" dirty="0" smtClean="0"/>
              <a:t>Doesn’t have to be a single number, could be an object.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9963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 – Terminology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 operation like we’ve seen is often called “reducing” the input.</a:t>
            </a:r>
          </a:p>
          <a:p>
            <a:r>
              <a:rPr lang="en-US" sz="2800" dirty="0" smtClean="0"/>
              <a:t>Don’t confuse this operation with reductions from 311/Exercise 7.</a:t>
            </a:r>
          </a:p>
          <a:p>
            <a:r>
              <a:rPr lang="en-US" sz="2800" dirty="0" smtClean="0"/>
              <a:t>I’ll abuse grammar and call the parallelism things “reduces” instead of reductions.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1671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Another common pattern in parallel code</a:t>
            </a:r>
          </a:p>
          <a:p>
            <a:r>
              <a:rPr lang="en-US" sz="2800" dirty="0" smtClean="0"/>
              <a:t>Just applies some function to each element in a collection.</a:t>
            </a:r>
          </a:p>
          <a:p>
            <a:pPr lvl="1"/>
            <a:r>
              <a:rPr lang="en-US" sz="2800" dirty="0" smtClean="0"/>
              <a:t>No combining!</a:t>
            </a:r>
          </a:p>
          <a:p>
            <a:r>
              <a:rPr lang="en-US" sz="3200" dirty="0" smtClean="0"/>
              <a:t>Easy example: vector addition</a:t>
            </a:r>
          </a:p>
          <a:p>
            <a:endParaRPr lang="en-US" sz="3200" dirty="0"/>
          </a:p>
          <a:p>
            <a:r>
              <a:rPr lang="en-US" sz="3200" dirty="0" smtClean="0"/>
              <a:t>The fact that GPUs do certain maps quickly is a big reason why deep learning is so hot right now.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6596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Maps &amp; Reduces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Maps and Reduces are “workhorses” of parallel programming.</a:t>
            </a:r>
          </a:p>
          <a:p>
            <a:r>
              <a:rPr lang="en-US" sz="2800" dirty="0" smtClean="0"/>
              <a:t>Google’s MapReduce framework relies on these showing up frequently.</a:t>
            </a:r>
          </a:p>
          <a:p>
            <a:pPr lvl="1"/>
            <a:r>
              <a:rPr lang="en-US" sz="2800" dirty="0" smtClean="0"/>
              <a:t>or Hadoop the open-</a:t>
            </a:r>
            <a:r>
              <a:rPr lang="en-US" sz="2800" dirty="0" err="1" smtClean="0"/>
              <a:t>scource</a:t>
            </a:r>
            <a:r>
              <a:rPr lang="en-US" sz="2800" dirty="0" smtClean="0"/>
              <a:t> version)</a:t>
            </a:r>
          </a:p>
          <a:p>
            <a:pPr lvl="1"/>
            <a:endParaRPr lang="en-US" sz="2800" dirty="0"/>
          </a:p>
          <a:p>
            <a:pPr lvl="1"/>
            <a:endParaRPr lang="en-US" sz="2800" dirty="0" smtClean="0"/>
          </a:p>
          <a:p>
            <a:pPr lvl="1"/>
            <a:r>
              <a:rPr lang="en-US" sz="2800" b="1" dirty="0" smtClean="0"/>
              <a:t>Usually </a:t>
            </a:r>
            <a:r>
              <a:rPr lang="en-US" sz="2800" dirty="0" smtClean="0"/>
              <a:t>your reduces will extend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RecursiveTask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&lt;E&gt;</a:t>
            </a:r>
          </a:p>
          <a:p>
            <a:pPr lvl="1"/>
            <a:r>
              <a:rPr lang="en-US" sz="2800" b="1" dirty="0" smtClean="0">
                <a:latin typeface="+mn-lt"/>
                <a:cs typeface="Courier New" panose="02070309020205020404" pitchFamily="49" charset="0"/>
              </a:rPr>
              <a:t>Usually </a:t>
            </a:r>
            <a:r>
              <a:rPr lang="en-US" sz="2800" dirty="0" smtClean="0">
                <a:latin typeface="+mn-lt"/>
                <a:cs typeface="Courier New" panose="02070309020205020404" pitchFamily="49" charset="0"/>
              </a:rPr>
              <a:t>your maps will extend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RecursiveAction</a:t>
            </a:r>
            <a:endParaRPr lang="en-US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6066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Big idea: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 smtClean="0"/>
                  <a:t>, the number of processors, be another variable in our big-O analysis. 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2800" dirty="0" smtClean="0"/>
                  <a:t> be the big-O running time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 smtClean="0"/>
                  <a:t> processors. 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2800" dirty="0" smtClean="0"/>
                  <a:t> for summing an array?</a:t>
                </a:r>
              </a:p>
              <a:p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54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Divide and Conquer </a:t>
            </a:r>
            <a:r>
              <a:rPr lang="en-US" dirty="0" err="1" smtClean="0"/>
              <a:t>SumThread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75239" y="1284647"/>
            <a:ext cx="11187259" cy="5394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SumThread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extends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LibraryThreadObject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//constructor, fields unchanged.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void run(){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if(hi-lo == 1)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[lo]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else{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SumThread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left = new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SumThread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lo, 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hi+lo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)/2);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SumThread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right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 new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SumThread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hi+lo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)/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2, hi);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left.fork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right.fork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left.join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right.join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left.ans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right.ans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} }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77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Diagram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3699934" y="960310"/>
            <a:ext cx="3332535" cy="2219118"/>
            <a:chOff x="3699934" y="1277943"/>
            <a:chExt cx="3332535" cy="2219118"/>
          </a:xfrm>
        </p:grpSpPr>
        <p:sp>
          <p:nvSpPr>
            <p:cNvPr id="4" name="Oval 3"/>
            <p:cNvSpPr/>
            <p:nvPr/>
          </p:nvSpPr>
          <p:spPr>
            <a:xfrm>
              <a:off x="5300134" y="1277943"/>
              <a:ext cx="558800" cy="5088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5923335" y="2073809"/>
              <a:ext cx="558800" cy="5088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461934" y="2073809"/>
              <a:ext cx="558800" cy="5088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473669" y="2988208"/>
              <a:ext cx="558800" cy="5088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643935" y="2988208"/>
              <a:ext cx="558800" cy="5088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741334" y="2988208"/>
              <a:ext cx="558800" cy="5088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699934" y="2988207"/>
              <a:ext cx="558800" cy="5088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>
              <a:stCxn id="4" idx="3"/>
              <a:endCxn id="6" idx="7"/>
            </p:cNvCxnSpPr>
            <p:nvPr/>
          </p:nvCxnSpPr>
          <p:spPr>
            <a:xfrm flipH="1">
              <a:off x="4938900" y="1712276"/>
              <a:ext cx="443068" cy="43605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4" idx="5"/>
              <a:endCxn id="5" idx="0"/>
            </p:cNvCxnSpPr>
            <p:nvPr/>
          </p:nvCxnSpPr>
          <p:spPr>
            <a:xfrm>
              <a:off x="5777100" y="1712276"/>
              <a:ext cx="425635" cy="36153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6" idx="3"/>
              <a:endCxn id="10" idx="0"/>
            </p:cNvCxnSpPr>
            <p:nvPr/>
          </p:nvCxnSpPr>
          <p:spPr>
            <a:xfrm flipH="1">
              <a:off x="3979334" y="2508142"/>
              <a:ext cx="564434" cy="4800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6" idx="4"/>
              <a:endCxn id="9" idx="0"/>
            </p:cNvCxnSpPr>
            <p:nvPr/>
          </p:nvCxnSpPr>
          <p:spPr>
            <a:xfrm>
              <a:off x="4741334" y="2582662"/>
              <a:ext cx="279400" cy="4055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5" idx="4"/>
              <a:endCxn id="8" idx="0"/>
            </p:cNvCxnSpPr>
            <p:nvPr/>
          </p:nvCxnSpPr>
          <p:spPr>
            <a:xfrm flipH="1">
              <a:off x="5923335" y="2582662"/>
              <a:ext cx="279400" cy="4055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5" idx="5"/>
              <a:endCxn id="7" idx="0"/>
            </p:cNvCxnSpPr>
            <p:nvPr/>
          </p:nvCxnSpPr>
          <p:spPr>
            <a:xfrm>
              <a:off x="6400301" y="2508142"/>
              <a:ext cx="352768" cy="48006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Oval 31"/>
          <p:cNvSpPr/>
          <p:nvPr/>
        </p:nvSpPr>
        <p:spPr>
          <a:xfrm rot="10800000">
            <a:off x="4889235" y="6191817"/>
            <a:ext cx="558800" cy="508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 rot="10800000">
            <a:off x="4266034" y="5395951"/>
            <a:ext cx="558800" cy="508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 rot="10800000">
            <a:off x="5727435" y="5395951"/>
            <a:ext cx="558800" cy="508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 rot="10800000">
            <a:off x="3715700" y="4481552"/>
            <a:ext cx="558800" cy="508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 rot="10800000">
            <a:off x="4545434" y="4481552"/>
            <a:ext cx="558800" cy="508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 rot="10800000">
            <a:off x="5448035" y="4481552"/>
            <a:ext cx="558800" cy="508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 rot="10800000">
            <a:off x="6489435" y="4481553"/>
            <a:ext cx="558800" cy="508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32" idx="3"/>
            <a:endCxn id="34" idx="7"/>
          </p:cNvCxnSpPr>
          <p:nvPr/>
        </p:nvCxnSpPr>
        <p:spPr>
          <a:xfrm rot="10800000" flipH="1">
            <a:off x="5366201" y="5830284"/>
            <a:ext cx="443068" cy="436053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2" idx="5"/>
            <a:endCxn id="33" idx="0"/>
          </p:cNvCxnSpPr>
          <p:nvPr/>
        </p:nvCxnSpPr>
        <p:spPr>
          <a:xfrm rot="10800000">
            <a:off x="4545434" y="5904804"/>
            <a:ext cx="425635" cy="361533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4" idx="3"/>
            <a:endCxn id="38" idx="0"/>
          </p:cNvCxnSpPr>
          <p:nvPr/>
        </p:nvCxnSpPr>
        <p:spPr>
          <a:xfrm rot="10800000" flipH="1">
            <a:off x="6204401" y="4990406"/>
            <a:ext cx="564434" cy="480065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4" idx="4"/>
            <a:endCxn id="37" idx="0"/>
          </p:cNvCxnSpPr>
          <p:nvPr/>
        </p:nvCxnSpPr>
        <p:spPr>
          <a:xfrm rot="10800000">
            <a:off x="5727435" y="4990405"/>
            <a:ext cx="279400" cy="405546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3" idx="4"/>
            <a:endCxn id="36" idx="0"/>
          </p:cNvCxnSpPr>
          <p:nvPr/>
        </p:nvCxnSpPr>
        <p:spPr>
          <a:xfrm rot="10800000" flipH="1">
            <a:off x="4545434" y="4990405"/>
            <a:ext cx="279400" cy="405546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3" idx="5"/>
            <a:endCxn id="35" idx="0"/>
          </p:cNvCxnSpPr>
          <p:nvPr/>
        </p:nvCxnSpPr>
        <p:spPr>
          <a:xfrm rot="10800000">
            <a:off x="3995100" y="4990405"/>
            <a:ext cx="352768" cy="480066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2957185" y="3577743"/>
            <a:ext cx="558800" cy="508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981902" y="3576063"/>
            <a:ext cx="558800" cy="508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 rot="5400000">
            <a:off x="5160434" y="3102483"/>
            <a:ext cx="42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48" name="TextBox 47"/>
          <p:cNvSpPr txBox="1"/>
          <p:nvPr/>
        </p:nvSpPr>
        <p:spPr>
          <a:xfrm rot="5400000">
            <a:off x="5189553" y="3996712"/>
            <a:ext cx="42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49" name="TextBox 48"/>
          <p:cNvSpPr txBox="1"/>
          <p:nvPr/>
        </p:nvSpPr>
        <p:spPr>
          <a:xfrm>
            <a:off x="5046224" y="3512471"/>
            <a:ext cx="754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50" name="Oval 49"/>
          <p:cNvSpPr/>
          <p:nvPr/>
        </p:nvSpPr>
        <p:spPr>
          <a:xfrm>
            <a:off x="3770400" y="3583140"/>
            <a:ext cx="558800" cy="508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063035" y="3597774"/>
            <a:ext cx="558800" cy="508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250257" y="1756176"/>
            <a:ext cx="2986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One node per O(1) operation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961480" y="1225068"/>
                <a:ext cx="2986328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Edge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 smtClean="0"/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 smtClean="0"/>
                  <a:t>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waits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b="0" dirty="0" smtClean="0"/>
              </a:p>
              <a:p>
                <a:r>
                  <a:rPr lang="en-US" sz="2800" dirty="0" smtClean="0"/>
                  <a:t>I.e.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 smtClean="0"/>
                  <a:t> can’t start until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 smtClean="0"/>
                  <a:t> finishes.</a:t>
                </a: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1480" y="1225068"/>
                <a:ext cx="2986328" cy="1815882"/>
              </a:xfrm>
              <a:prstGeom prst="rect">
                <a:avLst/>
              </a:prstGeom>
              <a:blipFill rotWithShape="0">
                <a:blip r:embed="rId2"/>
                <a:stretch>
                  <a:fillRect l="-4082" t="-3691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8042669" y="4002742"/>
            <a:ext cx="2986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Question: why are there no cycles in this graph?</a:t>
            </a:r>
          </a:p>
        </p:txBody>
      </p:sp>
    </p:spTree>
    <p:extLst>
      <p:ext uri="{BB962C8B-B14F-4D97-AF65-F5344CB8AC3E}">
        <p14:creationId xmlns:p14="http://schemas.microsoft.com/office/powerpoint/2010/main" val="338061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Big idea: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 smtClean="0"/>
                  <a:t>, the number of processors, be another variable in our big-O analysis. 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2800" dirty="0" smtClean="0"/>
                  <a:t> be the big-O running time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 smtClean="0"/>
                  <a:t> processors. 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2800" dirty="0" smtClean="0"/>
                  <a:t> for summing an array?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420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 </a:t>
                </a:r>
                <a:r>
                  <a:rPr lang="en-US" sz="2800" b="1" dirty="0" smtClean="0"/>
                  <a:t>Work</a:t>
                </a:r>
                <a:r>
                  <a:rPr lang="en-US" sz="28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/>
                  <a:t>  it’s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for summing an array.</a:t>
                </a:r>
              </a:p>
              <a:p>
                <a:r>
                  <a:rPr lang="en-US" sz="2800" dirty="0" smtClean="0"/>
                  <a:t>Probably going to be equivalent to the running time of the code without parallelism.</a:t>
                </a:r>
                <a:endParaRPr lang="en-US" sz="2400" dirty="0"/>
              </a:p>
              <a:p>
                <a:r>
                  <a:rPr lang="en-US" sz="2800" b="1" dirty="0" smtClean="0"/>
                  <a:t>Span</a:t>
                </a:r>
                <a:r>
                  <a:rPr lang="en-US" sz="28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for summing an array </a:t>
                </a:r>
              </a:p>
              <a:p>
                <a:r>
                  <a:rPr lang="en-US" sz="2800" dirty="0" smtClean="0"/>
                  <a:t>Longest path in graph of computation.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6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823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Definitions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b="1" dirty="0"/>
                  <a:t>Speedup</a:t>
                </a:r>
                <a:r>
                  <a:rPr lang="en-US" sz="2800" dirty="0"/>
                  <a:t>: for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/>
                  <a:t> processors: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ideally: speedup will be close to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(“perfect linear speedup</a:t>
                </a:r>
                <a:r>
                  <a:rPr lang="en-US" sz="2800" dirty="0" smtClean="0"/>
                  <a:t>”)</a:t>
                </a:r>
              </a:p>
              <a:p>
                <a:endParaRPr lang="en-US" sz="2800" dirty="0"/>
              </a:p>
              <a:p>
                <a:r>
                  <a:rPr lang="en-US" sz="2800" b="1" dirty="0"/>
                  <a:t>Parallelism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/>
                  <a:t> </a:t>
                </a:r>
                <a:endParaRPr lang="en-US" sz="2800" dirty="0" smtClean="0"/>
              </a:p>
              <a:p>
                <a:r>
                  <a:rPr lang="en-US" sz="2800" dirty="0" smtClean="0"/>
                  <a:t>the </a:t>
                </a:r>
                <a:r>
                  <a:rPr lang="en-US" sz="2800" dirty="0" smtClean="0"/>
                  <a:t>speedup </a:t>
                </a:r>
                <a:r>
                  <a:rPr lang="en-US" sz="2800" dirty="0" smtClean="0"/>
                  <a:t>when you </a:t>
                </a:r>
                <a:r>
                  <a:rPr lang="en-US" sz="2800" dirty="0" smtClean="0"/>
                  <a:t>have as many processors as you can use</a:t>
                </a:r>
                <a:endParaRPr lang="en-US" sz="2800" dirty="0"/>
              </a:p>
              <a:p>
                <a:endParaRPr lang="en-US" sz="28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085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Optimal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016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800" dirty="0" smtClean="0"/>
                  <a:t>We can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2800" dirty="0" smtClean="0"/>
                  <a:t> theoretically.</a:t>
                </a:r>
              </a:p>
              <a:p>
                <a:r>
                  <a:rPr lang="en-US" sz="2800" dirty="0" smtClean="0"/>
                  <a:t>But we probably care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2800" dirty="0" smtClean="0"/>
                  <a:t> for, say,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 smtClean="0"/>
                  <a:t>. </a:t>
                </a:r>
                <a:endParaRPr lang="en-US" sz="2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2800" dirty="0" smtClean="0"/>
                  <a:t> can’t beat (make sure you understand why):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80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endParaRPr lang="en-US" sz="2800" dirty="0" smtClean="0"/>
              </a:p>
              <a:p>
                <a:pPr lvl="1"/>
                <a:endParaRPr lang="en-US" sz="2800" dirty="0"/>
              </a:p>
              <a:p>
                <a:pPr marL="128016" lvl="1" indent="0">
                  <a:buNone/>
                </a:pPr>
                <a:r>
                  <a:rPr lang="en-US" sz="2800" dirty="0" smtClean="0"/>
                  <a:t>So optimal running time (asymptotically)</a:t>
                </a:r>
              </a:p>
              <a:p>
                <a:pPr marL="128016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 smtClean="0"/>
              </a:p>
              <a:p>
                <a:pPr marL="128016" lvl="1" indent="0">
                  <a:buNone/>
                </a:pPr>
                <a:r>
                  <a:rPr lang="en-US" sz="2800" dirty="0" err="1" smtClean="0"/>
                  <a:t>ForkJoin</a:t>
                </a:r>
                <a:r>
                  <a:rPr lang="en-US" sz="2800" dirty="0" smtClean="0"/>
                  <a:t> Framework has </a:t>
                </a:r>
                <a:r>
                  <a:rPr lang="en-US" sz="2800" b="1" dirty="0" smtClean="0"/>
                  <a:t>expected </a:t>
                </a:r>
                <a:r>
                  <a:rPr lang="en-US" sz="2800" dirty="0" smtClean="0"/>
                  <a:t>time guarantee of that O()</a:t>
                </a:r>
              </a:p>
              <a:p>
                <a:pPr marL="128016" lvl="1" indent="0">
                  <a:buNone/>
                </a:pPr>
                <a:r>
                  <a:rPr lang="en-US" sz="2800" dirty="0" smtClean="0"/>
                  <a:t>Assuming you write your code well enough.</a:t>
                </a:r>
              </a:p>
              <a:p>
                <a:pPr marL="128016" lvl="1" indent="0">
                  <a:buNone/>
                </a:pPr>
                <a:r>
                  <a:rPr lang="en-US" sz="2800" dirty="0" smtClean="0"/>
                  <a:t>Uses randomized scheduling.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01638"/>
              </a:xfrm>
              <a:blipFill rotWithShape="0">
                <a:blip r:embed="rId3"/>
                <a:stretch>
                  <a:fillRect l="-654" t="-2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955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Amdahl’s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Now it’s time for some bad news.</a:t>
            </a:r>
          </a:p>
          <a:p>
            <a:r>
              <a:rPr lang="en-US" sz="2800" dirty="0" smtClean="0"/>
              <a:t>In practice, your program won’t </a:t>
            </a:r>
            <a:r>
              <a:rPr lang="en-US" sz="2800" b="1" dirty="0" smtClean="0"/>
              <a:t>just</a:t>
            </a:r>
            <a:r>
              <a:rPr lang="en-US" sz="2800" dirty="0" smtClean="0"/>
              <a:t> sum all the elements in an array.</a:t>
            </a:r>
          </a:p>
          <a:p>
            <a:r>
              <a:rPr lang="en-US" sz="2800" dirty="0" smtClean="0"/>
              <a:t>You will have a program with </a:t>
            </a:r>
          </a:p>
          <a:p>
            <a:r>
              <a:rPr lang="en-US" sz="2800" dirty="0" smtClean="0"/>
              <a:t>Some parts that parallelize well</a:t>
            </a:r>
          </a:p>
          <a:p>
            <a:pPr lvl="1"/>
            <a:r>
              <a:rPr lang="en-US" sz="2400" dirty="0" smtClean="0"/>
              <a:t>Can turn them into a map or a reduce.</a:t>
            </a:r>
          </a:p>
          <a:p>
            <a:r>
              <a:rPr lang="en-US" sz="2800" dirty="0" smtClean="0"/>
              <a:t>Some parts that won’t parallelize at all</a:t>
            </a:r>
          </a:p>
          <a:p>
            <a:pPr lvl="1"/>
            <a:r>
              <a:rPr lang="en-US" sz="2400" dirty="0" smtClean="0"/>
              <a:t>Operations on a </a:t>
            </a:r>
            <a:r>
              <a:rPr lang="en-US" sz="2400" dirty="0" smtClean="0"/>
              <a:t>linked list.</a:t>
            </a:r>
          </a:p>
          <a:p>
            <a:pPr lvl="1"/>
            <a:r>
              <a:rPr lang="en-US" sz="2400" dirty="0" smtClean="0"/>
              <a:t>Reading a text file.</a:t>
            </a:r>
          </a:p>
          <a:p>
            <a:pPr lvl="1"/>
            <a:r>
              <a:rPr lang="en-US" sz="2400" dirty="0" smtClean="0"/>
              <a:t>A computation where each step needs the result of the previous steps.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774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Amdahl’s Law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4014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800" dirty="0" smtClean="0"/>
                  <a:t>Let the work be 1 unit of time.</a:t>
                </a:r>
              </a:p>
              <a:p>
                <a:r>
                  <a:rPr lang="en-US" sz="28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 smtClean="0"/>
                  <a:t> be the portion of the code that is </a:t>
                </a:r>
                <a:r>
                  <a:rPr lang="en-US" sz="2800" dirty="0" err="1" smtClean="0"/>
                  <a:t>unparallelizable</a:t>
                </a:r>
                <a:r>
                  <a:rPr lang="en-US" sz="2800" dirty="0" smtClean="0"/>
                  <a:t>.</a:t>
                </a:r>
                <a:endParaRPr lang="en-US" sz="28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r>
                  <a:rPr lang="en-US" sz="2800" dirty="0" smtClean="0"/>
                  <a:t>At best we can get perfect linear speedup on the parallel portion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So overall speedup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processors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3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3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den>
                    </m:f>
                    <m:r>
                      <a:rPr lang="en-US" sz="34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3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3400" b="0" i="1" smtClean="0">
                            <a:latin typeface="Cambria Math" panose="02040503050406030204" pitchFamily="18" charset="0"/>
                          </a:rPr>
                          <m:t>+(1−</m:t>
                        </m:r>
                        <m:r>
                          <a:rPr lang="en-US" sz="3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3400" b="0" i="1" smtClean="0">
                            <a:latin typeface="Cambria Math" panose="02040503050406030204" pitchFamily="18" charset="0"/>
                          </a:rPr>
                          <m:t>)/</m:t>
                        </m:r>
                        <m:r>
                          <a:rPr lang="en-US" sz="3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</m:oMath>
                </a14:m>
                <a:endParaRPr lang="en-US" sz="3400" b="0" dirty="0" smtClean="0"/>
              </a:p>
              <a:p>
                <a:r>
                  <a:rPr lang="en-US" sz="3000" dirty="0" smtClean="0"/>
                  <a:t>Parallelism</a:t>
                </a:r>
                <a:r>
                  <a:rPr lang="en-US" sz="3000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den>
                    </m:f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r>
                  <a:rPr lang="en-US" sz="3400" dirty="0" smtClean="0"/>
                  <a:t> </a:t>
                </a:r>
                <a:endParaRPr lang="en-US" sz="3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40143"/>
              </a:xfrm>
              <a:blipFill rotWithShape="0">
                <a:blip r:embed="rId2"/>
                <a:stretch>
                  <a:fillRect l="-763" t="-2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900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Amdahl’s Law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Suppose our program takes 100 seconds.</a:t>
                </a:r>
              </a:p>
              <a:p>
                <a:r>
                  <a:rPr lang="en-US" sz="28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 smtClean="0"/>
                  <a:t> is 1/3 (i.e. 33 seconds).</a:t>
                </a:r>
                <a:br>
                  <a:rPr lang="en-US" sz="2800" dirty="0" smtClean="0"/>
                </a:b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>What is the running time with </a:t>
                </a:r>
              </a:p>
              <a:p>
                <a:r>
                  <a:rPr lang="en-US" sz="2800" dirty="0" smtClean="0"/>
                  <a:t>3 processors </a:t>
                </a:r>
              </a:p>
              <a:p>
                <a:r>
                  <a:rPr lang="en-US" sz="2800" dirty="0" smtClean="0"/>
                  <a:t>6 </a:t>
                </a:r>
                <a:r>
                  <a:rPr lang="en-US" sz="2800" dirty="0" smtClean="0"/>
                  <a:t>processors</a:t>
                </a:r>
              </a:p>
              <a:p>
                <a:r>
                  <a:rPr lang="en-US" sz="2800" dirty="0" smtClean="0"/>
                  <a:t>22 processors</a:t>
                </a:r>
                <a:endParaRPr lang="en-US" sz="2800" dirty="0" smtClean="0"/>
              </a:p>
              <a:p>
                <a:r>
                  <a:rPr lang="en-US" sz="2800" dirty="0" smtClean="0"/>
                  <a:t>67 processors</a:t>
                </a:r>
              </a:p>
              <a:p>
                <a:r>
                  <a:rPr lang="en-US" sz="2800" dirty="0" smtClean="0"/>
                  <a:t>1,000,000 processors (approximately). 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020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Amdahl’s Law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Suppose our program takes 100 seconds.</a:t>
                </a:r>
              </a:p>
              <a:p>
                <a:r>
                  <a:rPr lang="en-US" sz="28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 smtClean="0"/>
                  <a:t> is 1/3 (i.e. 33 seconds).</a:t>
                </a:r>
                <a:br>
                  <a:rPr lang="en-US" sz="2800" dirty="0" smtClean="0"/>
                </a:b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>What is the running time with </a:t>
                </a:r>
              </a:p>
              <a:p>
                <a:r>
                  <a:rPr lang="en-US" sz="2800" dirty="0" smtClean="0"/>
                  <a:t>3 </a:t>
                </a:r>
                <a:r>
                  <a:rPr lang="en-US" sz="2800" dirty="0" smtClean="0"/>
                  <a:t>processors: 33 + 67/3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800" dirty="0" smtClean="0"/>
                  <a:t> 55 seconds</a:t>
                </a:r>
                <a:endParaRPr lang="en-US" sz="2800" dirty="0" smtClean="0"/>
              </a:p>
              <a:p>
                <a:r>
                  <a:rPr lang="en-US" sz="2800" dirty="0" smtClean="0"/>
                  <a:t>6 </a:t>
                </a:r>
                <a:r>
                  <a:rPr lang="en-US" sz="2800" dirty="0" smtClean="0"/>
                  <a:t>processors: 33 + 67/6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800" dirty="0" smtClean="0"/>
                  <a:t> 44 seconds</a:t>
                </a:r>
              </a:p>
              <a:p>
                <a:r>
                  <a:rPr lang="en-US" sz="2800" dirty="0" smtClean="0"/>
                  <a:t>22 processors: 33 + 67/22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800" dirty="0" smtClean="0"/>
                  <a:t> 36 seconds</a:t>
                </a:r>
                <a:endParaRPr lang="en-US" sz="2800" dirty="0" smtClean="0"/>
              </a:p>
              <a:p>
                <a:r>
                  <a:rPr lang="en-US" sz="2800" dirty="0" smtClean="0"/>
                  <a:t>67 </a:t>
                </a:r>
                <a:r>
                  <a:rPr lang="en-US" sz="2800" dirty="0" smtClean="0"/>
                  <a:t>processors 33 + 67/67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800" dirty="0" smtClean="0"/>
                  <a:t> 34 seconds</a:t>
                </a:r>
                <a:endParaRPr lang="en-US" sz="2800" dirty="0" smtClean="0"/>
              </a:p>
              <a:p>
                <a:r>
                  <a:rPr lang="en-US" sz="2800" dirty="0" smtClean="0"/>
                  <a:t>1,000,000 processors (approximately).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800" dirty="0" smtClean="0"/>
                  <a:t> 33 seconds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071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Amdahl’s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This is BAD NEWS</a:t>
            </a:r>
          </a:p>
          <a:p>
            <a:r>
              <a:rPr lang="en-US" sz="2800" dirty="0" smtClean="0"/>
              <a:t>If 1/3 of our program can’t be parallelized, we can’t get a speedup better than </a:t>
            </a:r>
            <a:r>
              <a:rPr lang="en-US" sz="2800" dirty="0" smtClean="0"/>
              <a:t>3.</a:t>
            </a:r>
          </a:p>
          <a:p>
            <a:r>
              <a:rPr lang="en-US" sz="2800" dirty="0" smtClean="0"/>
              <a:t> No </a:t>
            </a:r>
            <a:r>
              <a:rPr lang="en-US" sz="2800" dirty="0" smtClean="0"/>
              <a:t>matter how many processors we throw at our problem.</a:t>
            </a:r>
          </a:p>
          <a:p>
            <a:r>
              <a:rPr lang="en-US" sz="2800" dirty="0" smtClean="0"/>
              <a:t>And while the first few processors make a huge difference, the benefit diminishes quickly.</a:t>
            </a:r>
            <a:endParaRPr lang="en-US" sz="2800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0059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Divide And Conquer </a:t>
            </a:r>
            <a:r>
              <a:rPr lang="en-US" dirty="0" err="1" smtClean="0"/>
              <a:t>SumThread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sum(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marL="0" indent="0">
              <a:buNone/>
            </a:pP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SumThread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 = new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SumThread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0,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arr.length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t.run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 //this first call isn’t making a new thread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return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t.ans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9696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Amdahl’s Law and Moore’s Law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400" dirty="0" smtClean="0"/>
                  <a:t> </a:t>
                </a:r>
                <a:r>
                  <a:rPr lang="en-US" sz="2800" dirty="0" smtClean="0"/>
                  <a:t>In </a:t>
                </a:r>
                <a:r>
                  <a:rPr lang="en-US" sz="2800" dirty="0"/>
                  <a:t>the Moore’s Law days, 12 years was long enough to get 100x speedup.</a:t>
                </a:r>
              </a:p>
              <a:p>
                <a:r>
                  <a:rPr lang="en-US" sz="2800" dirty="0"/>
                  <a:t>Suppose in 12 years, the clock speed is the same, but you have 256 processors.</a:t>
                </a:r>
              </a:p>
              <a:p>
                <a:r>
                  <a:rPr lang="en-US" sz="2800" dirty="0" smtClean="0"/>
                  <a:t>What portion of your program can you hope to leave </a:t>
                </a:r>
                <a:r>
                  <a:rPr lang="en-US" sz="2800" dirty="0" err="1" smtClean="0"/>
                  <a:t>unparallelized</a:t>
                </a:r>
                <a:r>
                  <a:rPr lang="en-US" sz="2800" dirty="0" smtClean="0"/>
                  <a:t>?</a:t>
                </a:r>
              </a:p>
              <a:p>
                <a:endParaRPr lang="en-US" sz="2800" dirty="0" smtClean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100≤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256</m:t>
                            </m:r>
                          </m:den>
                        </m:f>
                      </m:den>
                    </m:f>
                  </m:oMath>
                </a14:m>
                <a:endParaRPr lang="en-US" sz="2800" dirty="0"/>
              </a:p>
              <a:p>
                <a:r>
                  <a:rPr lang="en-US" sz="2800" dirty="0" smtClean="0"/>
                  <a:t>[</a:t>
                </a:r>
                <a:r>
                  <a:rPr lang="en-US" sz="2800" dirty="0" err="1" smtClean="0"/>
                  <a:t>wolframalpha</a:t>
                </a:r>
                <a:r>
                  <a:rPr lang="en-US" sz="2800" dirty="0" smtClean="0"/>
                  <a:t> says]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≤0.0061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372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Amdahl’s Law: Moving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Unparallelized</a:t>
            </a:r>
            <a:r>
              <a:rPr lang="en-US" sz="2800" dirty="0" smtClean="0"/>
              <a:t> code becomes a bottleneck quickly.</a:t>
            </a:r>
          </a:p>
          <a:p>
            <a:r>
              <a:rPr lang="en-US" sz="2800" dirty="0" smtClean="0"/>
              <a:t>What do we do? Design smarter algorithms!</a:t>
            </a:r>
          </a:p>
          <a:p>
            <a:endParaRPr lang="en-US" sz="2800" dirty="0"/>
          </a:p>
          <a:p>
            <a:r>
              <a:rPr lang="en-US" sz="2800" dirty="0" smtClean="0"/>
              <a:t>Consider the following problem:</a:t>
            </a:r>
          </a:p>
          <a:p>
            <a:r>
              <a:rPr lang="en-US" sz="2800" dirty="0" smtClean="0"/>
              <a:t>Given an array of numbers, return an array with the “running sum” </a:t>
            </a:r>
            <a:endParaRPr lang="en-US" sz="2800" dirty="0"/>
          </a:p>
          <a:p>
            <a:endParaRPr lang="en-US" sz="28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792747"/>
              </p:ext>
            </p:extLst>
          </p:nvPr>
        </p:nvGraphicFramePr>
        <p:xfrm>
          <a:off x="1727200" y="4475236"/>
          <a:ext cx="8128000" cy="782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78256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526032"/>
              </p:ext>
            </p:extLst>
          </p:nvPr>
        </p:nvGraphicFramePr>
        <p:xfrm>
          <a:off x="1727200" y="5643395"/>
          <a:ext cx="8128000" cy="782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78256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080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</a:t>
            </a:r>
            <a:r>
              <a:rPr lang="en-US" smtClean="0"/>
              <a:t>clever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Doesn’t look parallelizable…</a:t>
            </a:r>
          </a:p>
          <a:p>
            <a:r>
              <a:rPr lang="en-US" sz="2800" dirty="0"/>
              <a:t>But it is!</a:t>
            </a:r>
          </a:p>
          <a:p>
            <a:pPr lvl="1"/>
            <a:endParaRPr lang="en-US" sz="2400" dirty="0"/>
          </a:p>
          <a:p>
            <a:r>
              <a:rPr lang="en-US" sz="2800" dirty="0" smtClean="0"/>
              <a:t>Think about how you might do this (it’s NOT obvious)</a:t>
            </a:r>
          </a:p>
          <a:p>
            <a:r>
              <a:rPr lang="en-US" sz="2800" dirty="0" smtClean="0"/>
              <a:t>We’ll go through it on Friday (or possibly Monday)!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343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Divide And Conquer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Imagine calling our current algorithm on an array of size 4.</a:t>
            </a:r>
          </a:p>
          <a:p>
            <a:r>
              <a:rPr lang="en-US" sz="2800" dirty="0" smtClean="0"/>
              <a:t>How many threads does it take?</a:t>
            </a:r>
          </a:p>
          <a:p>
            <a:r>
              <a:rPr lang="en-US" sz="2800" dirty="0"/>
              <a:t>7</a:t>
            </a:r>
            <a:endParaRPr lang="en-US" sz="2800" dirty="0" smtClean="0"/>
          </a:p>
          <a:p>
            <a:r>
              <a:rPr lang="en-US" sz="2800" dirty="0" smtClean="0"/>
              <a:t>It shouldn’t take that many threads to add a few numbers.</a:t>
            </a:r>
          </a:p>
          <a:p>
            <a:r>
              <a:rPr lang="en-US" sz="2800" dirty="0" smtClean="0"/>
              <a:t>And every thread introduces A LOT of overhead.</a:t>
            </a:r>
          </a:p>
          <a:p>
            <a:endParaRPr lang="en-US" sz="2800" dirty="0"/>
          </a:p>
          <a:p>
            <a:r>
              <a:rPr lang="en-US" sz="2800" dirty="0" smtClean="0"/>
              <a:t>We’ll want to </a:t>
            </a:r>
            <a:r>
              <a:rPr lang="en-US" sz="2800" b="1" dirty="0" smtClean="0"/>
              <a:t>cut-off </a:t>
            </a:r>
            <a:r>
              <a:rPr lang="en-US" sz="2800" dirty="0" smtClean="0"/>
              <a:t>the parallelism when the threads cause too much overhead.</a:t>
            </a:r>
          </a:p>
          <a:p>
            <a:r>
              <a:rPr lang="en-US" sz="2800" dirty="0" smtClean="0"/>
              <a:t>Similar optimizations are used for (sequential) merge and quick sort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732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Cut-offs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Are we really saving that much?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Suppose we’re summing an array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And we set a cut-off of size-100</a:t>
                </a:r>
              </a:p>
              <a:p>
                <a:pPr lvl="1"/>
                <a:r>
                  <a:rPr lang="en-US" sz="2400" dirty="0" smtClean="0"/>
                  <a:t>i.e. subarrays of size 100 are summed without making any new threads.</a:t>
                </a:r>
              </a:p>
              <a:p>
                <a:r>
                  <a:rPr lang="en-US" sz="2800" dirty="0" smtClean="0"/>
                  <a:t>What fraction of the threads have we just eliminated?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99.9% !!!! (for fun you should check the math)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419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more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6392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small tweak to our code will eliminate half of our threads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66344" y="1947672"/>
            <a:ext cx="566928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left.fork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</a:p>
          <a:p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right.fork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left.join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endParaRPr lang="en-US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right.join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20068" y="3537962"/>
            <a:ext cx="317223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left.fork</a:t>
            </a:r>
            <a:r>
              <a:rPr lang="en-US" sz="2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</a:p>
          <a:p>
            <a:r>
              <a:rPr lang="en-US" sz="280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right.run</a:t>
            </a:r>
            <a:r>
              <a:rPr lang="en-US" sz="2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en-US" sz="28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left.join</a:t>
            </a:r>
            <a:r>
              <a:rPr lang="en-US" sz="2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en-US" sz="28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1519" y="4183076"/>
            <a:ext cx="31067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Old version. </a:t>
            </a:r>
          </a:p>
          <a:p>
            <a:r>
              <a:rPr lang="en-US" sz="2800" dirty="0" smtClean="0"/>
              <a:t>Too many threads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623672" y="2289034"/>
            <a:ext cx="42855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New version. </a:t>
            </a:r>
          </a:p>
          <a:p>
            <a:r>
              <a:rPr lang="en-US" sz="2800" dirty="0" smtClean="0"/>
              <a:t>Good amount of threads</a:t>
            </a:r>
            <a:endParaRPr lang="en-US" sz="2800" dirty="0"/>
          </a:p>
        </p:txBody>
      </p:sp>
      <p:sp>
        <p:nvSpPr>
          <p:cNvPr id="8" name="Right Arrow 7"/>
          <p:cNvSpPr/>
          <p:nvPr/>
        </p:nvSpPr>
        <p:spPr>
          <a:xfrm rot="16200000">
            <a:off x="109471" y="3977859"/>
            <a:ext cx="1079653" cy="7821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6603403" y="2392583"/>
            <a:ext cx="1079653" cy="7821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66344" y="5321147"/>
            <a:ext cx="11167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Current thread actually executes the right hand side. </a:t>
            </a:r>
          </a:p>
          <a:p>
            <a:r>
              <a:rPr lang="en-US" sz="2800" dirty="0" smtClean="0"/>
              <a:t>Ordering of these commands is very important!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909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None of our optimizations will make a difference in the O() analysis </a:t>
            </a:r>
          </a:p>
          <a:p>
            <a:pPr marL="0" indent="0">
              <a:buNone/>
            </a:pPr>
            <a:r>
              <a:rPr lang="en-US" sz="2800" dirty="0" smtClean="0"/>
              <a:t> But they will make a difference in practice.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5467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Engineering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Getting every ounce of speedup out requires a lot of thought.</a:t>
            </a:r>
          </a:p>
          <a:p>
            <a:r>
              <a:rPr lang="en-US" sz="2800" dirty="0" smtClean="0"/>
              <a:t>Choose a good sequential threshold</a:t>
            </a:r>
          </a:p>
          <a:p>
            <a:pPr lvl="1"/>
            <a:r>
              <a:rPr lang="en-US" sz="2400" dirty="0" smtClean="0"/>
              <a:t>Depends on the library</a:t>
            </a:r>
          </a:p>
          <a:p>
            <a:pPr lvl="1"/>
            <a:r>
              <a:rPr lang="en-US" sz="2400" dirty="0" smtClean="0"/>
              <a:t>For ours, a few hundred to one-thousand operations in the non-parallel call is recommended.</a:t>
            </a:r>
          </a:p>
          <a:p>
            <a:r>
              <a:rPr lang="en-US" sz="2800" dirty="0" smtClean="0"/>
              <a:t>Library needs to warm up</a:t>
            </a:r>
          </a:p>
          <a:p>
            <a:endParaRPr lang="en-US" sz="2400" dirty="0" smtClean="0"/>
          </a:p>
          <a:p>
            <a:r>
              <a:rPr lang="en-US" sz="2800" dirty="0" smtClean="0"/>
              <a:t>Wait for more processors?</a:t>
            </a:r>
          </a:p>
          <a:p>
            <a:r>
              <a:rPr lang="en-US" sz="2800" dirty="0" smtClean="0"/>
              <a:t>Memory Hierarchy</a:t>
            </a:r>
          </a:p>
          <a:p>
            <a:pPr lvl="1"/>
            <a:r>
              <a:rPr lang="en-US" sz="2400" dirty="0" smtClean="0"/>
              <a:t>Won’t focus on this, but it can have an effect.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9763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ForkJoin</a:t>
            </a:r>
            <a:r>
              <a:rPr lang="en-US" dirty="0" smtClean="0"/>
              <a:t>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190943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mport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java.util.concurrent.ForkJoinPool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mport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java.util.concurrent.RecursiveTask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java.util.concurrent.RecursiveAction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800" dirty="0" smtClean="0"/>
              <a:t>Two possible classes to extend</a:t>
            </a:r>
          </a:p>
          <a:p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RecursiveTask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&lt;E&gt;</a:t>
            </a:r>
          </a:p>
          <a:p>
            <a:pPr lvl="1"/>
            <a:r>
              <a:rPr lang="en-US" sz="2400" dirty="0" smtClean="0">
                <a:latin typeface="+mn-lt"/>
                <a:cs typeface="Courier New" panose="02070309020205020404" pitchFamily="49" charset="0"/>
              </a:rPr>
              <a:t>Returns an E object</a:t>
            </a:r>
          </a:p>
          <a:p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RecrusiveAction</a:t>
            </a:r>
            <a:endParaRPr lang="en-US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400" dirty="0" smtClean="0">
                <a:latin typeface="+mn-lt"/>
                <a:cs typeface="Courier New" panose="02070309020205020404" pitchFamily="49" charset="0"/>
              </a:rPr>
              <a:t>Doesn’t return anything.</a:t>
            </a:r>
          </a:p>
          <a:p>
            <a:r>
              <a:rPr lang="en-US" sz="2800" dirty="0" smtClean="0">
                <a:latin typeface="+mn-lt"/>
                <a:cs typeface="Courier New" panose="02070309020205020404" pitchFamily="49" charset="0"/>
              </a:rPr>
              <a:t>First thread created by:</a:t>
            </a:r>
          </a:p>
          <a:p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ForkJoinPool.commonPool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().invoke( </a:t>
            </a:r>
            <a:r>
              <a:rPr lang="en-US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ThreadObject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);</a:t>
            </a:r>
          </a:p>
        </p:txBody>
      </p:sp>
    </p:spTree>
    <p:extLst>
      <p:ext uri="{BB962C8B-B14F-4D97-AF65-F5344CB8AC3E}">
        <p14:creationId xmlns:p14="http://schemas.microsoft.com/office/powerpoint/2010/main" val="299858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lecture-14-parallel-1</Template>
  <TotalTime>2072</TotalTime>
  <Words>1063</Words>
  <Application>Microsoft Office PowerPoint</Application>
  <PresentationFormat>Widescreen</PresentationFormat>
  <Paragraphs>266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Parallelism 2 Analysis, Amdahl’s Law</vt:lpstr>
      <vt:lpstr>Divide and Conquer SumThread</vt:lpstr>
      <vt:lpstr>Divide And Conquer SumThread</vt:lpstr>
      <vt:lpstr>Divide And Conquer Optimization</vt:lpstr>
      <vt:lpstr>Cut-offs</vt:lpstr>
      <vt:lpstr>One more optimization</vt:lpstr>
      <vt:lpstr>Analysis</vt:lpstr>
      <vt:lpstr>Other Engineering Decisions</vt:lpstr>
      <vt:lpstr>ForkJoin Library</vt:lpstr>
      <vt:lpstr>ForkJoin Library summary</vt:lpstr>
      <vt:lpstr>ArraySum in ForkJoin</vt:lpstr>
      <vt:lpstr>PowerPoint Presentation</vt:lpstr>
      <vt:lpstr>Starting ArraySum in ForkJoin</vt:lpstr>
      <vt:lpstr>Reduce</vt:lpstr>
      <vt:lpstr>Reduce</vt:lpstr>
      <vt:lpstr>Reduce – Terminology </vt:lpstr>
      <vt:lpstr>Map</vt:lpstr>
      <vt:lpstr>Maps &amp; Reduces</vt:lpstr>
      <vt:lpstr>Analysis</vt:lpstr>
      <vt:lpstr>Useful Diagram</vt:lpstr>
      <vt:lpstr>Analysis</vt:lpstr>
      <vt:lpstr>Definitions</vt:lpstr>
      <vt:lpstr>More Definitions</vt:lpstr>
      <vt:lpstr>Optimal T_P</vt:lpstr>
      <vt:lpstr>Amdahl’s Law</vt:lpstr>
      <vt:lpstr>Amdahl’s Law</vt:lpstr>
      <vt:lpstr>Amdahl’s Law</vt:lpstr>
      <vt:lpstr>Amdahl’s Law</vt:lpstr>
      <vt:lpstr>Amdahl’s Law</vt:lpstr>
      <vt:lpstr>Amdahl’s Law and Moore’s Law</vt:lpstr>
      <vt:lpstr>Amdahl’s Law: Moving Forward</vt:lpstr>
      <vt:lpstr>More clever algorithms</vt:lpstr>
    </vt:vector>
  </TitlesOfParts>
  <Company>CSE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Weber</dc:creator>
  <cp:lastModifiedBy>Robert Weber</cp:lastModifiedBy>
  <cp:revision>31</cp:revision>
  <dcterms:created xsi:type="dcterms:W3CDTF">2018-07-22T21:45:40Z</dcterms:created>
  <dcterms:modified xsi:type="dcterms:W3CDTF">2018-07-25T16:20:05Z</dcterms:modified>
</cp:coreProperties>
</file>