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87" r:id="rId12"/>
    <p:sldId id="291" r:id="rId13"/>
    <p:sldId id="265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8" r:id="rId35"/>
    <p:sldId id="289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41" d="100"/>
          <a:sy n="41" d="100"/>
        </p:scale>
        <p:origin x="54" y="17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D9CA9E6-D878-44D5-9660-B55E4D851AA1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C3DCD-8FFB-43D4-9598-3CCC3F10CD7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herry blossoms on Grant Lane">
            <a:extLst>
              <a:ext uri="{FF2B5EF4-FFF2-40B4-BE49-F238E27FC236}">
                <a16:creationId xmlns="" xmlns:a16="http://schemas.microsoft.com/office/drawing/2014/main" id="{E196A663-22E9-46AF-AE76-3031B2F2C7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34" b="13442"/>
          <a:stretch/>
        </p:blipFill>
        <p:spPr bwMode="auto">
          <a:xfrm>
            <a:off x="-3" y="-1"/>
            <a:ext cx="12192002" cy="4594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8925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501CC624-0437-43EF-99D3-4B5E545BF210}"/>
              </a:ext>
            </a:extLst>
          </p:cNvPr>
          <p:cNvSpPr/>
          <p:nvPr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05FEBE18-A94F-4CF8-8975-BC720F07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A9E6-D878-44D5-9660-B55E4D851AA1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9FEFF45-D87C-45A5-8A43-AA51E832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4B072C5-2DDD-45C4-966C-970A137A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C3DCD-8FFB-43D4-9598-3CCC3F10CD72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537B5817-8D3A-4DD3-92FF-32BBC5F91560}"/>
              </a:ext>
            </a:extLst>
          </p:cNvPr>
          <p:cNvCxnSpPr/>
          <p:nvPr/>
        </p:nvCxnSpPr>
        <p:spPr>
          <a:xfrm>
            <a:off x="61415" y="753975"/>
            <a:ext cx="12008609" cy="0"/>
          </a:xfrm>
          <a:prstGeom prst="line">
            <a:avLst/>
          </a:prstGeom>
          <a:ln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2B1C59-33FF-4FB4-BDD7-F61C6400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34" y="263276"/>
            <a:ext cx="10334364" cy="1014667"/>
          </a:xfrm>
          <a:solidFill>
            <a:schemeClr val="bg1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FB754F48-B758-43EB-980F-1E2884C8E2A7}"/>
              </a:ext>
            </a:extLst>
          </p:cNvPr>
          <p:cNvGrpSpPr/>
          <p:nvPr/>
        </p:nvGrpSpPr>
        <p:grpSpPr>
          <a:xfrm>
            <a:off x="575239" y="475151"/>
            <a:ext cx="631298" cy="631298"/>
            <a:chOff x="1530939" y="2405329"/>
            <a:chExt cx="631298" cy="631298"/>
          </a:xfrm>
        </p:grpSpPr>
        <p:sp>
          <p:nvSpPr>
            <p:cNvPr id="7" name="Oval 6">
              <a:extLst>
                <a:ext uri="{FF2B5EF4-FFF2-40B4-BE49-F238E27FC236}">
                  <a16:creationId xmlns="" xmlns:a16="http://schemas.microsoft.com/office/drawing/2014/main" id="{99BADBD9-302C-40D9-A763-C65CCFE16FDE}"/>
                </a:ext>
              </a:extLst>
            </p:cNvPr>
            <p:cNvSpPr/>
            <p:nvPr userDrawn="1"/>
          </p:nvSpPr>
          <p:spPr>
            <a:xfrm>
              <a:off x="1530939" y="2405329"/>
              <a:ext cx="631298" cy="631298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Shape 490">
              <a:extLst>
                <a:ext uri="{FF2B5EF4-FFF2-40B4-BE49-F238E27FC236}">
                  <a16:creationId xmlns="" xmlns:a16="http://schemas.microsoft.com/office/drawing/2014/main" id="{ABC713E7-D704-4682-B292-907313F269C9}"/>
                </a:ext>
              </a:extLst>
            </p:cNvPr>
            <p:cNvGrpSpPr/>
            <p:nvPr userDrawn="1"/>
          </p:nvGrpSpPr>
          <p:grpSpPr>
            <a:xfrm>
              <a:off x="1661835" y="2536225"/>
              <a:ext cx="369505" cy="369505"/>
              <a:chOff x="2594050" y="1631825"/>
              <a:chExt cx="439625" cy="439625"/>
            </a:xfrm>
          </p:grpSpPr>
          <p:sp>
            <p:nvSpPr>
              <p:cNvPr id="9" name="Shape 491">
                <a:extLst>
                  <a:ext uri="{FF2B5EF4-FFF2-40B4-BE49-F238E27FC236}">
                    <a16:creationId xmlns="" xmlns:a16="http://schemas.microsoft.com/office/drawing/2014/main" id="{5701E159-D011-460A-BF32-22B3BFF6328B}"/>
                  </a:ext>
                </a:extLst>
              </p:cNvPr>
              <p:cNvSpPr/>
              <p:nvPr/>
            </p:nvSpPr>
            <p:spPr>
              <a:xfrm>
                <a:off x="2594050" y="1883300"/>
                <a:ext cx="188175" cy="188150"/>
              </a:xfrm>
              <a:custGeom>
                <a:avLst/>
                <a:gdLst/>
                <a:ahLst/>
                <a:cxnLst/>
                <a:rect l="0" t="0" r="0" b="0"/>
                <a:pathLst>
                  <a:path w="7527" h="7526" fill="none" extrusionOk="0">
                    <a:moveTo>
                      <a:pt x="5992" y="0"/>
                    </a:moveTo>
                    <a:lnTo>
                      <a:pt x="537" y="6430"/>
                    </a:lnTo>
                    <a:lnTo>
                      <a:pt x="1" y="7526"/>
                    </a:lnTo>
                    <a:lnTo>
                      <a:pt x="1097" y="6990"/>
                    </a:lnTo>
                    <a:lnTo>
                      <a:pt x="7526" y="1534"/>
                    </a:lnTo>
                    <a:lnTo>
                      <a:pt x="5992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492">
                <a:extLst>
                  <a:ext uri="{FF2B5EF4-FFF2-40B4-BE49-F238E27FC236}">
                    <a16:creationId xmlns="" xmlns:a16="http://schemas.microsoft.com/office/drawing/2014/main" id="{CA3D8659-8AB7-48FB-9131-98E6A18A0B20}"/>
                  </a:ext>
                </a:extLst>
              </p:cNvPr>
              <p:cNvSpPr/>
              <p:nvPr/>
            </p:nvSpPr>
            <p:spPr>
              <a:xfrm>
                <a:off x="2857700" y="1631825"/>
                <a:ext cx="175975" cy="176000"/>
              </a:xfrm>
              <a:custGeom>
                <a:avLst/>
                <a:gdLst/>
                <a:ahLst/>
                <a:cxnLst/>
                <a:rect l="0" t="0" r="0" b="0"/>
                <a:pathLst>
                  <a:path w="7039" h="7040" fill="none" extrusionOk="0">
                    <a:moveTo>
                      <a:pt x="268" y="2704"/>
                    </a:moveTo>
                    <a:lnTo>
                      <a:pt x="4336" y="6771"/>
                    </a:lnTo>
                    <a:lnTo>
                      <a:pt x="4336" y="6771"/>
                    </a:lnTo>
                    <a:lnTo>
                      <a:pt x="4336" y="6771"/>
                    </a:lnTo>
                    <a:lnTo>
                      <a:pt x="4652" y="6917"/>
                    </a:lnTo>
                    <a:lnTo>
                      <a:pt x="4993" y="7015"/>
                    </a:lnTo>
                    <a:lnTo>
                      <a:pt x="5310" y="7039"/>
                    </a:lnTo>
                    <a:lnTo>
                      <a:pt x="5651" y="7039"/>
                    </a:lnTo>
                    <a:lnTo>
                      <a:pt x="5992" y="6966"/>
                    </a:lnTo>
                    <a:lnTo>
                      <a:pt x="6308" y="6844"/>
                    </a:lnTo>
                    <a:lnTo>
                      <a:pt x="6454" y="6747"/>
                    </a:lnTo>
                    <a:lnTo>
                      <a:pt x="6601" y="6674"/>
                    </a:lnTo>
                    <a:lnTo>
                      <a:pt x="6747" y="6552"/>
                    </a:lnTo>
                    <a:lnTo>
                      <a:pt x="6893" y="6430"/>
                    </a:lnTo>
                    <a:lnTo>
                      <a:pt x="6893" y="6430"/>
                    </a:lnTo>
                    <a:lnTo>
                      <a:pt x="6942" y="6357"/>
                    </a:lnTo>
                    <a:lnTo>
                      <a:pt x="7015" y="6260"/>
                    </a:lnTo>
                    <a:lnTo>
                      <a:pt x="7039" y="6138"/>
                    </a:lnTo>
                    <a:lnTo>
                      <a:pt x="7039" y="6041"/>
                    </a:lnTo>
                    <a:lnTo>
                      <a:pt x="7039" y="6041"/>
                    </a:lnTo>
                    <a:lnTo>
                      <a:pt x="7039" y="5943"/>
                    </a:lnTo>
                    <a:lnTo>
                      <a:pt x="7015" y="5846"/>
                    </a:lnTo>
                    <a:lnTo>
                      <a:pt x="6942" y="5748"/>
                    </a:lnTo>
                    <a:lnTo>
                      <a:pt x="6893" y="5651"/>
                    </a:lnTo>
                    <a:lnTo>
                      <a:pt x="1389" y="147"/>
                    </a:lnTo>
                    <a:lnTo>
                      <a:pt x="1389" y="147"/>
                    </a:lnTo>
                    <a:lnTo>
                      <a:pt x="1291" y="98"/>
                    </a:lnTo>
                    <a:lnTo>
                      <a:pt x="1194" y="25"/>
                    </a:lnTo>
                    <a:lnTo>
                      <a:pt x="1096" y="0"/>
                    </a:lnTo>
                    <a:lnTo>
                      <a:pt x="999" y="0"/>
                    </a:lnTo>
                    <a:lnTo>
                      <a:pt x="999" y="0"/>
                    </a:lnTo>
                    <a:lnTo>
                      <a:pt x="902" y="0"/>
                    </a:lnTo>
                    <a:lnTo>
                      <a:pt x="780" y="25"/>
                    </a:lnTo>
                    <a:lnTo>
                      <a:pt x="682" y="98"/>
                    </a:lnTo>
                    <a:lnTo>
                      <a:pt x="609" y="147"/>
                    </a:lnTo>
                    <a:lnTo>
                      <a:pt x="609" y="147"/>
                    </a:lnTo>
                    <a:lnTo>
                      <a:pt x="487" y="293"/>
                    </a:lnTo>
                    <a:lnTo>
                      <a:pt x="366" y="439"/>
                    </a:lnTo>
                    <a:lnTo>
                      <a:pt x="293" y="585"/>
                    </a:lnTo>
                    <a:lnTo>
                      <a:pt x="195" y="731"/>
                    </a:lnTo>
                    <a:lnTo>
                      <a:pt x="73" y="1048"/>
                    </a:lnTo>
                    <a:lnTo>
                      <a:pt x="0" y="1389"/>
                    </a:lnTo>
                    <a:lnTo>
                      <a:pt x="0" y="1730"/>
                    </a:lnTo>
                    <a:lnTo>
                      <a:pt x="25" y="2046"/>
                    </a:lnTo>
                    <a:lnTo>
                      <a:pt x="122" y="2387"/>
                    </a:lnTo>
                    <a:lnTo>
                      <a:pt x="268" y="2704"/>
                    </a:lnTo>
                    <a:lnTo>
                      <a:pt x="268" y="2704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493">
                <a:extLst>
                  <a:ext uri="{FF2B5EF4-FFF2-40B4-BE49-F238E27FC236}">
                    <a16:creationId xmlns="" xmlns:a16="http://schemas.microsoft.com/office/drawing/2014/main" id="{A811AE90-64AA-41C3-9DE9-62A86028AA6C}"/>
                  </a:ext>
                </a:extLst>
              </p:cNvPr>
              <p:cNvSpPr/>
              <p:nvPr/>
            </p:nvSpPr>
            <p:spPr>
              <a:xfrm>
                <a:off x="2662850" y="1699400"/>
                <a:ext cx="303250" cy="303250"/>
              </a:xfrm>
              <a:custGeom>
                <a:avLst/>
                <a:gdLst/>
                <a:ahLst/>
                <a:cxnLst/>
                <a:rect l="0" t="0" r="0" b="0"/>
                <a:pathLst>
                  <a:path w="12130" h="12130" fill="none" extrusionOk="0">
                    <a:moveTo>
                      <a:pt x="8038" y="1"/>
                    </a:moveTo>
                    <a:lnTo>
                      <a:pt x="4872" y="3191"/>
                    </a:lnTo>
                    <a:lnTo>
                      <a:pt x="4872" y="3191"/>
                    </a:lnTo>
                    <a:lnTo>
                      <a:pt x="4628" y="3094"/>
                    </a:lnTo>
                    <a:lnTo>
                      <a:pt x="4385" y="2997"/>
                    </a:lnTo>
                    <a:lnTo>
                      <a:pt x="4092" y="2899"/>
                    </a:lnTo>
                    <a:lnTo>
                      <a:pt x="3800" y="2850"/>
                    </a:lnTo>
                    <a:lnTo>
                      <a:pt x="3484" y="2777"/>
                    </a:lnTo>
                    <a:lnTo>
                      <a:pt x="3167" y="2729"/>
                    </a:lnTo>
                    <a:lnTo>
                      <a:pt x="2850" y="2704"/>
                    </a:lnTo>
                    <a:lnTo>
                      <a:pt x="2534" y="2704"/>
                    </a:lnTo>
                    <a:lnTo>
                      <a:pt x="2534" y="2704"/>
                    </a:lnTo>
                    <a:lnTo>
                      <a:pt x="2241" y="2704"/>
                    </a:lnTo>
                    <a:lnTo>
                      <a:pt x="1949" y="2729"/>
                    </a:lnTo>
                    <a:lnTo>
                      <a:pt x="1633" y="2777"/>
                    </a:lnTo>
                    <a:lnTo>
                      <a:pt x="1316" y="2850"/>
                    </a:lnTo>
                    <a:lnTo>
                      <a:pt x="999" y="2972"/>
                    </a:lnTo>
                    <a:lnTo>
                      <a:pt x="707" y="3094"/>
                    </a:lnTo>
                    <a:lnTo>
                      <a:pt x="415" y="3289"/>
                    </a:lnTo>
                    <a:lnTo>
                      <a:pt x="147" y="3508"/>
                    </a:lnTo>
                    <a:lnTo>
                      <a:pt x="147" y="3508"/>
                    </a:lnTo>
                    <a:lnTo>
                      <a:pt x="74" y="3581"/>
                    </a:lnTo>
                    <a:lnTo>
                      <a:pt x="25" y="3678"/>
                    </a:lnTo>
                    <a:lnTo>
                      <a:pt x="1" y="3776"/>
                    </a:lnTo>
                    <a:lnTo>
                      <a:pt x="1" y="3898"/>
                    </a:lnTo>
                    <a:lnTo>
                      <a:pt x="1" y="3898"/>
                    </a:lnTo>
                    <a:lnTo>
                      <a:pt x="1" y="3995"/>
                    </a:lnTo>
                    <a:lnTo>
                      <a:pt x="25" y="4093"/>
                    </a:lnTo>
                    <a:lnTo>
                      <a:pt x="74" y="4190"/>
                    </a:lnTo>
                    <a:lnTo>
                      <a:pt x="147" y="4287"/>
                    </a:lnTo>
                    <a:lnTo>
                      <a:pt x="7843" y="11984"/>
                    </a:lnTo>
                    <a:lnTo>
                      <a:pt x="7843" y="11984"/>
                    </a:lnTo>
                    <a:lnTo>
                      <a:pt x="7941" y="12057"/>
                    </a:lnTo>
                    <a:lnTo>
                      <a:pt x="8038" y="12105"/>
                    </a:lnTo>
                    <a:lnTo>
                      <a:pt x="8135" y="12130"/>
                    </a:lnTo>
                    <a:lnTo>
                      <a:pt x="8233" y="12130"/>
                    </a:lnTo>
                    <a:lnTo>
                      <a:pt x="8233" y="12130"/>
                    </a:lnTo>
                    <a:lnTo>
                      <a:pt x="8355" y="12130"/>
                    </a:lnTo>
                    <a:lnTo>
                      <a:pt x="8452" y="12105"/>
                    </a:lnTo>
                    <a:lnTo>
                      <a:pt x="8549" y="12057"/>
                    </a:lnTo>
                    <a:lnTo>
                      <a:pt x="8622" y="11984"/>
                    </a:lnTo>
                    <a:lnTo>
                      <a:pt x="8622" y="11984"/>
                    </a:lnTo>
                    <a:lnTo>
                      <a:pt x="8842" y="11716"/>
                    </a:lnTo>
                    <a:lnTo>
                      <a:pt x="9036" y="11423"/>
                    </a:lnTo>
                    <a:lnTo>
                      <a:pt x="9158" y="11131"/>
                    </a:lnTo>
                    <a:lnTo>
                      <a:pt x="9280" y="10814"/>
                    </a:lnTo>
                    <a:lnTo>
                      <a:pt x="9353" y="10498"/>
                    </a:lnTo>
                    <a:lnTo>
                      <a:pt x="9402" y="10181"/>
                    </a:lnTo>
                    <a:lnTo>
                      <a:pt x="9426" y="9889"/>
                    </a:lnTo>
                    <a:lnTo>
                      <a:pt x="9426" y="9597"/>
                    </a:lnTo>
                    <a:lnTo>
                      <a:pt x="9426" y="9597"/>
                    </a:lnTo>
                    <a:lnTo>
                      <a:pt x="9426" y="9280"/>
                    </a:lnTo>
                    <a:lnTo>
                      <a:pt x="9402" y="8964"/>
                    </a:lnTo>
                    <a:lnTo>
                      <a:pt x="9353" y="8647"/>
                    </a:lnTo>
                    <a:lnTo>
                      <a:pt x="9280" y="8330"/>
                    </a:lnTo>
                    <a:lnTo>
                      <a:pt x="9231" y="8038"/>
                    </a:lnTo>
                    <a:lnTo>
                      <a:pt x="9134" y="7746"/>
                    </a:lnTo>
                    <a:lnTo>
                      <a:pt x="9036" y="7502"/>
                    </a:lnTo>
                    <a:lnTo>
                      <a:pt x="8939" y="7259"/>
                    </a:lnTo>
                    <a:lnTo>
                      <a:pt x="12130" y="4093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494">
                <a:extLst>
                  <a:ext uri="{FF2B5EF4-FFF2-40B4-BE49-F238E27FC236}">
                    <a16:creationId xmlns="" xmlns:a16="http://schemas.microsoft.com/office/drawing/2014/main" id="{0551D70B-4457-48F5-81B9-3A38F6B661D9}"/>
                  </a:ext>
                </a:extLst>
              </p:cNvPr>
              <p:cNvSpPr/>
              <p:nvPr/>
            </p:nvSpPr>
            <p:spPr>
              <a:xfrm>
                <a:off x="2801675" y="1740825"/>
                <a:ext cx="49950" cy="49950"/>
              </a:xfrm>
              <a:custGeom>
                <a:avLst/>
                <a:gdLst/>
                <a:ahLst/>
                <a:cxnLst/>
                <a:rect l="0" t="0" r="0" b="0"/>
                <a:pathLst>
                  <a:path w="1998" h="1998" fill="none" extrusionOk="0">
                    <a:moveTo>
                      <a:pt x="1" y="1997"/>
                    </a:moveTo>
                    <a:lnTo>
                      <a:pt x="1998" y="0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Content Placeholder 2">
            <a:extLst>
              <a:ext uri="{FF2B5EF4-FFF2-40B4-BE49-F238E27FC236}">
                <a16:creationId xmlns="" xmlns:a16="http://schemas.microsoft.com/office/drawing/2014/main" id="{572BD7EC-0D21-433C-A8B8-B34982C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34" y="1463857"/>
            <a:ext cx="10334364" cy="4845504"/>
          </a:xfrm>
        </p:spPr>
        <p:txBody>
          <a:bodyPr/>
          <a:lstStyle>
            <a:lvl1pPr marL="91440" indent="-91440">
              <a:buClr>
                <a:srgbClr val="4C3282"/>
              </a:buClr>
              <a:buFont typeface="Segoe UI Semilight" panose="020B0402040204020203" pitchFamily="34" charset="0"/>
              <a:buChar char="-"/>
              <a:defRPr/>
            </a:lvl1pPr>
            <a:lvl2pPr>
              <a:buClr>
                <a:srgbClr val="4C3282"/>
              </a:buClr>
              <a:defRPr/>
            </a:lvl2pPr>
            <a:lvl3pPr>
              <a:buClr>
                <a:srgbClr val="4C3282"/>
              </a:buClr>
              <a:defRPr/>
            </a:lvl3pPr>
            <a:lvl4pPr>
              <a:buClr>
                <a:srgbClr val="4C3282"/>
              </a:buClr>
              <a:defRPr/>
            </a:lvl4pPr>
            <a:lvl5pPr>
              <a:buClr>
                <a:srgbClr val="4C3282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041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6356FD08-8E43-4554-8ACC-11234BCBCF4E}"/>
              </a:ext>
            </a:extLst>
          </p:cNvPr>
          <p:cNvCxnSpPr/>
          <p:nvPr/>
        </p:nvCxnSpPr>
        <p:spPr>
          <a:xfrm>
            <a:off x="127669" y="3557888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777F25E-8269-472E-9791-7EB74F79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775" y="3262680"/>
            <a:ext cx="6504161" cy="590415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32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A7D8F82-27EF-4582-903A-FAC77926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A9E6-D878-44D5-9660-B55E4D851AA1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706C1EE-E506-47FA-A188-0DF16D49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980F48F-87DE-4815-AD70-D0F2CA558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C3DCD-8FFB-43D4-9598-3CCC3F10CD7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886714E5-EBF9-4569-A5F7-79EC8ADBC566}"/>
              </a:ext>
            </a:extLst>
          </p:cNvPr>
          <p:cNvSpPr/>
          <p:nvPr/>
        </p:nvSpPr>
        <p:spPr>
          <a:xfrm>
            <a:off x="743453" y="3050554"/>
            <a:ext cx="897775" cy="897775"/>
          </a:xfrm>
          <a:prstGeom prst="ellipse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248A67AF-FC3C-498E-9019-5526D4E35E56}"/>
              </a:ext>
            </a:extLst>
          </p:cNvPr>
          <p:cNvSpPr/>
          <p:nvPr/>
        </p:nvSpPr>
        <p:spPr>
          <a:xfrm>
            <a:off x="321425" y="60960"/>
            <a:ext cx="171797" cy="1474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Shape 496">
            <a:extLst>
              <a:ext uri="{FF2B5EF4-FFF2-40B4-BE49-F238E27FC236}">
                <a16:creationId xmlns="" xmlns:a16="http://schemas.microsoft.com/office/drawing/2014/main" id="{A9D83950-EFA8-45B6-9842-F0E75D62D1E4}"/>
              </a:ext>
            </a:extLst>
          </p:cNvPr>
          <p:cNvGrpSpPr/>
          <p:nvPr/>
        </p:nvGrpSpPr>
        <p:grpSpPr>
          <a:xfrm>
            <a:off x="1042384" y="3287057"/>
            <a:ext cx="299911" cy="424768"/>
            <a:chOff x="3979850" y="1598950"/>
            <a:chExt cx="356825" cy="505375"/>
          </a:xfrm>
        </p:grpSpPr>
        <p:sp>
          <p:nvSpPr>
            <p:cNvPr id="11" name="Shape 497">
              <a:extLst>
                <a:ext uri="{FF2B5EF4-FFF2-40B4-BE49-F238E27FC236}">
                  <a16:creationId xmlns="" xmlns:a16="http://schemas.microsoft.com/office/drawing/2014/main" id="{5AC1FC31-D74E-4136-9F49-9396640AE6A7}"/>
                </a:ext>
              </a:extLst>
            </p:cNvPr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0" t="0" r="0" b="0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498">
              <a:extLst>
                <a:ext uri="{FF2B5EF4-FFF2-40B4-BE49-F238E27FC236}">
                  <a16:creationId xmlns="" xmlns:a16="http://schemas.microsoft.com/office/drawing/2014/main" id="{55224696-5DAC-453B-AD17-A914F23CD917}"/>
                </a:ext>
              </a:extLst>
            </p:cNvPr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0" t="0" r="0" b="0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="" xmlns:a16="http://schemas.microsoft.com/office/drawing/2014/main" id="{75FA472A-7AFD-46BC-8C3E-7439952E8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2775" y="3931493"/>
            <a:ext cx="6504161" cy="506283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591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A9E6-D878-44D5-9660-B55E4D851AA1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C3DCD-8FFB-43D4-9598-3CCC3F10C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04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A9E6-D878-44D5-9660-B55E4D851AA1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C3DCD-8FFB-43D4-9598-3CCC3F10CD7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UW building">
            <a:extLst>
              <a:ext uri="{FF2B5EF4-FFF2-40B4-BE49-F238E27FC236}">
                <a16:creationId xmlns="" xmlns:a16="http://schemas.microsoft.com/office/drawing/2014/main" id="{8DB080C4-5F0D-47C3-B99E-D2AD3B91FD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5" b="5565"/>
          <a:stretch/>
        </p:blipFill>
        <p:spPr bwMode="auto">
          <a:xfrm>
            <a:off x="3" y="0"/>
            <a:ext cx="12191997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9779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620" y="1512985"/>
            <a:ext cx="5397689" cy="4796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809" y="1512984"/>
            <a:ext cx="5397689" cy="4796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A9E6-D878-44D5-9660-B55E4D851AA1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C3DCD-8FFB-43D4-9598-3CCC3F10CD7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=""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62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39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A9E6-D878-44D5-9660-B55E4D851AA1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C3DCD-8FFB-43D4-9598-3CCC3F10CD7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="" xmlns:a16="http://schemas.microsoft.com/office/drawing/2014/main" id="{57CD2F29-FDCB-4CD4-A706-8477E063ED4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84218" y="2096446"/>
            <a:ext cx="5397689" cy="43304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="" xmlns:a16="http://schemas.microsoft.com/office/drawing/2014/main" id="{F6C8EDAC-3655-4870-AA43-44830ED94DF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55830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="" xmlns:a16="http://schemas.microsoft.com/office/drawing/2014/main" id="{C6DFFB8E-9225-4B12-B4C6-960DAE3BDB96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364809" y="2096446"/>
            <a:ext cx="5397689" cy="43304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007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A9E6-D878-44D5-9660-B55E4D851AA1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C3DCD-8FFB-43D4-9598-3CCC3F10C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25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A9E6-D878-44D5-9660-B55E4D851AA1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C3DCD-8FFB-43D4-9598-3CCC3F10C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327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A9E6-D878-44D5-9660-B55E4D851AA1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C3DCD-8FFB-43D4-9598-3CCC3F10CD7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7547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6CB2A4-11AD-445D-9449-ECE97BF726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5881" y="3446573"/>
            <a:ext cx="5590283" cy="1014667"/>
          </a:xfrm>
        </p:spPr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Big Concept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E45E7B94-0CB0-48FD-9BA2-0BCEF75A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A9E6-D878-44D5-9660-B55E4D851AA1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7BA529F-BA16-4C50-8761-34379098B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E838C27-C210-4D9C-AB83-9BF54E32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C3DCD-8FFB-43D4-9598-3CCC3F10CD72}" type="slidenum">
              <a:rPr lang="en-US" smtClean="0"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="" xmlns:a16="http://schemas.microsoft.com/office/drawing/2014/main" id="{C067791F-5EAB-433C-8512-E3D8B5FEA33C}"/>
              </a:ext>
            </a:extLst>
          </p:cNvPr>
          <p:cNvCxnSpPr/>
          <p:nvPr/>
        </p:nvCxnSpPr>
        <p:spPr>
          <a:xfrm>
            <a:off x="138752" y="1917510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="" xmlns:a16="http://schemas.microsoft.com/office/drawing/2014/main" id="{19FC5ADD-7CD5-4855-8137-142378EFA26D}"/>
              </a:ext>
            </a:extLst>
          </p:cNvPr>
          <p:cNvGrpSpPr/>
          <p:nvPr/>
        </p:nvGrpSpPr>
        <p:grpSpPr>
          <a:xfrm>
            <a:off x="4736398" y="555634"/>
            <a:ext cx="2723751" cy="2723751"/>
            <a:chOff x="4360460" y="449353"/>
            <a:chExt cx="3282287" cy="3282287"/>
          </a:xfrm>
        </p:grpSpPr>
        <p:sp>
          <p:nvSpPr>
            <p:cNvPr id="6" name="Oval 5">
              <a:extLst>
                <a:ext uri="{FF2B5EF4-FFF2-40B4-BE49-F238E27FC236}">
                  <a16:creationId xmlns="" xmlns:a16="http://schemas.microsoft.com/office/drawing/2014/main" id="{161030CC-581E-4D1E-9ACA-A92F5BB6C0CB}"/>
                </a:ext>
              </a:extLst>
            </p:cNvPr>
            <p:cNvSpPr/>
            <p:nvPr userDrawn="1"/>
          </p:nvSpPr>
          <p:spPr>
            <a:xfrm>
              <a:off x="4360460" y="449353"/>
              <a:ext cx="3282287" cy="3282287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Shape 822">
              <a:extLst>
                <a:ext uri="{FF2B5EF4-FFF2-40B4-BE49-F238E27FC236}">
                  <a16:creationId xmlns="" xmlns:a16="http://schemas.microsoft.com/office/drawing/2014/main" id="{9662AC8F-8502-4CF6-87AC-2CB7EFEBC5CD}"/>
                </a:ext>
              </a:extLst>
            </p:cNvPr>
            <p:cNvGrpSpPr/>
            <p:nvPr userDrawn="1"/>
          </p:nvGrpSpPr>
          <p:grpSpPr>
            <a:xfrm>
              <a:off x="4868910" y="1003939"/>
              <a:ext cx="2265387" cy="2173113"/>
              <a:chOff x="5233525" y="4954450"/>
              <a:chExt cx="538275" cy="516350"/>
            </a:xfrm>
          </p:grpSpPr>
          <p:sp>
            <p:nvSpPr>
              <p:cNvPr id="8" name="Shape 823">
                <a:extLst>
                  <a:ext uri="{FF2B5EF4-FFF2-40B4-BE49-F238E27FC236}">
                    <a16:creationId xmlns="" xmlns:a16="http://schemas.microsoft.com/office/drawing/2014/main" id="{915C32CE-F54C-4A91-A795-5F6EE0E2C310}"/>
                  </a:ext>
                </a:extLst>
              </p:cNvPr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Shape 824">
                <a:extLst>
                  <a:ext uri="{FF2B5EF4-FFF2-40B4-BE49-F238E27FC236}">
                    <a16:creationId xmlns="" xmlns:a16="http://schemas.microsoft.com/office/drawing/2014/main" id="{25663F7D-C889-439B-A68E-97D8B29147A8}"/>
                  </a:ext>
                </a:extLst>
              </p:cNvPr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825">
                <a:extLst>
                  <a:ext uri="{FF2B5EF4-FFF2-40B4-BE49-F238E27FC236}">
                    <a16:creationId xmlns="" xmlns:a16="http://schemas.microsoft.com/office/drawing/2014/main" id="{5C225417-5386-4CF0-A050-D547324972FC}"/>
                  </a:ext>
                </a:extLst>
              </p:cNvPr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826">
                <a:extLst>
                  <a:ext uri="{FF2B5EF4-FFF2-40B4-BE49-F238E27FC236}">
                    <a16:creationId xmlns="" xmlns:a16="http://schemas.microsoft.com/office/drawing/2014/main" id="{F2B2177A-3C1C-4737-A983-B5086B44BAC9}"/>
                  </a:ext>
                </a:extLst>
              </p:cNvPr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827">
                <a:extLst>
                  <a:ext uri="{FF2B5EF4-FFF2-40B4-BE49-F238E27FC236}">
                    <a16:creationId xmlns="" xmlns:a16="http://schemas.microsoft.com/office/drawing/2014/main" id="{065E0883-FD56-4990-A3BA-7394FB6E3D9D}"/>
                  </a:ext>
                </a:extLst>
              </p:cNvPr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828">
                <a:extLst>
                  <a:ext uri="{FF2B5EF4-FFF2-40B4-BE49-F238E27FC236}">
                    <a16:creationId xmlns="" xmlns:a16="http://schemas.microsoft.com/office/drawing/2014/main" id="{C497A5ED-CCEE-4F09-A7B4-7079C57F1DC1}"/>
                  </a:ext>
                </a:extLst>
              </p:cNvPr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0" t="0" r="0" b="0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Shape 829">
                <a:extLst>
                  <a:ext uri="{FF2B5EF4-FFF2-40B4-BE49-F238E27FC236}">
                    <a16:creationId xmlns="" xmlns:a16="http://schemas.microsoft.com/office/drawing/2014/main" id="{D8CBE5C1-1916-4EF1-B9E9-DC5E58DE62C4}"/>
                  </a:ext>
                </a:extLst>
              </p:cNvPr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0" t="0" r="0" b="0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Shape 830">
                <a:extLst>
                  <a:ext uri="{FF2B5EF4-FFF2-40B4-BE49-F238E27FC236}">
                    <a16:creationId xmlns="" xmlns:a16="http://schemas.microsoft.com/office/drawing/2014/main" id="{BB37530B-08B3-4205-8A08-E876EE3F9FBE}"/>
                  </a:ext>
                </a:extLst>
              </p:cNvPr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0" t="0" r="0" b="0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831">
                <a:extLst>
                  <a:ext uri="{FF2B5EF4-FFF2-40B4-BE49-F238E27FC236}">
                    <a16:creationId xmlns="" xmlns:a16="http://schemas.microsoft.com/office/drawing/2014/main" id="{14DEB002-C856-4D51-9E3F-42951B8C7A10}"/>
                  </a:ext>
                </a:extLst>
              </p:cNvPr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0" t="0" r="0" b="0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832">
                <a:extLst>
                  <a:ext uri="{FF2B5EF4-FFF2-40B4-BE49-F238E27FC236}">
                    <a16:creationId xmlns="" xmlns:a16="http://schemas.microsoft.com/office/drawing/2014/main" id="{5B5D5E96-C594-4AB6-9DF5-2ED8F56CCF52}"/>
                  </a:ext>
                </a:extLst>
              </p:cNvPr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0" t="0" r="0" b="0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Shape 833">
                <a:extLst>
                  <a:ext uri="{FF2B5EF4-FFF2-40B4-BE49-F238E27FC236}">
                    <a16:creationId xmlns="" xmlns:a16="http://schemas.microsoft.com/office/drawing/2014/main" id="{3FC3F998-CA08-40F4-81A5-CEC994EBBF42}"/>
                  </a:ext>
                </a:extLst>
              </p:cNvPr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0" t="0" r="0" b="0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Text Placeholder 2">
            <a:extLst>
              <a:ext uri="{FF2B5EF4-FFF2-40B4-BE49-F238E27FC236}">
                <a16:creationId xmlns="" xmlns:a16="http://schemas.microsoft.com/office/drawing/2014/main" id="{9C05CDBC-229D-45E2-B2F9-9037D7DF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880" y="4628428"/>
            <a:ext cx="5590283" cy="1463040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4D812236-1A32-4FE2-AB5A-F8F998D835F3}"/>
              </a:ext>
            </a:extLst>
          </p:cNvPr>
          <p:cNvSpPr/>
          <p:nvPr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="" xmlns:a16="http://schemas.microsoft.com/office/drawing/2014/main" id="{DFB8EB76-3B7A-4486-95E5-0316680FFD7E}"/>
              </a:ext>
            </a:extLst>
          </p:cNvPr>
          <p:cNvCxnSpPr>
            <a:cxnSpLocks/>
          </p:cNvCxnSpPr>
          <p:nvPr/>
        </p:nvCxnSpPr>
        <p:spPr>
          <a:xfrm>
            <a:off x="3315880" y="4545974"/>
            <a:ext cx="5590283" cy="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4463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240" y="6544402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6D9CA9E6-D878-44D5-9660-B55E4D851AA1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301" y="6521027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81670" y="6521027"/>
            <a:ext cx="42192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AA7C3DCD-8FFB-43D4-9598-3CCC3F10CD7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29491" y="172390"/>
            <a:ext cx="0" cy="1196439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589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none" spc="100" baseline="0">
          <a:solidFill>
            <a:schemeClr val="tx1">
              <a:lumMod val="95000"/>
              <a:lumOff val="5000"/>
            </a:schemeClr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Parallelism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Data Structures and Parallelism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119B08F-B28A-43D1-BC6C-00C408789E8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51"/>
          <a:stretch/>
        </p:blipFill>
        <p:spPr>
          <a:xfrm>
            <a:off x="0" y="0"/>
            <a:ext cx="12252960" cy="4627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18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Memory with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Our parallelism model will be shared memory with threads.</a:t>
            </a:r>
          </a:p>
          <a:p>
            <a:pPr lvl="1"/>
            <a:r>
              <a:rPr lang="en-US" sz="2400" dirty="0" smtClean="0"/>
              <a:t>There are other models (see Grossman), we won’t use them.</a:t>
            </a:r>
          </a:p>
          <a:p>
            <a:r>
              <a:rPr lang="en-US" sz="2800" dirty="0" smtClean="0"/>
              <a:t>Sequential Story:</a:t>
            </a:r>
          </a:p>
          <a:p>
            <a:pPr lvl="1"/>
            <a:r>
              <a:rPr lang="en-US" sz="2400" dirty="0" smtClean="0"/>
              <a:t>One program counter</a:t>
            </a:r>
          </a:p>
          <a:p>
            <a:pPr lvl="1"/>
            <a:r>
              <a:rPr lang="en-US" sz="2400" dirty="0" smtClean="0"/>
              <a:t>One call stack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ew</a:t>
            </a:r>
            <a:r>
              <a:rPr lang="en-US" sz="2400" b="1" dirty="0" smtClean="0"/>
              <a:t> </a:t>
            </a:r>
            <a:r>
              <a:rPr lang="en-US" sz="2400" dirty="0" smtClean="0"/>
              <a:t>Objects go in the </a:t>
            </a:r>
            <a:r>
              <a:rPr lang="en-US" sz="2400" dirty="0" smtClean="0"/>
              <a:t>heap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3164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Code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95528" y="2651760"/>
            <a:ext cx="1764792" cy="17647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635496" y="1769364"/>
            <a:ext cx="4895088" cy="48950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883941"/>
              </p:ext>
            </p:extLst>
          </p:nvPr>
        </p:nvGraphicFramePr>
        <p:xfrm>
          <a:off x="1237488" y="3241044"/>
          <a:ext cx="390144" cy="975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144"/>
              </a:tblGrid>
              <a:tr h="20839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1449" marR="81449" marT="40724" marB="40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839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1449" marR="81449" marT="40724" marB="40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839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1449" marR="81449" marT="40724" marB="40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277112" y="2687012"/>
            <a:ext cx="96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PC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627632" y="3262962"/>
            <a:ext cx="960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</a:t>
            </a:r>
            <a:r>
              <a:rPr lang="en-US" sz="2400" dirty="0" smtClean="0"/>
              <a:t>ocal</a:t>
            </a:r>
          </a:p>
          <a:p>
            <a:r>
              <a:rPr lang="en-US" sz="2400" dirty="0" err="1" smtClean="0"/>
              <a:t>vars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7946136" y="2029259"/>
            <a:ext cx="2724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Heap memory</a:t>
            </a:r>
            <a:endParaRPr lang="en-US" sz="2800" dirty="0"/>
          </a:p>
        </p:txBody>
      </p:sp>
      <p:sp>
        <p:nvSpPr>
          <p:cNvPr id="19" name="Rectangle 18"/>
          <p:cNvSpPr/>
          <p:nvPr/>
        </p:nvSpPr>
        <p:spPr>
          <a:xfrm>
            <a:off x="7214616" y="3678460"/>
            <a:ext cx="1868424" cy="927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Objects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8625840" y="4841258"/>
            <a:ext cx="1868424" cy="927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Structures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15" idx="3"/>
            <a:endCxn id="8" idx="2"/>
          </p:cNvCxnSpPr>
          <p:nvPr/>
        </p:nvCxnSpPr>
        <p:spPr>
          <a:xfrm>
            <a:off x="2587752" y="3678461"/>
            <a:ext cx="4047744" cy="538447"/>
          </a:xfrm>
          <a:prstGeom prst="straightConnector1">
            <a:avLst/>
          </a:prstGeom>
          <a:ln w="635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505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Memory with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Our parallelism model will be shared memory with threads.</a:t>
            </a:r>
          </a:p>
          <a:p>
            <a:pPr lvl="1"/>
            <a:r>
              <a:rPr lang="en-US" sz="2400" dirty="0" smtClean="0"/>
              <a:t>There are other models (see Grossman), we won’t use them.</a:t>
            </a:r>
          </a:p>
          <a:p>
            <a:r>
              <a:rPr lang="en-US" sz="2800" dirty="0" smtClean="0"/>
              <a:t>Sequential Story:</a:t>
            </a:r>
          </a:p>
          <a:p>
            <a:pPr lvl="1"/>
            <a:r>
              <a:rPr lang="en-US" sz="2400" dirty="0" smtClean="0"/>
              <a:t>One program counter</a:t>
            </a:r>
          </a:p>
          <a:p>
            <a:pPr lvl="1"/>
            <a:r>
              <a:rPr lang="en-US" sz="2400" dirty="0" smtClean="0"/>
              <a:t>One call stack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ew</a:t>
            </a:r>
            <a:r>
              <a:rPr lang="en-US" sz="2400" b="1" dirty="0" smtClean="0"/>
              <a:t> </a:t>
            </a:r>
            <a:r>
              <a:rPr lang="en-US" sz="2400" dirty="0" smtClean="0"/>
              <a:t>Objects go in the heap</a:t>
            </a:r>
          </a:p>
          <a:p>
            <a:r>
              <a:rPr lang="en-US" sz="2800" dirty="0" smtClean="0"/>
              <a:t>Parallel Story</a:t>
            </a:r>
          </a:p>
          <a:p>
            <a:pPr lvl="1"/>
            <a:r>
              <a:rPr lang="en-US" sz="2400" dirty="0" smtClean="0"/>
              <a:t>Set of threads. Each has its own program counter and its own stack</a:t>
            </a:r>
          </a:p>
          <a:p>
            <a:pPr lvl="1"/>
            <a:r>
              <a:rPr lang="en-US" sz="2400" dirty="0" smtClean="0"/>
              <a:t>Threads will (implicitly) share objects and static fields</a:t>
            </a:r>
          </a:p>
          <a:p>
            <a:pPr lvl="1"/>
            <a:r>
              <a:rPr lang="en-US" sz="2400" dirty="0" smtClean="0"/>
              <a:t>Threads communicate by altering memory.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29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Code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95528" y="2651760"/>
            <a:ext cx="1764792" cy="17647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432560" y="4605528"/>
            <a:ext cx="1764792" cy="17647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560320" y="1377696"/>
            <a:ext cx="1764792" cy="17647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635496" y="1769364"/>
            <a:ext cx="4895088" cy="48950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301497"/>
              </p:ext>
            </p:extLst>
          </p:nvPr>
        </p:nvGraphicFramePr>
        <p:xfrm>
          <a:off x="3002280" y="1990178"/>
          <a:ext cx="390144" cy="975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144"/>
              </a:tblGrid>
              <a:tr h="20839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1449" marR="81449" marT="40724" marB="40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839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1449" marR="81449" marT="40724" marB="40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839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1449" marR="81449" marT="40724" marB="40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883941"/>
              </p:ext>
            </p:extLst>
          </p:nvPr>
        </p:nvGraphicFramePr>
        <p:xfrm>
          <a:off x="1237488" y="3241044"/>
          <a:ext cx="390144" cy="975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144"/>
              </a:tblGrid>
              <a:tr h="20839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1449" marR="81449" marT="40724" marB="40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839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1449" marR="81449" marT="40724" marB="40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839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1449" marR="81449" marT="40724" marB="40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88858"/>
              </p:ext>
            </p:extLst>
          </p:nvPr>
        </p:nvGraphicFramePr>
        <p:xfrm>
          <a:off x="1924812" y="5202684"/>
          <a:ext cx="390144" cy="975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144"/>
              </a:tblGrid>
              <a:tr h="20839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1449" marR="81449" marT="40724" marB="40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839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1449" marR="81449" marT="40724" marB="40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839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1449" marR="81449" marT="40724" marB="40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125724" y="1453309"/>
            <a:ext cx="96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PC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476244" y="2029259"/>
            <a:ext cx="960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</a:t>
            </a:r>
            <a:r>
              <a:rPr lang="en-US" sz="2400" dirty="0" smtClean="0"/>
              <a:t>ocal</a:t>
            </a:r>
          </a:p>
          <a:p>
            <a:r>
              <a:rPr lang="en-US" sz="2400" dirty="0" err="1" smtClean="0"/>
              <a:t>vars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277112" y="2687012"/>
            <a:ext cx="96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PC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627632" y="3262962"/>
            <a:ext cx="960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</a:t>
            </a:r>
            <a:r>
              <a:rPr lang="en-US" sz="2400" dirty="0" smtClean="0"/>
              <a:t>ocal</a:t>
            </a:r>
          </a:p>
          <a:p>
            <a:r>
              <a:rPr lang="en-US" sz="2400" dirty="0" err="1" smtClean="0"/>
              <a:t>vars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976628" y="4648781"/>
            <a:ext cx="96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PC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2327148" y="5224731"/>
            <a:ext cx="960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</a:t>
            </a:r>
            <a:r>
              <a:rPr lang="en-US" sz="2400" dirty="0" smtClean="0"/>
              <a:t>ocal</a:t>
            </a:r>
          </a:p>
          <a:p>
            <a:r>
              <a:rPr lang="en-US" sz="2400" dirty="0" err="1" smtClean="0"/>
              <a:t>vars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7946136" y="2029259"/>
            <a:ext cx="2724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Heap memory</a:t>
            </a:r>
            <a:endParaRPr lang="en-US" sz="2800" dirty="0"/>
          </a:p>
        </p:txBody>
      </p:sp>
      <p:sp>
        <p:nvSpPr>
          <p:cNvPr id="19" name="Rectangle 18"/>
          <p:cNvSpPr/>
          <p:nvPr/>
        </p:nvSpPr>
        <p:spPr>
          <a:xfrm>
            <a:off x="7214616" y="3678460"/>
            <a:ext cx="1868424" cy="927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Objects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8625840" y="4841258"/>
            <a:ext cx="1868424" cy="927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Structures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224528" y="2651760"/>
            <a:ext cx="2496312" cy="914400"/>
          </a:xfrm>
          <a:prstGeom prst="straightConnector1">
            <a:avLst/>
          </a:prstGeom>
          <a:ln w="635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5" idx="3"/>
            <a:endCxn id="8" idx="2"/>
          </p:cNvCxnSpPr>
          <p:nvPr/>
        </p:nvCxnSpPr>
        <p:spPr>
          <a:xfrm>
            <a:off x="2587752" y="3678461"/>
            <a:ext cx="4047744" cy="538447"/>
          </a:xfrm>
          <a:prstGeom prst="straightConnector1">
            <a:avLst/>
          </a:prstGeom>
          <a:ln w="635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3197352" y="4605528"/>
            <a:ext cx="3438144" cy="880872"/>
          </a:xfrm>
          <a:prstGeom prst="straightConnector1">
            <a:avLst/>
          </a:prstGeom>
          <a:ln w="635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345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need new primitives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 write parallel programs we need a library </a:t>
            </a:r>
            <a:r>
              <a:rPr lang="en-US" sz="2800" dirty="0" smtClean="0"/>
              <a:t>with: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Ways to create and run multiple things at once</a:t>
            </a:r>
          </a:p>
          <a:p>
            <a:pPr lvl="1"/>
            <a:r>
              <a:rPr lang="en-US" sz="2800" dirty="0" smtClean="0"/>
              <a:t>i.e. threads</a:t>
            </a:r>
          </a:p>
          <a:p>
            <a:r>
              <a:rPr lang="en-US" sz="2800" dirty="0" smtClean="0"/>
              <a:t>Ways for threads to share memory</a:t>
            </a:r>
          </a:p>
          <a:p>
            <a:pPr lvl="1"/>
            <a:r>
              <a:rPr lang="en-US" sz="2400" dirty="0" smtClean="0"/>
              <a:t>Usually just having the same references</a:t>
            </a:r>
          </a:p>
          <a:p>
            <a:r>
              <a:rPr lang="en-US" sz="2800" dirty="0" smtClean="0"/>
              <a:t>Ways for threads to coordinate</a:t>
            </a:r>
          </a:p>
          <a:p>
            <a:pPr lvl="1"/>
            <a:r>
              <a:rPr lang="en-US" sz="2400" dirty="0" smtClean="0"/>
              <a:t>This week: A way for threads to wait for others to finish</a:t>
            </a:r>
          </a:p>
          <a:p>
            <a:pPr lvl="1"/>
            <a:r>
              <a:rPr lang="en-US" sz="2400" dirty="0" smtClean="0"/>
              <a:t>Next week: prevent others from accessing memory until we’re done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8146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We’ll only write pseudocode (we’ll introduce the library on Wednesday)</a:t>
            </a:r>
          </a:p>
          <a:p>
            <a:r>
              <a:rPr lang="en-US" sz="2800" dirty="0" smtClean="0"/>
              <a:t>Parallelism requires a different mode of thinking</a:t>
            </a:r>
            <a:endParaRPr lang="en-US" sz="2400" dirty="0" smtClean="0"/>
          </a:p>
          <a:p>
            <a:r>
              <a:rPr lang="en-US" sz="2800" dirty="0" smtClean="0"/>
              <a:t>Just going to practice that on an example problem</a:t>
            </a:r>
          </a:p>
        </p:txBody>
      </p:sp>
    </p:spTree>
    <p:extLst>
      <p:ext uri="{BB962C8B-B14F-4D97-AF65-F5344CB8AC3E}">
        <p14:creationId xmlns:p14="http://schemas.microsoft.com/office/powerpoint/2010/main" val="123841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Goal: Given an array, sum up all the elements.</a:t>
            </a:r>
          </a:p>
          <a:p>
            <a:endParaRPr lang="en-US" sz="2800" dirty="0"/>
          </a:p>
          <a:p>
            <a:r>
              <a:rPr lang="en-US" sz="2800" dirty="0" smtClean="0"/>
              <a:t>First idea: </a:t>
            </a:r>
            <a:endParaRPr lang="en-US" sz="2800" dirty="0" smtClean="0"/>
          </a:p>
          <a:p>
            <a:r>
              <a:rPr lang="en-US" sz="2800" dirty="0" smtClean="0"/>
              <a:t>My laptop has 4 cores. </a:t>
            </a:r>
          </a:p>
          <a:p>
            <a:r>
              <a:rPr lang="en-US" sz="2800" dirty="0" smtClean="0"/>
              <a:t>Start </a:t>
            </a:r>
            <a:r>
              <a:rPr lang="en-US" sz="2800" dirty="0" smtClean="0"/>
              <a:t>up 4 threads. Each sums ¼ of the array.</a:t>
            </a:r>
          </a:p>
          <a:p>
            <a:r>
              <a:rPr lang="en-US" sz="2800" dirty="0" smtClean="0"/>
              <a:t>Then add together those answers.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176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ParallelSum</a:t>
            </a:r>
            <a:r>
              <a:rPr lang="en-US" dirty="0" smtClean="0"/>
              <a:t>: Take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" y="1463856"/>
            <a:ext cx="11187258" cy="539414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SumThread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extends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LibraryThreadObject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lo;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hi;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 //result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SumThread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a,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h){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lo = l; hi=h;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=a;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void run(){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for(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=lo;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&lt;hi;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+=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7890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ParallelSum</a:t>
            </a:r>
            <a:r>
              <a:rPr lang="en-US" dirty="0" smtClean="0"/>
              <a:t>: Take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" y="1463857"/>
            <a:ext cx="11187258" cy="52045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sum(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arr.length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SumThread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ts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SumThread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[4];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&lt;4;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ts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= new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SumThread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/4 (i+1)*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/4);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&lt;4;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ts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55567" y="522514"/>
            <a:ext cx="5999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There are major bugs with this code.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Find some of them!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41641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made some Thread objects…</a:t>
            </a:r>
          </a:p>
          <a:p>
            <a:pPr lvl="1"/>
            <a:r>
              <a:rPr lang="en-US" sz="2800" dirty="0" smtClean="0"/>
              <a:t>but we never actually started them. They’re just sitting there.</a:t>
            </a:r>
          </a:p>
          <a:p>
            <a:pPr lvl="1"/>
            <a:r>
              <a:rPr lang="en-US" sz="2800" dirty="0" smtClean="0"/>
              <a:t>Be careful what method you call!</a:t>
            </a:r>
          </a:p>
          <a:p>
            <a:pPr lvl="1"/>
            <a:r>
              <a:rPr lang="en-US" sz="2800" dirty="0" smtClean="0"/>
              <a:t>Libraries will have different methods for</a:t>
            </a:r>
          </a:p>
          <a:p>
            <a:pPr lvl="2"/>
            <a:r>
              <a:rPr lang="en-US" sz="2800" dirty="0" smtClean="0"/>
              <a:t>“look at this thread object, run the code IN YOURSELF not in that thread.”</a:t>
            </a:r>
          </a:p>
          <a:p>
            <a:pPr lvl="2"/>
            <a:r>
              <a:rPr lang="en-US" sz="2800" dirty="0" smtClean="0"/>
              <a:t>“look at this object, tell THAT THREAD to run its code.”</a:t>
            </a:r>
          </a:p>
          <a:p>
            <a:pPr lvl="1"/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3924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P3 partner signup link on webpage</a:t>
            </a:r>
          </a:p>
          <a:p>
            <a:r>
              <a:rPr lang="en-US" sz="2800" dirty="0" smtClean="0"/>
              <a:t>P2 late day signup link on webpage</a:t>
            </a:r>
          </a:p>
          <a:p>
            <a:r>
              <a:rPr lang="en-US" sz="2800" dirty="0" smtClean="0"/>
              <a:t>Remember Exercises 5-7 due Friday!</a:t>
            </a:r>
          </a:p>
          <a:p>
            <a:endParaRPr lang="en-US" sz="2800" dirty="0"/>
          </a:p>
          <a:p>
            <a:r>
              <a:rPr lang="en-US" sz="2800" dirty="0" smtClean="0"/>
              <a:t>The next two weeks isn’t in the textbook.</a:t>
            </a:r>
          </a:p>
          <a:p>
            <a:r>
              <a:rPr lang="en-US" sz="2800" dirty="0" smtClean="0"/>
              <a:t>Grossman text is linked on the webpage. </a:t>
            </a:r>
          </a:p>
          <a:p>
            <a:pPr lvl="1"/>
            <a:r>
              <a:rPr lang="en-US" sz="2800" dirty="0" smtClean="0"/>
              <a:t>FREE!</a:t>
            </a:r>
          </a:p>
          <a:p>
            <a:pPr lvl="1"/>
            <a:r>
              <a:rPr lang="en-US" sz="2800" dirty="0" smtClean="0"/>
              <a:t>Written for this class.</a:t>
            </a:r>
          </a:p>
          <a:p>
            <a:pPr lvl="1"/>
            <a:r>
              <a:rPr lang="en-US" sz="2800" dirty="0" smtClean="0"/>
              <a:t>Strongly recommended.</a:t>
            </a:r>
          </a:p>
          <a:p>
            <a:pPr lvl="1"/>
            <a:endParaRPr lang="en-US" sz="2800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8081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ParallelSum</a:t>
            </a:r>
            <a:r>
              <a:rPr lang="en-US" dirty="0" smtClean="0"/>
              <a:t>: Take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" y="1277943"/>
            <a:ext cx="11187258" cy="53904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sum(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arr.length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SumThread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ts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SumThread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[4];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&lt;4;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ts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= new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SumThread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/4 (i+1)*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/4);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ts</a:t>
            </a:r>
            <a:r>
              <a:rPr lang="en-US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].fork();</a:t>
            </a:r>
            <a:endParaRPr lang="en-US" sz="2400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&lt;4;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ts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40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We made some Thread objects…</a:t>
            </a:r>
          </a:p>
          <a:p>
            <a:pPr lvl="1"/>
            <a:r>
              <a:rPr lang="en-US" sz="2800" dirty="0" smtClean="0"/>
              <a:t>but we never actually started them. They’re just sitting there.</a:t>
            </a:r>
          </a:p>
          <a:p>
            <a:pPr lvl="1"/>
            <a:r>
              <a:rPr lang="en-US" sz="2800" dirty="0" smtClean="0"/>
              <a:t>Be careful what method you call!</a:t>
            </a:r>
          </a:p>
          <a:p>
            <a:pPr lvl="1"/>
            <a:r>
              <a:rPr lang="en-US" sz="2800" dirty="0" smtClean="0"/>
              <a:t>Libraries will have different methods for</a:t>
            </a:r>
          </a:p>
          <a:p>
            <a:pPr lvl="2"/>
            <a:r>
              <a:rPr lang="en-US" sz="2800" dirty="0" smtClean="0"/>
              <a:t>“look at this thread object, run the code IN YOURSELF not in that thread.”</a:t>
            </a:r>
          </a:p>
          <a:p>
            <a:pPr lvl="2"/>
            <a:r>
              <a:rPr lang="en-US" sz="2800" dirty="0" smtClean="0"/>
              <a:t>“look at this </a:t>
            </a:r>
            <a:r>
              <a:rPr lang="en-US" sz="2800" dirty="0" smtClean="0"/>
              <a:t>thread object</a:t>
            </a:r>
            <a:r>
              <a:rPr lang="en-US" sz="2800" dirty="0" smtClean="0"/>
              <a:t>, tell THAT THREAD to run its code.”</a:t>
            </a:r>
          </a:p>
          <a:p>
            <a:r>
              <a:rPr lang="en-US" sz="2800" dirty="0" smtClean="0"/>
              <a:t>The current thread is still running. </a:t>
            </a:r>
          </a:p>
          <a:p>
            <a:r>
              <a:rPr lang="en-US" sz="2800" dirty="0" smtClean="0"/>
              <a:t>Will each thread update its </a:t>
            </a:r>
            <a:r>
              <a:rPr lang="en-US" sz="2800" dirty="0" err="1" smtClean="0"/>
              <a:t>ans</a:t>
            </a:r>
            <a:r>
              <a:rPr lang="en-US" sz="2800" dirty="0" smtClean="0"/>
              <a:t> field in time?</a:t>
            </a:r>
          </a:p>
          <a:p>
            <a:r>
              <a:rPr lang="en-US" sz="2800" dirty="0" smtClean="0"/>
              <a:t>Need to tell original thread to WAIT for its children to finish.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4725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ParallelSum</a:t>
            </a:r>
            <a:r>
              <a:rPr lang="en-US" dirty="0" smtClean="0"/>
              <a:t>: Take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" y="1277943"/>
            <a:ext cx="11187258" cy="55800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sum(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arr.length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SumThread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ts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SumThread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[4];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&lt;4;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ts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= new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SumThread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/4 (i+1)*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/4);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ts</a:t>
            </a:r>
            <a:r>
              <a:rPr lang="en-US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].fork();</a:t>
            </a:r>
            <a:endParaRPr lang="en-US" sz="2400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&lt;4;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ts</a:t>
            </a:r>
            <a:r>
              <a:rPr lang="en-US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].join</a:t>
            </a:r>
            <a:r>
              <a:rPr lang="en-US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sz="2400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ts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14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Parallelism libraries will define methods you can’t implement on your own.</a:t>
            </a:r>
          </a:p>
          <a:p>
            <a:pPr lvl="1"/>
            <a:r>
              <a:rPr lang="en-US" sz="2400" dirty="0" smtClean="0"/>
              <a:t>E.g. whatever method starts a new thread isn’t something you can do yourself.</a:t>
            </a: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Join </a:t>
            </a:r>
            <a:r>
              <a:rPr lang="en-US" sz="2800" dirty="0" smtClean="0">
                <a:latin typeface="+mn-lt"/>
                <a:cs typeface="Courier New" panose="02070309020205020404" pitchFamily="49" charset="0"/>
              </a:rPr>
              <a:t>is our first taste of coordinating computation</a:t>
            </a:r>
          </a:p>
          <a:p>
            <a:pPr lvl="1"/>
            <a:r>
              <a:rPr lang="en-US" sz="2400" dirty="0" smtClean="0">
                <a:latin typeface="+mn-lt"/>
                <a:cs typeface="Courier New" panose="02070309020205020404" pitchFamily="49" charset="0"/>
              </a:rPr>
              <a:t>Calling thread blocks (just sits there doing nothing) until </a:t>
            </a:r>
            <a:r>
              <a:rPr lang="en-US" sz="2400" dirty="0" smtClean="0">
                <a:latin typeface="+mn-lt"/>
                <a:cs typeface="Courier New" panose="02070309020205020404" pitchFamily="49" charset="0"/>
              </a:rPr>
              <a:t>forked thread returns</a:t>
            </a:r>
            <a:endParaRPr lang="en-US" sz="2400" dirty="0" smtClean="0">
              <a:latin typeface="+mn-lt"/>
              <a:cs typeface="Courier New" panose="02070309020205020404" pitchFamily="49" charset="0"/>
            </a:endParaRPr>
          </a:p>
          <a:p>
            <a:pPr lvl="1"/>
            <a:r>
              <a:rPr lang="en-US" sz="2400" dirty="0" smtClean="0">
                <a:latin typeface="+mn-lt"/>
                <a:cs typeface="Courier New" panose="02070309020205020404" pitchFamily="49" charset="0"/>
              </a:rPr>
              <a:t>Avoids </a:t>
            </a:r>
            <a:r>
              <a:rPr lang="en-US" sz="2400" b="1" dirty="0" smtClean="0">
                <a:latin typeface="+mn-lt"/>
                <a:cs typeface="Courier New" panose="02070309020205020404" pitchFamily="49" charset="0"/>
              </a:rPr>
              <a:t>race condition</a:t>
            </a:r>
            <a:r>
              <a:rPr lang="en-US" sz="2400" dirty="0" smtClean="0">
                <a:latin typeface="+mn-lt"/>
                <a:cs typeface="Courier New" panose="02070309020205020404" pitchFamily="49" charset="0"/>
              </a:rPr>
              <a:t> in our original code.</a:t>
            </a:r>
          </a:p>
          <a:p>
            <a:pPr lvl="1"/>
            <a:endParaRPr lang="en-US" sz="2400" dirty="0">
              <a:latin typeface="+mn-lt"/>
              <a:cs typeface="Courier New" panose="02070309020205020404" pitchFamily="49" charset="0"/>
            </a:endParaRPr>
          </a:p>
          <a:p>
            <a:pPr lvl="1"/>
            <a:r>
              <a:rPr lang="en-US" sz="2400" dirty="0" smtClean="0">
                <a:latin typeface="+mn-lt"/>
                <a:cs typeface="Courier New" panose="02070309020205020404" pitchFamily="49" charset="0"/>
              </a:rPr>
              <a:t>This style of programming is called “fork/join”</a:t>
            </a:r>
          </a:p>
          <a:p>
            <a:pPr lvl="1"/>
            <a:r>
              <a:rPr lang="en-US" sz="2400" dirty="0" smtClean="0">
                <a:latin typeface="+mn-lt"/>
                <a:cs typeface="Courier New" panose="02070309020205020404" pitchFamily="49" charset="0"/>
              </a:rPr>
              <a:t>Java note: </a:t>
            </a:r>
            <a:r>
              <a:rPr lang="en-US" sz="2400" dirty="0" smtClean="0">
                <a:latin typeface="+mn-lt"/>
                <a:cs typeface="Courier New" panose="02070309020205020404" pitchFamily="49" charset="0"/>
              </a:rPr>
              <a:t>in some libraries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join </a:t>
            </a:r>
            <a:r>
              <a:rPr lang="en-US" sz="2400" dirty="0" smtClean="0">
                <a:latin typeface="+mn-lt"/>
                <a:cs typeface="Courier New" panose="02070309020205020404" pitchFamily="49" charset="0"/>
              </a:rPr>
              <a:t>can throw exceptions. May not compile unless you catch a </a:t>
            </a:r>
            <a:r>
              <a:rPr lang="en-US" sz="2400" dirty="0" err="1" smtClean="0">
                <a:latin typeface="+mn-lt"/>
                <a:cs typeface="Courier New" panose="02070309020205020404" pitchFamily="49" charset="0"/>
              </a:rPr>
              <a:t>java.lang.InterruptedException</a:t>
            </a:r>
            <a:endParaRPr lang="en-US" sz="2400" dirty="0" smtClean="0">
              <a:latin typeface="+mn-lt"/>
              <a:cs typeface="Courier New" panose="02070309020205020404" pitchFamily="49" charset="0"/>
            </a:endParaRPr>
          </a:p>
          <a:p>
            <a:pPr lvl="1"/>
            <a:r>
              <a:rPr lang="en-US" sz="2400" dirty="0" smtClean="0">
                <a:latin typeface="+mn-lt"/>
                <a:cs typeface="Courier New" panose="02070309020205020404" pitchFamily="49" charset="0"/>
              </a:rPr>
              <a:t>Add a simple </a:t>
            </a:r>
            <a:r>
              <a:rPr lang="en-US" sz="2400" dirty="0" smtClean="0">
                <a:latin typeface="+mn-lt"/>
                <a:cs typeface="Courier New" panose="02070309020205020404" pitchFamily="49" charset="0"/>
              </a:rPr>
              <a:t>try-catch block </a:t>
            </a:r>
            <a:r>
              <a:rPr lang="en-US" sz="2400" dirty="0" smtClean="0">
                <a:latin typeface="+mn-lt"/>
                <a:cs typeface="Courier New" panose="02070309020205020404" pitchFamily="49" charset="0"/>
              </a:rPr>
              <a:t>if you get a compilation error.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23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(Almost) No Shared Memory!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Fork/join programs like these don’t really share memory</a:t>
            </a:r>
          </a:p>
          <a:p>
            <a:r>
              <a:rPr lang="en-US" sz="2800" dirty="0" smtClean="0"/>
              <a:t>We divided up the array – no one tried to access the same locations.</a:t>
            </a:r>
          </a:p>
          <a:p>
            <a:r>
              <a:rPr lang="en-US" sz="2800" dirty="0" smtClean="0"/>
              <a:t>Lo, hi, </a:t>
            </a:r>
            <a:r>
              <a:rPr lang="en-US" sz="2800" dirty="0" err="1" smtClean="0"/>
              <a:t>ans</a:t>
            </a:r>
            <a:r>
              <a:rPr lang="en-US" sz="2800" dirty="0" smtClean="0"/>
              <a:t> </a:t>
            </a:r>
            <a:r>
              <a:rPr lang="en-US" sz="2800" dirty="0" smtClean="0"/>
              <a:t>fields weren’t shared. Each helper thread had those values written by the main thread.</a:t>
            </a:r>
          </a:p>
          <a:p>
            <a:r>
              <a:rPr lang="en-US" sz="2800" dirty="0" smtClean="0"/>
              <a:t>Main thread gets data back – doesn’t let the helper threads alter any shared data themselves.</a:t>
            </a:r>
          </a:p>
          <a:p>
            <a:endParaRPr lang="en-US" sz="2800" dirty="0"/>
          </a:p>
          <a:p>
            <a:r>
              <a:rPr lang="en-US" sz="2800" dirty="0" smtClean="0"/>
              <a:t>To avoid race conditions, we’ll use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join</a:t>
            </a:r>
          </a:p>
          <a:p>
            <a:r>
              <a:rPr lang="en-US" sz="2800" dirty="0" smtClean="0">
                <a:latin typeface="+mn-lt"/>
                <a:cs typeface="Courier New" panose="02070309020205020404" pitchFamily="49" charset="0"/>
              </a:rPr>
              <a:t>Next week, we’ll see other ways to synchronize.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78348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Optimizing: Number of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last version of </a:t>
            </a:r>
            <a:r>
              <a:rPr lang="en-US" sz="2800" dirty="0" err="1" smtClean="0"/>
              <a:t>ParallelSum</a:t>
            </a:r>
            <a:r>
              <a:rPr lang="en-US" sz="2800" dirty="0" smtClean="0"/>
              <a:t> will work.</a:t>
            </a:r>
          </a:p>
          <a:p>
            <a:r>
              <a:rPr lang="en-US" sz="2800" dirty="0" smtClean="0"/>
              <a:t>I.e. it will always get the right answer</a:t>
            </a:r>
          </a:p>
          <a:p>
            <a:r>
              <a:rPr lang="en-US" sz="2800" dirty="0" smtClean="0"/>
              <a:t>And it will use 4 threads.</a:t>
            </a:r>
          </a:p>
          <a:p>
            <a:endParaRPr lang="en-US" sz="2800" dirty="0"/>
          </a:p>
          <a:p>
            <a:r>
              <a:rPr lang="en-US" sz="2800" dirty="0" smtClean="0"/>
              <a:t>But…</a:t>
            </a:r>
          </a:p>
          <a:p>
            <a:r>
              <a:rPr lang="en-US" sz="2800" dirty="0" smtClean="0"/>
              <a:t>What if we get a new computer with 6 processors?</a:t>
            </a:r>
          </a:p>
          <a:p>
            <a:pPr lvl="1"/>
            <a:r>
              <a:rPr lang="en-US" sz="2400" dirty="0" smtClean="0"/>
              <a:t>We’ll have to rewrite our code</a:t>
            </a:r>
          </a:p>
          <a:p>
            <a:r>
              <a:rPr lang="en-US" sz="2800" dirty="0" smtClean="0"/>
              <a:t>What if the OS decides “no, you only get 2 processors right now.”</a:t>
            </a:r>
          </a:p>
          <a:p>
            <a:r>
              <a:rPr lang="en-US" sz="2800" dirty="0" smtClean="0"/>
              <a:t>What if our threads take wildly different amounts of time?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57321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Optimizing: Number of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counter-intuitive solution:</a:t>
            </a:r>
          </a:p>
          <a:p>
            <a:pPr marL="128016" lvl="1" indent="0">
              <a:buNone/>
            </a:pPr>
            <a:r>
              <a:rPr lang="en-US" sz="2400" dirty="0" smtClean="0"/>
              <a:t>Even more parallelism!</a:t>
            </a:r>
          </a:p>
          <a:p>
            <a:pPr marL="128016" lvl="1" indent="0">
              <a:buNone/>
            </a:pPr>
            <a:endParaRPr lang="en-US" sz="2400" dirty="0"/>
          </a:p>
          <a:p>
            <a:pPr marL="128016" lvl="1" indent="0">
              <a:buNone/>
            </a:pPr>
            <a:r>
              <a:rPr lang="en-US" sz="2400" dirty="0" smtClean="0"/>
              <a:t>Divide the work into more smaller pieces.</a:t>
            </a:r>
          </a:p>
          <a:p>
            <a:pPr marL="128016" lvl="1" indent="0">
              <a:buNone/>
            </a:pPr>
            <a:r>
              <a:rPr lang="en-US" sz="2400" dirty="0" smtClean="0"/>
              <a:t>If you get more processors, you take advantage of all of them.</a:t>
            </a:r>
          </a:p>
          <a:p>
            <a:pPr marL="128016" lvl="1" indent="0">
              <a:buNone/>
            </a:pPr>
            <a:r>
              <a:rPr lang="en-US" sz="2400" dirty="0" smtClean="0"/>
              <a:t>If one thread finishes super fast, throw the next thread to that processor.</a:t>
            </a:r>
          </a:p>
          <a:p>
            <a:pPr marL="128016" lvl="1" indent="0">
              <a:buNone/>
            </a:pPr>
            <a:endParaRPr lang="en-US" sz="2400" dirty="0"/>
          </a:p>
          <a:p>
            <a:r>
              <a:rPr lang="en-US" sz="2800" dirty="0" smtClean="0"/>
              <a:t>Engineering </a:t>
            </a:r>
            <a:r>
              <a:rPr lang="en-US" sz="2800" dirty="0" smtClean="0"/>
              <a:t>Question and Theory Question:</a:t>
            </a:r>
            <a:endParaRPr lang="en-US" sz="2800" dirty="0" smtClean="0"/>
          </a:p>
          <a:p>
            <a:pPr lvl="1"/>
            <a:r>
              <a:rPr lang="en-US" sz="2400" dirty="0" smtClean="0"/>
              <a:t>Let’s say we change our </a:t>
            </a:r>
            <a:r>
              <a:rPr lang="en-US" sz="2400" dirty="0" err="1" smtClean="0"/>
              <a:t>ParallelSum</a:t>
            </a:r>
            <a:r>
              <a:rPr lang="en-US" sz="2400" dirty="0" smtClean="0"/>
              <a:t> code so each thread adds 10 elements.</a:t>
            </a:r>
          </a:p>
          <a:p>
            <a:pPr lvl="1"/>
            <a:r>
              <a:rPr lang="en-US" sz="2400" dirty="0" smtClean="0"/>
              <a:t>Is that a good idea? What’s the running time of the code going to be</a:t>
            </a:r>
            <a:r>
              <a:rPr lang="en-US" sz="2400" dirty="0" smtClean="0"/>
              <a:t>?</a:t>
            </a:r>
          </a:p>
          <a:p>
            <a:pPr lvl="1"/>
            <a:r>
              <a:rPr lang="en-US" sz="2400" dirty="0" smtClean="0"/>
              <a:t>In practice and in O() terms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8731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 and Conquer: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if we want a bunch of threads, but don’t want to spend a bunch of time making threads?</a:t>
            </a:r>
          </a:p>
          <a:p>
            <a:endParaRPr lang="en-US" sz="2800" dirty="0"/>
          </a:p>
          <a:p>
            <a:r>
              <a:rPr lang="en-US" sz="2800" dirty="0" smtClean="0"/>
              <a:t>Parallelize thread creation too!</a:t>
            </a:r>
          </a:p>
          <a:p>
            <a:pPr marL="128016" lvl="1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057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 and Conquer </a:t>
            </a:r>
            <a:r>
              <a:rPr lang="en-US" dirty="0" err="1" smtClean="0"/>
              <a:t>SumThread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75239" y="1284647"/>
            <a:ext cx="11187259" cy="5394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SumThread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extends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Library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ThreadObject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//constructor, fields unchanged.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void run(){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if(hi-lo == 1)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[lo]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SumThread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left = new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SumThread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lo, 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hi+lo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)/2);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SumThread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right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SumThread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hi+lo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)/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2, hi);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left.start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right.start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left.join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right.join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left.ans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right.ans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} 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58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 And </a:t>
            </a:r>
            <a:r>
              <a:rPr lang="en-US" dirty="0" err="1" smtClean="0"/>
              <a:t>Conqure</a:t>
            </a:r>
            <a:r>
              <a:rPr lang="en-US" dirty="0" smtClean="0"/>
              <a:t> </a:t>
            </a:r>
            <a:r>
              <a:rPr lang="en-US" dirty="0" err="1" smtClean="0"/>
              <a:t>SumThread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sum(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SumThread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 = new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SumThread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0,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arr.length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t.run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//this first call isn’t making a new thread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t.ans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8588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 &amp; Concurrency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All of your programs have made the same assumption</a:t>
            </a:r>
          </a:p>
          <a:p>
            <a:r>
              <a:rPr lang="en-US" sz="2800" b="1" dirty="0" smtClean="0"/>
              <a:t>One thing happens at a time</a:t>
            </a:r>
          </a:p>
          <a:p>
            <a:r>
              <a:rPr lang="en-US" sz="2800" dirty="0" smtClean="0"/>
              <a:t>Usually called “sequential programming” </a:t>
            </a:r>
          </a:p>
          <a:p>
            <a:endParaRPr lang="en-US" sz="2800" dirty="0"/>
          </a:p>
          <a:p>
            <a:r>
              <a:rPr lang="en-US" sz="2800" dirty="0" smtClean="0"/>
              <a:t>Over the next two weeks we’ll remove this assumption</a:t>
            </a:r>
          </a:p>
          <a:p>
            <a:pPr lvl="1"/>
            <a:r>
              <a:rPr lang="en-US" sz="2800" dirty="0" smtClean="0"/>
              <a:t>Divide work between multiple </a:t>
            </a:r>
            <a:r>
              <a:rPr lang="en-US" sz="2800" b="1" dirty="0" smtClean="0"/>
              <a:t>threads </a:t>
            </a:r>
            <a:r>
              <a:rPr lang="en-US" sz="2800" dirty="0" smtClean="0"/>
              <a:t>and </a:t>
            </a:r>
            <a:r>
              <a:rPr lang="en-US" sz="2800" b="1" dirty="0" smtClean="0"/>
              <a:t>synchronize</a:t>
            </a:r>
            <a:r>
              <a:rPr lang="en-US" sz="2800" dirty="0" smtClean="0"/>
              <a:t> their behavior</a:t>
            </a:r>
          </a:p>
          <a:p>
            <a:pPr lvl="1"/>
            <a:r>
              <a:rPr lang="en-US" sz="2800" dirty="0" smtClean="0"/>
              <a:t>Design new kinds of algorithms to provide a speedup </a:t>
            </a:r>
          </a:p>
          <a:p>
            <a:pPr lvl="2"/>
            <a:r>
              <a:rPr lang="en-US" sz="2800" dirty="0" smtClean="0"/>
              <a:t>More </a:t>
            </a:r>
            <a:r>
              <a:rPr lang="en-US" sz="2800" b="1" dirty="0" smtClean="0"/>
              <a:t>throughput</a:t>
            </a:r>
          </a:p>
          <a:p>
            <a:pPr lvl="1"/>
            <a:r>
              <a:rPr lang="en-US" sz="2800" dirty="0" smtClean="0"/>
              <a:t>Decide how to allow </a:t>
            </a:r>
            <a:r>
              <a:rPr lang="en-US" sz="2800" b="1" dirty="0" smtClean="0"/>
              <a:t>concurrent access </a:t>
            </a:r>
            <a:r>
              <a:rPr lang="en-US" sz="2800" dirty="0" smtClean="0"/>
              <a:t>to data among all the threads.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453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 And Conquer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Imagine calling our current algorithm on an array of size 4.</a:t>
            </a:r>
          </a:p>
          <a:p>
            <a:r>
              <a:rPr lang="en-US" sz="2800" dirty="0" smtClean="0"/>
              <a:t>How many threads does it </a:t>
            </a:r>
            <a:r>
              <a:rPr lang="en-US" sz="2800" dirty="0" smtClean="0"/>
              <a:t>take?</a:t>
            </a:r>
            <a:endParaRPr lang="en-US" sz="2800" dirty="0" smtClean="0"/>
          </a:p>
          <a:p>
            <a:r>
              <a:rPr lang="en-US" sz="2800" dirty="0"/>
              <a:t>7</a:t>
            </a:r>
            <a:endParaRPr lang="en-US" sz="2800" dirty="0" smtClean="0"/>
          </a:p>
          <a:p>
            <a:r>
              <a:rPr lang="en-US" sz="2800" dirty="0" smtClean="0"/>
              <a:t>It shouldn’t take that many threads to add a few numbers.</a:t>
            </a:r>
          </a:p>
          <a:p>
            <a:r>
              <a:rPr lang="en-US" sz="2800" dirty="0" smtClean="0"/>
              <a:t>And every thread introduces A LOT of overhead.</a:t>
            </a:r>
          </a:p>
          <a:p>
            <a:endParaRPr lang="en-US" sz="2800" dirty="0"/>
          </a:p>
          <a:p>
            <a:r>
              <a:rPr lang="en-US" sz="2800" dirty="0" smtClean="0"/>
              <a:t>We’ll want to </a:t>
            </a:r>
            <a:r>
              <a:rPr lang="en-US" sz="2800" b="1" dirty="0" smtClean="0"/>
              <a:t>cut-off </a:t>
            </a:r>
            <a:r>
              <a:rPr lang="en-US" sz="2800" dirty="0" smtClean="0"/>
              <a:t>the parallelism when the threads cause too much overhead.</a:t>
            </a:r>
          </a:p>
          <a:p>
            <a:r>
              <a:rPr lang="en-US" sz="2800" dirty="0" smtClean="0"/>
              <a:t>Similar optimizations are used for (sequential</a:t>
            </a:r>
            <a:r>
              <a:rPr lang="en-US" sz="2800" dirty="0" smtClean="0"/>
              <a:t>) merge and quick sort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8854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Cut-offs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 smtClean="0"/>
                  <a:t>Are we really saving that much?</a:t>
                </a:r>
              </a:p>
              <a:p>
                <a:endParaRPr lang="en-US" sz="2800" dirty="0"/>
              </a:p>
              <a:p>
                <a:r>
                  <a:rPr lang="en-US" sz="2800" dirty="0" smtClean="0"/>
                  <a:t>Suppose we’re summing an array of size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sup>
                    </m:sSup>
                  </m:oMath>
                </a14:m>
                <a:endParaRPr lang="en-US" sz="2800" dirty="0" smtClean="0"/>
              </a:p>
              <a:p>
                <a:r>
                  <a:rPr lang="en-US" sz="2800" dirty="0" smtClean="0"/>
                  <a:t>And we set a cut-off of size-100</a:t>
                </a:r>
              </a:p>
              <a:p>
                <a:pPr lvl="1"/>
                <a:r>
                  <a:rPr lang="en-US" sz="2400" dirty="0" smtClean="0"/>
                  <a:t>i.e. subarrays of size 100 are summed without making any new threads.</a:t>
                </a:r>
              </a:p>
              <a:p>
                <a:r>
                  <a:rPr lang="en-US" sz="2800" dirty="0" smtClean="0"/>
                  <a:t>What fraction of the threads have we just eliminated?</a:t>
                </a:r>
              </a:p>
              <a:p>
                <a:endParaRPr lang="en-US" sz="2800" dirty="0"/>
              </a:p>
              <a:p>
                <a:r>
                  <a:rPr lang="en-US" sz="2800" dirty="0" smtClean="0"/>
                  <a:t>99.9% !!!! (for fun you should check the math)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54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144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" y="1463857"/>
            <a:ext cx="11187258" cy="6392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small tweak to our code will eliminate half of our threads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66344" y="1947672"/>
            <a:ext cx="566928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left.start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right.start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left.join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right.join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20068" y="3537962"/>
            <a:ext cx="317223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left.start</a:t>
            </a:r>
            <a:r>
              <a:rPr lang="en-US" sz="2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endParaRPr lang="en-US" sz="2800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right.run</a:t>
            </a:r>
            <a:r>
              <a:rPr lang="en-US" sz="2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sz="28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left.join</a:t>
            </a:r>
            <a:r>
              <a:rPr lang="en-US" sz="2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sz="28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1519" y="4183076"/>
            <a:ext cx="31067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Old version. </a:t>
            </a:r>
          </a:p>
          <a:p>
            <a:r>
              <a:rPr lang="en-US" sz="2800" dirty="0" smtClean="0"/>
              <a:t>Too many threads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623672" y="2289034"/>
            <a:ext cx="42855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New version. </a:t>
            </a:r>
          </a:p>
          <a:p>
            <a:r>
              <a:rPr lang="en-US" sz="2800" dirty="0" smtClean="0"/>
              <a:t>Good amount of threads</a:t>
            </a:r>
            <a:endParaRPr lang="en-US" sz="2800" dirty="0"/>
          </a:p>
        </p:txBody>
      </p:sp>
      <p:sp>
        <p:nvSpPr>
          <p:cNvPr id="8" name="Right Arrow 7"/>
          <p:cNvSpPr/>
          <p:nvPr/>
        </p:nvSpPr>
        <p:spPr>
          <a:xfrm rot="16200000">
            <a:off x="109471" y="3977859"/>
            <a:ext cx="1079653" cy="7821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5400000">
            <a:off x="6603403" y="2392583"/>
            <a:ext cx="1079653" cy="7821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66344" y="5321147"/>
            <a:ext cx="111674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Current thread actually executes the right hand side. </a:t>
            </a:r>
          </a:p>
          <a:p>
            <a:r>
              <a:rPr lang="en-US" sz="2800" dirty="0" smtClean="0"/>
              <a:t>Ordering of these commands is very important!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8320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None of our optimizations will make a difference in the O() analysis </a:t>
            </a:r>
          </a:p>
          <a:p>
            <a:pPr lvl="1"/>
            <a:r>
              <a:rPr lang="en-US" sz="2400" dirty="0" smtClean="0"/>
              <a:t>Which we’ll see on Wednesday</a:t>
            </a:r>
          </a:p>
          <a:p>
            <a:r>
              <a:rPr lang="en-US" sz="2800" dirty="0" smtClean="0"/>
              <a:t>But they will make a difference in practice.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4406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Engineering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Getting every ounce of speedup out requires a lot of thought.</a:t>
            </a:r>
          </a:p>
          <a:p>
            <a:r>
              <a:rPr lang="en-US" sz="2800" dirty="0" smtClean="0"/>
              <a:t>Choose a good sequential threshold</a:t>
            </a:r>
          </a:p>
          <a:p>
            <a:pPr lvl="1"/>
            <a:r>
              <a:rPr lang="en-US" sz="2400" dirty="0" smtClean="0"/>
              <a:t>Depends on the library</a:t>
            </a:r>
          </a:p>
          <a:p>
            <a:pPr lvl="1"/>
            <a:r>
              <a:rPr lang="en-US" sz="2400" dirty="0" smtClean="0"/>
              <a:t>For ours, a few hundred to few thousand operations in the non-parallel call is recommended.</a:t>
            </a:r>
          </a:p>
          <a:p>
            <a:r>
              <a:rPr lang="en-US" sz="2800" dirty="0" smtClean="0"/>
              <a:t>Library needs to warm up</a:t>
            </a:r>
          </a:p>
          <a:p>
            <a:pPr lvl="1"/>
            <a:r>
              <a:rPr lang="en-US" sz="2400" dirty="0" smtClean="0"/>
              <a:t>JVM needs to adjust some library settings.</a:t>
            </a:r>
          </a:p>
          <a:p>
            <a:r>
              <a:rPr lang="en-US" sz="2800" dirty="0" smtClean="0"/>
              <a:t>Wait for more processors?</a:t>
            </a:r>
          </a:p>
          <a:p>
            <a:r>
              <a:rPr lang="en-US" sz="2800" dirty="0" smtClean="0"/>
              <a:t>Memory Hierarchy</a:t>
            </a:r>
          </a:p>
          <a:p>
            <a:pPr lvl="1"/>
            <a:r>
              <a:rPr lang="en-US" sz="2400" dirty="0" smtClean="0"/>
              <a:t>Won’t focus on this, but it can have an effect.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921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We started thinking about parallel code</a:t>
            </a:r>
          </a:p>
          <a:p>
            <a:pPr lvl="1"/>
            <a:r>
              <a:rPr lang="en-US" sz="2800" dirty="0" smtClean="0"/>
              <a:t>Saw some possible bugs: race conditions</a:t>
            </a:r>
          </a:p>
          <a:p>
            <a:pPr lvl="1"/>
            <a:r>
              <a:rPr lang="en-US" sz="2800" dirty="0" smtClean="0"/>
              <a:t>Made some </a:t>
            </a:r>
            <a:r>
              <a:rPr lang="en-US" sz="2800" b="1" dirty="0" smtClean="0"/>
              <a:t>small</a:t>
            </a:r>
            <a:r>
              <a:rPr lang="en-US" sz="2800" dirty="0" smtClean="0"/>
              <a:t> tweaks with </a:t>
            </a:r>
            <a:r>
              <a:rPr lang="en-US" sz="2800" b="1" dirty="0" smtClean="0"/>
              <a:t>big</a:t>
            </a:r>
            <a:r>
              <a:rPr lang="en-US" sz="2800" dirty="0" smtClean="0"/>
              <a:t> constant factor improvements</a:t>
            </a:r>
            <a:endParaRPr lang="en-US" sz="2800" dirty="0"/>
          </a:p>
          <a:p>
            <a:r>
              <a:rPr lang="en-US" sz="2800" dirty="0" smtClean="0"/>
              <a:t>Wednesday:</a:t>
            </a:r>
          </a:p>
          <a:p>
            <a:pPr lvl="1"/>
            <a:r>
              <a:rPr lang="en-US" sz="2800" dirty="0" smtClean="0"/>
              <a:t>Using </a:t>
            </a:r>
            <a:r>
              <a:rPr lang="en-US" sz="2800" dirty="0"/>
              <a:t>a real </a:t>
            </a:r>
            <a:r>
              <a:rPr lang="en-US" sz="2800" dirty="0" smtClean="0"/>
              <a:t>library</a:t>
            </a:r>
          </a:p>
          <a:p>
            <a:pPr lvl="1"/>
            <a:r>
              <a:rPr lang="en-US" sz="2800" dirty="0" smtClean="0"/>
              <a:t>Analyzing </a:t>
            </a:r>
            <a:r>
              <a:rPr lang="en-US" sz="2800" dirty="0"/>
              <a:t>parallel programs</a:t>
            </a:r>
            <a:r>
              <a:rPr lang="en-US" sz="2800" dirty="0" smtClean="0"/>
              <a:t>.</a:t>
            </a:r>
            <a:endParaRPr lang="en-US" sz="2800" dirty="0"/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13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we doing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Parallelism is where computation is heading.</a:t>
            </a:r>
          </a:p>
          <a:p>
            <a:endParaRPr lang="en-US" sz="2800" dirty="0"/>
          </a:p>
          <a:p>
            <a:r>
              <a:rPr lang="en-US" sz="2800" dirty="0" smtClean="0"/>
              <a:t>From 1980-2005 (</a:t>
            </a:r>
            <a:r>
              <a:rPr lang="en-US" sz="2800" dirty="0" err="1" smtClean="0"/>
              <a:t>ish</a:t>
            </a:r>
            <a:r>
              <a:rPr lang="en-US" sz="2800" dirty="0" smtClean="0"/>
              <a:t>) desktop computers got twice as fast every 18 months or so. </a:t>
            </a:r>
          </a:p>
          <a:p>
            <a:pPr lvl="1"/>
            <a:r>
              <a:rPr lang="en-US" sz="2800" dirty="0" smtClean="0"/>
              <a:t>Moore’s Law. Not an immutable law of nature. Business decision.</a:t>
            </a:r>
          </a:p>
          <a:p>
            <a:pPr lvl="1"/>
            <a:r>
              <a:rPr lang="en-US" sz="2800" dirty="0" smtClean="0"/>
              <a:t>How? Keep making everything smaller</a:t>
            </a:r>
          </a:p>
          <a:p>
            <a:r>
              <a:rPr lang="en-US" sz="2800" dirty="0" smtClean="0"/>
              <a:t>Code not running fast enough? It’ll be four times as fast if you just buy a new computer.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2724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we doing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End of Moore’s Law</a:t>
            </a:r>
          </a:p>
          <a:p>
            <a:r>
              <a:rPr lang="en-US" sz="2800" dirty="0" smtClean="0"/>
              <a:t>We’re at the limit of our ability to shrink processors.</a:t>
            </a:r>
          </a:p>
          <a:p>
            <a:pPr lvl="1"/>
            <a:r>
              <a:rPr lang="en-US" sz="2400" dirty="0" smtClean="0"/>
              <a:t>Transistors are really small (much smaller and quantum mechanics kicks in)</a:t>
            </a:r>
          </a:p>
          <a:p>
            <a:pPr lvl="1"/>
            <a:r>
              <a:rPr lang="en-US" sz="2400" dirty="0" smtClean="0"/>
              <a:t>and get really hot.</a:t>
            </a:r>
          </a:p>
          <a:p>
            <a:endParaRPr lang="en-US" sz="2800" dirty="0"/>
          </a:p>
          <a:p>
            <a:r>
              <a:rPr lang="en-US" sz="2800" dirty="0" smtClean="0"/>
              <a:t>Computer Architects are working very hard to still speed up processors just a little bit more.</a:t>
            </a:r>
          </a:p>
          <a:p>
            <a:pPr lvl="1"/>
            <a:r>
              <a:rPr lang="en-US" sz="2400" dirty="0" smtClean="0"/>
              <a:t>Take an architecture class to get a taste.</a:t>
            </a:r>
          </a:p>
          <a:p>
            <a:endParaRPr lang="en-US" sz="2800" dirty="0" smtClean="0"/>
          </a:p>
          <a:p>
            <a:r>
              <a:rPr lang="en-US" sz="2800" dirty="0" smtClean="0"/>
              <a:t>But to really achieve a speedup, the solution has been </a:t>
            </a:r>
            <a:r>
              <a:rPr lang="en-US" sz="2400" b="1" dirty="0" smtClean="0"/>
              <a:t>more processors</a:t>
            </a:r>
            <a:r>
              <a:rPr lang="en-US" sz="2400" dirty="0" smtClean="0"/>
              <a:t>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324481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we doing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" y="1463856"/>
            <a:ext cx="11187258" cy="539414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Parallelism is where the world is heading.</a:t>
            </a:r>
          </a:p>
          <a:p>
            <a:r>
              <a:rPr lang="en-US" sz="2800" dirty="0" smtClean="0"/>
              <a:t>Our computers are still getting faster by adding more processors</a:t>
            </a:r>
          </a:p>
          <a:p>
            <a:pPr lvl="1"/>
            <a:r>
              <a:rPr lang="en-US" sz="2800" dirty="0" smtClean="0"/>
              <a:t>Rather than just making each new one twice as fast.</a:t>
            </a:r>
          </a:p>
          <a:p>
            <a:endParaRPr lang="en-US" sz="2800" dirty="0" smtClean="0"/>
          </a:p>
          <a:p>
            <a:r>
              <a:rPr lang="en-US" sz="2800" dirty="0" smtClean="0"/>
              <a:t>If we want to solve new, bigger problems, we’re going to need to take advantage of more than one processor.</a:t>
            </a:r>
          </a:p>
          <a:p>
            <a:endParaRPr lang="en-US" sz="2800" dirty="0"/>
          </a:p>
          <a:p>
            <a:r>
              <a:rPr lang="en-US" sz="2800" dirty="0" smtClean="0"/>
              <a:t>We won’t forget about sequential/single processor programming.</a:t>
            </a:r>
          </a:p>
          <a:p>
            <a:pPr lvl="1"/>
            <a:r>
              <a:rPr lang="en-US" sz="2800" dirty="0" smtClean="0"/>
              <a:t>It will still be simpler and good enough most of the time.</a:t>
            </a:r>
          </a:p>
          <a:p>
            <a:r>
              <a:rPr lang="en-US" sz="2800" dirty="0" smtClean="0"/>
              <a:t>But understanding parallelism is more important than ever.</a:t>
            </a:r>
          </a:p>
        </p:txBody>
      </p:sp>
    </p:spTree>
    <p:extLst>
      <p:ext uri="{BB962C8B-B14F-4D97-AF65-F5344CB8AC3E}">
        <p14:creationId xmlns:p14="http://schemas.microsoft.com/office/powerpoint/2010/main" val="277354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 vs. Concurrency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Parallelism</a:t>
            </a:r>
            <a:r>
              <a:rPr lang="en-US" sz="2800" dirty="0" smtClean="0"/>
              <a:t>: Use extra resources (i.e. processors) to solve your problem faster</a:t>
            </a:r>
          </a:p>
          <a:p>
            <a:r>
              <a:rPr lang="en-US" sz="2800" b="1" dirty="0" smtClean="0"/>
              <a:t>Concurrency</a:t>
            </a:r>
            <a:r>
              <a:rPr lang="en-US" sz="2800" dirty="0" smtClean="0"/>
              <a:t>: Correctly and efficiently sharing a single resource among multiple threads.</a:t>
            </a:r>
          </a:p>
          <a:p>
            <a:endParaRPr lang="en-US" sz="2800" dirty="0"/>
          </a:p>
          <a:p>
            <a:r>
              <a:rPr lang="en-US" sz="2800" dirty="0" smtClean="0"/>
              <a:t>Terms aren’t completely standard.</a:t>
            </a:r>
          </a:p>
          <a:p>
            <a:r>
              <a:rPr lang="en-US" sz="2800" dirty="0" smtClean="0"/>
              <a:t>They </a:t>
            </a:r>
            <a:r>
              <a:rPr lang="en-US" sz="2800" dirty="0" smtClean="0"/>
              <a:t>overlap somewhat.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66852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Cooking:</a:t>
            </a:r>
            <a:endParaRPr lang="en-US" sz="2800" dirty="0"/>
          </a:p>
          <a:p>
            <a:r>
              <a:rPr lang="en-US" sz="2800" b="1" dirty="0" smtClean="0"/>
              <a:t>Parallelism</a:t>
            </a:r>
            <a:r>
              <a:rPr lang="en-US" sz="2800" dirty="0" smtClean="0"/>
              <a:t>: </a:t>
            </a:r>
          </a:p>
          <a:p>
            <a:r>
              <a:rPr lang="en-US" sz="2800" dirty="0" smtClean="0"/>
              <a:t>I have hundreds of potatoes to slice.</a:t>
            </a:r>
          </a:p>
          <a:p>
            <a:r>
              <a:rPr lang="en-US" sz="2800" dirty="0" smtClean="0"/>
              <a:t>Get 20 extra cooks (and knives) </a:t>
            </a:r>
          </a:p>
          <a:p>
            <a:r>
              <a:rPr lang="en-US" sz="2800" dirty="0" smtClean="0"/>
              <a:t>Hand them all a bunch of potatoes</a:t>
            </a:r>
          </a:p>
          <a:p>
            <a:r>
              <a:rPr lang="en-US" sz="2800" b="1" dirty="0" smtClean="0"/>
              <a:t>Concurrency:</a:t>
            </a:r>
            <a:endParaRPr lang="en-US" sz="2800" dirty="0" smtClean="0"/>
          </a:p>
          <a:p>
            <a:r>
              <a:rPr lang="en-US" sz="2800" dirty="0" smtClean="0"/>
              <a:t>10 cooks are trying to share 4 burners</a:t>
            </a:r>
          </a:p>
          <a:p>
            <a:r>
              <a:rPr lang="en-US" sz="2800" dirty="0" smtClean="0"/>
              <a:t>And one oven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2013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Parallelism:</a:t>
            </a:r>
          </a:p>
          <a:p>
            <a:r>
              <a:rPr lang="en-US" sz="2800" dirty="0" smtClean="0"/>
              <a:t>I want to sum up all the elements in an array</a:t>
            </a:r>
          </a:p>
          <a:p>
            <a:r>
              <a:rPr lang="en-US" sz="2800" dirty="0" smtClean="0"/>
              <a:t>Divide the array in 4, sum up each piece in a different thread</a:t>
            </a:r>
          </a:p>
          <a:p>
            <a:r>
              <a:rPr lang="en-US" sz="2800" dirty="0" smtClean="0"/>
              <a:t>Add together the threads’ answers for the final answer</a:t>
            </a:r>
          </a:p>
          <a:p>
            <a:endParaRPr lang="en-US" sz="2800" dirty="0"/>
          </a:p>
          <a:p>
            <a:r>
              <a:rPr lang="en-US" sz="2800" dirty="0" smtClean="0"/>
              <a:t>Concurrency:</a:t>
            </a:r>
            <a:br>
              <a:rPr lang="en-US" sz="2800" dirty="0" smtClean="0"/>
            </a:br>
            <a:r>
              <a:rPr lang="en-US" sz="2800" dirty="0" smtClean="0"/>
              <a:t>Two users are trying to add an entry to a hash table at the same time.</a:t>
            </a:r>
          </a:p>
          <a:p>
            <a:r>
              <a:rPr lang="en-US" sz="2800" dirty="0" smtClean="0"/>
              <a:t>What if the hashes collide? What if they’re the same key and different values?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1166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Custom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33006F"/>
      </a:hlink>
      <a:folHlink>
        <a:srgbClr val="9A7B4C"/>
      </a:folHlink>
    </a:clrScheme>
    <a:fontScheme name="Kasey">
      <a:majorFont>
        <a:latin typeface="Georgia"/>
        <a:ea typeface=""/>
        <a:cs typeface=""/>
      </a:majorFont>
      <a:minorFont>
        <a:latin typeface="Segoe UI Semilight"/>
        <a:ea typeface=""/>
        <a:cs typeface="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lecture-01-intro</Template>
  <TotalTime>5557</TotalTime>
  <Words>1675</Words>
  <Application>Microsoft Office PowerPoint</Application>
  <PresentationFormat>Widescreen</PresentationFormat>
  <Paragraphs>316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Cambria Math</vt:lpstr>
      <vt:lpstr>Courier New</vt:lpstr>
      <vt:lpstr>Segoe UI</vt:lpstr>
      <vt:lpstr>Segoe UI Light</vt:lpstr>
      <vt:lpstr>Segoe UI Semibold</vt:lpstr>
      <vt:lpstr>Segoe UI Semilight</vt:lpstr>
      <vt:lpstr>Tw Cen MT</vt:lpstr>
      <vt:lpstr>Wingdings 3</vt:lpstr>
      <vt:lpstr>Integral</vt:lpstr>
      <vt:lpstr>Intro to Parallelism</vt:lpstr>
      <vt:lpstr>Announcements</vt:lpstr>
      <vt:lpstr>Parallelism &amp; Concurrency</vt:lpstr>
      <vt:lpstr>Why are we doing this?</vt:lpstr>
      <vt:lpstr>Why are we doing this?</vt:lpstr>
      <vt:lpstr>Why are we doing this?</vt:lpstr>
      <vt:lpstr>Parallelism vs. Concurrency</vt:lpstr>
      <vt:lpstr>Analogies</vt:lpstr>
      <vt:lpstr>Examples</vt:lpstr>
      <vt:lpstr>Sharing Memory with Threads</vt:lpstr>
      <vt:lpstr>Sequential Code</vt:lpstr>
      <vt:lpstr>Sharing Memory with Threads</vt:lpstr>
      <vt:lpstr>Parallel Code</vt:lpstr>
      <vt:lpstr>We need new primitives</vt:lpstr>
      <vt:lpstr>For Today</vt:lpstr>
      <vt:lpstr>A Simple Problem</vt:lpstr>
      <vt:lpstr>ParallelSum: Take 1</vt:lpstr>
      <vt:lpstr>ParallelSum: Take 1</vt:lpstr>
      <vt:lpstr>Bugs</vt:lpstr>
      <vt:lpstr>ParallelSum: Take 2</vt:lpstr>
      <vt:lpstr>Bugs</vt:lpstr>
      <vt:lpstr>ParallelSum: Take 2</vt:lpstr>
      <vt:lpstr>Join</vt:lpstr>
      <vt:lpstr>(Almost) No Shared Memory!</vt:lpstr>
      <vt:lpstr>Optimizing: Number of Threads</vt:lpstr>
      <vt:lpstr>Optimizing: Number of Threads</vt:lpstr>
      <vt:lpstr>Divide and Conquer: Parallelism</vt:lpstr>
      <vt:lpstr>Divide and Conquer SumThread</vt:lpstr>
      <vt:lpstr>Divide And Conqure SumThread</vt:lpstr>
      <vt:lpstr>Divide And Conquer Optimization</vt:lpstr>
      <vt:lpstr>Cut-offs</vt:lpstr>
      <vt:lpstr>One more optimization</vt:lpstr>
      <vt:lpstr>Analysis</vt:lpstr>
      <vt:lpstr>Other Engineering Decisions</vt:lpstr>
      <vt:lpstr>Wrap Up</vt:lpstr>
    </vt:vector>
  </TitlesOfParts>
  <Company>CSE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Parallelism</dc:title>
  <dc:creator>Robert Weber</dc:creator>
  <cp:lastModifiedBy>Robert Weber</cp:lastModifiedBy>
  <cp:revision>34</cp:revision>
  <dcterms:created xsi:type="dcterms:W3CDTF">2018-07-19T16:47:06Z</dcterms:created>
  <dcterms:modified xsi:type="dcterms:W3CDTF">2018-07-23T15:47:27Z</dcterms:modified>
</cp:coreProperties>
</file>