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7" r:id="rId12"/>
    <p:sldId id="291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8" r:id="rId35"/>
    <p:sldId id="28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" y="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herry blossoms on Grant Lane">
            <a:extLst>
              <a:ext uri="{FF2B5EF4-FFF2-40B4-BE49-F238E27FC236}">
                <a16:creationId xmlns="" xmlns:a16="http://schemas.microsoft.com/office/drawing/2014/main" id="{E196A663-22E9-46AF-AE76-3031B2F2C7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34" b="13442"/>
          <a:stretch/>
        </p:blipFill>
        <p:spPr bwMode="auto">
          <a:xfrm>
            <a:off x="-3" y="-1"/>
            <a:ext cx="12192002" cy="459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92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=""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=""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=""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=""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=""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>
            <a:lvl1pPr marL="91440" indent="-91440">
              <a:buClr>
                <a:srgbClr val="4C3282"/>
              </a:buClr>
              <a:buFont typeface="Segoe UI Semilight" panose="020B0402040204020203" pitchFamily="34" charset="0"/>
              <a:buChar char="-"/>
              <a:defRPr/>
            </a:lvl1pPr>
            <a:lvl2pPr>
              <a:buClr>
                <a:srgbClr val="4C3282"/>
              </a:buClr>
              <a:defRPr/>
            </a:lvl2pPr>
            <a:lvl3pPr>
              <a:buClr>
                <a:srgbClr val="4C3282"/>
              </a:buClr>
              <a:defRPr/>
            </a:lvl3pPr>
            <a:lvl4pPr>
              <a:buClr>
                <a:srgbClr val="4C3282"/>
              </a:buClr>
              <a:defRPr/>
            </a:lvl4pPr>
            <a:lvl5pPr>
              <a:buClr>
                <a:srgbClr val="4C328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4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=""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=""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=""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=""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59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0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=""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77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620" y="1512985"/>
            <a:ext cx="5397689" cy="4796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809" y="1512984"/>
            <a:ext cx="5397689" cy="4796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=""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218" y="2096446"/>
            <a:ext cx="5397689" cy="4330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64809" y="2096446"/>
            <a:ext cx="5397689" cy="43304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0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2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54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=""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=""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=""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=""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=""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=""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=""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=""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=""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=""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=""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=""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=""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DFB8EB76-3B7A-4486-95E5-0316680FFD7E}"/>
              </a:ext>
            </a:extLst>
          </p:cNvPr>
          <p:cNvCxnSpPr>
            <a:cxnSpLocks/>
          </p:cNvCxnSpPr>
          <p:nvPr/>
        </p:nvCxnSpPr>
        <p:spPr>
          <a:xfrm>
            <a:off x="3315880" y="4545974"/>
            <a:ext cx="5590283" cy="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46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6D9CA9E6-D878-44D5-9660-B55E4D851AA1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301" y="6521027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81670" y="6521027"/>
            <a:ext cx="42192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AA7C3DCD-8FFB-43D4-9598-3CCC3F10CD7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89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Parallelism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Structures and Parallelism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119B08F-B28A-43D1-BC6C-00C408789E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1"/>
          <a:stretch/>
        </p:blipFill>
        <p:spPr>
          <a:xfrm>
            <a:off x="0" y="0"/>
            <a:ext cx="12252960" cy="462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18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Memory with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Our parallelism model will be shared memory with threads.</a:t>
            </a:r>
          </a:p>
          <a:p>
            <a:pPr lvl="1"/>
            <a:r>
              <a:rPr lang="en-US" sz="2400" dirty="0" smtClean="0"/>
              <a:t>There are other models (see Grossman), we won’t use them.</a:t>
            </a:r>
          </a:p>
          <a:p>
            <a:r>
              <a:rPr lang="en-US" sz="2800" dirty="0" smtClean="0"/>
              <a:t>Sequential Story:</a:t>
            </a:r>
          </a:p>
          <a:p>
            <a:pPr lvl="1"/>
            <a:r>
              <a:rPr lang="en-US" sz="2400" dirty="0" smtClean="0"/>
              <a:t>One program counter</a:t>
            </a:r>
          </a:p>
          <a:p>
            <a:pPr lvl="1"/>
            <a:r>
              <a:rPr lang="en-US" sz="2400" dirty="0" smtClean="0"/>
              <a:t>One call stack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ew</a:t>
            </a:r>
            <a:r>
              <a:rPr lang="en-US" sz="2400" b="1" dirty="0" smtClean="0"/>
              <a:t> </a:t>
            </a:r>
            <a:r>
              <a:rPr lang="en-US" sz="2400" dirty="0" smtClean="0"/>
              <a:t>Objects go in the </a:t>
            </a:r>
            <a:r>
              <a:rPr lang="en-US" sz="2400" dirty="0" smtClean="0"/>
              <a:t>heap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3164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Code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95528" y="2651760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35496" y="1769364"/>
            <a:ext cx="4895088" cy="4895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83941"/>
              </p:ext>
            </p:extLst>
          </p:nvPr>
        </p:nvGraphicFramePr>
        <p:xfrm>
          <a:off x="1237488" y="3241044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/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277112" y="2687012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627632" y="3262962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ocal</a:t>
            </a:r>
          </a:p>
          <a:p>
            <a:r>
              <a:rPr lang="en-US" sz="2400" dirty="0" err="1" smtClean="0"/>
              <a:t>vars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946136" y="2029259"/>
            <a:ext cx="2724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Heap memory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7214616" y="3678460"/>
            <a:ext cx="1868424" cy="92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625840" y="4841258"/>
            <a:ext cx="1868424" cy="92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Structures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5" idx="3"/>
            <a:endCxn id="8" idx="2"/>
          </p:cNvCxnSpPr>
          <p:nvPr/>
        </p:nvCxnSpPr>
        <p:spPr>
          <a:xfrm>
            <a:off x="2587752" y="3678461"/>
            <a:ext cx="4047744" cy="538447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0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Memory with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Our parallelism model will be shared memory with threads.</a:t>
            </a:r>
          </a:p>
          <a:p>
            <a:pPr lvl="1"/>
            <a:r>
              <a:rPr lang="en-US" sz="2400" dirty="0" smtClean="0"/>
              <a:t>There are other models (see Grossman), we won’t use them.</a:t>
            </a:r>
          </a:p>
          <a:p>
            <a:r>
              <a:rPr lang="en-US" sz="2800" dirty="0" smtClean="0"/>
              <a:t>Sequential Story:</a:t>
            </a:r>
          </a:p>
          <a:p>
            <a:pPr lvl="1"/>
            <a:r>
              <a:rPr lang="en-US" sz="2400" dirty="0" smtClean="0"/>
              <a:t>One program counter</a:t>
            </a:r>
          </a:p>
          <a:p>
            <a:pPr lvl="1"/>
            <a:r>
              <a:rPr lang="en-US" sz="2400" dirty="0" smtClean="0"/>
              <a:t>One call stack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ew</a:t>
            </a:r>
            <a:r>
              <a:rPr lang="en-US" sz="2400" b="1" dirty="0" smtClean="0"/>
              <a:t> </a:t>
            </a:r>
            <a:r>
              <a:rPr lang="en-US" sz="2400" dirty="0" smtClean="0"/>
              <a:t>Objects go in the heap</a:t>
            </a:r>
          </a:p>
          <a:p>
            <a:r>
              <a:rPr lang="en-US" sz="2800" dirty="0" smtClean="0"/>
              <a:t>Parallel Story</a:t>
            </a:r>
          </a:p>
          <a:p>
            <a:pPr lvl="1"/>
            <a:r>
              <a:rPr lang="en-US" sz="2400" dirty="0" smtClean="0"/>
              <a:t>Set of threads. Each has its own program counter and its own stack</a:t>
            </a:r>
          </a:p>
          <a:p>
            <a:pPr lvl="1"/>
            <a:r>
              <a:rPr lang="en-US" sz="2400" dirty="0" smtClean="0"/>
              <a:t>Threads will (implicitly) share objects and static fields</a:t>
            </a:r>
          </a:p>
          <a:p>
            <a:pPr lvl="1"/>
            <a:r>
              <a:rPr lang="en-US" sz="2400" dirty="0" smtClean="0"/>
              <a:t>Threads communicate by altering memory.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29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Code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95528" y="2651760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432560" y="4605528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60320" y="1377696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35496" y="1769364"/>
            <a:ext cx="4895088" cy="4895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301497"/>
              </p:ext>
            </p:extLst>
          </p:nvPr>
        </p:nvGraphicFramePr>
        <p:xfrm>
          <a:off x="3002280" y="1990178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/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83941"/>
              </p:ext>
            </p:extLst>
          </p:nvPr>
        </p:nvGraphicFramePr>
        <p:xfrm>
          <a:off x="1237488" y="3241044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/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8858"/>
              </p:ext>
            </p:extLst>
          </p:nvPr>
        </p:nvGraphicFramePr>
        <p:xfrm>
          <a:off x="1924812" y="5202684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/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25724" y="1453309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476244" y="2029259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ocal</a:t>
            </a:r>
          </a:p>
          <a:p>
            <a:r>
              <a:rPr lang="en-US" sz="2400" dirty="0" err="1" smtClean="0"/>
              <a:t>vars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277112" y="2687012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627632" y="3262962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ocal</a:t>
            </a:r>
          </a:p>
          <a:p>
            <a:r>
              <a:rPr lang="en-US" sz="2400" dirty="0" err="1" smtClean="0"/>
              <a:t>vars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76628" y="4648781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27148" y="5224731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ocal</a:t>
            </a:r>
          </a:p>
          <a:p>
            <a:r>
              <a:rPr lang="en-US" sz="2400" dirty="0" err="1" smtClean="0"/>
              <a:t>vars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946136" y="2029259"/>
            <a:ext cx="2724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Heap memory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7214616" y="3678460"/>
            <a:ext cx="1868424" cy="92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625840" y="4841258"/>
            <a:ext cx="1868424" cy="92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Structures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224528" y="2651760"/>
            <a:ext cx="2496312" cy="91440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3"/>
            <a:endCxn id="8" idx="2"/>
          </p:cNvCxnSpPr>
          <p:nvPr/>
        </p:nvCxnSpPr>
        <p:spPr>
          <a:xfrm>
            <a:off x="2587752" y="3678461"/>
            <a:ext cx="4047744" cy="538447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197352" y="4605528"/>
            <a:ext cx="3438144" cy="880872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45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new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write parallel programs we need a library </a:t>
            </a:r>
            <a:r>
              <a:rPr lang="en-US" sz="2800" dirty="0" smtClean="0"/>
              <a:t>with: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Ways to create and run multiple things at once</a:t>
            </a:r>
          </a:p>
          <a:p>
            <a:pPr lvl="1"/>
            <a:r>
              <a:rPr lang="en-US" sz="2800" dirty="0" smtClean="0"/>
              <a:t>i.e. threads</a:t>
            </a:r>
          </a:p>
          <a:p>
            <a:r>
              <a:rPr lang="en-US" sz="2800" dirty="0" smtClean="0"/>
              <a:t>Ways for threads to share memory</a:t>
            </a:r>
          </a:p>
          <a:p>
            <a:pPr lvl="1"/>
            <a:r>
              <a:rPr lang="en-US" sz="2400" dirty="0" smtClean="0"/>
              <a:t>Usually just having the same references</a:t>
            </a:r>
          </a:p>
          <a:p>
            <a:r>
              <a:rPr lang="en-US" sz="2800" dirty="0" smtClean="0"/>
              <a:t>Ways for threads to coordinate</a:t>
            </a:r>
          </a:p>
          <a:p>
            <a:pPr lvl="1"/>
            <a:r>
              <a:rPr lang="en-US" sz="2400" dirty="0" smtClean="0"/>
              <a:t>This week: A way for threads to wait for others to finish</a:t>
            </a:r>
          </a:p>
          <a:p>
            <a:pPr lvl="1"/>
            <a:r>
              <a:rPr lang="en-US" sz="2400" dirty="0" smtClean="0"/>
              <a:t>Next week: prevent others from accessing memory until we’re done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14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We’ll only write pseudocode (we’ll introduce the library on Wednesday)</a:t>
            </a:r>
          </a:p>
          <a:p>
            <a:r>
              <a:rPr lang="en-US" sz="2800" dirty="0" smtClean="0"/>
              <a:t>Parallelism requires a different mode of thinking</a:t>
            </a:r>
            <a:endParaRPr lang="en-US" sz="2400" dirty="0" smtClean="0"/>
          </a:p>
          <a:p>
            <a:r>
              <a:rPr lang="en-US" sz="2800" dirty="0" smtClean="0"/>
              <a:t>Just going to practice that on an example problem</a:t>
            </a:r>
          </a:p>
        </p:txBody>
      </p:sp>
    </p:spTree>
    <p:extLst>
      <p:ext uri="{BB962C8B-B14F-4D97-AF65-F5344CB8AC3E}">
        <p14:creationId xmlns:p14="http://schemas.microsoft.com/office/powerpoint/2010/main" val="123841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Goal: Given an array, sum up all the elements.</a:t>
            </a:r>
          </a:p>
          <a:p>
            <a:endParaRPr lang="en-US" sz="2800" dirty="0"/>
          </a:p>
          <a:p>
            <a:r>
              <a:rPr lang="en-US" sz="2800" dirty="0" smtClean="0"/>
              <a:t>First idea: </a:t>
            </a:r>
            <a:endParaRPr lang="en-US" sz="2800" dirty="0" smtClean="0"/>
          </a:p>
          <a:p>
            <a:r>
              <a:rPr lang="en-US" sz="2800" dirty="0" smtClean="0"/>
              <a:t>My laptop has 4 cores. </a:t>
            </a:r>
          </a:p>
          <a:p>
            <a:r>
              <a:rPr lang="en-US" sz="2800" dirty="0" smtClean="0"/>
              <a:t>Start </a:t>
            </a:r>
            <a:r>
              <a:rPr lang="en-US" sz="2800" dirty="0" smtClean="0"/>
              <a:t>up 4 threads. Each sums ¼ of the array.</a:t>
            </a:r>
          </a:p>
          <a:p>
            <a:r>
              <a:rPr lang="en-US" sz="2800" dirty="0" smtClean="0"/>
              <a:t>Then add together those answers.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7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ParallelSum</a:t>
            </a:r>
            <a:r>
              <a:rPr lang="en-US" dirty="0" smtClean="0"/>
              <a:t>: Take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3941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extends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LibraryThreadObject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lo;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hi;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//result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a,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lo = l; hi=h;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=a;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void run(){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=lo;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&lt;hi;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789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ParallelSum</a:t>
            </a:r>
            <a:r>
              <a:rPr lang="en-US" dirty="0" smtClean="0"/>
              <a:t>: Take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5204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&lt;4;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new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/4 (i+1)*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/4);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&lt;4;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55567" y="522514"/>
            <a:ext cx="5999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There are major bugs with this code.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Find some of them!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164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made some Thread objects…</a:t>
            </a:r>
          </a:p>
          <a:p>
            <a:pPr lvl="1"/>
            <a:r>
              <a:rPr lang="en-US" sz="2800" dirty="0" smtClean="0"/>
              <a:t>but we never actually started them. They’re just sitting there.</a:t>
            </a:r>
          </a:p>
          <a:p>
            <a:pPr lvl="1"/>
            <a:r>
              <a:rPr lang="en-US" sz="2800" dirty="0" smtClean="0"/>
              <a:t>Be careful what method you call!</a:t>
            </a:r>
          </a:p>
          <a:p>
            <a:pPr lvl="1"/>
            <a:r>
              <a:rPr lang="en-US" sz="2800" dirty="0" smtClean="0"/>
              <a:t>Libraries will have different methods for</a:t>
            </a:r>
          </a:p>
          <a:p>
            <a:pPr lvl="2"/>
            <a:r>
              <a:rPr lang="en-US" sz="2800" dirty="0" smtClean="0"/>
              <a:t>“look at this thread object, run the code IN YOURSELF not in that thread.”</a:t>
            </a:r>
          </a:p>
          <a:p>
            <a:pPr lvl="2"/>
            <a:r>
              <a:rPr lang="en-US" sz="2800" dirty="0" smtClean="0"/>
              <a:t>“look at this object, tell THAT THREAD to run its code.”</a:t>
            </a:r>
          </a:p>
          <a:p>
            <a:pPr lvl="1"/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92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P3 partner signup link on webpage</a:t>
            </a:r>
          </a:p>
          <a:p>
            <a:r>
              <a:rPr lang="en-US" sz="2800" dirty="0" smtClean="0"/>
              <a:t>P2 late day signup link on webpage</a:t>
            </a:r>
          </a:p>
          <a:p>
            <a:r>
              <a:rPr lang="en-US" sz="2800" dirty="0" smtClean="0"/>
              <a:t>Remember Exercises 5-7 due Friday!</a:t>
            </a:r>
          </a:p>
          <a:p>
            <a:endParaRPr lang="en-US" sz="2800" dirty="0"/>
          </a:p>
          <a:p>
            <a:r>
              <a:rPr lang="en-US" sz="2800" dirty="0" smtClean="0"/>
              <a:t>The next two weeks isn’t in the textbook.</a:t>
            </a:r>
          </a:p>
          <a:p>
            <a:r>
              <a:rPr lang="en-US" sz="2800" dirty="0" smtClean="0"/>
              <a:t>Grossman text is linked on the webpage. </a:t>
            </a:r>
          </a:p>
          <a:p>
            <a:pPr lvl="1"/>
            <a:r>
              <a:rPr lang="en-US" sz="2800" dirty="0" smtClean="0"/>
              <a:t>FREE!</a:t>
            </a:r>
          </a:p>
          <a:p>
            <a:pPr lvl="1"/>
            <a:r>
              <a:rPr lang="en-US" sz="2800" dirty="0" smtClean="0"/>
              <a:t>Written for this class.</a:t>
            </a:r>
          </a:p>
          <a:p>
            <a:pPr lvl="1"/>
            <a:r>
              <a:rPr lang="en-US" sz="2800" dirty="0" smtClean="0"/>
              <a:t>Strongly recommended.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081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ParallelSum</a:t>
            </a:r>
            <a:r>
              <a:rPr lang="en-US" dirty="0" smtClean="0"/>
              <a:t>: Take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" y="1277943"/>
            <a:ext cx="11187258" cy="53904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&lt;4;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new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/4 (i+1)*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/4);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].fork();</a:t>
            </a:r>
            <a:endParaRPr lang="en-US" sz="24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&lt;4;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4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 made some Thread objects…</a:t>
            </a:r>
          </a:p>
          <a:p>
            <a:pPr lvl="1"/>
            <a:r>
              <a:rPr lang="en-US" sz="2800" dirty="0" smtClean="0"/>
              <a:t>but we never actually started them. They’re just sitting there.</a:t>
            </a:r>
          </a:p>
          <a:p>
            <a:pPr lvl="1"/>
            <a:r>
              <a:rPr lang="en-US" sz="2800" dirty="0" smtClean="0"/>
              <a:t>Be careful what method you call!</a:t>
            </a:r>
          </a:p>
          <a:p>
            <a:pPr lvl="1"/>
            <a:r>
              <a:rPr lang="en-US" sz="2800" dirty="0" smtClean="0"/>
              <a:t>Libraries will have different methods for</a:t>
            </a:r>
          </a:p>
          <a:p>
            <a:pPr lvl="2"/>
            <a:r>
              <a:rPr lang="en-US" sz="2800" dirty="0" smtClean="0"/>
              <a:t>“look at this thread object, run the code IN YOURSELF not in that thread.”</a:t>
            </a:r>
          </a:p>
          <a:p>
            <a:pPr lvl="2"/>
            <a:r>
              <a:rPr lang="en-US" sz="2800" dirty="0" smtClean="0"/>
              <a:t>“look at this </a:t>
            </a:r>
            <a:r>
              <a:rPr lang="en-US" sz="2800" dirty="0" smtClean="0"/>
              <a:t>thread object</a:t>
            </a:r>
            <a:r>
              <a:rPr lang="en-US" sz="2800" dirty="0" smtClean="0"/>
              <a:t>, tell THAT THREAD to run its code.”</a:t>
            </a:r>
          </a:p>
          <a:p>
            <a:r>
              <a:rPr lang="en-US" sz="2800" dirty="0" smtClean="0"/>
              <a:t>The current thread is still running. </a:t>
            </a:r>
          </a:p>
          <a:p>
            <a:r>
              <a:rPr lang="en-US" sz="2800" dirty="0" smtClean="0"/>
              <a:t>Will each thread update its </a:t>
            </a:r>
            <a:r>
              <a:rPr lang="en-US" sz="2800" dirty="0" err="1" smtClean="0"/>
              <a:t>ans</a:t>
            </a:r>
            <a:r>
              <a:rPr lang="en-US" sz="2800" dirty="0" smtClean="0"/>
              <a:t> field in time?</a:t>
            </a:r>
          </a:p>
          <a:p>
            <a:r>
              <a:rPr lang="en-US" sz="2800" dirty="0" smtClean="0"/>
              <a:t>Need to tell original thread to WAIT for its children to finish.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725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ParallelSum</a:t>
            </a:r>
            <a:r>
              <a:rPr lang="en-US" dirty="0" smtClean="0"/>
              <a:t>: Take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" y="1277943"/>
            <a:ext cx="11187258" cy="5580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[4];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&lt;4;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new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/4 (i+1)*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/4);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].fork();</a:t>
            </a:r>
            <a:endParaRPr lang="en-US" sz="24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&lt;4;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].join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24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1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Parallelism libraries will define methods you can’t implement on your own.</a:t>
            </a:r>
          </a:p>
          <a:p>
            <a:pPr lvl="1"/>
            <a:r>
              <a:rPr lang="en-US" sz="2400" dirty="0" smtClean="0"/>
              <a:t>E.g. whatever method starts a new thread isn’t something you can do yourself.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 </a:t>
            </a:r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is our first taste of coordinating computation</a:t>
            </a:r>
          </a:p>
          <a:p>
            <a:pPr lvl="1"/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Calling thread blocks (just sits there doing nothing) until </a:t>
            </a: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forked thread returns</a:t>
            </a:r>
            <a:endParaRPr lang="en-US" sz="2400" dirty="0" smtClean="0">
              <a:latin typeface="+mn-lt"/>
              <a:cs typeface="Courier New" panose="02070309020205020404" pitchFamily="49" charset="0"/>
            </a:endParaRPr>
          </a:p>
          <a:p>
            <a:pPr lvl="1"/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Avoids </a:t>
            </a:r>
            <a:r>
              <a:rPr lang="en-US" sz="2400" b="1" dirty="0" smtClean="0">
                <a:latin typeface="+mn-lt"/>
                <a:cs typeface="Courier New" panose="02070309020205020404" pitchFamily="49" charset="0"/>
              </a:rPr>
              <a:t>race condition</a:t>
            </a: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 in our original code.</a:t>
            </a:r>
          </a:p>
          <a:p>
            <a:pPr lvl="1"/>
            <a:endParaRPr lang="en-US" sz="2400" dirty="0">
              <a:latin typeface="+mn-lt"/>
              <a:cs typeface="Courier New" panose="02070309020205020404" pitchFamily="49" charset="0"/>
            </a:endParaRPr>
          </a:p>
          <a:p>
            <a:pPr lvl="1"/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This style of programming is called “fork/join”</a:t>
            </a:r>
          </a:p>
          <a:p>
            <a:pPr lvl="1"/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Java note: </a:t>
            </a: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in some libraries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 </a:t>
            </a: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can throw exceptions. May not compile unless you catch a </a:t>
            </a:r>
            <a:r>
              <a:rPr lang="en-US" sz="2400" dirty="0" err="1" smtClean="0">
                <a:latin typeface="+mn-lt"/>
                <a:cs typeface="Courier New" panose="02070309020205020404" pitchFamily="49" charset="0"/>
              </a:rPr>
              <a:t>java.lang.InterruptedException</a:t>
            </a:r>
            <a:endParaRPr lang="en-US" sz="2400" dirty="0" smtClean="0">
              <a:latin typeface="+mn-lt"/>
              <a:cs typeface="Courier New" panose="02070309020205020404" pitchFamily="49" charset="0"/>
            </a:endParaRPr>
          </a:p>
          <a:p>
            <a:pPr lvl="1"/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Add a simple </a:t>
            </a: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try-catch block </a:t>
            </a: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if you get a compilation error.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2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(Almost) No Shared Memory!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Fork/join programs like these don’t really share memory</a:t>
            </a:r>
          </a:p>
          <a:p>
            <a:r>
              <a:rPr lang="en-US" sz="2800" dirty="0" smtClean="0"/>
              <a:t>We divided up the array – no one tried to access the same locations.</a:t>
            </a:r>
          </a:p>
          <a:p>
            <a:r>
              <a:rPr lang="en-US" sz="2800" dirty="0" smtClean="0"/>
              <a:t>Lo, hi, </a:t>
            </a:r>
            <a:r>
              <a:rPr lang="en-US" sz="2800" dirty="0" err="1" smtClean="0"/>
              <a:t>ans</a:t>
            </a:r>
            <a:r>
              <a:rPr lang="en-US" sz="2800" dirty="0" smtClean="0"/>
              <a:t> </a:t>
            </a:r>
            <a:r>
              <a:rPr lang="en-US" sz="2800" dirty="0" smtClean="0"/>
              <a:t>fields weren’t shared. Each helper thread had those values written by the main thread.</a:t>
            </a:r>
          </a:p>
          <a:p>
            <a:r>
              <a:rPr lang="en-US" sz="2800" dirty="0" smtClean="0"/>
              <a:t>Main thread gets data back – doesn’t let the helper threads alter any shared data themselves.</a:t>
            </a:r>
          </a:p>
          <a:p>
            <a:endParaRPr lang="en-US" sz="2800" dirty="0"/>
          </a:p>
          <a:p>
            <a:r>
              <a:rPr lang="en-US" sz="2800" dirty="0" smtClean="0"/>
              <a:t>To avoid race conditions, we’ll use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Next week, we’ll see other ways to synchronize.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34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Optimizing: Number of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last version of </a:t>
            </a:r>
            <a:r>
              <a:rPr lang="en-US" sz="2800" dirty="0" err="1" smtClean="0"/>
              <a:t>ParallelSum</a:t>
            </a:r>
            <a:r>
              <a:rPr lang="en-US" sz="2800" dirty="0" smtClean="0"/>
              <a:t> will work.</a:t>
            </a:r>
          </a:p>
          <a:p>
            <a:r>
              <a:rPr lang="en-US" sz="2800" dirty="0" smtClean="0"/>
              <a:t>I.e. it will always get the right answer</a:t>
            </a:r>
          </a:p>
          <a:p>
            <a:r>
              <a:rPr lang="en-US" sz="2800" dirty="0" smtClean="0"/>
              <a:t>And it will use 4 threads.</a:t>
            </a:r>
          </a:p>
          <a:p>
            <a:endParaRPr lang="en-US" sz="2800" dirty="0"/>
          </a:p>
          <a:p>
            <a:r>
              <a:rPr lang="en-US" sz="2800" dirty="0" smtClean="0"/>
              <a:t>But…</a:t>
            </a:r>
          </a:p>
          <a:p>
            <a:r>
              <a:rPr lang="en-US" sz="2800" dirty="0" smtClean="0"/>
              <a:t>What if we get a new computer with 6 processors?</a:t>
            </a:r>
          </a:p>
          <a:p>
            <a:pPr lvl="1"/>
            <a:r>
              <a:rPr lang="en-US" sz="2400" dirty="0" smtClean="0"/>
              <a:t>We’ll have to rewrite our code</a:t>
            </a:r>
          </a:p>
          <a:p>
            <a:r>
              <a:rPr lang="en-US" sz="2800" dirty="0" smtClean="0"/>
              <a:t>What if the OS decides “no, you only get 2 processors right now.”</a:t>
            </a:r>
          </a:p>
          <a:p>
            <a:r>
              <a:rPr lang="en-US" sz="2800" dirty="0" smtClean="0"/>
              <a:t>What if our threads take wildly different amounts of time?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732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Optimizing: Number of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counter-intuitive solution:</a:t>
            </a:r>
          </a:p>
          <a:p>
            <a:pPr marL="128016" lvl="1" indent="0">
              <a:buNone/>
            </a:pPr>
            <a:r>
              <a:rPr lang="en-US" sz="2400" dirty="0" smtClean="0"/>
              <a:t>Even more parallelism!</a:t>
            </a:r>
          </a:p>
          <a:p>
            <a:pPr marL="128016" lvl="1" indent="0">
              <a:buNone/>
            </a:pPr>
            <a:endParaRPr lang="en-US" sz="2400" dirty="0"/>
          </a:p>
          <a:p>
            <a:pPr marL="128016" lvl="1" indent="0">
              <a:buNone/>
            </a:pPr>
            <a:r>
              <a:rPr lang="en-US" sz="2400" dirty="0" smtClean="0"/>
              <a:t>Divide the work into more smaller pieces.</a:t>
            </a:r>
          </a:p>
          <a:p>
            <a:pPr marL="128016" lvl="1" indent="0">
              <a:buNone/>
            </a:pPr>
            <a:r>
              <a:rPr lang="en-US" sz="2400" dirty="0" smtClean="0"/>
              <a:t>If you get more processors, you take advantage of all of them.</a:t>
            </a:r>
          </a:p>
          <a:p>
            <a:pPr marL="128016" lvl="1" indent="0">
              <a:buNone/>
            </a:pPr>
            <a:r>
              <a:rPr lang="en-US" sz="2400" dirty="0" smtClean="0"/>
              <a:t>If one thread finishes super fast, throw the next thread to that processor.</a:t>
            </a:r>
          </a:p>
          <a:p>
            <a:pPr marL="128016" lvl="1" indent="0">
              <a:buNone/>
            </a:pPr>
            <a:endParaRPr lang="en-US" sz="2400" dirty="0"/>
          </a:p>
          <a:p>
            <a:r>
              <a:rPr lang="en-US" sz="2800" dirty="0" smtClean="0"/>
              <a:t>Engineering </a:t>
            </a:r>
            <a:r>
              <a:rPr lang="en-US" sz="2800" dirty="0" smtClean="0"/>
              <a:t>Question and Theory Question:</a:t>
            </a:r>
            <a:endParaRPr lang="en-US" sz="2800" dirty="0" smtClean="0"/>
          </a:p>
          <a:p>
            <a:pPr lvl="1"/>
            <a:r>
              <a:rPr lang="en-US" sz="2400" dirty="0" smtClean="0"/>
              <a:t>Let’s say we change our </a:t>
            </a:r>
            <a:r>
              <a:rPr lang="en-US" sz="2400" dirty="0" err="1" smtClean="0"/>
              <a:t>ParallelSum</a:t>
            </a:r>
            <a:r>
              <a:rPr lang="en-US" sz="2400" dirty="0" smtClean="0"/>
              <a:t> code so each thread adds 10 elements.</a:t>
            </a:r>
          </a:p>
          <a:p>
            <a:pPr lvl="1"/>
            <a:r>
              <a:rPr lang="en-US" sz="2400" dirty="0" smtClean="0"/>
              <a:t>Is that a good idea? What’s the running time of the code going to be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 smtClean="0"/>
              <a:t>In practice and in O() terms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873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Conquer: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if we want a bunch of threads, but don’t want to spend a bunch of time making threads?</a:t>
            </a:r>
          </a:p>
          <a:p>
            <a:endParaRPr lang="en-US" sz="2800" dirty="0"/>
          </a:p>
          <a:p>
            <a:r>
              <a:rPr lang="en-US" sz="2800" dirty="0" smtClean="0"/>
              <a:t>Parallelize thread creation too!</a:t>
            </a:r>
          </a:p>
          <a:p>
            <a:pPr marL="128016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057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 </a:t>
            </a:r>
            <a:r>
              <a:rPr lang="en-US" dirty="0" err="1" smtClean="0"/>
              <a:t>SumThread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75239" y="1284647"/>
            <a:ext cx="11187259" cy="5394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extends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ThreadObject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//constructor, fields unchanged.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void run(){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if(hi-lo == 1)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[lo]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left = new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lo, 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hi+lo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)/2);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right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hi+lo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)/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2, hi);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left.start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right.start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left.join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right.join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left.ans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right.ans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} 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8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</a:t>
            </a:r>
            <a:r>
              <a:rPr lang="en-US" dirty="0" err="1" smtClean="0"/>
              <a:t>Conqure</a:t>
            </a:r>
            <a:r>
              <a:rPr lang="en-US" dirty="0" smtClean="0"/>
              <a:t> </a:t>
            </a:r>
            <a:r>
              <a:rPr lang="en-US" dirty="0" err="1" smtClean="0"/>
              <a:t>SumThread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 = new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SumThread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0,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arr.length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t.run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//this first call isn’t making a new thread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t.ans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8588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&amp;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of your programs have made the same assumption</a:t>
            </a:r>
          </a:p>
          <a:p>
            <a:r>
              <a:rPr lang="en-US" sz="2800" b="1" dirty="0" smtClean="0"/>
              <a:t>One thing happens at a time</a:t>
            </a:r>
          </a:p>
          <a:p>
            <a:r>
              <a:rPr lang="en-US" sz="2800" dirty="0" smtClean="0"/>
              <a:t>Usually called “sequential programming” </a:t>
            </a:r>
          </a:p>
          <a:p>
            <a:endParaRPr lang="en-US" sz="2800" dirty="0"/>
          </a:p>
          <a:p>
            <a:r>
              <a:rPr lang="en-US" sz="2800" dirty="0" smtClean="0"/>
              <a:t>Over the next two weeks we’ll remove this assumption</a:t>
            </a:r>
          </a:p>
          <a:p>
            <a:pPr lvl="1"/>
            <a:r>
              <a:rPr lang="en-US" sz="2800" dirty="0" smtClean="0"/>
              <a:t>Divide work between multiple </a:t>
            </a:r>
            <a:r>
              <a:rPr lang="en-US" sz="2800" b="1" dirty="0" smtClean="0"/>
              <a:t>threads </a:t>
            </a:r>
            <a:r>
              <a:rPr lang="en-US" sz="2800" dirty="0" smtClean="0"/>
              <a:t>and </a:t>
            </a:r>
            <a:r>
              <a:rPr lang="en-US" sz="2800" b="1" dirty="0" smtClean="0"/>
              <a:t>synchronize</a:t>
            </a:r>
            <a:r>
              <a:rPr lang="en-US" sz="2800" dirty="0" smtClean="0"/>
              <a:t> their behavior</a:t>
            </a:r>
          </a:p>
          <a:p>
            <a:pPr lvl="1"/>
            <a:r>
              <a:rPr lang="en-US" sz="2800" dirty="0" smtClean="0"/>
              <a:t>Design new kinds of algorithms to provide a speedup </a:t>
            </a:r>
          </a:p>
          <a:p>
            <a:pPr lvl="2"/>
            <a:r>
              <a:rPr lang="en-US" sz="2800" dirty="0" smtClean="0"/>
              <a:t>More </a:t>
            </a:r>
            <a:r>
              <a:rPr lang="en-US" sz="2800" b="1" dirty="0" smtClean="0"/>
              <a:t>throughput</a:t>
            </a:r>
          </a:p>
          <a:p>
            <a:pPr lvl="1"/>
            <a:r>
              <a:rPr lang="en-US" sz="2800" dirty="0" smtClean="0"/>
              <a:t>Decide how to allow </a:t>
            </a:r>
            <a:r>
              <a:rPr lang="en-US" sz="2800" b="1" dirty="0" smtClean="0"/>
              <a:t>concurrent access </a:t>
            </a:r>
            <a:r>
              <a:rPr lang="en-US" sz="2800" dirty="0" smtClean="0"/>
              <a:t>to data among all the threads.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453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And Conquer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Imagine calling our current algorithm on an array of size 4.</a:t>
            </a:r>
          </a:p>
          <a:p>
            <a:r>
              <a:rPr lang="en-US" sz="2800" dirty="0" smtClean="0"/>
              <a:t>How many threads does it </a:t>
            </a:r>
            <a:r>
              <a:rPr lang="en-US" sz="2800" dirty="0" smtClean="0"/>
              <a:t>take?</a:t>
            </a:r>
            <a:endParaRPr lang="en-US" sz="2800" dirty="0" smtClean="0"/>
          </a:p>
          <a:p>
            <a:r>
              <a:rPr lang="en-US" sz="2800" dirty="0"/>
              <a:t>7</a:t>
            </a:r>
            <a:endParaRPr lang="en-US" sz="2800" dirty="0" smtClean="0"/>
          </a:p>
          <a:p>
            <a:r>
              <a:rPr lang="en-US" sz="2800" dirty="0" smtClean="0"/>
              <a:t>It shouldn’t take that many threads to add a few numbers.</a:t>
            </a:r>
          </a:p>
          <a:p>
            <a:r>
              <a:rPr lang="en-US" sz="2800" dirty="0" smtClean="0"/>
              <a:t>And every thread introduces A LOT of overhead.</a:t>
            </a:r>
          </a:p>
          <a:p>
            <a:endParaRPr lang="en-US" sz="2800" dirty="0"/>
          </a:p>
          <a:p>
            <a:r>
              <a:rPr lang="en-US" sz="2800" dirty="0" smtClean="0"/>
              <a:t>We’ll want to </a:t>
            </a:r>
            <a:r>
              <a:rPr lang="en-US" sz="2800" b="1" dirty="0" smtClean="0"/>
              <a:t>cut-off </a:t>
            </a:r>
            <a:r>
              <a:rPr lang="en-US" sz="2800" dirty="0" smtClean="0"/>
              <a:t>the parallelism when the threads cause too much overhead.</a:t>
            </a:r>
          </a:p>
          <a:p>
            <a:r>
              <a:rPr lang="en-US" sz="2800" dirty="0" smtClean="0"/>
              <a:t>Similar optimizations are used for (sequential</a:t>
            </a:r>
            <a:r>
              <a:rPr lang="en-US" sz="2800" dirty="0" smtClean="0"/>
              <a:t>) merge and quick sort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854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Cut-offs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 smtClean="0"/>
                  <a:t>Are we really saving that much?</a:t>
                </a:r>
              </a:p>
              <a:p>
                <a:endParaRPr lang="en-US" sz="2800" dirty="0"/>
              </a:p>
              <a:p>
                <a:r>
                  <a:rPr lang="en-US" sz="2800" dirty="0" smtClean="0"/>
                  <a:t>Suppose we’re summing an array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sup>
                    </m:sSup>
                  </m:oMath>
                </a14:m>
                <a:endParaRPr lang="en-US" sz="2800" dirty="0" smtClean="0"/>
              </a:p>
              <a:p>
                <a:r>
                  <a:rPr lang="en-US" sz="2800" dirty="0" smtClean="0"/>
                  <a:t>And we set a cut-off of size-100</a:t>
                </a:r>
              </a:p>
              <a:p>
                <a:pPr lvl="1"/>
                <a:r>
                  <a:rPr lang="en-US" sz="2400" dirty="0" smtClean="0"/>
                  <a:t>i.e. subarrays of size 100 are summed without making any new threads.</a:t>
                </a:r>
              </a:p>
              <a:p>
                <a:r>
                  <a:rPr lang="en-US" sz="2800" dirty="0" smtClean="0"/>
                  <a:t>What fraction of the threads have we just eliminated?</a:t>
                </a:r>
              </a:p>
              <a:p>
                <a:endParaRPr lang="en-US" sz="2800" dirty="0"/>
              </a:p>
              <a:p>
                <a:r>
                  <a:rPr lang="en-US" sz="2800" dirty="0" smtClean="0"/>
                  <a:t>99.9% !!!! (for fun you should check the math)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4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6392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small tweak to our code will eliminate half of our threads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6344" y="1947672"/>
            <a:ext cx="56692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left.start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right.start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left.join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right.join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20068" y="3537962"/>
            <a:ext cx="317223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left.start</a:t>
            </a:r>
            <a: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en-US" sz="28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right.run</a:t>
            </a:r>
            <a:r>
              <a:rPr lang="en-US" sz="2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2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left.join</a:t>
            </a:r>
            <a:r>
              <a:rPr lang="en-US" sz="2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2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1519" y="4183076"/>
            <a:ext cx="3106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Old version. </a:t>
            </a:r>
          </a:p>
          <a:p>
            <a:r>
              <a:rPr lang="en-US" sz="2800" dirty="0" smtClean="0"/>
              <a:t>Too many threads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23672" y="2289034"/>
            <a:ext cx="42855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New version. </a:t>
            </a:r>
          </a:p>
          <a:p>
            <a:r>
              <a:rPr lang="en-US" sz="2800" dirty="0" smtClean="0"/>
              <a:t>Good amount of threads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109471" y="3977859"/>
            <a:ext cx="1079653" cy="78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6603403" y="2392583"/>
            <a:ext cx="1079653" cy="78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6344" y="5321147"/>
            <a:ext cx="111674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Current thread actually executes the right hand side. </a:t>
            </a:r>
          </a:p>
          <a:p>
            <a:r>
              <a:rPr lang="en-US" sz="2800" dirty="0" smtClean="0"/>
              <a:t>Ordering of these commands is very important!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32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None of our optimizations will make a difference in the O() analysis </a:t>
            </a:r>
          </a:p>
          <a:p>
            <a:pPr lvl="1"/>
            <a:r>
              <a:rPr lang="en-US" sz="2400" dirty="0" smtClean="0"/>
              <a:t>Which we’ll see on Wednesday</a:t>
            </a:r>
          </a:p>
          <a:p>
            <a:r>
              <a:rPr lang="en-US" sz="2800" dirty="0" smtClean="0"/>
              <a:t>But they will make a difference in practice.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406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Engineering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Getting every ounce of speedup out requires a lot of thought.</a:t>
            </a:r>
          </a:p>
          <a:p>
            <a:r>
              <a:rPr lang="en-US" sz="2800" dirty="0" smtClean="0"/>
              <a:t>Choose a good sequential threshold</a:t>
            </a:r>
          </a:p>
          <a:p>
            <a:pPr lvl="1"/>
            <a:r>
              <a:rPr lang="en-US" sz="2400" dirty="0" smtClean="0"/>
              <a:t>Depends on the library</a:t>
            </a:r>
          </a:p>
          <a:p>
            <a:pPr lvl="1"/>
            <a:r>
              <a:rPr lang="en-US" sz="2400" dirty="0" smtClean="0"/>
              <a:t>For ours, a few hundred to few thousand operations in the non-parallel call is recommended.</a:t>
            </a:r>
          </a:p>
          <a:p>
            <a:r>
              <a:rPr lang="en-US" sz="2800" dirty="0" smtClean="0"/>
              <a:t>Library needs to warm up</a:t>
            </a:r>
          </a:p>
          <a:p>
            <a:pPr lvl="1"/>
            <a:r>
              <a:rPr lang="en-US" sz="2400" dirty="0" smtClean="0"/>
              <a:t>JVM needs to adjust some library settings.</a:t>
            </a:r>
          </a:p>
          <a:p>
            <a:r>
              <a:rPr lang="en-US" sz="2800" dirty="0" smtClean="0"/>
              <a:t>Wait for more processors?</a:t>
            </a:r>
          </a:p>
          <a:p>
            <a:r>
              <a:rPr lang="en-US" sz="2800" dirty="0" smtClean="0"/>
              <a:t>Memory Hierarchy</a:t>
            </a:r>
          </a:p>
          <a:p>
            <a:pPr lvl="1"/>
            <a:r>
              <a:rPr lang="en-US" sz="2400" dirty="0" smtClean="0"/>
              <a:t>Won’t focus on this, but it can have an effect.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921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started thinking about parallel code</a:t>
            </a:r>
          </a:p>
          <a:p>
            <a:pPr lvl="1"/>
            <a:r>
              <a:rPr lang="en-US" sz="2800" dirty="0" smtClean="0"/>
              <a:t>Saw some possible bugs: race conditions</a:t>
            </a:r>
          </a:p>
          <a:p>
            <a:pPr lvl="1"/>
            <a:r>
              <a:rPr lang="en-US" sz="2800" dirty="0" smtClean="0"/>
              <a:t>Made some </a:t>
            </a:r>
            <a:r>
              <a:rPr lang="en-US" sz="2800" b="1" dirty="0" smtClean="0"/>
              <a:t>small</a:t>
            </a:r>
            <a:r>
              <a:rPr lang="en-US" sz="2800" dirty="0" smtClean="0"/>
              <a:t> tweaks with </a:t>
            </a:r>
            <a:r>
              <a:rPr lang="en-US" sz="2800" b="1" dirty="0" smtClean="0"/>
              <a:t>big</a:t>
            </a:r>
            <a:r>
              <a:rPr lang="en-US" sz="2800" dirty="0" smtClean="0"/>
              <a:t> constant factor improvements</a:t>
            </a:r>
            <a:endParaRPr lang="en-US" sz="2800" dirty="0"/>
          </a:p>
          <a:p>
            <a:r>
              <a:rPr lang="en-US" sz="2800" dirty="0" smtClean="0"/>
              <a:t>Wednesday:</a:t>
            </a:r>
          </a:p>
          <a:p>
            <a:pPr lvl="1"/>
            <a:r>
              <a:rPr lang="en-US" sz="2800" dirty="0" smtClean="0"/>
              <a:t>Using </a:t>
            </a:r>
            <a:r>
              <a:rPr lang="en-US" sz="2800" dirty="0"/>
              <a:t>a real </a:t>
            </a:r>
            <a:r>
              <a:rPr lang="en-US" sz="2800" dirty="0" smtClean="0"/>
              <a:t>library</a:t>
            </a:r>
          </a:p>
          <a:p>
            <a:pPr lvl="1"/>
            <a:r>
              <a:rPr lang="en-US" sz="2800" dirty="0" smtClean="0"/>
              <a:t>Analyzing </a:t>
            </a:r>
            <a:r>
              <a:rPr lang="en-US" sz="2800" dirty="0"/>
              <a:t>parallel programs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doing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Parallelism is where computation is heading.</a:t>
            </a:r>
          </a:p>
          <a:p>
            <a:endParaRPr lang="en-US" sz="2800" dirty="0"/>
          </a:p>
          <a:p>
            <a:r>
              <a:rPr lang="en-US" sz="2800" dirty="0" smtClean="0"/>
              <a:t>From 1980-2005 (</a:t>
            </a:r>
            <a:r>
              <a:rPr lang="en-US" sz="2800" dirty="0" err="1" smtClean="0"/>
              <a:t>ish</a:t>
            </a:r>
            <a:r>
              <a:rPr lang="en-US" sz="2800" dirty="0" smtClean="0"/>
              <a:t>) desktop computers got twice as fast every 18 months or so. </a:t>
            </a:r>
          </a:p>
          <a:p>
            <a:pPr lvl="1"/>
            <a:r>
              <a:rPr lang="en-US" sz="2800" dirty="0" smtClean="0"/>
              <a:t>Moore’s Law. Not an immutable law of nature. Business decision.</a:t>
            </a:r>
          </a:p>
          <a:p>
            <a:pPr lvl="1"/>
            <a:r>
              <a:rPr lang="en-US" sz="2800" dirty="0" smtClean="0"/>
              <a:t>How? Keep making everything smaller</a:t>
            </a:r>
          </a:p>
          <a:p>
            <a:r>
              <a:rPr lang="en-US" sz="2800" dirty="0" smtClean="0"/>
              <a:t>Code not running fast enough? It’ll be four times as fast if you just buy a new computer.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72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doing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End of Moore’s Law</a:t>
            </a:r>
          </a:p>
          <a:p>
            <a:r>
              <a:rPr lang="en-US" sz="2800" dirty="0" smtClean="0"/>
              <a:t>We’re at the limit of our ability to shrink processors.</a:t>
            </a:r>
          </a:p>
          <a:p>
            <a:pPr lvl="1"/>
            <a:r>
              <a:rPr lang="en-US" sz="2400" dirty="0" smtClean="0"/>
              <a:t>Transistors are really small (much smaller and quantum mechanics kicks in)</a:t>
            </a:r>
          </a:p>
          <a:p>
            <a:pPr lvl="1"/>
            <a:r>
              <a:rPr lang="en-US" sz="2400" dirty="0" smtClean="0"/>
              <a:t>and get really hot.</a:t>
            </a:r>
          </a:p>
          <a:p>
            <a:endParaRPr lang="en-US" sz="2800" dirty="0"/>
          </a:p>
          <a:p>
            <a:r>
              <a:rPr lang="en-US" sz="2800" dirty="0" smtClean="0"/>
              <a:t>Computer Architects are working very hard to still speed up processors just a little bit more.</a:t>
            </a:r>
          </a:p>
          <a:p>
            <a:pPr lvl="1"/>
            <a:r>
              <a:rPr lang="en-US" sz="2400" dirty="0" smtClean="0"/>
              <a:t>Take an architecture class to get a taste.</a:t>
            </a:r>
          </a:p>
          <a:p>
            <a:endParaRPr lang="en-US" sz="2800" dirty="0" smtClean="0"/>
          </a:p>
          <a:p>
            <a:r>
              <a:rPr lang="en-US" sz="2800" dirty="0" smtClean="0"/>
              <a:t>But to really achieve a speedup, the solution has been </a:t>
            </a:r>
            <a:r>
              <a:rPr lang="en-US" sz="2400" b="1" dirty="0" smtClean="0"/>
              <a:t>more processors</a:t>
            </a:r>
            <a:r>
              <a:rPr lang="en-US" sz="24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2448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doing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3941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Parallelism is where the world is heading.</a:t>
            </a:r>
          </a:p>
          <a:p>
            <a:r>
              <a:rPr lang="en-US" sz="2800" dirty="0" smtClean="0"/>
              <a:t>Our computers are still getting faster by adding more processors</a:t>
            </a:r>
          </a:p>
          <a:p>
            <a:pPr lvl="1"/>
            <a:r>
              <a:rPr lang="en-US" sz="2800" dirty="0" smtClean="0"/>
              <a:t>Rather than just making each new one twice as fast.</a:t>
            </a:r>
          </a:p>
          <a:p>
            <a:endParaRPr lang="en-US" sz="2800" dirty="0" smtClean="0"/>
          </a:p>
          <a:p>
            <a:r>
              <a:rPr lang="en-US" sz="2800" dirty="0" smtClean="0"/>
              <a:t>If we want to solve new, bigger problems, we’re going to need to take advantage of more than one processor.</a:t>
            </a:r>
          </a:p>
          <a:p>
            <a:endParaRPr lang="en-US" sz="2800" dirty="0"/>
          </a:p>
          <a:p>
            <a:r>
              <a:rPr lang="en-US" sz="2800" dirty="0" smtClean="0"/>
              <a:t>We won’t forget about sequential/single processor programming.</a:t>
            </a:r>
          </a:p>
          <a:p>
            <a:pPr lvl="1"/>
            <a:r>
              <a:rPr lang="en-US" sz="2800" dirty="0" smtClean="0"/>
              <a:t>It will still be simpler and good enough most of the time.</a:t>
            </a:r>
          </a:p>
          <a:p>
            <a:r>
              <a:rPr lang="en-US" sz="2800" dirty="0" smtClean="0"/>
              <a:t>But understanding parallelism is more important than ever.</a:t>
            </a:r>
          </a:p>
        </p:txBody>
      </p:sp>
    </p:spTree>
    <p:extLst>
      <p:ext uri="{BB962C8B-B14F-4D97-AF65-F5344CB8AC3E}">
        <p14:creationId xmlns:p14="http://schemas.microsoft.com/office/powerpoint/2010/main" val="277354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vs.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Parallelism</a:t>
            </a:r>
            <a:r>
              <a:rPr lang="en-US" sz="2800" dirty="0" smtClean="0"/>
              <a:t>: Use extra resources (i.e. processors) to solve your problem faster</a:t>
            </a:r>
          </a:p>
          <a:p>
            <a:r>
              <a:rPr lang="en-US" sz="2800" b="1" dirty="0" smtClean="0"/>
              <a:t>Concurrency</a:t>
            </a:r>
            <a:r>
              <a:rPr lang="en-US" sz="2800" dirty="0" smtClean="0"/>
              <a:t>: Correctly and efficiently sharing a single resource among multiple threads.</a:t>
            </a:r>
          </a:p>
          <a:p>
            <a:endParaRPr lang="en-US" sz="2800" dirty="0"/>
          </a:p>
          <a:p>
            <a:r>
              <a:rPr lang="en-US" sz="2800" dirty="0" smtClean="0"/>
              <a:t>Terms aren’t completely standard.</a:t>
            </a:r>
          </a:p>
          <a:p>
            <a:r>
              <a:rPr lang="en-US" sz="2800" dirty="0" smtClean="0"/>
              <a:t>They </a:t>
            </a:r>
            <a:r>
              <a:rPr lang="en-US" sz="2800" dirty="0" smtClean="0"/>
              <a:t>overlap somewhat.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685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Cooking:</a:t>
            </a:r>
            <a:endParaRPr lang="en-US" sz="2800" dirty="0"/>
          </a:p>
          <a:p>
            <a:r>
              <a:rPr lang="en-US" sz="2800" b="1" dirty="0" smtClean="0"/>
              <a:t>Parallelism</a:t>
            </a:r>
            <a:r>
              <a:rPr lang="en-US" sz="2800" dirty="0" smtClean="0"/>
              <a:t>: </a:t>
            </a:r>
          </a:p>
          <a:p>
            <a:r>
              <a:rPr lang="en-US" sz="2800" dirty="0" smtClean="0"/>
              <a:t>I have hundreds of potatoes to slice.</a:t>
            </a:r>
          </a:p>
          <a:p>
            <a:r>
              <a:rPr lang="en-US" sz="2800" dirty="0" smtClean="0"/>
              <a:t>Get 20 extra cooks (and knives) </a:t>
            </a:r>
          </a:p>
          <a:p>
            <a:r>
              <a:rPr lang="en-US" sz="2800" dirty="0" smtClean="0"/>
              <a:t>Hand them all a bunch of potatoes</a:t>
            </a:r>
          </a:p>
          <a:p>
            <a:r>
              <a:rPr lang="en-US" sz="2800" b="1" dirty="0" smtClean="0"/>
              <a:t>Concurrency:</a:t>
            </a:r>
            <a:endParaRPr lang="en-US" sz="2800" dirty="0" smtClean="0"/>
          </a:p>
          <a:p>
            <a:r>
              <a:rPr lang="en-US" sz="2800" dirty="0" smtClean="0"/>
              <a:t>10 cooks are trying to share 4 burners</a:t>
            </a:r>
          </a:p>
          <a:p>
            <a:r>
              <a:rPr lang="en-US" sz="2800" dirty="0" smtClean="0"/>
              <a:t>And one oven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013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Parallelism:</a:t>
            </a:r>
          </a:p>
          <a:p>
            <a:r>
              <a:rPr lang="en-US" sz="2800" dirty="0" smtClean="0"/>
              <a:t>I want to sum up all the elements in an array</a:t>
            </a:r>
          </a:p>
          <a:p>
            <a:r>
              <a:rPr lang="en-US" sz="2800" dirty="0" smtClean="0"/>
              <a:t>Divide the array in 4, sum up each piece in a different thread</a:t>
            </a:r>
          </a:p>
          <a:p>
            <a:r>
              <a:rPr lang="en-US" sz="2800" dirty="0" smtClean="0"/>
              <a:t>Add together the threads’ answers for the final answer</a:t>
            </a:r>
          </a:p>
          <a:p>
            <a:endParaRPr lang="en-US" sz="2800" dirty="0"/>
          </a:p>
          <a:p>
            <a:r>
              <a:rPr lang="en-US" sz="2800" dirty="0" smtClean="0"/>
              <a:t>Concurrency:</a:t>
            </a:r>
            <a:br>
              <a:rPr lang="en-US" sz="2800" dirty="0" smtClean="0"/>
            </a:br>
            <a:r>
              <a:rPr lang="en-US" sz="2800" dirty="0" smtClean="0"/>
              <a:t>Two users are trying to add an entry to a hash table at the same time.</a:t>
            </a:r>
          </a:p>
          <a:p>
            <a:r>
              <a:rPr lang="en-US" sz="2800" dirty="0" smtClean="0"/>
              <a:t>What if the hashes collide? What if they’re the same key and different values?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16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Kasey">
      <a:majorFont>
        <a:latin typeface="Georgia"/>
        <a:ea typeface=""/>
        <a:cs typeface=""/>
      </a:majorFont>
      <a:minorFont>
        <a:latin typeface="Segoe UI Semiligh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lecture-01-intro</Template>
  <TotalTime>5557</TotalTime>
  <Words>1675</Words>
  <Application>Microsoft Office PowerPoint</Application>
  <PresentationFormat>Widescreen</PresentationFormat>
  <Paragraphs>316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Cambria Math</vt:lpstr>
      <vt:lpstr>Courier New</vt:lpstr>
      <vt:lpstr>Segoe UI</vt:lpstr>
      <vt:lpstr>Segoe UI Light</vt:lpstr>
      <vt:lpstr>Segoe UI Semibold</vt:lpstr>
      <vt:lpstr>Segoe UI Semilight</vt:lpstr>
      <vt:lpstr>Tw Cen MT</vt:lpstr>
      <vt:lpstr>Wingdings 3</vt:lpstr>
      <vt:lpstr>Integral</vt:lpstr>
      <vt:lpstr>Intro to Parallelism</vt:lpstr>
      <vt:lpstr>Announcements</vt:lpstr>
      <vt:lpstr>Parallelism &amp; Concurrency</vt:lpstr>
      <vt:lpstr>Why are we doing this?</vt:lpstr>
      <vt:lpstr>Why are we doing this?</vt:lpstr>
      <vt:lpstr>Why are we doing this?</vt:lpstr>
      <vt:lpstr>Parallelism vs. Concurrency</vt:lpstr>
      <vt:lpstr>Analogies</vt:lpstr>
      <vt:lpstr>Examples</vt:lpstr>
      <vt:lpstr>Sharing Memory with Threads</vt:lpstr>
      <vt:lpstr>Sequential Code</vt:lpstr>
      <vt:lpstr>Sharing Memory with Threads</vt:lpstr>
      <vt:lpstr>Parallel Code</vt:lpstr>
      <vt:lpstr>We need new primitives</vt:lpstr>
      <vt:lpstr>For Today</vt:lpstr>
      <vt:lpstr>A Simple Problem</vt:lpstr>
      <vt:lpstr>ParallelSum: Take 1</vt:lpstr>
      <vt:lpstr>ParallelSum: Take 1</vt:lpstr>
      <vt:lpstr>Bugs</vt:lpstr>
      <vt:lpstr>ParallelSum: Take 2</vt:lpstr>
      <vt:lpstr>Bugs</vt:lpstr>
      <vt:lpstr>ParallelSum: Take 2</vt:lpstr>
      <vt:lpstr>Join</vt:lpstr>
      <vt:lpstr>(Almost) No Shared Memory!</vt:lpstr>
      <vt:lpstr>Optimizing: Number of Threads</vt:lpstr>
      <vt:lpstr>Optimizing: Number of Threads</vt:lpstr>
      <vt:lpstr>Divide and Conquer: Parallelism</vt:lpstr>
      <vt:lpstr>Divide and Conquer SumThread</vt:lpstr>
      <vt:lpstr>Divide And Conqure SumThread</vt:lpstr>
      <vt:lpstr>Divide And Conquer Optimization</vt:lpstr>
      <vt:lpstr>Cut-offs</vt:lpstr>
      <vt:lpstr>One more optimization</vt:lpstr>
      <vt:lpstr>Analysis</vt:lpstr>
      <vt:lpstr>Other Engineering Decisions</vt:lpstr>
      <vt:lpstr>Wrap Up</vt:lpstr>
    </vt:vector>
  </TitlesOfParts>
  <Company>CSE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Parallelism</dc:title>
  <dc:creator>Robert Weber</dc:creator>
  <cp:lastModifiedBy>Robert Weber</cp:lastModifiedBy>
  <cp:revision>34</cp:revision>
  <dcterms:created xsi:type="dcterms:W3CDTF">2018-07-19T16:47:06Z</dcterms:created>
  <dcterms:modified xsi:type="dcterms:W3CDTF">2018-07-23T15:47:27Z</dcterms:modified>
</cp:coreProperties>
</file>