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73" r:id="rId4"/>
    <p:sldId id="274" r:id="rId5"/>
    <p:sldId id="275" r:id="rId6"/>
    <p:sldId id="276" r:id="rId7"/>
    <p:sldId id="277" r:id="rId8"/>
    <p:sldId id="278" r:id="rId9"/>
    <p:sldId id="281" r:id="rId10"/>
    <p:sldId id="279" r:id="rId11"/>
    <p:sldId id="280" r:id="rId12"/>
    <p:sldId id="259" r:id="rId13"/>
    <p:sldId id="257" r:id="rId14"/>
    <p:sldId id="258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xmlns="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0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xmlns="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xmlns="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xmlns="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xmlns="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xmlns="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8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xmlns="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xmlns="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xmlns="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47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xmlns="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4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0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1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xmlns="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xmlns="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xmlns="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xmlns="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xmlns="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xmlns="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xmlns="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xmlns="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xmlns="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xmlns="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xmlns="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xmlns="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xmlns="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57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112DC70-8E99-4D33-AB57-5DFBEF8BBCAD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7F0E013-4DDC-41D7-997A-F374D75713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80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wWBy6J5gz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Sorting Lower Bound and Non-Comparison Sorts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Structures and Parallelism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19B08F-B28A-43D1-BC6C-00C408789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1"/>
          <a:stretch/>
        </p:blipFill>
        <p:spPr>
          <a:xfrm>
            <a:off x="0" y="0"/>
            <a:ext cx="12252960" cy="4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Median of Three</a:t>
            </a:r>
          </a:p>
          <a:p>
            <a:pPr lvl="1"/>
            <a:r>
              <a:rPr lang="en-US" sz="2800" dirty="0" smtClean="0"/>
              <a:t>Take the median of the first, last, and midpoint as the pivot.</a:t>
            </a:r>
          </a:p>
          <a:p>
            <a:pPr lvl="1"/>
            <a:r>
              <a:rPr lang="en-US" sz="2800" dirty="0" smtClean="0"/>
              <a:t>Fast!</a:t>
            </a:r>
          </a:p>
          <a:p>
            <a:pPr lvl="1"/>
            <a:r>
              <a:rPr lang="en-US" sz="2800" dirty="0" smtClean="0"/>
              <a:t>Unlikely to get bad behavior (but definitely still possible)</a:t>
            </a:r>
          </a:p>
          <a:p>
            <a:pPr lvl="1"/>
            <a:r>
              <a:rPr lang="en-US" sz="2800" dirty="0" smtClean="0"/>
              <a:t>Reasonable default choice.</a:t>
            </a:r>
          </a:p>
          <a:p>
            <a:pPr lvl="1"/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29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Running Time:</a:t>
                </a:r>
              </a:p>
              <a:p>
                <a:pPr lvl="1"/>
                <a:r>
                  <a:rPr lang="en-US" sz="2400" dirty="0" smtClean="0"/>
                  <a:t>Worst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Average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(not responsible for the proof, talk to Robbie if you’re curious)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In place: Yes</a:t>
                </a:r>
              </a:p>
              <a:p>
                <a:r>
                  <a:rPr lang="en-US" sz="2800" dirty="0" smtClean="0"/>
                  <a:t>Stable: No.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5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We keep hitting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 the worst case.</a:t>
                </a:r>
              </a:p>
              <a:p>
                <a:r>
                  <a:rPr lang="en-US" sz="2800" dirty="0" smtClean="0"/>
                  <a:t>Can we do better?</a:t>
                </a:r>
              </a:p>
              <a:p>
                <a:r>
                  <a:rPr lang="en-US" sz="2800" dirty="0" smtClean="0"/>
                  <a:t>Or is this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pattern a fundamental barrier?</a:t>
                </a:r>
                <a:endParaRPr lang="en-US" sz="2800" dirty="0"/>
              </a:p>
              <a:p>
                <a:r>
                  <a:rPr lang="en-US" sz="2800" dirty="0" smtClean="0"/>
                  <a:t>Without more information about our data set, we can do no better.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59750"/>
              </a:xfrm>
              <a:blipFill rotWithShape="0">
                <a:blip r:embed="rId2"/>
                <a:stretch>
                  <a:fillRect l="-654" t="-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84812" y="3759252"/>
                <a:ext cx="10186292" cy="184890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200" dirty="0" smtClean="0"/>
              </a:p>
              <a:p>
                <a:r>
                  <a:rPr lang="en-US" sz="2800" dirty="0" smtClean="0"/>
                  <a:t>Any sorting algorithm which only interacts with its input by comparing elements must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smtClean="0"/>
                  <a:t>time </a:t>
                </a:r>
                <a:r>
                  <a:rPr lang="en-US" sz="2800" dirty="0" smtClean="0"/>
                  <a:t>in the worst case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12" y="3759252"/>
                <a:ext cx="10186292" cy="1848909"/>
              </a:xfrm>
              <a:prstGeom prst="rect">
                <a:avLst/>
              </a:prstGeom>
              <a:blipFill rotWithShape="0">
                <a:blip r:embed="rId3"/>
                <a:stretch>
                  <a:fillRect l="-12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984812" y="3759252"/>
            <a:ext cx="10186291" cy="5903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Comparison Sorting Lower Bound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955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5"/>
            <a:ext cx="11187258" cy="5132888"/>
          </a:xfrm>
        </p:spPr>
        <p:txBody>
          <a:bodyPr>
            <a:noAutofit/>
          </a:bodyPr>
          <a:lstStyle/>
          <a:p>
            <a:r>
              <a:rPr lang="en-US" sz="2800" dirty="0" smtClean="0"/>
              <a:t>Suppose we have a size 3 array to sort. </a:t>
            </a:r>
          </a:p>
          <a:p>
            <a:r>
              <a:rPr lang="en-US" sz="2800" dirty="0" smtClean="0"/>
              <a:t>We will figure out which array to return by comparing elements.</a:t>
            </a:r>
          </a:p>
          <a:p>
            <a:r>
              <a:rPr lang="en-US" sz="2800" dirty="0" smtClean="0"/>
              <a:t>When we know what the correct order is, we’ll return that array.</a:t>
            </a:r>
          </a:p>
          <a:p>
            <a:endParaRPr lang="en-US" sz="2800" dirty="0"/>
          </a:p>
          <a:p>
            <a:r>
              <a:rPr lang="en-US" sz="2800" dirty="0" smtClean="0"/>
              <a:t>In our real algorithm, we’re probably moving things around to make the code understandable.</a:t>
            </a:r>
          </a:p>
          <a:p>
            <a:r>
              <a:rPr lang="en-US" sz="2800" dirty="0" smtClean="0"/>
              <a:t>Don’t worry about that for the proof.</a:t>
            </a:r>
          </a:p>
          <a:p>
            <a:r>
              <a:rPr lang="en-US" sz="2800" dirty="0" smtClean="0"/>
              <a:t>Whatever tricks we’re using to remember what’s big and small, it doesn’t matter if we don’t look first!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5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1587" y="123987"/>
            <a:ext cx="4014061" cy="1658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a&lt;b&lt;c; a&lt;c&lt;b; b&lt;a&lt;c; </a:t>
            </a:r>
          </a:p>
          <a:p>
            <a:pPr algn="ctr"/>
            <a:r>
              <a:rPr lang="en-US" sz="2800" dirty="0" smtClean="0"/>
              <a:t>b&lt;c&lt;a; c&lt;b&lt;a; c&lt;a&lt;b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20692" y="1828800"/>
            <a:ext cx="1038386" cy="4804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485681" y="1782306"/>
            <a:ext cx="898902" cy="5889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93364" y="2355742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a&lt;b&lt;c; a&lt;c&lt;b; c&lt;a&lt;b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563173" y="2371241"/>
            <a:ext cx="4014061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b&lt;a&lt;c; b&lt;c&lt;a; c&lt;b&lt;a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80815" y="3964983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a&lt;b&lt;c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304083" y="3964983"/>
            <a:ext cx="2887850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a&lt;c&lt;b; c&lt;a&lt;b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9020851" y="3924144"/>
            <a:ext cx="2681207" cy="7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b&lt;c&lt;a; c&lt;b&lt;a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338807" y="3964983"/>
            <a:ext cx="1782305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b&lt;a&lt;c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1699615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a&lt;c&lt;b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353280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c&lt;a&lt;b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121112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b&lt;c&lt;a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10292761" y="5549510"/>
            <a:ext cx="1539498" cy="743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c&lt;b&lt;a</a:t>
            </a:r>
            <a:endParaRPr lang="en-US" sz="2800" dirty="0"/>
          </a:p>
        </p:txBody>
      </p:sp>
      <p:cxnSp>
        <p:nvCxnSpPr>
          <p:cNvPr id="22" name="Straight Arrow Connector 21"/>
          <p:cNvCxnSpPr>
            <a:endCxn id="12" idx="0"/>
          </p:cNvCxnSpPr>
          <p:nvPr/>
        </p:nvCxnSpPr>
        <p:spPr>
          <a:xfrm flipH="1">
            <a:off x="950564" y="3099662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39113" y="3115161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229959" y="3124376"/>
            <a:ext cx="1287966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803027" y="3108388"/>
            <a:ext cx="683740" cy="8132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312321" y="469654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600870" y="471204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606587" y="4703806"/>
            <a:ext cx="1026517" cy="86532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0895136" y="4719305"/>
            <a:ext cx="682098" cy="8251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84917" y="1782306"/>
            <a:ext cx="2629089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Ask: is </a:t>
            </a:r>
          </a:p>
          <a:p>
            <a:pPr algn="ctr"/>
            <a:r>
              <a:rPr lang="en-US" sz="2800" dirty="0" smtClean="0"/>
              <a:t>a &lt; b?</a:t>
            </a:r>
            <a:endParaRPr lang="en-US" sz="2800" dirty="0"/>
          </a:p>
        </p:txBody>
      </p:sp>
      <p:sp>
        <p:nvSpPr>
          <p:cNvPr id="38" name="Oval 37"/>
          <p:cNvSpPr/>
          <p:nvPr/>
        </p:nvSpPr>
        <p:spPr>
          <a:xfrm>
            <a:off x="1588692" y="3169858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 smtClean="0"/>
              <a:t>b&lt;c?</a:t>
            </a:r>
            <a:endParaRPr lang="en-US" sz="2400" dirty="0"/>
          </a:p>
        </p:txBody>
      </p:sp>
      <p:sp>
        <p:nvSpPr>
          <p:cNvPr id="39" name="Oval 38"/>
          <p:cNvSpPr/>
          <p:nvPr/>
        </p:nvSpPr>
        <p:spPr>
          <a:xfrm>
            <a:off x="8186222" y="315781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&lt;c?</a:t>
            </a:r>
            <a:endParaRPr lang="en-US" sz="2400" dirty="0"/>
          </a:p>
        </p:txBody>
      </p:sp>
      <p:sp>
        <p:nvSpPr>
          <p:cNvPr id="40" name="Oval 39"/>
          <p:cNvSpPr/>
          <p:nvPr/>
        </p:nvSpPr>
        <p:spPr>
          <a:xfrm>
            <a:off x="2997223" y="477515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&lt;c?</a:t>
            </a:r>
            <a:endParaRPr lang="en-US" sz="2400" dirty="0"/>
          </a:p>
        </p:txBody>
      </p:sp>
      <p:sp>
        <p:nvSpPr>
          <p:cNvPr id="41" name="Oval 40"/>
          <p:cNvSpPr/>
          <p:nvPr/>
        </p:nvSpPr>
        <p:spPr>
          <a:xfrm>
            <a:off x="9301856" y="4738083"/>
            <a:ext cx="1867246" cy="74964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Ask: is</a:t>
            </a:r>
          </a:p>
          <a:p>
            <a:pPr algn="ctr"/>
            <a:r>
              <a:rPr lang="en-US" sz="2400" dirty="0" smtClean="0"/>
              <a:t>b&lt;c?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71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How many operations can we </a:t>
                </a:r>
                <a:r>
                  <a:rPr lang="en-US" sz="2800" dirty="0" smtClean="0"/>
                  <a:t>guarantee in the worst case?</a:t>
                </a:r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How tall is the tree if the array is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What’s the simplified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?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2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the Proof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33013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How many operations can we </a:t>
                </a:r>
                <a:r>
                  <a:rPr lang="en-US" sz="2800" dirty="0" smtClean="0"/>
                  <a:t>guarantee in the worst case?</a:t>
                </a:r>
                <a:endParaRPr lang="en-US" sz="2800" dirty="0" smtClean="0"/>
              </a:p>
              <a:p>
                <a:pPr lvl="1"/>
                <a:r>
                  <a:rPr lang="en-US" sz="2400" dirty="0" smtClean="0"/>
                  <a:t>Equal to the height of the tree.</a:t>
                </a:r>
                <a:endParaRPr lang="en-US" sz="2400" dirty="0"/>
              </a:p>
              <a:p>
                <a:r>
                  <a:rPr lang="en-US" sz="2800" dirty="0" smtClean="0"/>
                  <a:t>How tall is the tree if the array is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800" dirty="0" smtClean="0"/>
              </a:p>
              <a:p>
                <a:pPr lvl="1"/>
                <a:r>
                  <a:rPr lang="en-US" sz="2400" dirty="0" smtClean="0"/>
                  <a:t>One of the children has at least half of the possible inputs. </a:t>
                </a:r>
              </a:p>
              <a:p>
                <a:pPr lvl="1"/>
                <a:r>
                  <a:rPr lang="en-US" sz="2400" dirty="0" smtClean="0"/>
                  <a:t>What level can we guarantee has an internal node?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</m:oMath>
                </a14:m>
                <a:endParaRPr lang="en-US" sz="2400" dirty="0" smtClean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What’s the simplified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28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!)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</m:fun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func>
                      </m:e>
                    </m:func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 (only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 smtClean="0"/>
                  <a:t> copies)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330135"/>
              </a:xfrm>
              <a:blipFill rotWithShape="0">
                <a:blip r:embed="rId2"/>
                <a:stretch>
                  <a:fillRect l="-654" t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4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tight lower bound like this is </a:t>
            </a:r>
            <a:r>
              <a:rPr lang="en-US" sz="2800" b="1" dirty="0" smtClean="0"/>
              <a:t>very </a:t>
            </a:r>
            <a:r>
              <a:rPr lang="en-US" sz="2800" dirty="0" smtClean="0"/>
              <a:t>rare.</a:t>
            </a:r>
          </a:p>
          <a:p>
            <a:r>
              <a:rPr lang="en-US" sz="2800" dirty="0" smtClean="0"/>
              <a:t>This proof had to argue about every possible algorithm </a:t>
            </a:r>
          </a:p>
          <a:p>
            <a:pPr lvl="1"/>
            <a:r>
              <a:rPr lang="en-US" sz="2400" dirty="0" smtClean="0"/>
              <a:t>that’s really hard to do. </a:t>
            </a:r>
          </a:p>
          <a:p>
            <a:endParaRPr lang="en-US" sz="2800" dirty="0" smtClean="0"/>
          </a:p>
          <a:p>
            <a:r>
              <a:rPr lang="en-US" sz="2800" dirty="0" smtClean="0"/>
              <a:t>We can’t come up with a more clever recurrence to sort faster.</a:t>
            </a:r>
          </a:p>
          <a:p>
            <a:r>
              <a:rPr lang="en-US" sz="2800" dirty="0" smtClean="0"/>
              <a:t>This theorem actually says things about data structures</a:t>
            </a:r>
          </a:p>
          <a:p>
            <a:pPr lvl="1"/>
            <a:r>
              <a:rPr lang="en-US" sz="2400" dirty="0" smtClean="0"/>
              <a:t>See exercise 7.</a:t>
            </a:r>
            <a:endParaRPr lang="en-US" sz="24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Unless </a:t>
            </a:r>
            <a:r>
              <a:rPr lang="en-US" sz="2800" dirty="0" smtClean="0"/>
              <a:t>we make some assumptions about our input.</a:t>
            </a:r>
          </a:p>
          <a:p>
            <a:r>
              <a:rPr lang="en-US" sz="2800" dirty="0" smtClean="0"/>
              <a:t>And get information without doing the comparisons.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4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the Lower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we avoid using comparisons?</a:t>
            </a:r>
          </a:p>
          <a:p>
            <a:endParaRPr lang="en-US" sz="2800" dirty="0"/>
          </a:p>
          <a:p>
            <a:r>
              <a:rPr lang="en-US" sz="2800" dirty="0" smtClean="0"/>
              <a:t>In general probably not. </a:t>
            </a:r>
          </a:p>
          <a:p>
            <a:r>
              <a:rPr lang="en-US" sz="2800" dirty="0" smtClean="0"/>
              <a:t>In your programming projects, definitely not.</a:t>
            </a:r>
          </a:p>
          <a:p>
            <a:endParaRPr lang="en-US" sz="2800" dirty="0"/>
          </a:p>
          <a:p>
            <a:r>
              <a:rPr lang="en-US" sz="2800" dirty="0" smtClean="0"/>
              <a:t>But what if we know that all of our data points are small integers?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38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Sort (aka Bin Sort)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655170"/>
              </p:ext>
            </p:extLst>
          </p:nvPr>
        </p:nvGraphicFramePr>
        <p:xfrm>
          <a:off x="574675" y="1589314"/>
          <a:ext cx="11187110" cy="6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04285"/>
              </p:ext>
            </p:extLst>
          </p:nvPr>
        </p:nvGraphicFramePr>
        <p:xfrm>
          <a:off x="1640114" y="372412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327192"/>
              </p:ext>
            </p:extLst>
          </p:nvPr>
        </p:nvGraphicFramePr>
        <p:xfrm>
          <a:off x="574675" y="5371251"/>
          <a:ext cx="11187110" cy="696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  <a:gridCol w="1118711"/>
              </a:tblGrid>
              <a:tr h="6966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34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P1 feedback coming soon.</a:t>
            </a:r>
          </a:p>
          <a:p>
            <a:r>
              <a:rPr lang="en-US" sz="2800" dirty="0" smtClean="0"/>
              <a:t>Make sure to look at it before the end of P2.</a:t>
            </a:r>
          </a:p>
          <a:p>
            <a:endParaRPr lang="en-US" sz="2800" dirty="0"/>
          </a:p>
          <a:p>
            <a:r>
              <a:rPr lang="en-US" sz="2800" dirty="0" smtClean="0"/>
              <a:t>You can use up to two late days for P2</a:t>
            </a:r>
          </a:p>
          <a:p>
            <a:r>
              <a:rPr lang="en-US" sz="2800" dirty="0" smtClean="0"/>
              <a:t>But watch out for the exercise deadline that Friday.</a:t>
            </a:r>
          </a:p>
          <a:p>
            <a:endParaRPr lang="en-US" sz="2800" dirty="0"/>
          </a:p>
          <a:p>
            <a:r>
              <a:rPr lang="en-US" sz="2800" dirty="0" err="1" smtClean="0"/>
              <a:t>Writeup</a:t>
            </a:r>
            <a:r>
              <a:rPr lang="en-US" sz="2800" dirty="0" smtClean="0"/>
              <a:t>: Timing vs. Counting handout on webpage.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5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Running time?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If 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/>
                  <a:t> possible values and an array of size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/>
                  <a:t>?</a:t>
                </a:r>
                <a:br>
                  <a:rPr lang="en-US" sz="2800" dirty="0" smtClean="0"/>
                </a:b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r>
                  <a:rPr lang="en-US" sz="2800" dirty="0" smtClean="0"/>
                  <a:t>How are we beating the lower bound?</a:t>
                </a:r>
              </a:p>
              <a:p>
                <a:r>
                  <a:rPr lang="en-US" sz="2800" dirty="0" smtClean="0"/>
                  <a:t>When we place an element, we implicitly compare it to all the others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 smtClean="0"/>
                  <a:t> time!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9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4317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each digit (starting at the ones place)</a:t>
            </a:r>
          </a:p>
          <a:p>
            <a:pPr lvl="1"/>
            <a:r>
              <a:rPr lang="en-US" sz="2400" dirty="0" smtClean="0"/>
              <a:t>Run a “bucket sort” with respect to that digit</a:t>
            </a:r>
          </a:p>
          <a:p>
            <a:pPr lvl="1"/>
            <a:r>
              <a:rPr lang="en-US" sz="2400" dirty="0" smtClean="0"/>
              <a:t>Keep the sort stable!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21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Sort: Ones Place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914647"/>
              </p:ext>
            </p:extLst>
          </p:nvPr>
        </p:nvGraphicFramePr>
        <p:xfrm>
          <a:off x="1618343" y="178646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51648"/>
              </p:ext>
            </p:extLst>
          </p:nvPr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56114" y="50334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562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693885" y="3984171"/>
            <a:ext cx="95068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234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44572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555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682343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777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20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789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20113" y="490895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678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6114" y="398417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012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19174"/>
              </p:ext>
            </p:extLst>
          </p:nvPr>
        </p:nvGraphicFramePr>
        <p:xfrm>
          <a:off x="1607456" y="608263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>
            <a:stCxn id="13" idx="2"/>
            <a:endCxn id="7" idx="0"/>
          </p:cNvCxnSpPr>
          <p:nvPr/>
        </p:nvCxnSpPr>
        <p:spPr>
          <a:xfrm>
            <a:off x="3175000" y="4507391"/>
            <a:ext cx="0" cy="526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12" idx="0"/>
          </p:cNvCxnSpPr>
          <p:nvPr/>
        </p:nvCxnSpPr>
        <p:spPr>
          <a:xfrm flipH="1">
            <a:off x="7238999" y="4507391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Sort: Tens Place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95813"/>
              </p:ext>
            </p:extLst>
          </p:nvPr>
        </p:nvGraphicFramePr>
        <p:xfrm>
          <a:off x="1618343" y="2893141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343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87754" y="3675703"/>
            <a:ext cx="983048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562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4094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234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4998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555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696793" y="3675703"/>
            <a:ext cx="963237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777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8708572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789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660391" y="4637209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678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56114" y="3675703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012</a:t>
            </a:r>
            <a:endParaRPr 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74525"/>
              </p:ext>
            </p:extLst>
          </p:nvPr>
        </p:nvGraphicFramePr>
        <p:xfrm>
          <a:off x="1618343" y="18039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97983"/>
              </p:ext>
            </p:extLst>
          </p:nvPr>
        </p:nvGraphicFramePr>
        <p:xfrm>
          <a:off x="1618343" y="5461555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7179277" y="42356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1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Sort: Hundreds Place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736868"/>
              </p:ext>
            </p:extLst>
          </p:nvPr>
        </p:nvGraphicFramePr>
        <p:xfrm>
          <a:off x="1618343" y="3201609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45523" y="4158382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683294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562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44217" y="5096001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234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8329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555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47652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777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49982" y="512021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789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5473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678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613344" y="4146275"/>
            <a:ext cx="1037771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012</a:t>
            </a:r>
            <a:endParaRPr lang="en-US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842425"/>
              </p:ext>
            </p:extLst>
          </p:nvPr>
        </p:nvGraphicFramePr>
        <p:xfrm>
          <a:off x="1585982" y="5822968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>
            <a:off x="6266536" y="47027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202177" y="4691473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164407" y="4700647"/>
            <a:ext cx="1" cy="40156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884787"/>
              </p:ext>
            </p:extLst>
          </p:nvPr>
        </p:nvGraphicFramePr>
        <p:xfrm>
          <a:off x="1613344" y="1980696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791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012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555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562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777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678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32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Key idea: by keeping the sorts stable, when we sort by the hundreds place, ties are broken by tens place (then by ones place).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Running time?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 smtClean="0"/>
                  <a:t> is number of digits in each </a:t>
                </a:r>
                <a:r>
                  <a:rPr lang="en-US" sz="2800" dirty="0" smtClean="0"/>
                  <a:t>entry,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 smtClean="0"/>
                  <a:t> is the radix, i.e</a:t>
                </a:r>
                <a:r>
                  <a:rPr lang="en-US" sz="2800" dirty="0" smtClean="0"/>
                  <a:t>. the base of the number system.</a:t>
                </a:r>
                <a:endParaRPr lang="en-US" sz="2800" dirty="0"/>
              </a:p>
              <a:p>
                <a:r>
                  <a:rPr lang="en-US" sz="2800" dirty="0" smtClean="0"/>
                  <a:t>How do we avoid the lower bound?</a:t>
                </a:r>
              </a:p>
              <a:p>
                <a:pPr lvl="1"/>
                <a:r>
                  <a:rPr lang="en-US" sz="2400" dirty="0" smtClean="0"/>
                  <a:t>Same way as bucket sort, we implicitly get free comparison information when we insert into a bucket. 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7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Radix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can you use it?</a:t>
            </a:r>
          </a:p>
          <a:p>
            <a:endParaRPr lang="en-US" sz="2800" dirty="0"/>
          </a:p>
          <a:p>
            <a:r>
              <a:rPr lang="en-US" sz="2800" dirty="0" err="1" smtClean="0"/>
              <a:t>ints</a:t>
            </a:r>
            <a:r>
              <a:rPr lang="en-US" sz="2800" dirty="0" smtClean="0"/>
              <a:t> and strings. As long as they aren’t too large.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303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have a bunch of data. How do you sort it?</a:t>
            </a:r>
          </a:p>
          <a:p>
            <a:endParaRPr lang="en-US" sz="2800" dirty="0"/>
          </a:p>
          <a:p>
            <a:r>
              <a:rPr lang="en-US" sz="2800" dirty="0" smtClean="0"/>
              <a:t>Honestly…use your language’s default implementation</a:t>
            </a:r>
          </a:p>
          <a:p>
            <a:pPr lvl="1"/>
            <a:r>
              <a:rPr lang="en-US" sz="2400" dirty="0" smtClean="0"/>
              <a:t>It’s been carefully optimized.</a:t>
            </a:r>
          </a:p>
          <a:p>
            <a:r>
              <a:rPr lang="en-US" sz="2800" dirty="0" smtClean="0"/>
              <a:t>Unless you really know something about your data, or the situation your in</a:t>
            </a:r>
          </a:p>
          <a:p>
            <a:pPr lvl="1"/>
            <a:r>
              <a:rPr lang="en-US" sz="2400" dirty="0" smtClean="0"/>
              <a:t>Not a lot of extra memory? Use an in place sort.</a:t>
            </a:r>
          </a:p>
          <a:p>
            <a:pPr lvl="1"/>
            <a:r>
              <a:rPr lang="en-US" sz="2400" dirty="0" smtClean="0"/>
              <a:t>Want to sort repeatedly to break ties? Use a stable sort.</a:t>
            </a:r>
          </a:p>
          <a:p>
            <a:pPr lvl="1"/>
            <a:r>
              <a:rPr lang="en-US" sz="2400" dirty="0" smtClean="0"/>
              <a:t>Know your data all falls into a small range? Bucket (or maybe Radix) sort.</a:t>
            </a:r>
          </a:p>
        </p:txBody>
      </p:sp>
    </p:spTree>
    <p:extLst>
      <p:ext uri="{BB962C8B-B14F-4D97-AF65-F5344CB8AC3E}">
        <p14:creationId xmlns:p14="http://schemas.microsoft.com/office/powerpoint/2010/main" val="23760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Still Divide and Conquer, but a different idea:</a:t>
            </a:r>
          </a:p>
          <a:p>
            <a:r>
              <a:rPr lang="en-US" sz="2800" dirty="0" smtClean="0"/>
              <a:t>Let’s divide the array into “big” values and “small” values</a:t>
            </a:r>
          </a:p>
          <a:p>
            <a:pPr lvl="1"/>
            <a:r>
              <a:rPr lang="en-US" sz="2400" dirty="0" smtClean="0"/>
              <a:t>And recursively sort those</a:t>
            </a:r>
          </a:p>
          <a:p>
            <a:r>
              <a:rPr lang="en-US" sz="2800" dirty="0" smtClean="0"/>
              <a:t>What’s “big”? </a:t>
            </a:r>
          </a:p>
          <a:p>
            <a:pPr lvl="1"/>
            <a:r>
              <a:rPr lang="en-US" sz="2400" dirty="0" smtClean="0"/>
              <a:t>Choose an element (“the pivot”) anything bigger than that.</a:t>
            </a:r>
          </a:p>
          <a:p>
            <a:r>
              <a:rPr lang="en-US" sz="2800" dirty="0" smtClean="0"/>
              <a:t>How do we pick the pivot?</a:t>
            </a:r>
          </a:p>
          <a:p>
            <a:r>
              <a:rPr lang="en-US" sz="2800" dirty="0" smtClean="0"/>
              <a:t>For now, let’s just take the first thing in the array: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027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 smtClean="0"/>
                  <a:t>How do we divide the array into “bigger than the pivot” and “less than the pivot?”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1. Swap the pivot to the far left.</a:t>
                </a:r>
              </a:p>
              <a:p>
                <a:r>
                  <a:rPr lang="en-US" sz="2800" dirty="0" smtClean="0"/>
                  <a:t>2.Make a pointer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 on the left,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on the right</a:t>
                </a:r>
              </a:p>
              <a:p>
                <a:r>
                  <a:rPr lang="en-US" sz="2800" dirty="0" smtClean="0"/>
                  <a:t>3. Until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meet</a:t>
                </a:r>
              </a:p>
              <a:p>
                <a:pPr lvl="1"/>
                <a:r>
                  <a:rPr lang="en-US" sz="2400" dirty="0" smtClean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 smtClean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smtClean="0"/>
                  <a:t> left</a:t>
                </a:r>
              </a:p>
              <a:p>
                <a:pPr lvl="1"/>
                <a:r>
                  <a:rPr lang="en-US" sz="2400" dirty="0" smtClean="0"/>
                  <a:t>While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pivot</m:t>
                    </m:r>
                  </m:oMath>
                </a14:m>
                <a:r>
                  <a:rPr lang="en-US" sz="2400" dirty="0" smtClean="0"/>
                  <a:t> move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 smtClean="0"/>
                  <a:t> right</a:t>
                </a:r>
              </a:p>
              <a:p>
                <a:pPr lvl="1"/>
                <a:r>
                  <a:rPr lang="en-US" sz="2400" dirty="0" smtClean="0"/>
                  <a:t>Swap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4. Swap A[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] or A[i-1] with pivot.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6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Swapping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1604890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7" name="Arrow: Down 17">
            <a:extLst>
              <a:ext uri="{FF2B5EF4-FFF2-40B4-BE49-F238E27FC236}">
                <a16:creationId xmlns:a16="http://schemas.microsoft.com/office/drawing/2014/main" xmlns="" id="{0C729AB3-0AA3-4B52-999F-38020A086FB9}"/>
              </a:ext>
            </a:extLst>
          </p:cNvPr>
          <p:cNvSpPr/>
          <p:nvPr/>
        </p:nvSpPr>
        <p:spPr>
          <a:xfrm rot="10800000">
            <a:off x="2516537" y="2470722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32">
            <a:extLst>
              <a:ext uri="{FF2B5EF4-FFF2-40B4-BE49-F238E27FC236}">
                <a16:creationId xmlns:a16="http://schemas.microsoft.com/office/drawing/2014/main" xmlns="" id="{6C26FD1E-0B91-4932-B554-CC01C23F50C0}"/>
              </a:ext>
            </a:extLst>
          </p:cNvPr>
          <p:cNvSpPr/>
          <p:nvPr/>
        </p:nvSpPr>
        <p:spPr>
          <a:xfrm rot="10800000">
            <a:off x="10565100" y="2470723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xmlns="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30449" y="3327905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15" name="Arrow: Down 17">
            <a:extLst>
              <a:ext uri="{FF2B5EF4-FFF2-40B4-BE49-F238E27FC236}">
                <a16:creationId xmlns:a16="http://schemas.microsoft.com/office/drawing/2014/main" xmlns="" id="{0C729AB3-0AA3-4B52-999F-38020A086FB9}"/>
              </a:ext>
            </a:extLst>
          </p:cNvPr>
          <p:cNvSpPr/>
          <p:nvPr/>
        </p:nvSpPr>
        <p:spPr>
          <a:xfrm rot="10800000">
            <a:off x="5498198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32">
            <a:extLst>
              <a:ext uri="{FF2B5EF4-FFF2-40B4-BE49-F238E27FC236}">
                <a16:creationId xmlns:a16="http://schemas.microsoft.com/office/drawing/2014/main" xmlns="" id="{6C26FD1E-0B91-4932-B554-CC01C23F50C0}"/>
              </a:ext>
            </a:extLst>
          </p:cNvPr>
          <p:cNvSpPr/>
          <p:nvPr/>
        </p:nvSpPr>
        <p:spPr>
          <a:xfrm rot="10800000">
            <a:off x="9555673" y="4193738"/>
            <a:ext cx="318976" cy="5635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B6A47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 smtClean="0"/>
                  <a:t> met.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 smtClean="0"/>
                  <a:t> is larger than the pivot, so it belongs on the right,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US" sz="2800" dirty="0" smtClean="0"/>
                  <a:t> belongs on the left.   Swap pivot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405" y="4881418"/>
                <a:ext cx="9735671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252" t="-7051" r="-150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xmlns="" id="{F1BD0247-7355-49FA-961F-96A157483B1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60930" y="5748707"/>
          <a:ext cx="100796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527777151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2671909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60380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21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2455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-0.08099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0.33464 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5" grpId="1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</a:t>
            </a:r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xmlns="" id="{AB4227CF-A3F1-4E62-A88E-8D1A01531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5617" y="769341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xmlns="" id="{59D4F318-8ADF-41BD-899C-410A0E7E99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84341" y="1616038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xmlns="" id="{16D73D5B-C24D-4322-90BD-D96DFD9A2F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73061" y="154444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3AB48C55-AFDE-40AD-8BC0-991001194D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64540" y="24401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D7D2F0B3-E08F-4040-913D-FBB4F4F316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203653" y="244533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xmlns="" id="{43C8E46C-C16D-469B-9811-A67B9CC06F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262610" y="323477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xmlns="" id="{04E68941-62BA-4E3B-A30A-2C97630F75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08241" y="3235604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C4A0D0-F7C9-4200-89DE-9D45A0A3F359}"/>
              </a:ext>
            </a:extLst>
          </p:cNvPr>
          <p:cNvSpPr/>
          <p:nvPr/>
        </p:nvSpPr>
        <p:spPr>
          <a:xfrm>
            <a:off x="4505617" y="114018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50FCAF-B24A-4695-BD08-C02A83621C25}"/>
              </a:ext>
            </a:extLst>
          </p:cNvPr>
          <p:cNvSpPr/>
          <p:nvPr/>
        </p:nvSpPr>
        <p:spPr>
          <a:xfrm>
            <a:off x="6689759" y="1986878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7F7B9C9-4E18-41F4-B7C8-8D4BC4D7B086}"/>
              </a:ext>
            </a:extLst>
          </p:cNvPr>
          <p:cNvSpPr/>
          <p:nvPr/>
        </p:nvSpPr>
        <p:spPr>
          <a:xfrm>
            <a:off x="6770466" y="281617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1405A2C-1029-4082-AD66-D4C12900B47D}"/>
              </a:ext>
            </a:extLst>
          </p:cNvPr>
          <p:cNvSpPr/>
          <p:nvPr/>
        </p:nvSpPr>
        <p:spPr>
          <a:xfrm>
            <a:off x="9203653" y="281932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xmlns="" id="{BE003835-B9E4-49FA-9110-2FC6882F71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02094" y="4137098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xmlns="" id="{9D1D14F6-240F-4A22-8850-8B5C9898F9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317357" y="41339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xmlns="" id="{2B693BE1-9D64-4AE6-A6A6-70225C4CB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63184" y="498476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xmlns="" id="{A7C5C58C-0750-4D0B-902C-B2E4E99947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5617" y="5916542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xmlns="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xmlns="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0267970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77FBA20-6FA9-49E1-B4B7-08992F111564}"/>
              </a:ext>
            </a:extLst>
          </p:cNvPr>
          <p:cNvSpPr/>
          <p:nvPr/>
        </p:nvSpPr>
        <p:spPr>
          <a:xfrm>
            <a:off x="7509456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C19DADD-5EF0-4D2B-BD6E-3283736662D5}"/>
              </a:ext>
            </a:extLst>
          </p:cNvPr>
          <p:cNvSpPr/>
          <p:nvPr/>
        </p:nvSpPr>
        <p:spPr>
          <a:xfrm>
            <a:off x="10324719" y="4504785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BC418AD-7166-41DC-B77B-136A3F807856}"/>
              </a:ext>
            </a:extLst>
          </p:cNvPr>
          <p:cNvSpPr/>
          <p:nvPr/>
        </p:nvSpPr>
        <p:spPr>
          <a:xfrm>
            <a:off x="8325640" y="5361770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9F6D24D-194C-4AE3-892B-63F49E0FB4B7}"/>
              </a:ext>
            </a:extLst>
          </p:cNvPr>
          <p:cNvSpPr/>
          <p:nvPr/>
        </p:nvSpPr>
        <p:spPr>
          <a:xfrm>
            <a:off x="5513585" y="630044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B0B9725-550E-40EA-BDDD-E161A78453E2}"/>
              </a:ext>
            </a:extLst>
          </p:cNvPr>
          <p:cNvSpPr/>
          <p:nvPr/>
        </p:nvSpPr>
        <p:spPr>
          <a:xfrm>
            <a:off x="6704109" y="183942"/>
            <a:ext cx="5226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https://www.youtube.com/watch?v=ywWBy6J5gz8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39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Sort Analysis (Take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44035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best case and worst case for a pivot?</a:t>
            </a:r>
          </a:p>
          <a:p>
            <a:pPr lvl="1"/>
            <a:r>
              <a:rPr lang="en-US" sz="2400" dirty="0" smtClean="0"/>
              <a:t>Best case:</a:t>
            </a:r>
          </a:p>
          <a:p>
            <a:pPr lvl="1"/>
            <a:r>
              <a:rPr lang="en-US" sz="2400" dirty="0" smtClean="0"/>
              <a:t>Worst case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Recurrences:</a:t>
            </a:r>
          </a:p>
          <a:p>
            <a:r>
              <a:rPr lang="en-US" dirty="0" smtClean="0"/>
              <a:t>Best:</a:t>
            </a:r>
          </a:p>
          <a:p>
            <a:endParaRPr lang="en-US" dirty="0"/>
          </a:p>
          <a:p>
            <a:r>
              <a:rPr lang="en-US" dirty="0" smtClean="0"/>
              <a:t>Worst:</a:t>
            </a:r>
          </a:p>
          <a:p>
            <a:endParaRPr lang="en-US" dirty="0"/>
          </a:p>
          <a:p>
            <a:r>
              <a:rPr lang="en-US" dirty="0" smtClean="0"/>
              <a:t>Running times:</a:t>
            </a:r>
          </a:p>
          <a:p>
            <a:pPr lvl="1"/>
            <a:r>
              <a:rPr lang="en-US" sz="2400" dirty="0" smtClean="0"/>
              <a:t>Best:</a:t>
            </a:r>
          </a:p>
          <a:p>
            <a:pPr lvl="1"/>
            <a:r>
              <a:rPr lang="en-US" sz="2400" dirty="0" smtClean="0"/>
              <a:t>Worst: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64497" y="1854244"/>
            <a:ext cx="6354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Picking the median</a:t>
            </a:r>
          </a:p>
          <a:p>
            <a:r>
              <a:rPr lang="en-US" sz="2400" dirty="0" smtClean="0"/>
              <a:t>Picking the smallest or largest element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042" y="2871154"/>
                <a:ext cx="5228216" cy="126611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4705" y="4133714"/>
                <a:ext cx="6368527" cy="9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705" y="4133714"/>
                <a:ext cx="6368527" cy="9257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456" y="5544568"/>
                <a:ext cx="1606914" cy="461665"/>
              </a:xfrm>
              <a:prstGeom prst="rect">
                <a:avLst/>
              </a:prstGeom>
              <a:blipFill rotWithShape="0">
                <a:blip r:embed="rId4"/>
                <a:stretch>
                  <a:fillRect r="-38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92" y="5888326"/>
                <a:ext cx="1066189" cy="461665"/>
              </a:xfrm>
              <a:prstGeom prst="rect">
                <a:avLst/>
              </a:prstGeom>
              <a:blipFill rotWithShape="0">
                <a:blip r:embed="rId5"/>
                <a:stretch>
                  <a:fillRect r="-1143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86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70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Average case behavior </a:t>
            </a:r>
            <a:r>
              <a:rPr lang="en-US" sz="2800" dirty="0" smtClean="0"/>
              <a:t>depends </a:t>
            </a:r>
            <a:r>
              <a:rPr lang="en-US" sz="2800" dirty="0" smtClean="0"/>
              <a:t>on a good pivot.</a:t>
            </a:r>
          </a:p>
          <a:p>
            <a:r>
              <a:rPr lang="en-US" sz="2800" dirty="0" smtClean="0"/>
              <a:t>Pivot ideas:</a:t>
            </a:r>
          </a:p>
          <a:p>
            <a:r>
              <a:rPr lang="en-US" sz="2800" dirty="0" smtClean="0"/>
              <a:t>Just take the first element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Pick an element uniformly at random.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Find the actual median</a:t>
            </a:r>
            <a:r>
              <a:rPr lang="en-US" sz="2800" dirty="0" smtClean="0"/>
              <a:t>!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4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Pivot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Average case behavior depends on a good pivot.</a:t>
                </a:r>
              </a:p>
              <a:p>
                <a:r>
                  <a:rPr lang="en-US" sz="2800" dirty="0" smtClean="0"/>
                  <a:t>Pivot ideas:</a:t>
                </a:r>
              </a:p>
              <a:p>
                <a:r>
                  <a:rPr lang="en-US" sz="2800" dirty="0" smtClean="0"/>
                  <a:t>Just take the first element</a:t>
                </a:r>
              </a:p>
              <a:p>
                <a:pPr lvl="1"/>
                <a:r>
                  <a:rPr lang="en-US" sz="2400" dirty="0" smtClean="0"/>
                  <a:t>Simple. But an already sorted (or reversed) list will give you a bad time.</a:t>
                </a:r>
              </a:p>
              <a:p>
                <a:r>
                  <a:rPr lang="en-US" sz="2800" dirty="0" smtClean="0"/>
                  <a:t>Pick an element uniformly at random.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running time with probability at least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1−1/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</a:p>
              <a:p>
                <a:pPr lvl="1"/>
                <a:r>
                  <a:rPr lang="en-US" sz="2400" dirty="0" smtClean="0"/>
                  <a:t>Regardless of input!</a:t>
                </a:r>
              </a:p>
              <a:p>
                <a:pPr lvl="1"/>
                <a:r>
                  <a:rPr lang="en-US" sz="2400" dirty="0" smtClean="0"/>
                  <a:t>Probably too slow in practice :(</a:t>
                </a:r>
              </a:p>
              <a:p>
                <a:r>
                  <a:rPr lang="en-US" sz="2800" dirty="0" smtClean="0"/>
                  <a:t>Find the actual median!</a:t>
                </a:r>
              </a:p>
              <a:p>
                <a:pPr lvl="1"/>
                <a:r>
                  <a:rPr lang="en-US" sz="2400" dirty="0" smtClean="0"/>
                  <a:t>You can actually do this in linear time</a:t>
                </a:r>
              </a:p>
              <a:p>
                <a:pPr lvl="1"/>
                <a:r>
                  <a:rPr lang="en-US" sz="2400" dirty="0" smtClean="0"/>
                  <a:t>Definitely not efficient in practice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217029"/>
              </a:xfrm>
              <a:blipFill rotWithShape="0">
                <a:blip r:embed="rId2"/>
                <a:stretch>
                  <a:fillRect l="-654" t="-1986" b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9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469</TotalTime>
  <Words>1291</Words>
  <Application>Microsoft Office PowerPoint</Application>
  <PresentationFormat>Widescreen</PresentationFormat>
  <Paragraphs>444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Sorting Lower Bound and Non-Comparison Sorts</vt:lpstr>
      <vt:lpstr>Announcements</vt:lpstr>
      <vt:lpstr>Quick Sort</vt:lpstr>
      <vt:lpstr>Swapping</vt:lpstr>
      <vt:lpstr>Swapping</vt:lpstr>
      <vt:lpstr>Quick Sort</vt:lpstr>
      <vt:lpstr>Quick Sort Analysis (Take 1)</vt:lpstr>
      <vt:lpstr>Choosing a Pivot</vt:lpstr>
      <vt:lpstr>Choosing a Pivot</vt:lpstr>
      <vt:lpstr>Choosing a Pivot</vt:lpstr>
      <vt:lpstr>Quick Sort Analysis</vt:lpstr>
      <vt:lpstr>Lower Bound</vt:lpstr>
      <vt:lpstr>Decision Trees</vt:lpstr>
      <vt:lpstr>PowerPoint Presentation</vt:lpstr>
      <vt:lpstr>Complete the Proof</vt:lpstr>
      <vt:lpstr>Complete the Proof</vt:lpstr>
      <vt:lpstr>Takeaways</vt:lpstr>
      <vt:lpstr>Avoiding the Lower Bound</vt:lpstr>
      <vt:lpstr>Bucket Sort (aka Bin Sort)</vt:lpstr>
      <vt:lpstr>Bucket Sort</vt:lpstr>
      <vt:lpstr>Radix Sort</vt:lpstr>
      <vt:lpstr>Radix Sort: Ones Place</vt:lpstr>
      <vt:lpstr>Radix Sort: Tens Place</vt:lpstr>
      <vt:lpstr>Radix Sort: Hundreds Place</vt:lpstr>
      <vt:lpstr>Radix Sort</vt:lpstr>
      <vt:lpstr>Radix Sort</vt:lpstr>
      <vt:lpstr>Summary</vt:lpstr>
    </vt:vector>
  </TitlesOfParts>
  <Company>CSE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Lower Bound and Non-Comparison Sorts</dc:title>
  <dc:creator>Robert Weber</dc:creator>
  <cp:lastModifiedBy>Robert Weber</cp:lastModifiedBy>
  <cp:revision>23</cp:revision>
  <dcterms:created xsi:type="dcterms:W3CDTF">2018-07-16T04:20:42Z</dcterms:created>
  <dcterms:modified xsi:type="dcterms:W3CDTF">2018-07-20T16:06:35Z</dcterms:modified>
</cp:coreProperties>
</file>