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86" r:id="rId4"/>
    <p:sldId id="287" r:id="rId5"/>
    <p:sldId id="288" r:id="rId6"/>
    <p:sldId id="289" r:id="rId7"/>
    <p:sldId id="290" r:id="rId8"/>
    <p:sldId id="291" r:id="rId9"/>
    <p:sldId id="260" r:id="rId10"/>
    <p:sldId id="276" r:id="rId11"/>
    <p:sldId id="279" r:id="rId12"/>
    <p:sldId id="296" r:id="rId13"/>
    <p:sldId id="277" r:id="rId14"/>
    <p:sldId id="280" r:id="rId15"/>
    <p:sldId id="268" r:id="rId16"/>
    <p:sldId id="271" r:id="rId17"/>
    <p:sldId id="259" r:id="rId18"/>
    <p:sldId id="266" r:id="rId19"/>
    <p:sldId id="281" r:id="rId20"/>
    <p:sldId id="292" r:id="rId21"/>
    <p:sldId id="270" r:id="rId22"/>
    <p:sldId id="293" r:id="rId23"/>
    <p:sldId id="261" r:id="rId24"/>
    <p:sldId id="294" r:id="rId25"/>
    <p:sldId id="295" r:id="rId26"/>
    <p:sldId id="272" r:id="rId27"/>
    <p:sldId id="273" r:id="rId28"/>
    <p:sldId id="274" r:id="rId29"/>
    <p:sldId id="282" r:id="rId30"/>
    <p:sldId id="284" r:id="rId31"/>
    <p:sldId id="2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90" d="100"/>
          <a:sy n="90" d="100"/>
        </p:scale>
        <p:origin x="7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17D3FFA-9E00-4911-8363-64E39ECB6FDF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xmlns="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4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xmlns="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xmlns="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xmlns="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xmlns="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xmlns="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3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xmlns="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xmlns="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xmlns="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48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1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xmlns="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4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0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86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xmlns="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xmlns="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xmlns="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xmlns="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xmlns="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xmlns="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xmlns="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xmlns="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xmlns="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xmlns="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xmlns="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xmlns="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75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17D3FFA-9E00-4911-8363-64E39ECB6FDF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s4TPTC8wh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w2D9aJRBY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qR3G_NVo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OalU379l3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Comparisons Sorts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and Parallelism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 Selection </a:t>
            </a:r>
            <a:r>
              <a:rPr lang="en-US" dirty="0" smtClean="0"/>
              <a:t>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Here’s another idea for a sorting algorithm:</a:t>
                </a:r>
              </a:p>
              <a:p>
                <a:r>
                  <a:rPr lang="en-US" sz="2800" dirty="0" smtClean="0"/>
                  <a:t>Maintain a sorted subarray</a:t>
                </a:r>
              </a:p>
              <a:p>
                <a:r>
                  <a:rPr lang="en-US" sz="2800" dirty="0" smtClean="0"/>
                  <a:t>While(subarray is not full array)</a:t>
                </a:r>
              </a:p>
              <a:p>
                <a:r>
                  <a:rPr lang="en-US" sz="2800" dirty="0" smtClean="0"/>
                  <a:t>     Find the smallest element remaining in the unsorted part.</a:t>
                </a:r>
              </a:p>
              <a:p>
                <a:pPr lvl="4"/>
                <a:r>
                  <a:rPr lang="en-US" sz="2800" dirty="0" smtClean="0"/>
                  <a:t>By scanning through the remaining array</a:t>
                </a:r>
              </a:p>
              <a:p>
                <a:r>
                  <a:rPr lang="en-US" sz="2800" dirty="0" smtClean="0"/>
                  <a:t>     Insert it at the end of the sorted part.</a:t>
                </a:r>
              </a:p>
              <a:p>
                <a:r>
                  <a:rPr lang="en-US" sz="2800" dirty="0" smtClean="0"/>
                  <a:t>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3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xmlns="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xmlns="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xmlns="" id="{F1BD0247-7355-49FA-961F-96A157483B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xmlns="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xmlns="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xmlns="" id="{0C729AB3-0AA3-4B52-999F-38020A086FB9}"/>
              </a:ext>
            </a:extLst>
          </p:cNvPr>
          <p:cNvSpPr/>
          <p:nvPr/>
        </p:nvSpPr>
        <p:spPr>
          <a:xfrm rot="10800000">
            <a:off x="6526376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73FE323-1F43-473A-9B5D-9DED69DB4D8F}"/>
              </a:ext>
            </a:extLst>
          </p:cNvPr>
          <p:cNvSpPr txBox="1"/>
          <p:nvPr/>
        </p:nvSpPr>
        <p:spPr>
          <a:xfrm>
            <a:off x="5969963" y="4644586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xmlns="" id="{3A99DE67-644A-481C-96BC-48C8D59C0128}"/>
              </a:ext>
            </a:extLst>
          </p:cNvPr>
          <p:cNvSpPr/>
          <p:nvPr/>
        </p:nvSpPr>
        <p:spPr>
          <a:xfrm rot="10800000">
            <a:off x="5550192" y="1053922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xmlns="" id="{345C6182-F373-4911-8B55-E2D72660E84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xmlns="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xmlns="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xmlns="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2E7E84-1767-479F-9DA4-4D841640B8B5}"/>
              </a:ext>
            </a:extLst>
          </p:cNvPr>
          <p:cNvSpPr/>
          <p:nvPr/>
        </p:nvSpPr>
        <p:spPr>
          <a:xfrm>
            <a:off x="6845352" y="94136"/>
            <a:ext cx="522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https://www.youtube.com/watch?v=Ns4TPTC8whw</a:t>
            </a:r>
            <a:endParaRPr lang="en-US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xmlns="" id="{2D0B7501-187B-4B65-8CFF-AC4BBA66B62D}"/>
              </a:ext>
            </a:extLst>
          </p:cNvPr>
          <p:cNvSpPr/>
          <p:nvPr/>
        </p:nvSpPr>
        <p:spPr>
          <a:xfrm rot="10800000">
            <a:off x="5550193" y="2323713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xmlns="" id="{87652FB1-AF01-421C-AD66-BAA76F35853A}"/>
              </a:ext>
            </a:extLst>
          </p:cNvPr>
          <p:cNvSpPr/>
          <p:nvPr/>
        </p:nvSpPr>
        <p:spPr>
          <a:xfrm rot="10800000" flipH="1">
            <a:off x="5569850" y="749507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xmlns="" id="{42F32CB0-F8C5-4B75-A499-6F18AEF0A1CE}"/>
              </a:ext>
            </a:extLst>
          </p:cNvPr>
          <p:cNvSpPr/>
          <p:nvPr/>
        </p:nvSpPr>
        <p:spPr>
          <a:xfrm rot="10800000">
            <a:off x="6532838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29">
            <a:extLst>
              <a:ext uri="{FF2B5EF4-FFF2-40B4-BE49-F238E27FC236}">
                <a16:creationId xmlns:a16="http://schemas.microsoft.com/office/drawing/2014/main" xmlns="" id="{2D0B7501-187B-4B65-8CFF-AC4BBA66B62D}"/>
              </a:ext>
            </a:extLst>
          </p:cNvPr>
          <p:cNvSpPr/>
          <p:nvPr/>
        </p:nvSpPr>
        <p:spPr>
          <a:xfrm rot="10800000">
            <a:off x="8561195" y="231423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4125 -0.008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37318 0.00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0" grpId="1" animBg="1"/>
      <p:bldP spid="30" grpId="3" animBg="1"/>
      <p:bldP spid="31" grpId="0" animBg="1"/>
      <p:bldP spid="32" grpId="0" animBg="1"/>
      <p:bldP spid="32" grpId="1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 Selection </a:t>
            </a:r>
            <a:r>
              <a:rPr lang="en-US" dirty="0" smtClean="0"/>
              <a:t> 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Here’s another idea for a sorting algorithm:</a:t>
                </a:r>
              </a:p>
              <a:p>
                <a:r>
                  <a:rPr lang="en-US" sz="2800" dirty="0" smtClean="0"/>
                  <a:t>Maintain a sorted subarray</a:t>
                </a:r>
              </a:p>
              <a:p>
                <a:r>
                  <a:rPr lang="en-US" sz="2800" dirty="0" smtClean="0"/>
                  <a:t>While(subarray is not full array)</a:t>
                </a:r>
              </a:p>
              <a:p>
                <a:r>
                  <a:rPr lang="en-US" sz="2800" dirty="0" smtClean="0"/>
                  <a:t>     Find the smallest element remaining in the unsorted part.</a:t>
                </a:r>
              </a:p>
              <a:p>
                <a:pPr lvl="4"/>
                <a:r>
                  <a:rPr lang="en-US" sz="2800" dirty="0" smtClean="0"/>
                  <a:t>By scanning through the remaining array</a:t>
                </a:r>
              </a:p>
              <a:p>
                <a:r>
                  <a:rPr lang="en-US" sz="2800" dirty="0" smtClean="0"/>
                  <a:t>     Insert it at the end of the sorted part.</a:t>
                </a:r>
              </a:p>
              <a:p>
                <a:r>
                  <a:rPr lang="en-US" sz="2800" dirty="0" smtClean="0"/>
                  <a:t>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Can we do better? With a data structure?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5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    Heap    </a:t>
            </a:r>
            <a:r>
              <a:rPr lang="en-US" dirty="0" smtClean="0"/>
              <a:t> 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Here’s another idea for a sorting algorithm:</a:t>
                </a:r>
              </a:p>
              <a:p>
                <a:r>
                  <a:rPr lang="en-US" sz="2800" dirty="0" smtClean="0"/>
                  <a:t>Maintain a sorted subarray; </a:t>
                </a:r>
                <a:r>
                  <a:rPr lang="en-US" sz="2800" b="1" dirty="0" smtClean="0"/>
                  <a:t>Make the unsorted part a min-heap</a:t>
                </a:r>
              </a:p>
              <a:p>
                <a:r>
                  <a:rPr lang="en-US" sz="2800" dirty="0" smtClean="0"/>
                  <a:t>While(subarray is not full array)</a:t>
                </a:r>
              </a:p>
              <a:p>
                <a:r>
                  <a:rPr lang="en-US" sz="2800" dirty="0" smtClean="0"/>
                  <a:t>     Find the smallest element remaining in the unsorted part.</a:t>
                </a:r>
              </a:p>
              <a:p>
                <a:pPr lvl="4"/>
                <a:r>
                  <a:rPr lang="en-US" sz="2800" dirty="0" smtClean="0"/>
                  <a:t>By calling </a:t>
                </a:r>
                <a:r>
                  <a:rPr lang="en-US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/>
                  <a:t>on the heap</a:t>
                </a:r>
              </a:p>
              <a:p>
                <a:r>
                  <a:rPr lang="en-US" sz="2800" dirty="0" smtClean="0"/>
                  <a:t>     Insert it at the end of the sorted part.</a:t>
                </a:r>
              </a:p>
              <a:p>
                <a:r>
                  <a:rPr lang="en-US" sz="2800" dirty="0" smtClean="0"/>
                  <a:t>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4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FF2762-3C91-4F48-9AD7-3FB899C0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</a:t>
            </a:r>
            <a:r>
              <a:rPr lang="en-US" dirty="0"/>
              <a:t>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08D4A9-F504-49BB-BE2A-5F921D46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A466CF-C5C1-4A89-AA49-FBABEA77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xmlns="" id="{6C76A5A9-04E5-44CC-8B3C-45E4D1E825F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56165" y="119518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sp>
        <p:nvSpPr>
          <p:cNvPr id="17" name="Left Brace 16">
            <a:extLst>
              <a:ext uri="{FF2B5EF4-FFF2-40B4-BE49-F238E27FC236}">
                <a16:creationId xmlns:a16="http://schemas.microsoft.com/office/drawing/2014/main" xmlns="" id="{72919F19-BC94-4FAB-8754-22E5B00C09FE}"/>
              </a:ext>
            </a:extLst>
          </p:cNvPr>
          <p:cNvSpPr/>
          <p:nvPr/>
        </p:nvSpPr>
        <p:spPr>
          <a:xfrm rot="16200000">
            <a:off x="5926870" y="-2822538"/>
            <a:ext cx="338260" cy="10079677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xmlns="" id="{6C292C45-92F1-4A13-A765-5E0E9E6025B3}"/>
              </a:ext>
            </a:extLst>
          </p:cNvPr>
          <p:cNvSpPr/>
          <p:nvPr/>
        </p:nvSpPr>
        <p:spPr>
          <a:xfrm rot="16200000">
            <a:off x="10943849" y="2194441"/>
            <a:ext cx="338260" cy="4571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D62F6ED-44EA-45BE-920D-9A73E299606B}"/>
              </a:ext>
            </a:extLst>
          </p:cNvPr>
          <p:cNvSpPr txBox="1"/>
          <p:nvPr/>
        </p:nvSpPr>
        <p:spPr>
          <a:xfrm>
            <a:off x="5812841" y="236541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3DBE4D-863B-40F9-AB64-EC62B71D4E21}"/>
              </a:ext>
            </a:extLst>
          </p:cNvPr>
          <p:cNvSpPr txBox="1"/>
          <p:nvPr/>
        </p:nvSpPr>
        <p:spPr>
          <a:xfrm>
            <a:off x="10367870" y="2370124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99EF7A3-59DF-4217-9DEB-9855F1A1DAD5}"/>
              </a:ext>
            </a:extLst>
          </p:cNvPr>
          <p:cNvSpPr txBox="1"/>
          <p:nvPr/>
        </p:nvSpPr>
        <p:spPr>
          <a:xfrm>
            <a:off x="834447" y="258785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xmlns="" id="{BD4CD201-B4C9-4B4D-8DC3-0B67BB6F4520}"/>
              </a:ext>
            </a:extLst>
          </p:cNvPr>
          <p:cNvSpPr/>
          <p:nvPr/>
        </p:nvSpPr>
        <p:spPr>
          <a:xfrm rot="10800000">
            <a:off x="1390861" y="199251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xmlns="" id="{619943E0-75D9-4458-9232-3EF1FD7AFC34}"/>
              </a:ext>
            </a:extLst>
          </p:cNvPr>
          <p:cNvSpPr/>
          <p:nvPr/>
        </p:nvSpPr>
        <p:spPr>
          <a:xfrm rot="10800000" flipH="1">
            <a:off x="1658138" y="577267"/>
            <a:ext cx="9102011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Up 23">
            <a:extLst>
              <a:ext uri="{FF2B5EF4-FFF2-40B4-BE49-F238E27FC236}">
                <a16:creationId xmlns:a16="http://schemas.microsoft.com/office/drawing/2014/main" xmlns="" id="{A0853AEA-92F1-4EA4-B08B-40E5BBBF202E}"/>
              </a:ext>
            </a:extLst>
          </p:cNvPr>
          <p:cNvSpPr/>
          <p:nvPr/>
        </p:nvSpPr>
        <p:spPr>
          <a:xfrm rot="10800000">
            <a:off x="1498649" y="207625"/>
            <a:ext cx="9102011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7" name="Content Placeholder 6">
            <a:extLst>
              <a:ext uri="{FF2B5EF4-FFF2-40B4-BE49-F238E27FC236}">
                <a16:creationId xmlns:a16="http://schemas.microsoft.com/office/drawing/2014/main" xmlns="" id="{2F03078E-4338-46D2-B2F9-F59DD9B1098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56165" y="304907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sp>
        <p:nvSpPr>
          <p:cNvPr id="28" name="Left Brace 27">
            <a:extLst>
              <a:ext uri="{FF2B5EF4-FFF2-40B4-BE49-F238E27FC236}">
                <a16:creationId xmlns:a16="http://schemas.microsoft.com/office/drawing/2014/main" xmlns="" id="{2007D5E0-31AA-4208-8E5B-83DD3D196BF9}"/>
              </a:ext>
            </a:extLst>
          </p:cNvPr>
          <p:cNvSpPr/>
          <p:nvPr/>
        </p:nvSpPr>
        <p:spPr>
          <a:xfrm rot="16200000">
            <a:off x="5402509" y="-444286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xmlns="" id="{996DF560-680F-45C7-AEA7-4C3F1D5204AF}"/>
              </a:ext>
            </a:extLst>
          </p:cNvPr>
          <p:cNvSpPr/>
          <p:nvPr/>
        </p:nvSpPr>
        <p:spPr>
          <a:xfrm rot="16200000">
            <a:off x="10442349" y="3546830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A902DD5-2C02-4833-8C9D-3A045DA68B6C}"/>
              </a:ext>
            </a:extLst>
          </p:cNvPr>
          <p:cNvSpPr txBox="1"/>
          <p:nvPr/>
        </p:nvSpPr>
        <p:spPr>
          <a:xfrm>
            <a:off x="5287864" y="422042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A637F1C-C2DB-4540-A6F3-464DAC9B88BD}"/>
              </a:ext>
            </a:extLst>
          </p:cNvPr>
          <p:cNvSpPr txBox="1"/>
          <p:nvPr/>
        </p:nvSpPr>
        <p:spPr>
          <a:xfrm>
            <a:off x="9889230" y="4240321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8986AB5-7C36-4768-9637-A4DA3D5154AD}"/>
              </a:ext>
            </a:extLst>
          </p:cNvPr>
          <p:cNvSpPr txBox="1"/>
          <p:nvPr/>
        </p:nvSpPr>
        <p:spPr>
          <a:xfrm>
            <a:off x="834447" y="444174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xmlns="" id="{258A13B5-4531-4D7A-AAB2-C9DC3C787D99}"/>
              </a:ext>
            </a:extLst>
          </p:cNvPr>
          <p:cNvSpPr/>
          <p:nvPr/>
        </p:nvSpPr>
        <p:spPr>
          <a:xfrm rot="10800000">
            <a:off x="1390861" y="384640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ontent Placeholder 6">
            <a:extLst>
              <a:ext uri="{FF2B5EF4-FFF2-40B4-BE49-F238E27FC236}">
                <a16:creationId xmlns:a16="http://schemas.microsoft.com/office/drawing/2014/main" xmlns="" id="{1B39B718-5B45-4CB9-A205-CC460E30F5C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60083" y="492903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sp>
        <p:nvSpPr>
          <p:cNvPr id="35" name="Left Brace 34">
            <a:extLst>
              <a:ext uri="{FF2B5EF4-FFF2-40B4-BE49-F238E27FC236}">
                <a16:creationId xmlns:a16="http://schemas.microsoft.com/office/drawing/2014/main" xmlns="" id="{97A06DB9-3838-4BDE-A051-D18C44E8C1BA}"/>
              </a:ext>
            </a:extLst>
          </p:cNvPr>
          <p:cNvSpPr/>
          <p:nvPr/>
        </p:nvSpPr>
        <p:spPr>
          <a:xfrm rot="16200000">
            <a:off x="5306427" y="1435672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xmlns="" id="{14C15E5F-20FF-40A1-A1E6-45AB574C17C8}"/>
              </a:ext>
            </a:extLst>
          </p:cNvPr>
          <p:cNvSpPr/>
          <p:nvPr/>
        </p:nvSpPr>
        <p:spPr>
          <a:xfrm rot="16200000">
            <a:off x="10346267" y="5426788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C9DBC93-0983-4018-9DD9-0903B0AEADDB}"/>
              </a:ext>
            </a:extLst>
          </p:cNvPr>
          <p:cNvSpPr txBox="1"/>
          <p:nvPr/>
        </p:nvSpPr>
        <p:spPr>
          <a:xfrm>
            <a:off x="5191782" y="61003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18D2C25-DA16-44FE-9262-BF05336B293E}"/>
              </a:ext>
            </a:extLst>
          </p:cNvPr>
          <p:cNvSpPr txBox="1"/>
          <p:nvPr/>
        </p:nvSpPr>
        <p:spPr>
          <a:xfrm>
            <a:off x="9793148" y="6120279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BAEB6FB-3E8C-494F-90D9-B0E97BF1EF0E}"/>
              </a:ext>
            </a:extLst>
          </p:cNvPr>
          <p:cNvSpPr txBox="1"/>
          <p:nvPr/>
        </p:nvSpPr>
        <p:spPr>
          <a:xfrm>
            <a:off x="738365" y="632170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xmlns="" id="{1F46088C-B255-4EA8-A7C1-873A79EF16DD}"/>
              </a:ext>
            </a:extLst>
          </p:cNvPr>
          <p:cNvSpPr/>
          <p:nvPr/>
        </p:nvSpPr>
        <p:spPr>
          <a:xfrm rot="10800000">
            <a:off x="1294779" y="572636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xmlns="" id="{5BB014BA-DC18-4094-B0C6-C722A6862DFC}"/>
              </a:ext>
            </a:extLst>
          </p:cNvPr>
          <p:cNvSpPr/>
          <p:nvPr/>
        </p:nvSpPr>
        <p:spPr>
          <a:xfrm rot="10800000">
            <a:off x="1390318" y="386146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5D0CDF1-D6FA-412F-9A76-3DA4EEE69728}"/>
              </a:ext>
            </a:extLst>
          </p:cNvPr>
          <p:cNvSpPr txBox="1"/>
          <p:nvPr/>
        </p:nvSpPr>
        <p:spPr>
          <a:xfrm>
            <a:off x="1731684" y="4105264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percolateDown</a:t>
            </a:r>
            <a:r>
              <a:rPr lang="en-US" dirty="0">
                <a:solidFill>
                  <a:srgbClr val="00B050"/>
                </a:solidFill>
              </a:rPr>
              <a:t>(22)</a:t>
            </a:r>
          </a:p>
        </p:txBody>
      </p:sp>
      <p:sp>
        <p:nvSpPr>
          <p:cNvPr id="43" name="Arrow: Curved Up 42">
            <a:extLst>
              <a:ext uri="{FF2B5EF4-FFF2-40B4-BE49-F238E27FC236}">
                <a16:creationId xmlns:a16="http://schemas.microsoft.com/office/drawing/2014/main" xmlns="" id="{2AD1EC18-D35F-46C9-8F24-AB3C9580B812}"/>
              </a:ext>
            </a:extLst>
          </p:cNvPr>
          <p:cNvSpPr/>
          <p:nvPr/>
        </p:nvSpPr>
        <p:spPr>
          <a:xfrm rot="10800000" flipH="1">
            <a:off x="1390318" y="4472579"/>
            <a:ext cx="8402830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xmlns="" id="{D2218815-7235-4890-B2D3-0621DC4101A5}"/>
              </a:ext>
            </a:extLst>
          </p:cNvPr>
          <p:cNvSpPr/>
          <p:nvPr/>
        </p:nvSpPr>
        <p:spPr>
          <a:xfrm rot="10800000">
            <a:off x="1230828" y="4102937"/>
            <a:ext cx="8460513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lc="http://schemas.openxmlformats.org/drawingml/2006/lockedCanvas" xmlns:a16="http://schemas.microsoft.com/office/drawing/2014/main" xmlns="" id="{A4852793-B87D-48BE-8189-485C9D303F95}"/>
              </a:ext>
            </a:extLst>
          </p:cNvPr>
          <p:cNvSpPr/>
          <p:nvPr/>
        </p:nvSpPr>
        <p:spPr>
          <a:xfrm>
            <a:off x="6940641" y="151973"/>
            <a:ext cx="516295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https://www.youtube.com/watch?v=Xw2D9aJRBY4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49584 -0.002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0" grpId="0"/>
      <p:bldP spid="31" grpId="0"/>
      <p:bldP spid="32" grpId="0"/>
      <p:bldP spid="33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 animBg="1"/>
      <p:bldP spid="41" grpId="1" animBg="1"/>
      <p:bldP spid="42" grpId="0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(Better)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We’re sorting in the wrong order!</a:t>
                </a:r>
              </a:p>
              <a:p>
                <a:pPr lvl="1"/>
                <a:r>
                  <a:rPr lang="en-US" sz="2400" dirty="0" smtClean="0"/>
                  <a:t>Could reverse at the end.</a:t>
                </a:r>
                <a:endParaRPr lang="en-US" sz="2400" dirty="0"/>
              </a:p>
              <a:p>
                <a:r>
                  <a:rPr lang="en-US" sz="2800" dirty="0" smtClean="0"/>
                  <a:t>Our heap implementation will implicitly assume that the heap is on the left of the array.</a:t>
                </a:r>
              </a:p>
              <a:p>
                <a:r>
                  <a:rPr lang="en-US" sz="2800" dirty="0" smtClean="0"/>
                  <a:t>Switch to a max-heap, and keep the sorted stuff on the right.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What’s our running time</a:t>
                </a:r>
                <a:r>
                  <a:rPr lang="en-US" sz="2800" dirty="0" smtClean="0"/>
                  <a:t>?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Our first step is to make a heap. Does using </a:t>
                </a:r>
                <a:r>
                  <a:rPr lang="en-US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buildHeap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/>
                  <a:t>instead of inserts improve the running time?</a:t>
                </a:r>
              </a:p>
              <a:p>
                <a:r>
                  <a:rPr lang="en-US" sz="2800" dirty="0" smtClean="0"/>
                  <a:t> Not in a big-O sense (though we did by a constant factor).</a:t>
                </a:r>
              </a:p>
              <a:p>
                <a:r>
                  <a:rPr lang="en-US" sz="2800" dirty="0" smtClean="0"/>
                  <a:t>Exercise 7 will show some sorting problems where </a:t>
                </a:r>
                <a:r>
                  <a:rPr lang="en-US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buildHeap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>
                    <a:latin typeface="+mn-lt"/>
                    <a:cs typeface="Courier New" panose="02070309020205020404" pitchFamily="49" charset="0"/>
                  </a:rPr>
                  <a:t>does give you a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()</m:t>
                    </m:r>
                  </m:oMath>
                </a14:m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>
                    <a:latin typeface="+mn-lt"/>
                    <a:cs typeface="Courier New" panose="02070309020205020404" pitchFamily="49" charset="0"/>
                  </a:rPr>
                  <a:t>bound.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smtClean="0"/>
                  <a:t>In </a:t>
                </a:r>
                <a:r>
                  <a:rPr lang="en-US" sz="2800" dirty="0" smtClean="0"/>
                  <a:t>place: Yes</a:t>
                </a:r>
                <a:endParaRPr lang="en-US" sz="2800" dirty="0" smtClean="0"/>
              </a:p>
              <a:p>
                <a:r>
                  <a:rPr lang="en-US" sz="2800" dirty="0" smtClean="0"/>
                  <a:t>Stable: No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89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 far our sorting algorithms:</a:t>
            </a:r>
          </a:p>
          <a:p>
            <a:pPr lvl="1"/>
            <a:r>
              <a:rPr lang="en-US" sz="2400" dirty="0" smtClean="0"/>
              <a:t>Start with an (empty) sorted array</a:t>
            </a:r>
          </a:p>
          <a:p>
            <a:pPr lvl="1"/>
            <a:r>
              <a:rPr lang="en-US" sz="2400" dirty="0" smtClean="0"/>
              <a:t>Add something to it.</a:t>
            </a:r>
          </a:p>
          <a:p>
            <a:r>
              <a:rPr lang="en-US" sz="2800" dirty="0" smtClean="0"/>
              <a:t>Different idea: Divide And Conquer:</a:t>
            </a:r>
          </a:p>
          <a:p>
            <a:endParaRPr lang="en-US" sz="2800" dirty="0"/>
          </a:p>
          <a:p>
            <a:r>
              <a:rPr lang="en-US" sz="2800" dirty="0" smtClean="0"/>
              <a:t>Split up array (somehow)</a:t>
            </a:r>
          </a:p>
          <a:p>
            <a:r>
              <a:rPr lang="en-US" sz="2800" dirty="0" smtClean="0"/>
              <a:t>Sort the pieces (recursively)</a:t>
            </a:r>
          </a:p>
          <a:p>
            <a:r>
              <a:rPr lang="en-US" sz="2800" dirty="0" smtClean="0"/>
              <a:t>Combine the pieces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755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Split array in the middle</a:t>
            </a:r>
          </a:p>
          <a:p>
            <a:r>
              <a:rPr lang="en-US" sz="2800" dirty="0" smtClean="0"/>
              <a:t>Sort the two halves</a:t>
            </a:r>
          </a:p>
          <a:p>
            <a:r>
              <a:rPr lang="en-US" sz="2800" dirty="0" smtClean="0"/>
              <a:t>Merge them together</a:t>
            </a:r>
            <a:endParaRPr lang="en-US" sz="2800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="" xmlns:a16="http://schemas.microsoft.com/office/drawing/2014/main" id="{28174B43-31A6-47E5-AFAB-F079B8BEE0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860966"/>
              </p:ext>
            </p:extLst>
          </p:nvPr>
        </p:nvGraphicFramePr>
        <p:xfrm>
          <a:off x="5357525" y="20757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=""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729227"/>
              </p:ext>
            </p:extLst>
          </p:nvPr>
        </p:nvGraphicFramePr>
        <p:xfrm>
          <a:off x="5264724" y="1027537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679789"/>
              </p:ext>
            </p:extLst>
          </p:nvPr>
        </p:nvGraphicFramePr>
        <p:xfrm>
          <a:off x="7622262" y="1027537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=""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730483"/>
              </p:ext>
            </p:extLst>
          </p:nvPr>
        </p:nvGraphicFramePr>
        <p:xfrm>
          <a:off x="5085713" y="191274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=""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16066"/>
              </p:ext>
            </p:extLst>
          </p:nvPr>
        </p:nvGraphicFramePr>
        <p:xfrm>
          <a:off x="6384959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=""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724542"/>
              </p:ext>
            </p:extLst>
          </p:nvPr>
        </p:nvGraphicFramePr>
        <p:xfrm>
          <a:off x="7622262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=""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17010"/>
              </p:ext>
            </p:extLst>
          </p:nvPr>
        </p:nvGraphicFramePr>
        <p:xfrm>
          <a:off x="8859565" y="1882080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=""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504194"/>
              </p:ext>
            </p:extLst>
          </p:nvPr>
        </p:nvGraphicFramePr>
        <p:xfrm>
          <a:off x="8730669" y="2747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=""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860722"/>
              </p:ext>
            </p:extLst>
          </p:nvPr>
        </p:nvGraphicFramePr>
        <p:xfrm>
          <a:off x="9975437" y="27366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=""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746442"/>
              </p:ext>
            </p:extLst>
          </p:nvPr>
        </p:nvGraphicFramePr>
        <p:xfrm>
          <a:off x="8859565" y="36015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=""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708192"/>
              </p:ext>
            </p:extLst>
          </p:nvPr>
        </p:nvGraphicFramePr>
        <p:xfrm>
          <a:off x="7622261" y="443681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=""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054716"/>
              </p:ext>
            </p:extLst>
          </p:nvPr>
        </p:nvGraphicFramePr>
        <p:xfrm>
          <a:off x="5264724" y="443681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=""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041710"/>
              </p:ext>
            </p:extLst>
          </p:nvPr>
        </p:nvGraphicFramePr>
        <p:xfrm>
          <a:off x="5357525" y="541460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7259989" y="957683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9C2F49E3-8FB3-437C-B938-889301BFF80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392926" y="949255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795BEAC1-BE43-4B56-B320-463ACE86466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272691" y="175686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9B5ECAD5-0139-47AF-8623-8C060B76EB59}"/>
              </a:ext>
            </a:extLst>
          </p:cNvPr>
          <p:cNvCxnSpPr>
            <a:cxnSpLocks/>
            <a:stCxn id="6" idx="2"/>
            <a:endCxn id="8" idx="3"/>
          </p:cNvCxnSpPr>
          <p:nvPr/>
        </p:nvCxnSpPr>
        <p:spPr>
          <a:xfrm flipH="1">
            <a:off x="6093680" y="1769217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8796365" y="1743922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8599258" y="175829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9911838" y="2602274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9732827" y="261463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9604044" y="3478303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9846541" y="3456758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7210775" y="5200041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7453272" y="5178496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5991609" y="2658855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6328081" y="2644744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7946799" y="2642526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8796365" y="4339075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 Pseudocode</a:t>
            </a:r>
            <a:endParaRPr lang="en-US" dirty="0"/>
          </a:p>
        </p:txBody>
      </p:sp>
      <p:sp>
        <p:nvSpPr>
          <p:cNvPr id="4" name="TextBox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D8952EB5-0A41-45B7-B5EE-8E116BAB5D86}"/>
              </a:ext>
            </a:extLst>
          </p:cNvPr>
          <p:cNvSpPr txBox="1"/>
          <p:nvPr/>
        </p:nvSpPr>
        <p:spPr>
          <a:xfrm>
            <a:off x="433456" y="1529542"/>
            <a:ext cx="10648401" cy="35394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11187AD-AD67-4065-B972-B3FCD8477816}"/>
              </a:ext>
            </a:extLst>
          </p:cNvPr>
          <p:cNvSpPr/>
          <p:nvPr/>
        </p:nvSpPr>
        <p:spPr>
          <a:xfrm>
            <a:off x="6802656" y="170617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https://www.youtube.com/watch?v=XaqR3G_NVoo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– </a:t>
            </a:r>
            <a:r>
              <a:rPr lang="en-US" dirty="0"/>
              <a:t>C</a:t>
            </a:r>
            <a:r>
              <a:rPr lang="en-US" dirty="0" smtClean="0"/>
              <a:t>larification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66788" y="3586772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8750" y="4223001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12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52706" y="4223001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038384" y="3923047"/>
            <a:ext cx="747904" cy="299954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132340" y="3923048"/>
            <a:ext cx="227896" cy="29995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50632" y="4223001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9" idx="0"/>
            <a:endCxn id="4" idx="2"/>
          </p:cNvCxnSpPr>
          <p:nvPr/>
        </p:nvCxnSpPr>
        <p:spPr>
          <a:xfrm flipH="1" flipV="1">
            <a:off x="5202736" y="4007336"/>
            <a:ext cx="427530" cy="21566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28391" y="3588911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14319" y="2980318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564339" y="3375385"/>
            <a:ext cx="549385" cy="2135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4" idx="0"/>
            <a:endCxn id="14" idx="2"/>
          </p:cNvCxnSpPr>
          <p:nvPr/>
        </p:nvCxnSpPr>
        <p:spPr>
          <a:xfrm flipH="1" flipV="1">
            <a:off x="3950267" y="3400882"/>
            <a:ext cx="1252469" cy="18589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0498" y="299210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B6A479"/>
                </a:solidFill>
              </a:rPr>
              <a:t>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522" y="1548882"/>
            <a:ext cx="10328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Delete 14. Merge up the tree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Update “signpost” to be smallest key in its right subtree.</a:t>
            </a:r>
            <a:endParaRPr lang="en-US" sz="2800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64" y="4223001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12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34388" y="428404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7517992" y="3516781"/>
            <a:ext cx="478009" cy="7815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20" idx="0"/>
            <a:endCxn id="27" idx="2"/>
          </p:cNvCxnSpPr>
          <p:nvPr/>
        </p:nvCxnSpPr>
        <p:spPr>
          <a:xfrm flipH="1" flipV="1">
            <a:off x="8931949" y="3461926"/>
            <a:ext cx="182073" cy="8221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32314" y="428404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9710000" y="3461926"/>
            <a:ext cx="901948" cy="8221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96001" y="3041362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6A479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337859" y="3066978"/>
            <a:ext cx="39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B6A479"/>
                </a:solidFill>
              </a:rPr>
              <a:t>18</a:t>
            </a:r>
            <a:endParaRPr lang="en-US" b="1" dirty="0">
              <a:solidFill>
                <a:srgbClr val="B6A479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38358" y="4298300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12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8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Merge?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7736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Turn two sorted lists into one sorted list:</a:t>
            </a:r>
          </a:p>
          <a:p>
            <a:endParaRPr lang="en-US" sz="2800" dirty="0"/>
          </a:p>
          <a:p>
            <a:r>
              <a:rPr lang="en-US" sz="2800" dirty="0" smtClean="0"/>
              <a:t>Start from the small end of each list.</a:t>
            </a:r>
          </a:p>
          <a:p>
            <a:r>
              <a:rPr lang="en-US" sz="2800" dirty="0" smtClean="0"/>
              <a:t>Copy the smaller into the combined list</a:t>
            </a:r>
          </a:p>
          <a:p>
            <a:r>
              <a:rPr lang="en-US" sz="2800" dirty="0" smtClean="0"/>
              <a:t>Move that pointer one spot to the right.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481019"/>
              </p:ext>
            </p:extLst>
          </p:nvPr>
        </p:nvGraphicFramePr>
        <p:xfrm>
          <a:off x="1608253" y="5875021"/>
          <a:ext cx="8128002" cy="659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6595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077639"/>
              </p:ext>
            </p:extLst>
          </p:nvPr>
        </p:nvGraphicFramePr>
        <p:xfrm>
          <a:off x="575239" y="4750420"/>
          <a:ext cx="3283083" cy="713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629"/>
                <a:gridCol w="1092820"/>
                <a:gridCol w="1226634"/>
              </a:tblGrid>
              <a:tr h="7136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289636"/>
              </p:ext>
            </p:extLst>
          </p:nvPr>
        </p:nvGraphicFramePr>
        <p:xfrm>
          <a:off x="5672254" y="4723503"/>
          <a:ext cx="3283083" cy="713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629"/>
                <a:gridCol w="1092820"/>
                <a:gridCol w="1226634"/>
              </a:tblGrid>
              <a:tr h="7136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7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Running Time: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This is a closed form you should have memorized by the end of the quarter.</a:t>
                </a:r>
              </a:p>
              <a:p>
                <a:r>
                  <a:rPr lang="en-US" dirty="0" smtClean="0"/>
                  <a:t>The closed form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). 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Stable: yes! (if you merge correctly)</a:t>
                </a:r>
              </a:p>
              <a:p>
                <a:r>
                  <a:rPr lang="en-US" dirty="0" smtClean="0"/>
                  <a:t>In place: no.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4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need extra memory to do the merge</a:t>
            </a:r>
          </a:p>
          <a:p>
            <a:r>
              <a:rPr lang="en-US" sz="2800" dirty="0" smtClean="0"/>
              <a:t>It’s inefficient to make a new array every time</a:t>
            </a:r>
          </a:p>
          <a:p>
            <a:endParaRPr lang="en-US" sz="2800" dirty="0"/>
          </a:p>
          <a:p>
            <a:r>
              <a:rPr lang="en-US" sz="2800" dirty="0" smtClean="0"/>
              <a:t>Instead have a single auxiliary array</a:t>
            </a:r>
          </a:p>
          <a:p>
            <a:pPr lvl="1"/>
            <a:r>
              <a:rPr lang="en-US" sz="2400" dirty="0" smtClean="0"/>
              <a:t>Keep reusing it as the merging space</a:t>
            </a:r>
          </a:p>
          <a:p>
            <a:endParaRPr lang="en-US" sz="2800" dirty="0"/>
          </a:p>
          <a:p>
            <a:r>
              <a:rPr lang="en-US" sz="2800" dirty="0" smtClean="0"/>
              <a:t>Even better: make a single auxiliary array</a:t>
            </a:r>
          </a:p>
          <a:p>
            <a:pPr lvl="1"/>
            <a:r>
              <a:rPr lang="en-US" sz="2400" dirty="0" smtClean="0"/>
              <a:t>Have the original array and the auxiliary array “alternate” being the list and the merging space.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503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Still Divide and Conquer, but a different idea:</a:t>
            </a:r>
          </a:p>
          <a:p>
            <a:r>
              <a:rPr lang="en-US" sz="2800" dirty="0" smtClean="0"/>
              <a:t>Let’s divide the array into “big” values and “small” values</a:t>
            </a:r>
          </a:p>
          <a:p>
            <a:pPr lvl="1"/>
            <a:r>
              <a:rPr lang="en-US" sz="2400" dirty="0" smtClean="0"/>
              <a:t>And recursively sort those</a:t>
            </a:r>
          </a:p>
          <a:p>
            <a:r>
              <a:rPr lang="en-US" sz="2800" dirty="0" smtClean="0"/>
              <a:t>What’s “big”? </a:t>
            </a:r>
          </a:p>
          <a:p>
            <a:pPr lvl="1"/>
            <a:r>
              <a:rPr lang="en-US" sz="2400" dirty="0" smtClean="0"/>
              <a:t>Choose an element (“the pivot”) anything bigger than that.</a:t>
            </a:r>
          </a:p>
          <a:p>
            <a:r>
              <a:rPr lang="en-US" sz="2800" dirty="0" smtClean="0"/>
              <a:t>How do we pick the pivot?</a:t>
            </a:r>
          </a:p>
          <a:p>
            <a:r>
              <a:rPr lang="en-US" sz="2800" dirty="0" smtClean="0"/>
              <a:t>For now, let’s just take the first thing in the array: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Swapping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How do we divide the array into “bigger than the pivot” and “less than the pivot?”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1. Swap the pivot to the far left.</a:t>
                </a:r>
              </a:p>
              <a:p>
                <a:r>
                  <a:rPr lang="en-US" sz="2800" dirty="0" smtClean="0"/>
                  <a:t>2.Make a pointer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 on the left,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on the right</a:t>
                </a:r>
              </a:p>
              <a:p>
                <a:r>
                  <a:rPr lang="en-US" sz="2800" dirty="0" smtClean="0"/>
                  <a:t>3. Until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meet</a:t>
                </a:r>
              </a:p>
              <a:p>
                <a:pPr lvl="1"/>
                <a:r>
                  <a:rPr lang="en-US" sz="2400" dirty="0" smtClean="0"/>
                  <a:t>While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pivot</m:t>
                    </m:r>
                  </m:oMath>
                </a14:m>
                <a:r>
                  <a:rPr lang="en-US" sz="2400" dirty="0" smtClean="0"/>
                  <a:t> move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left</a:t>
                </a:r>
              </a:p>
              <a:p>
                <a:pPr lvl="1"/>
                <a:r>
                  <a:rPr lang="en-US" sz="2400" dirty="0" smtClean="0"/>
                  <a:t>While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pivot</m:t>
                    </m:r>
                  </m:oMath>
                </a14:m>
                <a:r>
                  <a:rPr lang="en-US" sz="2400" dirty="0" smtClean="0"/>
                  <a:t> move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right</a:t>
                </a:r>
              </a:p>
              <a:p>
                <a:pPr lvl="1"/>
                <a:r>
                  <a:rPr lang="en-US" sz="2400" dirty="0" smtClean="0"/>
                  <a:t>Swap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 smtClean="0"/>
              </a:p>
              <a:p>
                <a:r>
                  <a:rPr lang="en-US" sz="2800" dirty="0" smtClean="0"/>
                  <a:t>4. Swap A[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] or A[i-1] with pivot.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Swapping</a:t>
            </a: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=""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989547"/>
              </p:ext>
            </p:extLst>
          </p:nvPr>
        </p:nvGraphicFramePr>
        <p:xfrm>
          <a:off x="1160930" y="160489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7" name="Arrow: Down 17">
            <a:extLst>
              <a:ext uri="{FF2B5EF4-FFF2-40B4-BE49-F238E27FC236}">
                <a16:creationId xmlns=""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2516537" y="2470722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32">
            <a:extLst>
              <a:ext uri="{FF2B5EF4-FFF2-40B4-BE49-F238E27FC236}">
                <a16:creationId xmlns=""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10565100" y="2470723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6">
            <a:extLst>
              <a:ext uri="{FF2B5EF4-FFF2-40B4-BE49-F238E27FC236}">
                <a16:creationId xmlns=""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410167"/>
              </p:ext>
            </p:extLst>
          </p:nvPr>
        </p:nvGraphicFramePr>
        <p:xfrm>
          <a:off x="1130449" y="332790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5" name="Arrow: Down 17">
            <a:extLst>
              <a:ext uri="{FF2B5EF4-FFF2-40B4-BE49-F238E27FC236}">
                <a16:creationId xmlns=""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5498198" y="4193738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32">
            <a:extLst>
              <a:ext uri="{FF2B5EF4-FFF2-40B4-BE49-F238E27FC236}">
                <a16:creationId xmlns=""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9555673" y="4193738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148405" y="4881418"/>
                <a:ext cx="97356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met.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 smtClean="0"/>
                  <a:t> is larger than the pivot, so it belongs on the right, 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2800" dirty="0" smtClean="0"/>
                  <a:t> belongs on the left.   Swap pivot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405" y="4881418"/>
                <a:ext cx="9735671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252" t="-7051" r="-150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Content Placeholder 6">
            <a:extLst>
              <a:ext uri="{FF2B5EF4-FFF2-40B4-BE49-F238E27FC236}">
                <a16:creationId xmlns=""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309987"/>
              </p:ext>
            </p:extLst>
          </p:nvPr>
        </p:nvGraphicFramePr>
        <p:xfrm>
          <a:off x="1160930" y="5748707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8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24557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08099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0.33464 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5" grpId="1" animBg="1"/>
      <p:bldP spid="16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Sort</a:t>
            </a: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="" xmlns:a16="http://schemas.microsoft.com/office/drawing/2014/main" id="{AB4227CF-A3F1-4E62-A88E-8D1A01531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592655"/>
              </p:ext>
            </p:extLst>
          </p:nvPr>
        </p:nvGraphicFramePr>
        <p:xfrm>
          <a:off x="4505617" y="769341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="" xmlns:a16="http://schemas.microsoft.com/office/drawing/2014/main" id="{59D4F318-8ADF-41BD-899C-410A0E7E99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123450"/>
              </p:ext>
            </p:extLst>
          </p:nvPr>
        </p:nvGraphicFramePr>
        <p:xfrm>
          <a:off x="6684341" y="1616038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=""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="" xmlns:a16="http://schemas.microsoft.com/office/drawing/2014/main" id="{16D73D5B-C24D-4322-90BD-D96DFD9A2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039820"/>
              </p:ext>
            </p:extLst>
          </p:nvPr>
        </p:nvGraphicFramePr>
        <p:xfrm>
          <a:off x="4373061" y="154444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3AB48C55-AFDE-40AD-8BC0-991001194D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717718"/>
              </p:ext>
            </p:extLst>
          </p:nvPr>
        </p:nvGraphicFramePr>
        <p:xfrm>
          <a:off x="6764540" y="24401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="" xmlns:a16="http://schemas.microsoft.com/office/drawing/2014/main" id="{D7D2F0B3-E08F-4040-913D-FBB4F4F31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969063"/>
              </p:ext>
            </p:extLst>
          </p:nvPr>
        </p:nvGraphicFramePr>
        <p:xfrm>
          <a:off x="9203653" y="244533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="" xmlns:a16="http://schemas.microsoft.com/office/drawing/2014/main" id="{43C8E46C-C16D-469B-9811-A67B9CC06F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092510"/>
              </p:ext>
            </p:extLst>
          </p:nvPr>
        </p:nvGraphicFramePr>
        <p:xfrm>
          <a:off x="7262610" y="323477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="" xmlns:a16="http://schemas.microsoft.com/office/drawing/2014/main" id="{04E68941-62BA-4E3B-A30A-2C97630F7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697358"/>
              </p:ext>
            </p:extLst>
          </p:nvPr>
        </p:nvGraphicFramePr>
        <p:xfrm>
          <a:off x="9708241" y="32356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FC4A0D0-F7C9-4200-89DE-9D45A0A3F359}"/>
              </a:ext>
            </a:extLst>
          </p:cNvPr>
          <p:cNvSpPr/>
          <p:nvPr/>
        </p:nvSpPr>
        <p:spPr>
          <a:xfrm>
            <a:off x="4505617" y="114018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750FCAF-B24A-4695-BD08-C02A83621C25}"/>
              </a:ext>
            </a:extLst>
          </p:cNvPr>
          <p:cNvSpPr/>
          <p:nvPr/>
        </p:nvSpPr>
        <p:spPr>
          <a:xfrm>
            <a:off x="6689759" y="1986878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7F7B9C9-4E18-41F4-B7C8-8D4BC4D7B086}"/>
              </a:ext>
            </a:extLst>
          </p:cNvPr>
          <p:cNvSpPr/>
          <p:nvPr/>
        </p:nvSpPr>
        <p:spPr>
          <a:xfrm>
            <a:off x="6770466" y="281617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405A2C-1029-4082-AD66-D4C12900B47D}"/>
              </a:ext>
            </a:extLst>
          </p:cNvPr>
          <p:cNvSpPr/>
          <p:nvPr/>
        </p:nvSpPr>
        <p:spPr>
          <a:xfrm>
            <a:off x="9203653" y="281932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="" xmlns:a16="http://schemas.microsoft.com/office/drawing/2014/main" id="{BE003835-B9E4-49FA-9110-2FC6882F7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146136"/>
              </p:ext>
            </p:extLst>
          </p:nvPr>
        </p:nvGraphicFramePr>
        <p:xfrm>
          <a:off x="6502094" y="4137098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="" xmlns:a16="http://schemas.microsoft.com/office/drawing/2014/main" id="{9D1D14F6-240F-4A22-8850-8B5C9898F9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8315"/>
              </p:ext>
            </p:extLst>
          </p:nvPr>
        </p:nvGraphicFramePr>
        <p:xfrm>
          <a:off x="9317357" y="41339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="" xmlns:a16="http://schemas.microsoft.com/office/drawing/2014/main" id="{2B693BE1-9D64-4AE6-A6A6-70225C4CB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338903"/>
              </p:ext>
            </p:extLst>
          </p:nvPr>
        </p:nvGraphicFramePr>
        <p:xfrm>
          <a:off x="6363184" y="498476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=""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="" xmlns:a16="http://schemas.microsoft.com/office/drawing/2014/main" id="{A7C5C58C-0750-4D0B-902C-B2E4E99947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23537"/>
              </p:ext>
            </p:extLst>
          </p:nvPr>
        </p:nvGraphicFramePr>
        <p:xfrm>
          <a:off x="4505617" y="5916542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77FBA20-6FA9-49E1-B4B7-08992F111564}"/>
              </a:ext>
            </a:extLst>
          </p:cNvPr>
          <p:cNvSpPr/>
          <p:nvPr/>
        </p:nvSpPr>
        <p:spPr>
          <a:xfrm>
            <a:off x="7509456" y="4504785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C19DADD-5EF0-4D2B-BD6E-3283736662D5}"/>
              </a:ext>
            </a:extLst>
          </p:cNvPr>
          <p:cNvSpPr/>
          <p:nvPr/>
        </p:nvSpPr>
        <p:spPr>
          <a:xfrm>
            <a:off x="10324719" y="4504785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BC418AD-7166-41DC-B77B-136A3F807856}"/>
              </a:ext>
            </a:extLst>
          </p:cNvPr>
          <p:cNvSpPr/>
          <p:nvPr/>
        </p:nvSpPr>
        <p:spPr>
          <a:xfrm>
            <a:off x="8325640" y="5361770"/>
            <a:ext cx="1061746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9F6D24D-194C-4AE3-892B-63F49E0FB4B7}"/>
              </a:ext>
            </a:extLst>
          </p:cNvPr>
          <p:cNvSpPr/>
          <p:nvPr/>
        </p:nvSpPr>
        <p:spPr>
          <a:xfrm>
            <a:off x="5513585" y="630044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B0B9725-550E-40EA-BDDD-E161A78453E2}"/>
              </a:ext>
            </a:extLst>
          </p:cNvPr>
          <p:cNvSpPr/>
          <p:nvPr/>
        </p:nvSpPr>
        <p:spPr>
          <a:xfrm>
            <a:off x="6704109" y="183942"/>
            <a:ext cx="522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https://www.youtube.com/watch?v=ywWBy6J5gz8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3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Sort Analysis (Take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44035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best case and worst case for a pivot?</a:t>
            </a:r>
          </a:p>
          <a:p>
            <a:pPr lvl="1"/>
            <a:r>
              <a:rPr lang="en-US" sz="2400" dirty="0" smtClean="0"/>
              <a:t>Best case:</a:t>
            </a:r>
          </a:p>
          <a:p>
            <a:pPr lvl="1"/>
            <a:r>
              <a:rPr lang="en-US" sz="2400" dirty="0" smtClean="0"/>
              <a:t>Worst case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Recurrences:</a:t>
            </a:r>
          </a:p>
          <a:p>
            <a:r>
              <a:rPr lang="en-US" dirty="0" smtClean="0"/>
              <a:t>Best:</a:t>
            </a:r>
          </a:p>
          <a:p>
            <a:endParaRPr lang="en-US" dirty="0"/>
          </a:p>
          <a:p>
            <a:r>
              <a:rPr lang="en-US" dirty="0" smtClean="0"/>
              <a:t>Worst:</a:t>
            </a:r>
          </a:p>
          <a:p>
            <a:endParaRPr lang="en-US" dirty="0"/>
          </a:p>
          <a:p>
            <a:r>
              <a:rPr lang="en-US" dirty="0" smtClean="0"/>
              <a:t>Running times:</a:t>
            </a:r>
          </a:p>
          <a:p>
            <a:pPr lvl="1"/>
            <a:r>
              <a:rPr lang="en-US" sz="2400" dirty="0" smtClean="0"/>
              <a:t>Best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lvl="1"/>
            <a:r>
              <a:rPr lang="en-US" sz="2400" dirty="0" smtClean="0"/>
              <a:t>Worst: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64497" y="1854244"/>
            <a:ext cx="6354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Picking the median</a:t>
            </a:r>
          </a:p>
          <a:p>
            <a:r>
              <a:rPr lang="en-US" sz="2400" dirty="0" smtClean="0"/>
              <a:t>Picking the smallest or largest element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18042" y="2871154"/>
                <a:ext cx="5228216" cy="1266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042" y="2871154"/>
                <a:ext cx="5228216" cy="12661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44705" y="4133714"/>
                <a:ext cx="6368527" cy="92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05" y="4133714"/>
                <a:ext cx="6368527" cy="9257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668456" y="5544568"/>
                <a:ext cx="1606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56" y="5544568"/>
                <a:ext cx="1606914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38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703692" y="5888326"/>
                <a:ext cx="10661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692" y="5888326"/>
                <a:ext cx="1066189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143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89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Pivot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1702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Average case behavior depends on a good pivot.</a:t>
                </a:r>
              </a:p>
              <a:p>
                <a:r>
                  <a:rPr lang="en-US" sz="2800" dirty="0" smtClean="0"/>
                  <a:t>Pivot ideas:</a:t>
                </a:r>
              </a:p>
              <a:p>
                <a:r>
                  <a:rPr lang="en-US" sz="2800" dirty="0" smtClean="0"/>
                  <a:t>Just take the first element</a:t>
                </a:r>
              </a:p>
              <a:p>
                <a:pPr lvl="1"/>
                <a:r>
                  <a:rPr lang="en-US" sz="2400" dirty="0" smtClean="0"/>
                  <a:t>Simple. But an already sorted (or reversed) list will give you a bad time.</a:t>
                </a:r>
              </a:p>
              <a:p>
                <a:r>
                  <a:rPr lang="en-US" sz="2800" dirty="0" smtClean="0"/>
                  <a:t>Pick an element uniformly at random.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running time with probability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1−1/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. </a:t>
                </a:r>
              </a:p>
              <a:p>
                <a:pPr lvl="1"/>
                <a:r>
                  <a:rPr lang="en-US" sz="2400" dirty="0" smtClean="0"/>
                  <a:t>Regardless of input!</a:t>
                </a:r>
              </a:p>
              <a:p>
                <a:pPr lvl="1"/>
                <a:r>
                  <a:rPr lang="en-US" sz="2400" dirty="0" smtClean="0"/>
                  <a:t>Probably too slow in practice :(</a:t>
                </a:r>
              </a:p>
              <a:p>
                <a:r>
                  <a:rPr lang="en-US" sz="2800" dirty="0" smtClean="0"/>
                  <a:t>Find the actual median!</a:t>
                </a:r>
              </a:p>
              <a:p>
                <a:pPr lvl="1"/>
                <a:r>
                  <a:rPr lang="en-US" sz="2400" dirty="0" smtClean="0"/>
                  <a:t>You can actually do this in linear </a:t>
                </a:r>
                <a:r>
                  <a:rPr lang="en-US" sz="2400" dirty="0" smtClean="0"/>
                  <a:t>time</a:t>
                </a:r>
                <a:endParaRPr lang="en-US" sz="2400" dirty="0" smtClean="0"/>
              </a:p>
              <a:p>
                <a:pPr lvl="1"/>
                <a:r>
                  <a:rPr lang="en-US" sz="2400" dirty="0" smtClean="0"/>
                  <a:t>Definitely not efficient in practice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17029"/>
              </a:xfrm>
              <a:blipFill rotWithShape="0">
                <a:blip r:embed="rId2"/>
                <a:stretch>
                  <a:fillRect l="-654" t="-1986" b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Pivot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Median of Three</a:t>
            </a:r>
          </a:p>
          <a:p>
            <a:pPr lvl="1"/>
            <a:r>
              <a:rPr lang="en-US" sz="2800" dirty="0" smtClean="0"/>
              <a:t>Take the median of the first, last, and midpoint as the pivot.</a:t>
            </a:r>
          </a:p>
          <a:p>
            <a:pPr lvl="1"/>
            <a:r>
              <a:rPr lang="en-US" sz="2800" dirty="0" smtClean="0"/>
              <a:t>Fast!</a:t>
            </a:r>
          </a:p>
          <a:p>
            <a:pPr lvl="1"/>
            <a:r>
              <a:rPr lang="en-US" sz="2800" dirty="0" smtClean="0"/>
              <a:t>Unlikely to get bad behavior (but definitely still possible)</a:t>
            </a:r>
          </a:p>
          <a:p>
            <a:pPr lvl="1"/>
            <a:r>
              <a:rPr lang="en-US" sz="2800" dirty="0" smtClean="0"/>
              <a:t>Reasonable default choice.</a:t>
            </a:r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14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General Pre-processing Step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Let’s us find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element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 smtClean="0"/>
                  <a:t> time 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Also a convenient way to discuss algorithm design principles.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3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Sort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Running Time:</a:t>
                </a:r>
              </a:p>
              <a:p>
                <a:pPr lvl="1"/>
                <a:r>
                  <a:rPr lang="en-US" sz="2400" dirty="0" smtClean="0"/>
                  <a:t>Worst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Best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Average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(not responsible for the proof, talk to Robbie if you’re curious)</a:t>
                </a:r>
                <a:endParaRPr lang="en-US" sz="24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In place: Yes</a:t>
                </a:r>
              </a:p>
              <a:p>
                <a:r>
                  <a:rPr lang="en-US" sz="2800" dirty="0" smtClean="0"/>
                  <a:t>Stable: No.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07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5975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We keep hitting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in the worst case.</a:t>
                </a:r>
              </a:p>
              <a:p>
                <a:r>
                  <a:rPr lang="en-US" sz="2800" dirty="0" smtClean="0"/>
                  <a:t>Can we do better?</a:t>
                </a:r>
              </a:p>
              <a:p>
                <a:r>
                  <a:rPr lang="en-US" sz="2800" dirty="0" smtClean="0"/>
                  <a:t>Or is this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pattern a fundamental barrier?</a:t>
                </a:r>
                <a:endParaRPr lang="en-US" sz="2800" dirty="0"/>
              </a:p>
              <a:p>
                <a:r>
                  <a:rPr lang="en-US" sz="2800" dirty="0" smtClean="0"/>
                  <a:t>Without more information about our data set, we can do no better.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59750"/>
              </a:xfrm>
              <a:blipFill rotWithShape="0">
                <a:blip r:embed="rId2"/>
                <a:stretch>
                  <a:fillRect l="-654" t="-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4813" y="3759252"/>
                <a:ext cx="9609046" cy="184890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200" dirty="0" smtClean="0"/>
              </a:p>
              <a:p>
                <a:r>
                  <a:rPr lang="en-US" sz="2800" dirty="0" smtClean="0"/>
                  <a:t>Any sorting algorithm which only interacts with its input by comparing elements must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time.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13" y="3759252"/>
                <a:ext cx="9609046" cy="1848909"/>
              </a:xfrm>
              <a:prstGeom prst="rect">
                <a:avLst/>
              </a:prstGeom>
              <a:blipFill rotWithShape="0">
                <a:blip r:embed="rId3"/>
                <a:stretch>
                  <a:fillRect l="-13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84813" y="3759252"/>
            <a:ext cx="9609046" cy="59032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Comparison Sorting Lower Bound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5239" y="5863534"/>
            <a:ext cx="1089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prove this theorem on Friday!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2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goals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Three things you might want in a sorting algorithm:</a:t>
                </a:r>
              </a:p>
              <a:p>
                <a:r>
                  <a:rPr lang="en-US" sz="2800" dirty="0" smtClean="0"/>
                  <a:t>In-Place</a:t>
                </a:r>
              </a:p>
              <a:p>
                <a:pPr lvl="1"/>
                <a:r>
                  <a:rPr lang="en-US" sz="2400" dirty="0" smtClean="0"/>
                  <a:t>Only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 smtClean="0"/>
                  <a:t> extra memory. </a:t>
                </a:r>
              </a:p>
              <a:p>
                <a:pPr lvl="1"/>
                <a:r>
                  <a:rPr lang="en-US" sz="2400" dirty="0" smtClean="0"/>
                  <a:t>Sorted array given back in the input array.</a:t>
                </a:r>
              </a:p>
              <a:p>
                <a:r>
                  <a:rPr lang="en-US" sz="2800" dirty="0" smtClean="0"/>
                  <a:t>Stable</a:t>
                </a:r>
              </a:p>
              <a:p>
                <a:pPr lvl="1"/>
                <a:r>
                  <a:rPr lang="en-US" sz="2400" dirty="0" smtClean="0"/>
                  <a:t>If a appears before b in the initial array and </a:t>
                </a:r>
                <a:r>
                  <a:rPr lang="en-US" sz="2400" dirty="0" err="1" smtClean="0"/>
                  <a:t>a.compareTo</a:t>
                </a:r>
                <a:r>
                  <a:rPr lang="en-US" sz="2400" dirty="0" smtClean="0"/>
                  <a:t>(b) == 0</a:t>
                </a:r>
              </a:p>
              <a:p>
                <a:pPr lvl="1"/>
                <a:r>
                  <a:rPr lang="en-US" sz="2400" dirty="0" smtClean="0"/>
                  <a:t>Then a appears before b in the final array.</a:t>
                </a:r>
              </a:p>
              <a:p>
                <a:pPr lvl="1"/>
                <a:r>
                  <a:rPr lang="en-US" sz="2400" dirty="0" smtClean="0"/>
                  <a:t>Example: sort by first name, then by last name. </a:t>
                </a:r>
              </a:p>
              <a:p>
                <a:r>
                  <a:rPr lang="en-US" sz="2800" dirty="0" smtClean="0"/>
                  <a:t>Fast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you sort a hand of cards.</a:t>
            </a:r>
          </a:p>
          <a:p>
            <a:endParaRPr lang="en-US" sz="2800" dirty="0"/>
          </a:p>
          <a:p>
            <a:r>
              <a:rPr lang="en-US" sz="2800" dirty="0" smtClean="0"/>
              <a:t>Maintain a sorted subarray at the front.</a:t>
            </a:r>
          </a:p>
          <a:p>
            <a:r>
              <a:rPr lang="en-US" sz="2800" dirty="0" smtClean="0"/>
              <a:t>Start with one element.</a:t>
            </a:r>
          </a:p>
          <a:p>
            <a:r>
              <a:rPr lang="en-US" sz="2800" dirty="0" smtClean="0"/>
              <a:t>While(your subarray is not the full array)</a:t>
            </a:r>
          </a:p>
          <a:p>
            <a:pPr lvl="1"/>
            <a:r>
              <a:rPr lang="en-US" sz="2400" dirty="0" smtClean="0"/>
              <a:t>Take the next element not in your subarray</a:t>
            </a:r>
          </a:p>
          <a:p>
            <a:pPr lvl="1"/>
            <a:r>
              <a:rPr lang="en-US" sz="2400" dirty="0" smtClean="0"/>
              <a:t>Insert it into the sorted subarray</a:t>
            </a:r>
          </a:p>
          <a:p>
            <a:pPr marL="128016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3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from 1 to n-1){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index =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while(a[index-1] &gt; a[index]){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swap(a[index-1], a[index])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index = index-1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645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=""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=""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=""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=""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=""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=""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=""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5550193" y="414891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4993780" y="4712444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=""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3157867" y="1024932"/>
            <a:ext cx="2551814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=""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=""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=""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=""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A34136A-8795-4C08-9384-CDB45587C00C}"/>
              </a:ext>
            </a:extLst>
          </p:cNvPr>
          <p:cNvSpPr/>
          <p:nvPr/>
        </p:nvSpPr>
        <p:spPr>
          <a:xfrm>
            <a:off x="6995606" y="191986"/>
            <a:ext cx="507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https://www.youtube.com/watch?v=ROalU379l3U</a:t>
            </a:r>
            <a:endParaRPr lang="en-US" dirty="0"/>
          </a:p>
        </p:txBody>
      </p:sp>
      <p:sp>
        <p:nvSpPr>
          <p:cNvPr id="32" name="Arrow: Down 31">
            <a:extLst>
              <a:ext uri="{FF2B5EF4-FFF2-40B4-BE49-F238E27FC236}">
                <a16:creationId xmlns="" xmlns:a16="http://schemas.microsoft.com/office/drawing/2014/main" id="{89D6008A-F28E-49F6-866F-4DB7B0A971A8}"/>
              </a:ext>
            </a:extLst>
          </p:cNvPr>
          <p:cNvSpPr/>
          <p:nvPr/>
        </p:nvSpPr>
        <p:spPr>
          <a:xfrm rot="10800000">
            <a:off x="4999995" y="2279216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=""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6444921" y="4108676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1642 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7943 -0.005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27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8021 -0.00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3308 -0.0060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9" grpId="0"/>
      <p:bldP spid="20" grpId="0"/>
      <p:bldP spid="21" grpId="0"/>
      <p:bldP spid="21" grpId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2" grpId="0" animBg="1"/>
      <p:bldP spid="32" grpId="1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Stable? Yes! (If you’re careful)</a:t>
                </a:r>
              </a:p>
              <a:p>
                <a:r>
                  <a:rPr lang="en-US" sz="2800" dirty="0" smtClean="0"/>
                  <a:t>In Place Yes!</a:t>
                </a:r>
              </a:p>
              <a:p>
                <a:r>
                  <a:rPr lang="en-US" sz="2800" dirty="0" smtClean="0"/>
                  <a:t>Running time:</a:t>
                </a:r>
              </a:p>
              <a:p>
                <a:pPr lvl="1"/>
                <a:r>
                  <a:rPr lang="en-US" sz="2400" dirty="0" smtClean="0"/>
                  <a:t>Best Case: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Worst Case: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Average Case: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 smtClean="0"/>
              </a:p>
              <a:p>
                <a:pPr lvl="1"/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9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                </a:t>
            </a:r>
            <a:r>
              <a:rPr lang="en-US" dirty="0" smtClean="0"/>
              <a:t>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Here’s another idea for a sorting algorithm:</a:t>
            </a:r>
          </a:p>
          <a:p>
            <a:r>
              <a:rPr lang="en-US" sz="2800" dirty="0" smtClean="0"/>
              <a:t>Maintain a sorted subarray</a:t>
            </a:r>
          </a:p>
          <a:p>
            <a:r>
              <a:rPr lang="en-US" sz="2800" dirty="0" smtClean="0"/>
              <a:t>While(subarray is not full array)</a:t>
            </a:r>
          </a:p>
          <a:p>
            <a:r>
              <a:rPr lang="en-US" sz="2800" dirty="0" smtClean="0"/>
              <a:t>     Find the smallest element remaining in the unsorted part.</a:t>
            </a:r>
          </a:p>
          <a:p>
            <a:r>
              <a:rPr lang="en-US" sz="2800" dirty="0" smtClean="0"/>
              <a:t>     Insert it at the end of the sorted part.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82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lecture-01-intro</Template>
  <TotalTime>6226</TotalTime>
  <Words>1585</Words>
  <Application>Microsoft Office PowerPoint</Application>
  <PresentationFormat>Widescreen</PresentationFormat>
  <Paragraphs>667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Comparisons Sorts</vt:lpstr>
      <vt:lpstr>Deletion – Clarification</vt:lpstr>
      <vt:lpstr>Sorting</vt:lpstr>
      <vt:lpstr>Three goals </vt:lpstr>
      <vt:lpstr>Insertion Sort</vt:lpstr>
      <vt:lpstr>Insertion Sort</vt:lpstr>
      <vt:lpstr>Insertion Sort</vt:lpstr>
      <vt:lpstr>Insertion Sort Analysis</vt:lpstr>
      <vt:lpstr>                 Sort</vt:lpstr>
      <vt:lpstr> Selection  Sort</vt:lpstr>
      <vt:lpstr>Selection Sort</vt:lpstr>
      <vt:lpstr> Selection  Sort</vt:lpstr>
      <vt:lpstr>    Heap     Sort</vt:lpstr>
      <vt:lpstr>Heap Sort</vt:lpstr>
      <vt:lpstr>Heap Sort (Better)</vt:lpstr>
      <vt:lpstr>Heap Sort</vt:lpstr>
      <vt:lpstr>A Different Idea</vt:lpstr>
      <vt:lpstr>Merge Sort</vt:lpstr>
      <vt:lpstr>Merge Sort Pseudocode</vt:lpstr>
      <vt:lpstr>How Do We Merge?</vt:lpstr>
      <vt:lpstr>Merge Sort Analysis</vt:lpstr>
      <vt:lpstr>Some Optimizations</vt:lpstr>
      <vt:lpstr>Quick Sort</vt:lpstr>
      <vt:lpstr>Swapping</vt:lpstr>
      <vt:lpstr>Swapping</vt:lpstr>
      <vt:lpstr>Quick Sort</vt:lpstr>
      <vt:lpstr>Quick Sort Analysis (Take 1)</vt:lpstr>
      <vt:lpstr>Choosing a Pivot</vt:lpstr>
      <vt:lpstr>Choosing a Pivot</vt:lpstr>
      <vt:lpstr>Quick Sort Analysis</vt:lpstr>
      <vt:lpstr>Lower Bound</vt:lpstr>
    </vt:vector>
  </TitlesOfParts>
  <Company>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Sorting I: Comparisons</dc:title>
  <dc:creator>Robert Weber</dc:creator>
  <cp:lastModifiedBy>Robert Weber</cp:lastModifiedBy>
  <cp:revision>31</cp:revision>
  <dcterms:created xsi:type="dcterms:W3CDTF">2018-07-12T00:06:30Z</dcterms:created>
  <dcterms:modified xsi:type="dcterms:W3CDTF">2018-07-18T16:19:19Z</dcterms:modified>
</cp:coreProperties>
</file>