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93" r:id="rId10"/>
    <p:sldId id="294" r:id="rId11"/>
    <p:sldId id="261" r:id="rId12"/>
    <p:sldId id="262" r:id="rId13"/>
    <p:sldId id="263" r:id="rId14"/>
    <p:sldId id="264" r:id="rId15"/>
    <p:sldId id="265" r:id="rId16"/>
    <p:sldId id="282" r:id="rId17"/>
    <p:sldId id="288" r:id="rId18"/>
    <p:sldId id="289" r:id="rId19"/>
    <p:sldId id="283" r:id="rId20"/>
    <p:sldId id="290" r:id="rId21"/>
    <p:sldId id="291" r:id="rId22"/>
    <p:sldId id="292" r:id="rId23"/>
    <p:sldId id="284" r:id="rId24"/>
    <p:sldId id="268" r:id="rId25"/>
    <p:sldId id="274" r:id="rId26"/>
    <p:sldId id="285" r:id="rId27"/>
    <p:sldId id="269" r:id="rId28"/>
    <p:sldId id="275" r:id="rId29"/>
    <p:sldId id="277" r:id="rId30"/>
    <p:sldId id="278" r:id="rId31"/>
    <p:sldId id="279" r:id="rId32"/>
    <p:sldId id="280" r:id="rId33"/>
    <p:sldId id="287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90E6-9BB4-489B-B573-BC6D543E1FD2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1AC9-0E77-48A6-8A19-BB9BBC42F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 ns vs 8,000,000 is like 1 sec vs 3 months</a:t>
            </a:r>
          </a:p>
          <a:p>
            <a:endParaRPr lang="en-US" dirty="0"/>
          </a:p>
          <a:p>
            <a:r>
              <a:rPr lang="en-US" dirty="0"/>
              <a:t>It’s faster to do:</a:t>
            </a:r>
          </a:p>
          <a:p>
            <a:pPr marL="171450" indent="-171450">
              <a:buFontTx/>
              <a:buChar char="-"/>
            </a:pPr>
            <a:r>
              <a:rPr lang="en-US" dirty="0"/>
              <a:t>5 million arithmetic ops than 1 disk access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2500 L2 cache accesses than 1 disk access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400 RAM accesses than 1 disk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8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5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2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01E29F-EEFA-4BEC-B4C7-A018A520F36F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DDBA6C-C301-4128-A523-B7C7FF733A9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B-Trees, Slow Sorts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seen two dictionary types:</a:t>
            </a:r>
          </a:p>
          <a:p>
            <a:r>
              <a:rPr lang="en-US" sz="2800" dirty="0" smtClean="0"/>
              <a:t>Search tree-based dictionaries</a:t>
            </a:r>
          </a:p>
          <a:p>
            <a:r>
              <a:rPr lang="en-US" sz="2800" dirty="0" smtClean="0"/>
              <a:t>Table-based dictionaries</a:t>
            </a:r>
          </a:p>
          <a:p>
            <a:endParaRPr lang="en-US" sz="2800" dirty="0"/>
          </a:p>
          <a:p>
            <a:r>
              <a:rPr lang="en-US" sz="2800" dirty="0" smtClean="0"/>
              <a:t>Which one should we use when we have a huge dataset?</a:t>
            </a:r>
          </a:p>
        </p:txBody>
      </p:sp>
    </p:spTree>
    <p:extLst>
      <p:ext uri="{BB962C8B-B14F-4D97-AF65-F5344CB8AC3E}">
        <p14:creationId xmlns:p14="http://schemas.microsoft.com/office/powerpoint/2010/main" val="4138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Accesses – Dictionaries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we have a dictionary with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sz="2800" dirty="0" smtClean="0"/>
                  <a:t> elements.</a:t>
                </a:r>
              </a:p>
              <a:p>
                <a:r>
                  <a:rPr lang="en-US" sz="2800" dirty="0" smtClean="0"/>
                  <a:t>Could store as an AVL tree of height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How many disk accesses might it take to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 smtClean="0"/>
                  <a:t>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if we made the tree shorter?</a:t>
                </a:r>
                <a:endParaRPr lang="en-US" sz="2800" dirty="0"/>
              </a:p>
              <a:p>
                <a:r>
                  <a:rPr lang="en-US" sz="2800" dirty="0" smtClean="0"/>
                  <a:t>Make it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err="1" smtClean="0"/>
                  <a:t>ary</a:t>
                </a:r>
                <a:r>
                  <a:rPr lang="en-US" sz="2800" dirty="0" smtClean="0"/>
                  <a:t> tree, not a binary tree. (How do we search?)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Disk accesses?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50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800" dirty="0" smtClean="0"/>
                  <a:t>, we’ll cut the memory accesses to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will often be even bigger.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013" r="-980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Reduce memory accesses:</a:t>
            </a:r>
          </a:p>
          <a:p>
            <a:r>
              <a:rPr lang="en-US" sz="2800" dirty="0" smtClean="0"/>
              <a:t>Don’t put the values in a node, just the keys.</a:t>
            </a:r>
          </a:p>
          <a:p>
            <a:r>
              <a:rPr lang="en-US" sz="2800" dirty="0" smtClean="0"/>
              <a:t>Make each node take up exactly one memory block.</a:t>
            </a:r>
          </a:p>
          <a:p>
            <a:r>
              <a:rPr lang="en-US" sz="2800" dirty="0" smtClean="0"/>
              <a:t>We now have room for a bunch of keys, have a bunch of children.</a:t>
            </a:r>
          </a:p>
          <a:p>
            <a:pPr lvl="1"/>
            <a:r>
              <a:rPr lang="en-US" sz="2400" dirty="0" smtClean="0"/>
              <a:t>Will make the tree shorter.</a:t>
            </a:r>
          </a:p>
          <a:p>
            <a:r>
              <a:rPr lang="en-US" sz="2800" dirty="0" smtClean="0"/>
              <a:t>Put all the values in leaves. </a:t>
            </a:r>
          </a:p>
          <a:p>
            <a:pPr lvl="1"/>
            <a:r>
              <a:rPr lang="en-US" sz="2400" dirty="0" smtClean="0"/>
              <a:t>Again make each leaf take up exactly one memory block.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3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81074"/>
          </a:xfrm>
        </p:spPr>
        <p:txBody>
          <a:bodyPr/>
          <a:lstStyle/>
          <a:p>
            <a:r>
              <a:rPr lang="en-US" sz="2800" dirty="0" smtClean="0"/>
              <a:t>How do we search?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34663"/>
              </p:ext>
            </p:extLst>
          </p:nvPr>
        </p:nvGraphicFramePr>
        <p:xfrm>
          <a:off x="1832668" y="2142873"/>
          <a:ext cx="8128001" cy="71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443"/>
                <a:gridCol w="1843843"/>
                <a:gridCol w="433845"/>
                <a:gridCol w="2394065"/>
                <a:gridCol w="432262"/>
                <a:gridCol w="1961804"/>
                <a:gridCol w="583739"/>
              </a:tblGrid>
              <a:tr h="71012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0665" y="3850105"/>
            <a:ext cx="2085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keys &lt; 12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96640" y="4847214"/>
                <a:ext cx="236411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/>
                  <a:t>keys &lt; 19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640" y="4847214"/>
                <a:ext cx="236411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141" t="-10227" r="-1285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51019" y="4847214"/>
                <a:ext cx="2452349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/>
                  <a:t> keys &lt; 44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19" y="4847214"/>
                <a:ext cx="245234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691" t="-10227" r="-4198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34851" y="3850105"/>
                <a:ext cx="2327647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All keys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44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51" y="3850105"/>
                <a:ext cx="232764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208" t="-11494" r="-1562" b="-31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17" idx="0"/>
          </p:cNvCxnSpPr>
          <p:nvPr/>
        </p:nvCxnSpPr>
        <p:spPr>
          <a:xfrm flipH="1">
            <a:off x="1453653" y="2852996"/>
            <a:ext cx="603747" cy="99710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0"/>
          </p:cNvCxnSpPr>
          <p:nvPr/>
        </p:nvCxnSpPr>
        <p:spPr>
          <a:xfrm flipH="1">
            <a:off x="3678699" y="2852996"/>
            <a:ext cx="674226" cy="199421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9" idx="0"/>
          </p:cNvCxnSpPr>
          <p:nvPr/>
        </p:nvCxnSpPr>
        <p:spPr>
          <a:xfrm>
            <a:off x="7181850" y="2852996"/>
            <a:ext cx="495344" cy="199421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0"/>
          </p:cNvCxnSpPr>
          <p:nvPr/>
        </p:nvCxnSpPr>
        <p:spPr>
          <a:xfrm>
            <a:off x="9677400" y="2852996"/>
            <a:ext cx="921275" cy="997109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0665" y="5514975"/>
            <a:ext cx="1159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Binary search on “signpost” keys. </a:t>
            </a:r>
          </a:p>
          <a:p>
            <a:r>
              <a:rPr lang="en-US" sz="2800" dirty="0" smtClean="0"/>
              <a:t>Entire node is in cache – binary search doesn’t need to go out to memory.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9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Tall?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If the tree is “balanced” then we’ll get height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sz="2800" dirty="0" smtClean="0">
                    <a:sym typeface="Wingdings" panose="05000000000000000000" pitchFamily="2" charset="2"/>
                  </a:rPr>
                  <a:t>To maintain balance:</a:t>
                </a:r>
              </a:p>
              <a:p>
                <a:r>
                  <a:rPr lang="en-US" sz="2800" dirty="0" smtClean="0">
                    <a:sym typeface="Wingdings" panose="05000000000000000000" pitchFamily="2" charset="2"/>
                  </a:rPr>
                  <a:t>1.Root (special case):</a:t>
                </a:r>
              </a:p>
              <a:p>
                <a:pPr lvl="1"/>
                <a:r>
                  <a:rPr lang="en-US" sz="2400" dirty="0" smtClean="0">
                    <a:sym typeface="Wingdings" panose="05000000000000000000" pitchFamily="2" charset="2"/>
                  </a:rPr>
                  <a:t>Starts as a leaf (if almost empty – this should be very rare)</a:t>
                </a:r>
              </a:p>
              <a:p>
                <a:pPr lvl="1"/>
                <a:r>
                  <a:rPr lang="en-US" sz="2400" dirty="0" smtClean="0">
                    <a:sym typeface="Wingdings" panose="05000000000000000000" pitchFamily="2" charset="2"/>
                  </a:rPr>
                  <a:t>Otherwise has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US" sz="2400" dirty="0" smtClean="0">
                    <a:sym typeface="Wingdings" panose="05000000000000000000" pitchFamily="2" charset="2"/>
                  </a:rPr>
                  <a:t> children</a:t>
                </a:r>
              </a:p>
              <a:p>
                <a:r>
                  <a:rPr lang="en-US" sz="2800" dirty="0" smtClean="0">
                    <a:sym typeface="Wingdings" panose="05000000000000000000" pitchFamily="2" charset="2"/>
                  </a:rPr>
                  <a:t>2.Every other internal node has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/2⌉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children.</a:t>
                </a:r>
              </a:p>
              <a:p>
                <a:r>
                  <a:rPr lang="en-US" sz="2800" dirty="0" smtClean="0"/>
                  <a:t>3.Leaves have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/2⌉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 (key, value) pairs.</a:t>
                </a:r>
              </a:p>
              <a:p>
                <a:r>
                  <a:rPr lang="en-US" sz="2800" dirty="0" smtClean="0"/>
                  <a:t>4.Keep all leaves at same level.</a:t>
                </a:r>
                <a:endParaRPr lang="en-US" sz="2800" dirty="0"/>
              </a:p>
              <a:p>
                <a:r>
                  <a:rPr lang="en-US" sz="28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as large as possible while still fitting in a block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0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Memory accesses to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find, insert, delete</a:t>
                </a:r>
                <a:r>
                  <a:rPr lang="en-US" sz="2800" dirty="0" smtClean="0"/>
                  <a:t>: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Much better than AVL trees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gets large.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Running times? Need to think about the algorithms: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4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then add to leaf.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If leaf is already full, then split leaf in two </a:t>
            </a:r>
          </a:p>
          <a:p>
            <a:pPr lvl="1"/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(still meet “at least half full condition)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That adds a child to the parent node. What if it’s full?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 Split that node in two! </a:t>
            </a:r>
          </a:p>
          <a:p>
            <a:pPr marL="0" indent="0">
              <a:buNone/>
            </a:pPr>
            <a:r>
              <a:rPr lang="en-US" sz="28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+mn-lt"/>
                <a:cs typeface="Courier New" panose="02070309020205020404" pitchFamily="49" charset="0"/>
              </a:rPr>
              <a:t>Recurse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 up the tree (splitting as necessary)</a:t>
            </a:r>
          </a:p>
          <a:p>
            <a:endParaRPr lang="en-US" sz="2800" dirty="0" smtClean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(simple)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inserting (32, 5) and (36, 6) into the following tree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1454" y="1969354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47592" y="2693157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27768" y="2693157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127226" y="2308634"/>
            <a:ext cx="908823" cy="38452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5807402" y="2389918"/>
            <a:ext cx="0" cy="30323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86979" y="35794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9715" y="35794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14956" y="269743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565192" y="2308634"/>
            <a:ext cx="829398" cy="38880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78917" y="19796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9504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– splitting internal </a:t>
            </a:r>
            <a:r>
              <a:rPr lang="en-US" dirty="0"/>
              <a:t>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33819"/>
          </a:xfrm>
        </p:spPr>
        <p:txBody>
          <a:bodyPr/>
          <a:lstStyle/>
          <a:p>
            <a:r>
              <a:rPr lang="en-US" dirty="0"/>
              <a:t>Try inserting (15, 7) and (16, 8) into our existing tree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1454" y="1969354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0612" y="2693157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27768" y="2693157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</p:cNvCxnSpPr>
          <p:nvPr/>
        </p:nvCxnSpPr>
        <p:spPr>
          <a:xfrm flipV="1">
            <a:off x="4130246" y="2310772"/>
            <a:ext cx="908823" cy="38452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5807402" y="2389918"/>
            <a:ext cx="0" cy="30323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14956" y="269743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565192" y="2308634"/>
            <a:ext cx="829398" cy="38880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78917" y="19796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8989" y="358286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C3282"/>
                </a:solidFill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39908" y="3582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4C3282"/>
                </a:solidFill>
              </a:rPr>
              <a:t>7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29507" y="2693157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9244" y="4798634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1206" y="5434863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15162" y="5434863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2400840" y="5134909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5494796" y="5134910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3088" y="5434863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8" idx="0"/>
            <a:endCxn id="21" idx="2"/>
          </p:cNvCxnSpPr>
          <p:nvPr/>
        </p:nvCxnSpPr>
        <p:spPr>
          <a:xfrm flipH="1" flipV="1">
            <a:off x="6565192" y="5219198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90847" y="4800773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9749" y="5434863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36" idx="0"/>
            <a:endCxn id="31" idx="2"/>
          </p:cNvCxnSpPr>
          <p:nvPr/>
        </p:nvCxnSpPr>
        <p:spPr>
          <a:xfrm flipV="1">
            <a:off x="3789383" y="5221337"/>
            <a:ext cx="137412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10260" y="2330630"/>
            <a:ext cx="281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a new internal node!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76775" y="4192180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112761" y="4429302"/>
            <a:ext cx="281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a new internal node!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926795" y="4587247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1" idx="0"/>
            <a:endCxn id="50" idx="2"/>
          </p:cNvCxnSpPr>
          <p:nvPr/>
        </p:nvCxnSpPr>
        <p:spPr>
          <a:xfrm flipH="1" flipV="1">
            <a:off x="5312723" y="4612744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82954" y="420396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309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056 0.00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Find and remove from the relevant leaf. </a:t>
                </a:r>
              </a:p>
              <a:p>
                <a:r>
                  <a:rPr lang="en-US" sz="2800" dirty="0" smtClean="0"/>
                  <a:t>If leaf “</a:t>
                </a:r>
                <a:r>
                  <a:rPr lang="en-US" sz="2800" dirty="0" err="1" smtClean="0"/>
                  <a:t>underflowed</a:t>
                </a:r>
                <a:r>
                  <a:rPr lang="en-US" sz="2800" dirty="0" smtClean="0"/>
                  <a:t>” to less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/2⌉</m:t>
                    </m:r>
                  </m:oMath>
                </a14:m>
                <a:r>
                  <a:rPr lang="en-US" sz="2800" dirty="0" smtClean="0"/>
                  <a:t> elements:</a:t>
                </a:r>
              </a:p>
              <a:p>
                <a:r>
                  <a:rPr lang="en-US" sz="2800" dirty="0" smtClean="0"/>
                  <a:t>Try to “adopt” from a neighbor (then update signposts)</a:t>
                </a:r>
              </a:p>
              <a:p>
                <a:r>
                  <a:rPr lang="en-US" sz="2800" dirty="0" smtClean="0"/>
                  <a:t>If neighbor is at exactly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/2⌉</m:t>
                    </m:r>
                  </m:oMath>
                </a14:m>
                <a:r>
                  <a:rPr lang="en-US" sz="2800" dirty="0" smtClean="0"/>
                  <a:t> elements, can’t adopt. Merge instead.</a:t>
                </a:r>
              </a:p>
              <a:p>
                <a:pPr lvl="1"/>
                <a:r>
                  <a:rPr lang="en-US" sz="2800" dirty="0" smtClean="0"/>
                  <a:t>Have to </a:t>
                </a:r>
                <a:r>
                  <a:rPr lang="en-US" sz="2800" dirty="0" err="1" smtClean="0"/>
                  <a:t>recurse</a:t>
                </a:r>
                <a:r>
                  <a:rPr lang="en-US" sz="2800" dirty="0" smtClean="0"/>
                  <a:t> up the tree if we caused our parent to underflow.</a:t>
                </a:r>
              </a:p>
              <a:p>
                <a:r>
                  <a:rPr lang="en-US" sz="2800" dirty="0" smtClean="0"/>
                  <a:t>If we cause the root to underflow to one child, delete it.</a:t>
                </a:r>
              </a:p>
              <a:p>
                <a:pPr lvl="1"/>
                <a:r>
                  <a:rPr lang="en-US" sz="2800" dirty="0" smtClean="0"/>
                  <a:t>This is the only way to make  the height of the tree decrease.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2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Midterm Grades on </a:t>
            </a:r>
            <a:r>
              <a:rPr lang="en-US" sz="2800" dirty="0" err="1" smtClean="0"/>
              <a:t>gradescope</a:t>
            </a:r>
            <a:endParaRPr lang="en-US" sz="2800" dirty="0" smtClean="0"/>
          </a:p>
          <a:p>
            <a:pPr lvl="1"/>
            <a:r>
              <a:rPr lang="en-US" sz="2400" dirty="0" smtClean="0"/>
              <a:t>Median 89/110</a:t>
            </a:r>
          </a:p>
          <a:p>
            <a:pPr lvl="1"/>
            <a:r>
              <a:rPr lang="en-US" sz="2400" dirty="0" smtClean="0"/>
              <a:t>Mean 90/110</a:t>
            </a:r>
          </a:p>
          <a:p>
            <a:pPr lvl="1"/>
            <a:r>
              <a:rPr lang="en-US" sz="2400" dirty="0" smtClean="0"/>
              <a:t>Standard Deviation: 11.07</a:t>
            </a:r>
          </a:p>
          <a:p>
            <a:pPr lvl="1"/>
            <a:r>
              <a:rPr lang="en-US" sz="2400" dirty="0" smtClean="0"/>
              <a:t>Solutions on webpage later today.</a:t>
            </a:r>
          </a:p>
          <a:p>
            <a:pPr lvl="1"/>
            <a:r>
              <a:rPr lang="en-US" sz="2400" dirty="0" smtClean="0"/>
              <a:t>Regrades will open on </a:t>
            </a:r>
            <a:r>
              <a:rPr lang="en-US" sz="2400" dirty="0" err="1" smtClean="0"/>
              <a:t>gradescope</a:t>
            </a:r>
            <a:r>
              <a:rPr lang="en-US" sz="2400" dirty="0" smtClean="0"/>
              <a:t> tomorrow.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Project 2 checkpoint Wednesday in lecture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3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(simple)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31302"/>
              </p:ext>
            </p:extLst>
          </p:nvPr>
        </p:nvGraphicFramePr>
        <p:xfrm>
          <a:off x="5629244" y="3184436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78874"/>
              </p:ext>
            </p:extLst>
          </p:nvPr>
        </p:nvGraphicFramePr>
        <p:xfrm>
          <a:off x="1821206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14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85994"/>
              </p:ext>
            </p:extLst>
          </p:nvPr>
        </p:nvGraphicFramePr>
        <p:xfrm>
          <a:off x="4915162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400840" y="3520711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494796" y="3520712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7585"/>
              </p:ext>
            </p:extLst>
          </p:nvPr>
        </p:nvGraphicFramePr>
        <p:xfrm>
          <a:off x="6413088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565192" y="3605000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17912"/>
              </p:ext>
            </p:extLst>
          </p:nvPr>
        </p:nvGraphicFramePr>
        <p:xfrm>
          <a:off x="2990847" y="3186575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54829"/>
              </p:ext>
            </p:extLst>
          </p:nvPr>
        </p:nvGraphicFramePr>
        <p:xfrm>
          <a:off x="3209749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3789383" y="3607139"/>
            <a:ext cx="137412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14806"/>
              </p:ext>
            </p:extLst>
          </p:nvPr>
        </p:nvGraphicFramePr>
        <p:xfrm>
          <a:off x="4376775" y="257798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26795" y="2973049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>
          <a:xfrm flipH="1" flipV="1">
            <a:off x="5312723" y="2998546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82954" y="258976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522" y="1548882"/>
            <a:ext cx="1032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Delete 16. Adopt from neighbor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Keep leaf array sorted.</a:t>
            </a:r>
            <a:endParaRPr lang="en-US" sz="28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04376"/>
              </p:ext>
            </p:extLst>
          </p:nvPr>
        </p:nvGraphicFramePr>
        <p:xfrm>
          <a:off x="3209749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0958"/>
              </p:ext>
            </p:extLst>
          </p:nvPr>
        </p:nvGraphicFramePr>
        <p:xfrm>
          <a:off x="3209749" y="3834618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14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25054"/>
              </p:ext>
            </p:extLst>
          </p:nvPr>
        </p:nvGraphicFramePr>
        <p:xfrm>
          <a:off x="1805100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9507"/>
              </p:ext>
            </p:extLst>
          </p:nvPr>
        </p:nvGraphicFramePr>
        <p:xfrm>
          <a:off x="2988152" y="317262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2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merging nodes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31302"/>
              </p:ext>
            </p:extLst>
          </p:nvPr>
        </p:nvGraphicFramePr>
        <p:xfrm>
          <a:off x="5629244" y="3184436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39871"/>
              </p:ext>
            </p:extLst>
          </p:nvPr>
        </p:nvGraphicFramePr>
        <p:xfrm>
          <a:off x="1821206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85994"/>
              </p:ext>
            </p:extLst>
          </p:nvPr>
        </p:nvGraphicFramePr>
        <p:xfrm>
          <a:off x="4915162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400840" y="3520711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494796" y="3520712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7585"/>
              </p:ext>
            </p:extLst>
          </p:nvPr>
        </p:nvGraphicFramePr>
        <p:xfrm>
          <a:off x="6413088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6565192" y="3605000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17912"/>
              </p:ext>
            </p:extLst>
          </p:nvPr>
        </p:nvGraphicFramePr>
        <p:xfrm>
          <a:off x="2990847" y="3186575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97948"/>
              </p:ext>
            </p:extLst>
          </p:nvPr>
        </p:nvGraphicFramePr>
        <p:xfrm>
          <a:off x="3209749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14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3789383" y="3607139"/>
            <a:ext cx="137412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14806"/>
              </p:ext>
            </p:extLst>
          </p:nvPr>
        </p:nvGraphicFramePr>
        <p:xfrm>
          <a:off x="4376775" y="257798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26795" y="2973049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>
          <a:xfrm flipH="1" flipV="1">
            <a:off x="5312723" y="2998546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82954" y="258976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522" y="1548882"/>
            <a:ext cx="1032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Delete 14. Can’t adopt, so merge.</a:t>
            </a:r>
            <a:endParaRPr lang="en-US" sz="2800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95024"/>
              </p:ext>
            </p:extLst>
          </p:nvPr>
        </p:nvGraphicFramePr>
        <p:xfrm>
          <a:off x="3201163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02009"/>
              </p:ext>
            </p:extLst>
          </p:nvPr>
        </p:nvGraphicFramePr>
        <p:xfrm>
          <a:off x="1812620" y="382066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3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merging nodes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60100"/>
              </p:ext>
            </p:extLst>
          </p:nvPr>
        </p:nvGraphicFramePr>
        <p:xfrm>
          <a:off x="4266788" y="358677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22955"/>
              </p:ext>
            </p:extLst>
          </p:nvPr>
        </p:nvGraphicFramePr>
        <p:xfrm>
          <a:off x="458750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52210"/>
              </p:ext>
            </p:extLst>
          </p:nvPr>
        </p:nvGraphicFramePr>
        <p:xfrm>
          <a:off x="3552706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38384" y="3923047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32340" y="3923048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32644"/>
              </p:ext>
            </p:extLst>
          </p:nvPr>
        </p:nvGraphicFramePr>
        <p:xfrm>
          <a:off x="5050632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5202736" y="4007336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0942"/>
              </p:ext>
            </p:extLst>
          </p:nvPr>
        </p:nvGraphicFramePr>
        <p:xfrm>
          <a:off x="1628391" y="3588911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27305"/>
              </p:ext>
            </p:extLst>
          </p:nvPr>
        </p:nvGraphicFramePr>
        <p:xfrm>
          <a:off x="3014319" y="2980318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64339" y="3375385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>
          <a:xfrm flipH="1" flipV="1">
            <a:off x="3950267" y="3400882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0498" y="29921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522" y="1548882"/>
            <a:ext cx="1032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Delete 14. Merge up the tree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Update “signpost” to be smallest key in its right subtree.</a:t>
            </a:r>
            <a:endParaRPr lang="en-US" sz="28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17841"/>
              </p:ext>
            </p:extLst>
          </p:nvPr>
        </p:nvGraphicFramePr>
        <p:xfrm>
          <a:off x="450164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07461"/>
              </p:ext>
            </p:extLst>
          </p:nvPr>
        </p:nvGraphicFramePr>
        <p:xfrm>
          <a:off x="8534388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517992" y="3516781"/>
            <a:ext cx="478009" cy="7815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0" idx="0"/>
            <a:endCxn id="27" idx="2"/>
          </p:cNvCxnSpPr>
          <p:nvPr/>
        </p:nvCxnSpPr>
        <p:spPr>
          <a:xfrm flipH="1" flipV="1">
            <a:off x="8931949" y="3461926"/>
            <a:ext cx="182073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7795"/>
              </p:ext>
            </p:extLst>
          </p:nvPr>
        </p:nvGraphicFramePr>
        <p:xfrm>
          <a:off x="10032314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1A6E5A7-6E85-4453-A4EE-08CC0367582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9710000" y="3461926"/>
            <a:ext cx="901948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695AF865-7E8E-4A4E-9D09-9920C6537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69415"/>
              </p:ext>
            </p:extLst>
          </p:nvPr>
        </p:nvGraphicFramePr>
        <p:xfrm>
          <a:off x="7996001" y="304136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="" xmlns:a16="http://schemas.microsoft.com/office/drawing/2014/main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="" xmlns:a16="http://schemas.microsoft.com/office/drawing/2014/main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="" xmlns:a16="http://schemas.microsoft.com/office/drawing/2014/main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="" xmlns:a16="http://schemas.microsoft.com/office/drawing/2014/main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="" xmlns:a16="http://schemas.microsoft.com/office/drawing/2014/main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1689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337859" y="3066978"/>
            <a:ext cx="39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6A479"/>
                </a:solidFill>
              </a:rPr>
              <a:t>18</a:t>
            </a:r>
            <a:endParaRPr lang="en-US" b="1" dirty="0">
              <a:solidFill>
                <a:srgbClr val="B6A479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2B3C8BD0-F0E9-4735-B3CC-4A7B08F22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79777"/>
              </p:ext>
            </p:extLst>
          </p:nvPr>
        </p:nvGraphicFramePr>
        <p:xfrm>
          <a:off x="6938358" y="4298300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="" xmlns:a16="http://schemas.microsoft.com/office/drawing/2014/main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="" xmlns:a16="http://schemas.microsoft.com/office/drawing/2014/main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993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7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</p:spPr>
            <p:txBody>
              <a:bodyPr/>
              <a:lstStyle/>
              <a:p>
                <a:r>
                  <a:rPr lang="en-US" dirty="0" smtClean="0"/>
                  <a:t>Insert (worst case):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Find correct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insert in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split leaf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split parents all the way to root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Delete</a:t>
                </a:r>
              </a:p>
              <a:p>
                <a:r>
                  <a:rPr lang="en-US" dirty="0" smtClean="0"/>
                  <a:t>Find correct leaf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Remove from leaf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Adopt/merge with neighbor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Adopt/merge all the way to root: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94143"/>
              </a:xfrm>
              <a:blipFill rotWithShape="0">
                <a:blip r:embed="rId2"/>
                <a:stretch>
                  <a:fillRect l="-272" t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54140" y="3037542"/>
                <a:ext cx="4708358" cy="229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Totals for both: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Remember, the point is not speed, but memory accesses!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140" y="3037542"/>
                <a:ext cx="4708358" cy="2290948"/>
              </a:xfrm>
              <a:prstGeom prst="rect">
                <a:avLst/>
              </a:prstGeom>
              <a:blipFill rotWithShape="0">
                <a:blip r:embed="rId3"/>
                <a:stretch>
                  <a:fillRect l="-2587" t="-2660" r="-1682" b="-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8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B-Trees in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want to implement a B-Tree, should you use Java?</a:t>
            </a:r>
          </a:p>
          <a:p>
            <a:endParaRPr lang="en-US" sz="2800" dirty="0"/>
          </a:p>
          <a:p>
            <a:r>
              <a:rPr lang="en-US" sz="2800" dirty="0" smtClean="0"/>
              <a:t>Java is designed to obscure details of the system you’re on from you.</a:t>
            </a:r>
          </a:p>
          <a:p>
            <a:r>
              <a:rPr lang="en-US" sz="2800" dirty="0" smtClean="0"/>
              <a:t>But B-Trees need to know sizes of the memory pages.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1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Java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4453960" cy="34450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TreeNode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keys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TreeNode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children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37938"/>
              </p:ext>
            </p:extLst>
          </p:nvPr>
        </p:nvGraphicFramePr>
        <p:xfrm>
          <a:off x="7652085" y="1463857"/>
          <a:ext cx="2261936" cy="46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36"/>
              </a:tblGrid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Key1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Key2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KeyM-1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Child1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ChildM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numChildren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239" y="4451684"/>
            <a:ext cx="6234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what we need our object to look like. Is this what it looks like?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4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Really Looks Like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03100"/>
              </p:ext>
            </p:extLst>
          </p:nvPr>
        </p:nvGraphicFramePr>
        <p:xfrm>
          <a:off x="1227221" y="1487920"/>
          <a:ext cx="2695073" cy="175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73"/>
              </a:tblGrid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Child[]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Pointer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Key[] Pointer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numChildren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41554"/>
              </p:ext>
            </p:extLst>
          </p:nvPr>
        </p:nvGraphicFramePr>
        <p:xfrm>
          <a:off x="7948862" y="1078847"/>
          <a:ext cx="2261936" cy="46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36"/>
              </a:tblGrid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Child1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Child2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ChildM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73644"/>
              </p:ext>
            </p:extLst>
          </p:nvPr>
        </p:nvGraphicFramePr>
        <p:xfrm>
          <a:off x="4559967" y="2185752"/>
          <a:ext cx="2261936" cy="46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936"/>
              </a:tblGrid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Key1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Key2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KeyM-1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922294" y="1381125"/>
            <a:ext cx="4012031" cy="40005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2294" y="2324100"/>
            <a:ext cx="637673" cy="9525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210798" y="1212845"/>
            <a:ext cx="1230731" cy="16828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210797" y="1781175"/>
            <a:ext cx="1230731" cy="16828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210796" y="5365745"/>
            <a:ext cx="1230731" cy="16828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Even worse – Java uses “indirection” everywhere with objects. </a:t>
            </a:r>
          </a:p>
          <a:p>
            <a:pPr lvl="1"/>
            <a:r>
              <a:rPr lang="en-US" sz="2400" dirty="0"/>
              <a:t>We wanted to stuff all the values in a single page.</a:t>
            </a:r>
          </a:p>
          <a:p>
            <a:pPr lvl="1"/>
            <a:r>
              <a:rPr lang="en-US" sz="2400" dirty="0"/>
              <a:t>Not going to happen with Java </a:t>
            </a:r>
            <a:r>
              <a:rPr lang="en-US" sz="2400" dirty="0" smtClean="0"/>
              <a:t>Objects – everything is pointers</a:t>
            </a:r>
          </a:p>
          <a:p>
            <a:r>
              <a:rPr lang="en-US" sz="2800" dirty="0" smtClean="0"/>
              <a:t>The JVM allocates the memory. No way to tell it to put things next to each other</a:t>
            </a:r>
            <a:endParaRPr lang="en-US" sz="2800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If you want to implement a B-Tree.</a:t>
            </a:r>
          </a:p>
          <a:p>
            <a:r>
              <a:rPr lang="en-US" sz="2800" dirty="0" smtClean="0"/>
              <a:t>Use C. (or C++ or some other lower-level language)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5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2776" y="3262680"/>
            <a:ext cx="1851078" cy="590415"/>
          </a:xfrm>
        </p:spPr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General Pre-processing Step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Let’s us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element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time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Also a convenient way to discuss algorithm design principles.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Crash Course: Memory Hierarchy</a:t>
            </a:r>
          </a:p>
          <a:p>
            <a:r>
              <a:rPr lang="en-US" sz="2800" dirty="0" smtClean="0"/>
              <a:t>B-Trees (our last dictionary)</a:t>
            </a:r>
          </a:p>
          <a:p>
            <a:r>
              <a:rPr lang="en-US" sz="2800" dirty="0" smtClean="0"/>
              <a:t>Why we’re not implementing them</a:t>
            </a:r>
          </a:p>
          <a:p>
            <a:r>
              <a:rPr lang="en-US" sz="2800" dirty="0" smtClean="0"/>
              <a:t>Start Sorting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0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Three things you might want in a sorting algorithm:</a:t>
                </a:r>
              </a:p>
              <a:p>
                <a:r>
                  <a:rPr lang="en-US" sz="2800" dirty="0" smtClean="0"/>
                  <a:t>In-Place</a:t>
                </a:r>
              </a:p>
              <a:p>
                <a:pPr lvl="1"/>
                <a:r>
                  <a:rPr lang="en-US" sz="2400" dirty="0" smtClean="0"/>
                  <a:t>Only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 extra memory. </a:t>
                </a:r>
              </a:p>
              <a:p>
                <a:pPr lvl="1"/>
                <a:r>
                  <a:rPr lang="en-US" sz="2400" dirty="0" smtClean="0"/>
                  <a:t>Sorted array given back in the input array.</a:t>
                </a:r>
              </a:p>
              <a:p>
                <a:r>
                  <a:rPr lang="en-US" sz="2800" dirty="0" smtClean="0"/>
                  <a:t>Stable</a:t>
                </a:r>
              </a:p>
              <a:p>
                <a:pPr lvl="1"/>
                <a:r>
                  <a:rPr lang="en-US" sz="2400" dirty="0" smtClean="0"/>
                  <a:t>If a appears before b in the initial array and </a:t>
                </a:r>
                <a:r>
                  <a:rPr lang="en-US" sz="2400" dirty="0" err="1" smtClean="0"/>
                  <a:t>a.compareTo</a:t>
                </a:r>
                <a:r>
                  <a:rPr lang="en-US" sz="2400" dirty="0" smtClean="0"/>
                  <a:t>(b) == 0</a:t>
                </a:r>
              </a:p>
              <a:p>
                <a:pPr lvl="1"/>
                <a:r>
                  <a:rPr lang="en-US" sz="2400" dirty="0" smtClean="0"/>
                  <a:t>Then a appears before b in the final array.</a:t>
                </a:r>
              </a:p>
              <a:p>
                <a:pPr lvl="1"/>
                <a:r>
                  <a:rPr lang="en-US" sz="2400" dirty="0" smtClean="0"/>
                  <a:t>Example: sort by first name, then by last name. </a:t>
                </a:r>
              </a:p>
              <a:p>
                <a:r>
                  <a:rPr lang="en-US" sz="2800" dirty="0" smtClean="0"/>
                  <a:t>Fast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you sort a hand of cards.</a:t>
            </a:r>
          </a:p>
          <a:p>
            <a:endParaRPr lang="en-US" sz="2800" dirty="0"/>
          </a:p>
          <a:p>
            <a:r>
              <a:rPr lang="en-US" sz="2800" dirty="0" smtClean="0"/>
              <a:t>Maintain a sorted subarray at the front.</a:t>
            </a:r>
          </a:p>
          <a:p>
            <a:r>
              <a:rPr lang="en-US" sz="2800" dirty="0" smtClean="0"/>
              <a:t>Start with one element.</a:t>
            </a:r>
          </a:p>
          <a:p>
            <a:r>
              <a:rPr lang="en-US" sz="2800" dirty="0" smtClean="0"/>
              <a:t>While(your subarray is not the full array)</a:t>
            </a:r>
          </a:p>
          <a:p>
            <a:pPr lvl="1"/>
            <a:r>
              <a:rPr lang="en-US" sz="2400" dirty="0" smtClean="0"/>
              <a:t>Take the next element not in your subarray</a:t>
            </a:r>
          </a:p>
          <a:p>
            <a:pPr lvl="1"/>
            <a:r>
              <a:rPr lang="en-US" sz="2400" dirty="0" smtClean="0"/>
              <a:t>Insert it into the sorted subarray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6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from 1 to n-1){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 =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while(a[index-1] &gt; a[index]){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swap(a[index-1], a[index])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index = index-1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38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=""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=""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=""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=""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=""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=""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=""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=""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=""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=""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=""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=""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4999995" y="227921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=""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6444921" y="410867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64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3308 -0.00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Stable? Yes! (If you’re careful)</a:t>
                </a:r>
              </a:p>
              <a:p>
                <a:r>
                  <a:rPr lang="en-US" sz="2800" dirty="0" smtClean="0"/>
                  <a:t>In Place Yes!</a:t>
                </a:r>
              </a:p>
              <a:p>
                <a:r>
                  <a:rPr lang="en-US" sz="2800" dirty="0" smtClean="0"/>
                  <a:t>Running time:</a:t>
                </a:r>
              </a:p>
              <a:p>
                <a:pPr lvl="1"/>
                <a:r>
                  <a:rPr lang="en-US" sz="2400" dirty="0" smtClean="0"/>
                  <a:t>Best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Worst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Average Case: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 smtClean="0"/>
              </a:p>
              <a:p>
                <a:pPr lvl="1"/>
                <a:endParaRPr lang="en-US" sz="2400" dirty="0" smtClean="0"/>
              </a:p>
              <a:p>
                <a:r>
                  <a:rPr lang="en-US" sz="2800" dirty="0" smtClean="0"/>
                  <a:t>Wednesday: Sorts with better Worst case behavior.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We’ve talked about two types of dictionaries:</a:t>
                </a:r>
              </a:p>
              <a:p>
                <a:r>
                  <a:rPr lang="en-US" sz="2800" dirty="0" smtClean="0"/>
                  <a:t>AVL trees 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 </m:t>
                        </m:r>
                      </m:e>
                    </m:func>
                  </m:oMath>
                </a14:m>
                <a:r>
                  <a:rPr lang="en-US" sz="2800" dirty="0" smtClean="0"/>
                  <a:t>find, insert, and delete.</a:t>
                </a:r>
              </a:p>
              <a:p>
                <a:pPr lvl="1"/>
                <a:r>
                  <a:rPr lang="en-US" sz="2400" dirty="0" smtClean="0"/>
                  <a:t>Optimize for worst case</a:t>
                </a:r>
              </a:p>
              <a:p>
                <a:r>
                  <a:rPr lang="en-US" sz="2800" dirty="0" smtClean="0"/>
                  <a:t>Hash Tables –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find, insert </a:t>
                </a:r>
                <a:r>
                  <a:rPr lang="en-US" sz="2800" b="1" dirty="0" smtClean="0"/>
                  <a:t>on average, under assumptions</a:t>
                </a:r>
              </a:p>
              <a:p>
                <a:pPr lvl="1"/>
                <a:r>
                  <a:rPr lang="en-US" sz="2400" dirty="0" smtClean="0"/>
                  <a:t>Optimize for average case.</a:t>
                </a:r>
              </a:p>
              <a:p>
                <a:endParaRPr lang="en-US" dirty="0"/>
              </a:p>
              <a:p>
                <a:r>
                  <a:rPr lang="en-US" sz="2800" dirty="0" smtClean="0"/>
                  <a:t>One more design goal:</a:t>
                </a:r>
              </a:p>
              <a:p>
                <a:pPr lvl="1"/>
                <a:r>
                  <a:rPr lang="en-US" sz="2400" dirty="0" smtClean="0"/>
                  <a:t>Optimize behavior for huge datasets.</a:t>
                </a:r>
              </a:p>
              <a:p>
                <a:pPr lvl="1"/>
                <a:r>
                  <a:rPr lang="en-US" sz="2400" dirty="0" smtClean="0"/>
                  <a:t>Need to understand how memory works.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False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said “every operation takes about the same time”</a:t>
            </a:r>
          </a:p>
          <a:p>
            <a:r>
              <a:rPr lang="en-US" sz="2800" dirty="0" smtClean="0"/>
              <a:t>In order to do big-O analysis.</a:t>
            </a:r>
          </a:p>
          <a:p>
            <a:endParaRPr lang="en-US" sz="2800" dirty="0"/>
          </a:p>
          <a:p>
            <a:r>
              <a:rPr lang="en-US" sz="2800" dirty="0" smtClean="0"/>
              <a:t>Most of the time this is true.</a:t>
            </a:r>
          </a:p>
          <a:p>
            <a:r>
              <a:rPr lang="en-US" sz="2800" dirty="0" smtClean="0"/>
              <a:t>It’s always true up to a constant factor. </a:t>
            </a:r>
          </a:p>
          <a:p>
            <a:pPr lvl="1"/>
            <a:r>
              <a:rPr lang="en-US" sz="2400" dirty="0" smtClean="0"/>
              <a:t>But what if that constant is 5,000,000?</a:t>
            </a:r>
          </a:p>
          <a:p>
            <a:endParaRPr lang="en-US" sz="2800" dirty="0"/>
          </a:p>
          <a:p>
            <a:r>
              <a:rPr lang="en-US" sz="2800" dirty="0" smtClean="0"/>
              <a:t>Today: What to do when your dictionary is huge.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90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FF8CE-157A-4821-8772-194B1CDF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Memory </a:t>
            </a:r>
            <a:r>
              <a:rPr lang="en-US" dirty="0" smtClean="0">
                <a:solidFill>
                  <a:schemeClr val="tx1"/>
                </a:solidFill>
              </a:rPr>
              <a:t>Hierarchy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4B82D0-95D4-4568-B768-D3353BDC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9677DF-FD46-4549-B533-BB38B8FE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10A9E3-2B36-4282-BB09-FF9EF62F4049}"/>
              </a:ext>
            </a:extLst>
          </p:cNvPr>
          <p:cNvSpPr/>
          <p:nvPr/>
        </p:nvSpPr>
        <p:spPr>
          <a:xfrm>
            <a:off x="1430417" y="1478238"/>
            <a:ext cx="4472247" cy="792480"/>
          </a:xfrm>
          <a:prstGeom prst="rect">
            <a:avLst/>
          </a:prstGeom>
          <a:solidFill>
            <a:srgbClr val="D8D8D8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 Register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09884D-C4D9-4B54-831A-99D6628312E4}"/>
              </a:ext>
            </a:extLst>
          </p:cNvPr>
          <p:cNvSpPr/>
          <p:nvPr/>
        </p:nvSpPr>
        <p:spPr>
          <a:xfrm>
            <a:off x="1430417" y="2578839"/>
            <a:ext cx="4472247" cy="792480"/>
          </a:xfrm>
          <a:prstGeom prst="rect">
            <a:avLst/>
          </a:prstGeom>
          <a:solidFill>
            <a:srgbClr val="D8D8D8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L1 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BC58F59-A814-4B68-ADAF-C8BDD390F84F}"/>
              </a:ext>
            </a:extLst>
          </p:cNvPr>
          <p:cNvSpPr/>
          <p:nvPr/>
        </p:nvSpPr>
        <p:spPr>
          <a:xfrm>
            <a:off x="1430417" y="3679441"/>
            <a:ext cx="4472247" cy="792480"/>
          </a:xfrm>
          <a:prstGeom prst="rect">
            <a:avLst/>
          </a:prstGeom>
          <a:solidFill>
            <a:srgbClr val="D8D8D8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L2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BC031C-2627-46C0-AD6A-D95A04927B46}"/>
              </a:ext>
            </a:extLst>
          </p:cNvPr>
          <p:cNvSpPr/>
          <p:nvPr/>
        </p:nvSpPr>
        <p:spPr>
          <a:xfrm>
            <a:off x="1430417" y="4780043"/>
            <a:ext cx="4472247" cy="792480"/>
          </a:xfrm>
          <a:prstGeom prst="rect">
            <a:avLst/>
          </a:prstGeom>
          <a:solidFill>
            <a:srgbClr val="D8D8D8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2E1408-144E-499E-A44D-BEDF22D9C385}"/>
              </a:ext>
            </a:extLst>
          </p:cNvPr>
          <p:cNvSpPr/>
          <p:nvPr/>
        </p:nvSpPr>
        <p:spPr>
          <a:xfrm>
            <a:off x="1430417" y="5880644"/>
            <a:ext cx="4472247" cy="792480"/>
          </a:xfrm>
          <a:prstGeom prst="rect">
            <a:avLst/>
          </a:prstGeom>
          <a:solidFill>
            <a:srgbClr val="D8D8D8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0F41453-D971-4914-843B-1BB29DCA157F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3666541" y="2270718"/>
            <a:ext cx="0" cy="30812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16E4B11-7300-4FE9-949C-C6E9556610BE}"/>
              </a:ext>
            </a:extLst>
          </p:cNvPr>
          <p:cNvCxnSpPr/>
          <p:nvPr/>
        </p:nvCxnSpPr>
        <p:spPr>
          <a:xfrm>
            <a:off x="3692304" y="3371320"/>
            <a:ext cx="0" cy="30812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CAAF3BF5-E534-42D0-9FDD-CD85E29C534E}"/>
              </a:ext>
            </a:extLst>
          </p:cNvPr>
          <p:cNvCxnSpPr/>
          <p:nvPr/>
        </p:nvCxnSpPr>
        <p:spPr>
          <a:xfrm>
            <a:off x="3670136" y="4471922"/>
            <a:ext cx="0" cy="30812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AF4F6BA-16C5-4AF4-BB19-04BEBDD0A822}"/>
              </a:ext>
            </a:extLst>
          </p:cNvPr>
          <p:cNvCxnSpPr/>
          <p:nvPr/>
        </p:nvCxnSpPr>
        <p:spPr>
          <a:xfrm>
            <a:off x="3692716" y="5572523"/>
            <a:ext cx="0" cy="30812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693076DF-05A9-422E-89E3-AC461FECD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4999"/>
              </p:ext>
            </p:extLst>
          </p:nvPr>
        </p:nvGraphicFramePr>
        <p:xfrm>
          <a:off x="6089449" y="474463"/>
          <a:ext cx="5978831" cy="621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397">
                  <a:extLst>
                    <a:ext uri="{9D8B030D-6E8A-4147-A177-3AD203B41FA5}">
                      <a16:colId xmlns:a16="http://schemas.microsoft.com/office/drawing/2014/main" xmlns="" val="1528278768"/>
                    </a:ext>
                  </a:extLst>
                </a:gridCol>
                <a:gridCol w="1743984">
                  <a:extLst>
                    <a:ext uri="{9D8B030D-6E8A-4147-A177-3AD203B41FA5}">
                      <a16:colId xmlns:a16="http://schemas.microsoft.com/office/drawing/2014/main" xmlns="" val="4017141031"/>
                    </a:ext>
                  </a:extLst>
                </a:gridCol>
                <a:gridCol w="1945450">
                  <a:extLst>
                    <a:ext uri="{9D8B030D-6E8A-4147-A177-3AD203B41FA5}">
                      <a16:colId xmlns:a16="http://schemas.microsoft.com/office/drawing/2014/main" xmlns="" val="2770130518"/>
                    </a:ext>
                  </a:extLst>
                </a:gridCol>
              </a:tblGrid>
              <a:tr h="49957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 is it?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B6A479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Typical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B6A479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386304"/>
                  </a:ext>
                </a:extLst>
              </a:tr>
              <a:tr h="1016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Processor’s memory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 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≈free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68373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Extremely fast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128KB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64808"/>
                  </a:ext>
                </a:extLst>
              </a:tr>
              <a:tr h="1164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Very fast</a:t>
                      </a:r>
                      <a:endParaRPr lang="en-US" sz="2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2862849"/>
                  </a:ext>
                </a:extLst>
              </a:tr>
              <a:tr h="1035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 </a:t>
                      </a:r>
                      <a:r>
                        <a:rPr lang="en-US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your programs need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798267"/>
                  </a:ext>
                </a:extLst>
              </a:tr>
              <a:tr h="9992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Large, longtime storage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TB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8,000,000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12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vs. Memory Access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78541"/>
              </p:ext>
            </p:extLst>
          </p:nvPr>
        </p:nvGraphicFramePr>
        <p:xfrm>
          <a:off x="575384" y="3242599"/>
          <a:ext cx="1118711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557"/>
                <a:gridCol w="55935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Memory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Number of Instructions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L1 cache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instructions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L2 cache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 instructions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Main memory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250 instructions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8,000,000 instructions.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524" y="1429789"/>
                <a:ext cx="1069016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Let’s say the processor can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2800" dirty="0" smtClean="0"/>
                  <a:t> instructions per second. </a:t>
                </a:r>
              </a:p>
              <a:p>
                <a:r>
                  <a:rPr lang="en-US" sz="2800" dirty="0" smtClean="0"/>
                  <a:t>How many instructions could you execute while waiting to hear back from memory?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24" y="1429789"/>
                <a:ext cx="10690167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198" t="-4846" r="-108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not noticed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smart people work on algorithms to quickly decide what memory to put in caches (in case you need it again).</a:t>
            </a:r>
          </a:p>
          <a:p>
            <a:r>
              <a:rPr lang="en-US" sz="2800" dirty="0" smtClean="0"/>
              <a:t>If your data fits in the cache, you’ll probably never notice.</a:t>
            </a:r>
          </a:p>
          <a:p>
            <a:r>
              <a:rPr lang="en-US" sz="2800" dirty="0" smtClean="0"/>
              <a:t>Compiler optimizations can sometimes ask for data before you need it.</a:t>
            </a:r>
          </a:p>
          <a:p>
            <a:endParaRPr lang="en-US" sz="2800" dirty="0" smtClean="0"/>
          </a:p>
          <a:p>
            <a:r>
              <a:rPr lang="en-US" sz="2800" dirty="0" smtClean="0"/>
              <a:t>When you ask for one piece of data, the OS will give you that, and everything near it. </a:t>
            </a:r>
          </a:p>
          <a:p>
            <a:pPr lvl="1"/>
            <a:r>
              <a:rPr lang="en-US" sz="2400" dirty="0" smtClean="0"/>
              <a:t>It’s likely to be used soon (think arrays). </a:t>
            </a:r>
          </a:p>
          <a:p>
            <a:r>
              <a:rPr lang="en-US" sz="2800" dirty="0" smtClean="0"/>
              <a:t>Once you use a value, the OS will keep it in a close by cache.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4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Temporal Locality:</a:t>
            </a:r>
          </a:p>
          <a:p>
            <a:pPr lvl="1"/>
            <a:r>
              <a:rPr lang="en-US" sz="2400" dirty="0" smtClean="0"/>
              <a:t>If you use some piece of memory, you are likely to use </a:t>
            </a:r>
            <a:r>
              <a:rPr lang="en-US" sz="2400" u="sng" dirty="0" smtClean="0"/>
              <a:t>that exact data</a:t>
            </a:r>
            <a:r>
              <a:rPr lang="en-US" sz="2400" dirty="0" smtClean="0"/>
              <a:t> again pretty soon. </a:t>
            </a:r>
          </a:p>
          <a:p>
            <a:r>
              <a:rPr lang="en-US" sz="2800" dirty="0" smtClean="0"/>
              <a:t>Spatial Locality:</a:t>
            </a:r>
          </a:p>
          <a:p>
            <a:pPr lvl="1"/>
            <a:r>
              <a:rPr lang="en-US" sz="2400" dirty="0" smtClean="0"/>
              <a:t>If you use some piece of memory, you are likely to use </a:t>
            </a:r>
            <a:r>
              <a:rPr lang="en-US" sz="2400" u="sng" dirty="0" smtClean="0"/>
              <a:t>nearby </a:t>
            </a:r>
            <a:r>
              <a:rPr lang="en-US" sz="2400" dirty="0" smtClean="0"/>
              <a:t>data pretty soon.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OS accomplishes this by:</a:t>
            </a:r>
          </a:p>
          <a:p>
            <a:r>
              <a:rPr lang="en-US" sz="2800" dirty="0" smtClean="0"/>
              <a:t>Keeping recently used memory in the cache</a:t>
            </a:r>
          </a:p>
          <a:p>
            <a:r>
              <a:rPr lang="en-US" sz="2800" dirty="0" smtClean="0"/>
              <a:t>Moving memory in “pages” – if you access one data point, you move everything nearby with it.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85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lecture-01-intro</Template>
  <TotalTime>5988</TotalTime>
  <Words>1462</Words>
  <Application>Microsoft Office PowerPoint</Application>
  <PresentationFormat>Widescreen</PresentationFormat>
  <Paragraphs>500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B-Trees, Slow Sorts</vt:lpstr>
      <vt:lpstr>Announcements</vt:lpstr>
      <vt:lpstr>Outline</vt:lpstr>
      <vt:lpstr>Dictionaries Review</vt:lpstr>
      <vt:lpstr>A False Assumption</vt:lpstr>
      <vt:lpstr>Memory Hierarchy</vt:lpstr>
      <vt:lpstr>Instructions vs. Memory Access</vt:lpstr>
      <vt:lpstr>Why have we not noticed this?</vt:lpstr>
      <vt:lpstr>Two Principles</vt:lpstr>
      <vt:lpstr>Pause to Ponder</vt:lpstr>
      <vt:lpstr>Memory Accesses – Dictionaries</vt:lpstr>
      <vt:lpstr>B-Trees</vt:lpstr>
      <vt:lpstr>B-Trees</vt:lpstr>
      <vt:lpstr>How Tall?</vt:lpstr>
      <vt:lpstr>Analysis</vt:lpstr>
      <vt:lpstr>Insert Algorithm</vt:lpstr>
      <vt:lpstr>Insertion (simple)</vt:lpstr>
      <vt:lpstr>Insertion – splitting internal nodes</vt:lpstr>
      <vt:lpstr>Delete Algorithm</vt:lpstr>
      <vt:lpstr>Deletion (simple)</vt:lpstr>
      <vt:lpstr>Deletion – merging nodes</vt:lpstr>
      <vt:lpstr>Deletion – merging nodes</vt:lpstr>
      <vt:lpstr>Running times:</vt:lpstr>
      <vt:lpstr>B-Trees in Java?</vt:lpstr>
      <vt:lpstr>Picture of Java object</vt:lpstr>
      <vt:lpstr>What it Really Looks Like</vt:lpstr>
      <vt:lpstr>Don’t Use Java</vt:lpstr>
      <vt:lpstr>Sorting</vt:lpstr>
      <vt:lpstr>Sorting</vt:lpstr>
      <vt:lpstr>Three goals </vt:lpstr>
      <vt:lpstr>Insertion Sort</vt:lpstr>
      <vt:lpstr>Insertion Sort</vt:lpstr>
      <vt:lpstr>Insertion Sort</vt:lpstr>
      <vt:lpstr>Insertion Sort Analysis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B-Trees</dc:title>
  <dc:creator>Robert Weber</dc:creator>
  <cp:lastModifiedBy>Robert Weber</cp:lastModifiedBy>
  <cp:revision>41</cp:revision>
  <dcterms:created xsi:type="dcterms:W3CDTF">2018-07-11T22:49:24Z</dcterms:created>
  <dcterms:modified xsi:type="dcterms:W3CDTF">2018-07-18T16:18:57Z</dcterms:modified>
</cp:coreProperties>
</file>