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87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79" r:id="rId15"/>
    <p:sldId id="269" r:id="rId16"/>
    <p:sldId id="285" r:id="rId17"/>
    <p:sldId id="281" r:id="rId18"/>
    <p:sldId id="286" r:id="rId19"/>
    <p:sldId id="284" r:id="rId20"/>
    <p:sldId id="271" r:id="rId21"/>
    <p:sldId id="272" r:id="rId22"/>
    <p:sldId id="273" r:id="rId23"/>
    <p:sldId id="274" r:id="rId24"/>
    <p:sldId id="276" r:id="rId25"/>
    <p:sldId id="278" r:id="rId26"/>
    <p:sldId id="282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1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95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2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2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7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B4A27ED-83B7-4E16-9E99-BF5BC455CF9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0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Hash Tables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Delete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Just find the key and remove it, what’s the problem?</a:t>
            </a:r>
          </a:p>
          <a:p>
            <a:endParaRPr lang="en-US" sz="2800" dirty="0"/>
          </a:p>
          <a:p>
            <a:r>
              <a:rPr lang="en-US" sz="2800" dirty="0" smtClean="0"/>
              <a:t>How do we know if we should keep probing on a find?</a:t>
            </a:r>
          </a:p>
          <a:p>
            <a:r>
              <a:rPr lang="en-US" sz="2800" dirty="0" smtClean="0"/>
              <a:t>Delete 109 and call find on 10. </a:t>
            </a:r>
          </a:p>
          <a:p>
            <a:r>
              <a:rPr lang="en-US" sz="2800" dirty="0" smtClean="0"/>
              <a:t>If we delete something placed via probe we won’t be able to tell!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you’re using open addressing, you have to use lazy deletion.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2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Insert Take?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 smtClean="0"/>
                  <a:t> we’ll find a spot eventually.</a:t>
                </a:r>
              </a:p>
              <a:p>
                <a:r>
                  <a:rPr lang="en-US" sz="2800" dirty="0" smtClean="0"/>
                  <a:t>What’s the average running time?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If find is unsuccessful: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If find is 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We won’t prove these (they’re not even in the textbook) </a:t>
                </a:r>
              </a:p>
              <a:p>
                <a:pPr lvl="1"/>
                <a:r>
                  <a:rPr lang="en-US" sz="2400" dirty="0" smtClean="0"/>
                  <a:t>Ask Robbie for references if you’re really interested.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82331" y="2468623"/>
                <a:ext cx="8072372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pair of elements </a:t>
                </a:r>
                <a:r>
                  <a:rPr lang="en-US" sz="2400" dirty="0" err="1"/>
                  <a:t>x,y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the probability that h(x) = h(y)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1" y="2468623"/>
                <a:ext cx="8072372" cy="1485900"/>
              </a:xfrm>
              <a:prstGeom prst="rect">
                <a:avLst/>
              </a:prstGeom>
              <a:blipFill rotWithShape="0">
                <a:blip r:embed="rId3"/>
                <a:stretch>
                  <a:fillRect l="-1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2331" y="2468623"/>
            <a:ext cx="8072372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/>
              <a:t>Uniform Hashing Assumption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418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Resize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484856"/>
            <a:ext cx="5425849" cy="4871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04856" y="1654629"/>
                <a:ext cx="573613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definitely want to resize before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/>
                  <a:t> gets close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Taking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800" dirty="0" smtClean="0"/>
                  <a:t> as a resize point probably avoids the bad end of this curve.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Remember these are the average find times. </a:t>
                </a:r>
              </a:p>
              <a:p>
                <a:r>
                  <a:rPr lang="en-US" sz="2800" dirty="0" smtClean="0"/>
                  <a:t>Even under UHA, the worst possible find is a bit worse than this </a:t>
                </a:r>
                <a:r>
                  <a:rPr lang="en-US" sz="2800" i="1" dirty="0" smtClean="0"/>
                  <a:t>with high probability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56" y="1654629"/>
                <a:ext cx="5736131" cy="4832092"/>
              </a:xfrm>
              <a:prstGeom prst="rect">
                <a:avLst/>
              </a:prstGeom>
              <a:blipFill rotWithShape="0">
                <a:blip r:embed="rId3"/>
                <a:stretch>
                  <a:fillRect l="-2232" t="-1261" r="-2338" b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0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there so many probes?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number of probes is a result of </a:t>
            </a:r>
            <a:r>
              <a:rPr lang="en-US" sz="2800" b="1" dirty="0" smtClean="0"/>
              <a:t>primary clustering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If a few consecutive spots are filled,</a:t>
            </a:r>
          </a:p>
          <a:p>
            <a:r>
              <a:rPr lang="en-US" sz="2800" dirty="0" smtClean="0"/>
              <a:t>Hashing to any of those spots will make more consecutive filled spots.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49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Want to avoid primary clustering.</a:t>
            </a:r>
          </a:p>
          <a:p>
            <a:r>
              <a:rPr lang="en-US" sz="2800" dirty="0"/>
              <a:t>If our spot is full, let’s try to move far away relatively quickly.</a:t>
            </a:r>
          </a:p>
          <a:p>
            <a:r>
              <a:rPr lang="en-US" sz="2800" dirty="0" smtClean="0"/>
              <a:t>h(key) % </a:t>
            </a:r>
            <a:r>
              <a:rPr lang="en-US" sz="2800" dirty="0" err="1" smtClean="0"/>
              <a:t>TableSize</a:t>
            </a:r>
            <a:r>
              <a:rPr lang="en-US" sz="2800" dirty="0" smtClean="0"/>
              <a:t> full? </a:t>
            </a:r>
          </a:p>
          <a:p>
            <a:r>
              <a:rPr lang="en-US" sz="2800" dirty="0" smtClean="0"/>
              <a:t>Try (h(key) + 1) % </a:t>
            </a:r>
            <a:r>
              <a:rPr lang="en-US" sz="2800" dirty="0" err="1" smtClean="0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Also full? </a:t>
            </a:r>
            <a:r>
              <a:rPr lang="en-US" sz="2800" dirty="0"/>
              <a:t>(h(key) + 4</a:t>
            </a:r>
            <a:r>
              <a:rPr lang="en-US" sz="2800" dirty="0" smtClean="0"/>
              <a:t>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Also full? (h(key) + 9</a:t>
            </a:r>
            <a:r>
              <a:rPr lang="en-US" sz="2800" dirty="0" smtClean="0"/>
              <a:t>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Also full? (h(key) + </a:t>
            </a:r>
            <a:r>
              <a:rPr lang="en-US" sz="2800" dirty="0" smtClean="0"/>
              <a:t>16)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2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Insert: 89, 18, 49, 58, 79 into an empty hash table of size 10.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Then insert 76, 40, 48, 5, 55,47 into an empty hash table of size 7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21800"/>
              </p:ext>
            </p:extLst>
          </p:nvPr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=""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471125" y="2827196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2709838" y="2794649"/>
            <a:ext cx="614271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3859914" y="2793557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94207"/>
              </p:ext>
            </p:extLst>
          </p:nvPr>
        </p:nvGraphicFramePr>
        <p:xfrm>
          <a:off x="1910982" y="4954372"/>
          <a:ext cx="7961114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=""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534965319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2128264" y="5613980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7894413" y="5604338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4558159" y="5613980"/>
            <a:ext cx="399468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5537891" y="5656460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9007312" y="560847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6526888" y="6247997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47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Probing: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Claim: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, and </a:t>
                </a:r>
                <a:r>
                  <a:rPr lang="en-US" sz="2800" dirty="0" err="1" smtClean="0"/>
                  <a:t>TableSize</a:t>
                </a:r>
                <a:r>
                  <a:rPr lang="en-US" sz="2800" dirty="0" smtClean="0"/>
                  <a:t> is prime then quadratic probing will find an empty slot.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8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Probing: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Claim: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, and </a:t>
                </a:r>
                <a:r>
                  <a:rPr lang="en-US" sz="2800" dirty="0" err="1" smtClean="0"/>
                  <a:t>TableSize</a:t>
                </a:r>
                <a:r>
                  <a:rPr lang="en-US" sz="2800" dirty="0" smtClean="0"/>
                  <a:t> is prime then quadratic probing will find an empty slot.</a:t>
                </a:r>
              </a:p>
              <a:p>
                <a:r>
                  <a:rPr lang="en-US" sz="2800" dirty="0" smtClean="0"/>
                  <a:t>Enough to show, first </a:t>
                </a:r>
                <a:r>
                  <a:rPr lang="en-US" sz="2800" dirty="0" err="1" smtClean="0"/>
                  <a:t>TableSize</a:t>
                </a:r>
                <a:r>
                  <a:rPr lang="en-US" sz="2800" dirty="0" smtClean="0"/>
                  <a:t>/2 probes are distinct. </a:t>
                </a:r>
              </a:p>
              <a:p>
                <a:r>
                  <a:rPr lang="en-US" sz="2800" dirty="0" smtClean="0"/>
                  <a:t>For contradiction, suppose there exists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Probing: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Thus </a:t>
                </a:r>
                <a:r>
                  <a:rPr lang="en-US" sz="2800" dirty="0" err="1" smtClean="0"/>
                  <a:t>TableSize</a:t>
                </a:r>
                <a:r>
                  <a:rPr lang="en-US" sz="2800" dirty="0" smtClean="0"/>
                  <a:t> divides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But </a:t>
                </a:r>
                <a:r>
                  <a:rPr lang="en-US" sz="2800" dirty="0" err="1" smtClean="0"/>
                  <a:t>TableSize</a:t>
                </a:r>
                <a:r>
                  <a:rPr lang="en-US" sz="2800" dirty="0" smtClean="0"/>
                  <a:t> is prime, so </a:t>
                </a:r>
              </a:p>
              <a:p>
                <a:r>
                  <a:rPr lang="en-US" sz="2800" dirty="0" err="1" smtClean="0"/>
                  <a:t>TableSize</a:t>
                </a:r>
                <a:r>
                  <a:rPr lang="en-US" sz="2800" dirty="0" smtClean="0"/>
                  <a:t> divides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But that can’t be true --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Still have a fairly large amount of probes (we won’t even try to do the analysis)</a:t>
            </a:r>
          </a:p>
          <a:p>
            <a:endParaRPr lang="en-US" sz="2800" dirty="0"/>
          </a:p>
          <a:p>
            <a:r>
              <a:rPr lang="en-US" sz="2800" dirty="0" smtClean="0"/>
              <a:t>We don’t have primary clustering, but we do have </a:t>
            </a:r>
            <a:r>
              <a:rPr lang="en-US" sz="2800" b="1" dirty="0" smtClean="0"/>
              <a:t>secondary clustering</a:t>
            </a:r>
          </a:p>
          <a:p>
            <a:r>
              <a:rPr lang="en-US" sz="2800" dirty="0" smtClean="0"/>
              <a:t>If you initially hash to the same location, you follow the same set of probes.</a:t>
            </a:r>
          </a:p>
        </p:txBody>
      </p:sp>
    </p:spTree>
    <p:extLst>
      <p:ext uri="{BB962C8B-B14F-4D97-AF65-F5344CB8AC3E}">
        <p14:creationId xmlns:p14="http://schemas.microsoft.com/office/powerpoint/2010/main" val="15818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Exercise 4 due TODAY at noon.</a:t>
            </a:r>
          </a:p>
          <a:p>
            <a:r>
              <a:rPr lang="en-US" sz="2800" dirty="0" smtClean="0"/>
              <a:t>We’ll have it graded in 24 hours or so.</a:t>
            </a:r>
          </a:p>
          <a:p>
            <a:endParaRPr lang="en-US" sz="2800" dirty="0"/>
          </a:p>
          <a:p>
            <a:r>
              <a:rPr lang="en-US" sz="2800" dirty="0" smtClean="0"/>
              <a:t>Section is midterm review. </a:t>
            </a:r>
          </a:p>
          <a:p>
            <a:r>
              <a:rPr lang="en-US" sz="2800" dirty="0" smtClean="0"/>
              <a:t>Robbie will have an extra office hour Thursday at </a:t>
            </a:r>
            <a:r>
              <a:rPr lang="en-US" sz="2800" dirty="0" smtClean="0"/>
              <a:t>1-2 </a:t>
            </a:r>
            <a:r>
              <a:rPr lang="en-US" sz="2800" dirty="0" smtClean="0"/>
              <a:t>(in CSE 214). </a:t>
            </a:r>
          </a:p>
          <a:p>
            <a:r>
              <a:rPr lang="en-US" sz="2800" dirty="0" smtClean="0"/>
              <a:t>No office hour on Friday (we’ll be grading your exam)</a:t>
            </a:r>
          </a:p>
          <a:p>
            <a:endParaRPr lang="en-US" sz="2800" dirty="0" smtClean="0"/>
          </a:p>
          <a:p>
            <a:r>
              <a:rPr lang="en-US" sz="2800" dirty="0" smtClean="0"/>
              <a:t>Staff will </a:t>
            </a:r>
            <a:r>
              <a:rPr lang="en-US" sz="2800" dirty="0" smtClean="0"/>
              <a:t>stop answering Piazza questions at 9 PM on Thursday.</a:t>
            </a:r>
          </a:p>
          <a:p>
            <a:pPr lvl="1"/>
            <a:r>
              <a:rPr lang="en-US" sz="2400" dirty="0" smtClean="0"/>
              <a:t>Until after the midterm.</a:t>
            </a:r>
          </a:p>
        </p:txBody>
      </p:sp>
    </p:spTree>
    <p:extLst>
      <p:ext uri="{BB962C8B-B14F-4D97-AF65-F5344CB8AC3E}">
        <p14:creationId xmlns:p14="http://schemas.microsoft.com/office/powerpoint/2010/main" val="28457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Instead of probing by a fixed value every time, probe by some new hash function!</a:t>
            </a:r>
          </a:p>
          <a:p>
            <a:r>
              <a:rPr lang="en-US" sz="2800" dirty="0"/>
              <a:t>h(key) % </a:t>
            </a:r>
            <a:r>
              <a:rPr lang="en-US" sz="2800" dirty="0" err="1"/>
              <a:t>TableSize</a:t>
            </a:r>
            <a:r>
              <a:rPr lang="en-US" sz="2800" dirty="0"/>
              <a:t> full? </a:t>
            </a:r>
          </a:p>
          <a:p>
            <a:r>
              <a:rPr lang="en-US" sz="2800" dirty="0"/>
              <a:t>Try (h(key) + </a:t>
            </a:r>
            <a:r>
              <a:rPr lang="en-US" sz="2800" dirty="0" smtClean="0"/>
              <a:t>g(key))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</a:t>
            </a:r>
            <a:r>
              <a:rPr lang="en-US" sz="2800" dirty="0" smtClean="0"/>
              <a:t>2*g(key))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</a:t>
            </a:r>
            <a:r>
              <a:rPr lang="en-US" sz="2800" dirty="0" smtClean="0"/>
              <a:t>3*g(key))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</a:t>
            </a:r>
            <a:r>
              <a:rPr lang="en-US" sz="2800" dirty="0" smtClean="0"/>
              <a:t>4*g(key))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53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Insert the following keys into a table of size 10 with the following hash functions: 13, 28, 33, 147, 43</a:t>
            </a:r>
            <a:endParaRPr lang="en-US" sz="2800" dirty="0"/>
          </a:p>
          <a:p>
            <a:r>
              <a:rPr lang="en-US" sz="2800" dirty="0" smtClean="0"/>
              <a:t>Primary hash function h(key) = key mod </a:t>
            </a:r>
            <a:r>
              <a:rPr lang="en-US" sz="2800" dirty="0" err="1" smtClean="0"/>
              <a:t>TableSize</a:t>
            </a:r>
            <a:endParaRPr lang="en-US" sz="2800" dirty="0" smtClean="0"/>
          </a:p>
          <a:p>
            <a:r>
              <a:rPr lang="en-US" sz="2800" dirty="0" smtClean="0"/>
              <a:t>Second hash function g(key) = 1 + ( (key / </a:t>
            </a:r>
            <a:r>
              <a:rPr lang="en-US" sz="2800" dirty="0" err="1" smtClean="0"/>
              <a:t>TableSize</a:t>
            </a:r>
            <a:r>
              <a:rPr lang="en-US" sz="2800" dirty="0" smtClean="0"/>
              <a:t>) mod (TableSize-1))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10030"/>
              </p:ext>
            </p:extLst>
          </p:nvPr>
        </p:nvGraphicFramePr>
        <p:xfrm>
          <a:off x="308796" y="3878608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=""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8483659" y="4542350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679939" y="450350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0704546" y="4519871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147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3930642" y="5390012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3949029" y="450350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Double Hashing will find lots of possible slots as long as g(key) and </a:t>
                </a:r>
                <a:r>
                  <a:rPr lang="en-US" sz="2800" dirty="0" err="1" smtClean="0"/>
                  <a:t>TableSize</a:t>
                </a:r>
                <a:r>
                  <a:rPr lang="en-US" sz="2800" dirty="0" smtClean="0"/>
                  <a:t> are relatively prime.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Under the uniform hashing assumption:</a:t>
                </a:r>
              </a:p>
              <a:p>
                <a:r>
                  <a:rPr lang="en-US" sz="2800" dirty="0" smtClean="0"/>
                  <a:t>Expected probes for unsuccessful find: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Derivation beyond the scope of this course. </a:t>
                </a:r>
              </a:p>
              <a:p>
                <a:r>
                  <a:rPr lang="en-US" sz="2800" dirty="0" smtClean="0"/>
                  <a:t>Ask Robbie for references if you want to learn more.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1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Separate Chaining</a:t>
                </a:r>
              </a:p>
              <a:p>
                <a:pPr lvl="1"/>
                <a:r>
                  <a:rPr lang="en-US" sz="2400" dirty="0" smtClean="0"/>
                  <a:t>Easy to implement</a:t>
                </a:r>
              </a:p>
              <a:p>
                <a:pPr lvl="1"/>
                <a:r>
                  <a:rPr lang="en-US" sz="2400" dirty="0" smtClean="0"/>
                  <a:t>Running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Open Addressing</a:t>
                </a:r>
              </a:p>
              <a:p>
                <a:pPr lvl="1"/>
                <a:r>
                  <a:rPr lang="en-US" sz="2400" dirty="0" smtClean="0"/>
                  <a:t>Uses less memory.</a:t>
                </a:r>
              </a:p>
              <a:p>
                <a:pPr lvl="1"/>
                <a:r>
                  <a:rPr lang="en-US" sz="2400" dirty="0" smtClean="0"/>
                  <a:t>Various schemes:</a:t>
                </a:r>
                <a:endParaRPr lang="en-US" sz="2000" dirty="0" smtClean="0"/>
              </a:p>
              <a:p>
                <a:pPr lvl="1"/>
                <a:r>
                  <a:rPr lang="en-US" sz="2400" dirty="0" smtClean="0"/>
                  <a:t>Linear Probing – easiest, but need to resize most frequently</a:t>
                </a:r>
              </a:p>
              <a:p>
                <a:pPr lvl="1"/>
                <a:r>
                  <a:rPr lang="en-US" sz="2400" dirty="0" smtClean="0"/>
                  <a:t>Quadratic Probing – middle ground</a:t>
                </a:r>
              </a:p>
              <a:p>
                <a:pPr lvl="1"/>
                <a:r>
                  <a:rPr lang="en-US" sz="2400" dirty="0" smtClean="0"/>
                  <a:t>Double Hashing – need a whole new hash function, but low chance of clustering.</a:t>
                </a:r>
              </a:p>
              <a:p>
                <a:r>
                  <a:rPr lang="en-US" sz="2800" dirty="0" smtClean="0"/>
                  <a:t>Which you use depends on your application and what you’re worried about.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97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Perfect Hashing – </a:t>
                </a:r>
              </a:p>
              <a:p>
                <a:pPr lvl="1"/>
                <a:r>
                  <a:rPr lang="en-US" sz="2400" dirty="0" smtClean="0"/>
                  <a:t>if you have 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400" dirty="0" smtClean="0"/>
                  <a:t> possible keys, have a one-to-one hash function</a:t>
                </a:r>
              </a:p>
              <a:p>
                <a:r>
                  <a:rPr lang="en-US" sz="2800" dirty="0" smtClean="0"/>
                  <a:t>Hopscotch and cuckoo hashing (more complicated collision resolution strategies)</a:t>
                </a:r>
              </a:p>
              <a:p>
                <a:r>
                  <a:rPr lang="en-US" sz="2800" dirty="0" smtClean="0"/>
                  <a:t>Other uses of hash functions:</a:t>
                </a:r>
              </a:p>
              <a:p>
                <a:r>
                  <a:rPr lang="en-US" sz="2800" dirty="0" smtClean="0"/>
                  <a:t>Cryptographic hash functions</a:t>
                </a:r>
              </a:p>
              <a:p>
                <a:pPr lvl="1"/>
                <a:r>
                  <a:rPr lang="en-US" sz="2400" dirty="0" smtClean="0"/>
                  <a:t>Easy to compute, but hard to tell given hash what the input was.</a:t>
                </a:r>
              </a:p>
              <a:p>
                <a:r>
                  <a:rPr lang="en-US" sz="2800" dirty="0" smtClean="0"/>
                  <a:t>Check-sums</a:t>
                </a:r>
              </a:p>
              <a:p>
                <a:r>
                  <a:rPr lang="en-US" sz="2800" dirty="0" smtClean="0"/>
                  <a:t>Locality Sensitive Hashing</a:t>
                </a:r>
              </a:p>
              <a:p>
                <a:pPr lvl="1"/>
                <a:r>
                  <a:rPr lang="en-US" sz="2400" dirty="0" smtClean="0"/>
                  <a:t>Map “similar” items to similar hashes 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972"/>
              </a:xfrm>
              <a:blipFill rotWithShape="0">
                <a:blip r:embed="rId2"/>
                <a:stretch>
                  <a:fillRect l="-708" t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2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Hash tables have great behavior on average,</a:t>
            </a:r>
          </a:p>
          <a:p>
            <a:r>
              <a:rPr lang="en-US" sz="2800" dirty="0" smtClean="0"/>
              <a:t>As long as we make assumptions about our data set.</a:t>
            </a:r>
          </a:p>
          <a:p>
            <a:endParaRPr lang="en-US" sz="2800" dirty="0"/>
          </a:p>
          <a:p>
            <a:r>
              <a:rPr lang="en-US" sz="2800" dirty="0" smtClean="0"/>
              <a:t>But for every hash function, there’s a set of keys you can insert to grind the hash table to a halt.</a:t>
            </a:r>
          </a:p>
          <a:p>
            <a:r>
              <a:rPr lang="en-US" sz="2800" dirty="0" smtClean="0"/>
              <a:t>The number of keys is consistently larger than the number of </a:t>
            </a:r>
            <a:r>
              <a:rPr lang="en-US" sz="2800" dirty="0" err="1" smtClean="0"/>
              <a:t>ints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An adversary can pick a set of values that all have the same hash.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2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Can we avoid the terrible fate of our worst enemies forcing us to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time dictionary operations?</a:t>
                </a:r>
              </a:p>
              <a:p>
                <a:r>
                  <a:rPr lang="en-US" sz="2800" dirty="0" smtClean="0"/>
                  <a:t>If you have a lot of enemies, maybe use AVL trees. </a:t>
                </a:r>
              </a:p>
              <a:p>
                <a:r>
                  <a:rPr lang="en-US" sz="2800" dirty="0" smtClean="0"/>
                  <a:t>But some hash table options:</a:t>
                </a:r>
              </a:p>
              <a:p>
                <a:r>
                  <a:rPr lang="en-US" sz="2800" dirty="0" smtClean="0"/>
                  <a:t>Cryptographic hash functions – should be hard for adversary to find the collisions.</a:t>
                </a:r>
              </a:p>
              <a:p>
                <a:r>
                  <a:rPr lang="en-US" sz="2800" dirty="0" smtClean="0"/>
                  <a:t>Randomized families of hash functions – have a bunch of hash functions, randomly choose a different one each time you start a hash table. </a:t>
                </a:r>
              </a:p>
              <a:p>
                <a:r>
                  <a:rPr lang="en-US" sz="2800" dirty="0" smtClean="0"/>
                  <a:t>Done right – adversary won’t be able to cause as many collisions.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8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Hash Tables:</a:t>
                </a:r>
              </a:p>
              <a:p>
                <a:pPr lvl="1"/>
                <a:r>
                  <a:rPr lang="en-US" sz="2400" dirty="0" smtClean="0"/>
                  <a:t>Efficient find, insert, delete </a:t>
                </a:r>
                <a:r>
                  <a:rPr lang="en-US" sz="2400" b="1" dirty="0" smtClean="0"/>
                  <a:t>on average, under some assumptions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Items not in sorted order</a:t>
                </a:r>
              </a:p>
              <a:p>
                <a:pPr lvl="1"/>
                <a:r>
                  <a:rPr lang="en-US" sz="2400" dirty="0" smtClean="0"/>
                  <a:t>Tons of real world uses</a:t>
                </a:r>
              </a:p>
              <a:p>
                <a:pPr lvl="1"/>
                <a:r>
                  <a:rPr lang="en-US" sz="2400" dirty="0" smtClean="0"/>
                  <a:t>…and really popular in tech interview questions. </a:t>
                </a:r>
              </a:p>
              <a:p>
                <a:r>
                  <a:rPr lang="en-US" sz="2800" dirty="0" smtClean="0"/>
                  <a:t>Need to pick a good hash function.</a:t>
                </a:r>
              </a:p>
              <a:p>
                <a:pPr lvl="1"/>
                <a:r>
                  <a:rPr lang="en-US" sz="2400" dirty="0" smtClean="0"/>
                  <a:t>Have someone else do this if possible.</a:t>
                </a:r>
              </a:p>
              <a:p>
                <a:pPr lvl="1"/>
                <a:r>
                  <a:rPr lang="en-US" sz="2400" dirty="0" smtClean="0"/>
                  <a:t>Balance getting a good distribution and speed of calculation.</a:t>
                </a:r>
              </a:p>
              <a:p>
                <a:r>
                  <a:rPr lang="en-US" sz="2800" dirty="0" smtClean="0"/>
                  <a:t>Resizing:</a:t>
                </a:r>
              </a:p>
              <a:p>
                <a:pPr lvl="1"/>
                <a:r>
                  <a:rPr lang="en-US" sz="2400" dirty="0" smtClean="0"/>
                  <a:t>Always make the table size a prime number.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/>
                  <a:t> determines when to resize, but depends on collision resolution strategy.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2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Wrap up designing hash functions</a:t>
            </a:r>
          </a:p>
          <a:p>
            <a:r>
              <a:rPr lang="en-US" sz="2800" dirty="0" smtClean="0"/>
              <a:t>Collision Resolution part II: Open Addressing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/>
          <p:cNvSpPr/>
          <p:nvPr/>
        </p:nvSpPr>
        <p:spPr>
          <a:xfrm>
            <a:off x="899533" y="3283006"/>
            <a:ext cx="668770" cy="63795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5121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17,423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892595" y="3062176"/>
            <a:ext cx="2371061" cy="1052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Hash Function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50816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17,423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76707" y="3326877"/>
            <a:ext cx="98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the Average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33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general our keys might not be integers. </a:t>
            </a:r>
          </a:p>
          <a:p>
            <a:r>
              <a:rPr lang="en-US" sz="2800" dirty="0" smtClean="0"/>
              <a:t>Given an arbitrary object type E, how do we get an array index?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936512" y="3089167"/>
            <a:ext cx="2654595" cy="1025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272" y="5411972"/>
            <a:ext cx="1133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Wanted to make our hashes as evenly distributed as possible.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8304" y="4387680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Object writer’s responsibility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49187" y="4347887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writer’s responsibility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1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490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3763 0.00092 " pathEditMode="relative" rAng="0" ptsTypes="AA">
                                      <p:cBhvr>
                                        <p:cTn id="9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763 0.00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0768 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Specific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Every </a:t>
            </a:r>
            <a:r>
              <a:rPr lang="en-US" sz="2800" dirty="0" smtClean="0"/>
              <a:t>object in Java implements the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method.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If you define a new Object, and want to use a hash table, you might want to override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But if you do, you also need to override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Such that 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If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a.equals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then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b.hashCode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This is part of the contract. Other code makes this assumption!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What about the converse?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Can’t require it, but you should try to make it true as often as possible.</a:t>
            </a:r>
            <a:endParaRPr lang="en-US" sz="2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 Purpose </a:t>
            </a:r>
            <a:r>
              <a:rPr lang="en-US" dirty="0" err="1" smtClean="0"/>
              <a:t>hashCode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 result = 17; // start at a prime</a:t>
            </a:r>
          </a:p>
          <a:p>
            <a:pPr marL="0" indent="0">
              <a:buNone/>
            </a:pPr>
            <a:endParaRPr lang="en-US" sz="8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cs typeface="Courier New" pitchFamily="49" charset="0"/>
              </a:rPr>
              <a:t>foreach</a:t>
            </a:r>
            <a:r>
              <a:rPr lang="en-US" sz="2400" dirty="0">
                <a:cs typeface="Courier New" pitchFamily="49" charset="0"/>
              </a:rPr>
              <a:t> field f</a:t>
            </a:r>
          </a:p>
          <a:p>
            <a:pPr marL="57150" indent="0">
              <a:buNone/>
            </a:pPr>
            <a:r>
              <a:rPr lang="en-US" sz="2400" dirty="0">
                <a:cs typeface="Courier New" pitchFamily="49" charset="0"/>
              </a:rPr>
              <a:t>   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 err="1">
                <a:cs typeface="Courier New" pitchFamily="49" charset="0"/>
              </a:rPr>
              <a:t>fieldHashcode</a:t>
            </a:r>
            <a:r>
              <a:rPr lang="en-US" sz="2400" dirty="0">
                <a:cs typeface="Courier New" pitchFamily="49" charset="0"/>
              </a:rPr>
              <a:t> =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</a:t>
            </a:r>
            <a:r>
              <a:rPr lang="en-US" sz="2400" dirty="0" err="1">
                <a:cs typeface="Courier New" pitchFamily="49" charset="0"/>
              </a:rPr>
              <a:t>boolean</a:t>
            </a:r>
            <a:r>
              <a:rPr lang="en-US" sz="2400" dirty="0">
                <a:cs typeface="Courier New" pitchFamily="49" charset="0"/>
              </a:rPr>
              <a:t>: (f ? 1: 0)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byte, char, short, 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: (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) f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long: (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) (f ^ (f &gt;&gt;&gt; 32))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float: </a:t>
            </a:r>
            <a:r>
              <a:rPr lang="en-US" sz="2400" dirty="0" err="1">
                <a:cs typeface="Courier New" pitchFamily="49" charset="0"/>
              </a:rPr>
              <a:t>Float.floatToIntBits</a:t>
            </a:r>
            <a:r>
              <a:rPr lang="en-US" sz="2400" dirty="0">
                <a:cs typeface="Courier New" pitchFamily="49" charset="0"/>
              </a:rPr>
              <a:t>(f)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double: </a:t>
            </a:r>
            <a:r>
              <a:rPr lang="en-US" sz="2400" dirty="0" err="1">
                <a:cs typeface="Courier New" pitchFamily="49" charset="0"/>
              </a:rPr>
              <a:t>Double.doubleToLongBits</a:t>
            </a:r>
            <a:r>
              <a:rPr lang="en-US" sz="2400" dirty="0">
                <a:cs typeface="Courier New" pitchFamily="49" charset="0"/>
              </a:rPr>
              <a:t>(f), then above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Object: </a:t>
            </a:r>
            <a:r>
              <a:rPr lang="en-US" sz="2400" dirty="0" err="1">
                <a:cs typeface="Courier New" pitchFamily="49" charset="0"/>
              </a:rPr>
              <a:t>object.hashCode</a:t>
            </a:r>
            <a:r>
              <a:rPr lang="en-US" sz="2400" dirty="0">
                <a:cs typeface="Courier New" pitchFamily="49" charset="0"/>
              </a:rPr>
              <a:t>( )</a:t>
            </a:r>
          </a:p>
          <a:p>
            <a:pPr marL="57150" indent="0">
              <a:buNone/>
            </a:pPr>
            <a:endParaRPr lang="en-US" sz="800" dirty="0"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2400" dirty="0">
                <a:cs typeface="Courier New" pitchFamily="49" charset="0"/>
              </a:rPr>
              <a:t>      result = 31 * result + </a:t>
            </a:r>
            <a:r>
              <a:rPr lang="en-US" sz="2400" dirty="0" err="1">
                <a:cs typeface="Courier New" pitchFamily="49" charset="0"/>
              </a:rPr>
              <a:t>fieldHashcode</a:t>
            </a:r>
            <a:r>
              <a:rPr lang="en-US" sz="2400" dirty="0">
                <a:cs typeface="Courier New" pitchFamily="49" charset="0"/>
              </a:rPr>
              <a:t>; </a:t>
            </a:r>
            <a:endParaRPr lang="en-US" sz="2400" dirty="0"/>
          </a:p>
          <a:p>
            <a:pPr marL="57150" indent="0">
              <a:buNone/>
            </a:pPr>
            <a:r>
              <a:rPr lang="en-US" sz="2400" dirty="0"/>
              <a:t>return result;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629" y="1610883"/>
            <a:ext cx="2403023" cy="302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40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Last time: Separate Chaining</a:t>
            </a:r>
          </a:p>
          <a:p>
            <a:r>
              <a:rPr lang="en-US" sz="2800" dirty="0" smtClean="0"/>
              <a:t>when you have a collision, stuff everything into that spot</a:t>
            </a:r>
          </a:p>
          <a:p>
            <a:r>
              <a:rPr lang="en-US" sz="2800" dirty="0" smtClean="0"/>
              <a:t>Using a data structure. </a:t>
            </a:r>
          </a:p>
          <a:p>
            <a:endParaRPr lang="en-US" sz="2800" dirty="0"/>
          </a:p>
          <a:p>
            <a:r>
              <a:rPr lang="en-US" sz="2800" dirty="0" smtClean="0"/>
              <a:t>Today: Open Addressing </a:t>
            </a:r>
          </a:p>
          <a:p>
            <a:r>
              <a:rPr lang="en-US" sz="2800" dirty="0" smtClean="0"/>
              <a:t>If the spot is full, go somewhere else.</a:t>
            </a:r>
          </a:p>
          <a:p>
            <a:r>
              <a:rPr lang="en-US" sz="2800" dirty="0" smtClean="0"/>
              <a:t>Where?</a:t>
            </a:r>
          </a:p>
          <a:p>
            <a:r>
              <a:rPr lang="en-US" sz="2800" dirty="0" smtClean="0"/>
              <a:t>How do we find the elements later?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0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 idea: linear probing</a:t>
            </a:r>
          </a:p>
          <a:p>
            <a:r>
              <a:rPr lang="en-US" sz="2800" dirty="0" smtClean="0"/>
              <a:t>h(key) % </a:t>
            </a:r>
            <a:r>
              <a:rPr lang="en-US" sz="2800" dirty="0" err="1" smtClean="0"/>
              <a:t>TableSize</a:t>
            </a:r>
            <a:r>
              <a:rPr lang="en-US" sz="2800" dirty="0" smtClean="0"/>
              <a:t> full? </a:t>
            </a:r>
          </a:p>
          <a:p>
            <a:r>
              <a:rPr lang="en-US" sz="2800" dirty="0" smtClean="0"/>
              <a:t>Try (h(key) + 1) % </a:t>
            </a:r>
            <a:r>
              <a:rPr lang="en-US" sz="2800" dirty="0" err="1" smtClean="0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Also full? </a:t>
            </a:r>
            <a:r>
              <a:rPr lang="en-US" sz="2800" dirty="0"/>
              <a:t>(h(key) + </a:t>
            </a:r>
            <a:r>
              <a:rPr lang="en-US" sz="2800" dirty="0" smtClean="0"/>
              <a:t>2)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Also full? (h(key) + </a:t>
            </a:r>
            <a:r>
              <a:rPr lang="en-US" sz="2800" dirty="0" smtClean="0"/>
              <a:t>3)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Also full? (h(key) + </a:t>
            </a:r>
            <a:r>
              <a:rPr lang="en-US" sz="2800" dirty="0" smtClean="0"/>
              <a:t>4) </a:t>
            </a:r>
            <a:r>
              <a:rPr lang="en-US" sz="2800" dirty="0"/>
              <a:t>% </a:t>
            </a:r>
            <a:r>
              <a:rPr lang="en-US" sz="2800" dirty="0" err="1"/>
              <a:t>TableSize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2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Insert the hashes: 38, 19, 8, 109, 10 into an empty hash table of size 10.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8676"/>
              </p:ext>
            </p:extLst>
          </p:nvPr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=""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=""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471125" y="2827196"/>
            <a:ext cx="399468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508568" y="2794329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720626" y="2805835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lecture-09-hash1</Template>
  <TotalTime>1065</TotalTime>
  <Words>1295</Words>
  <Application>Microsoft Office PowerPoint</Application>
  <PresentationFormat>Widescreen</PresentationFormat>
  <Paragraphs>262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Hash Tables II</vt:lpstr>
      <vt:lpstr>Announcements</vt:lpstr>
      <vt:lpstr>Outline</vt:lpstr>
      <vt:lpstr>Reaching the Average Case</vt:lpstr>
      <vt:lpstr>Java Specific Notes</vt:lpstr>
      <vt:lpstr>Generally Purpose hashCode()</vt:lpstr>
      <vt:lpstr>Collision Resolution</vt:lpstr>
      <vt:lpstr>Linear Probing</vt:lpstr>
      <vt:lpstr>Example</vt:lpstr>
      <vt:lpstr>How Does Delete Work?</vt:lpstr>
      <vt:lpstr>How Long Does Insert Take?</vt:lpstr>
      <vt:lpstr>When to Resize</vt:lpstr>
      <vt:lpstr>Why are there so many probes?</vt:lpstr>
      <vt:lpstr>Quadratic Probing</vt:lpstr>
      <vt:lpstr>Example</vt:lpstr>
      <vt:lpstr>Quadratic Probing: Proof</vt:lpstr>
      <vt:lpstr>Quadratic Probing: Proof</vt:lpstr>
      <vt:lpstr>Quadratic Probing: Proof</vt:lpstr>
      <vt:lpstr>Problems</vt:lpstr>
      <vt:lpstr>Double Hashing</vt:lpstr>
      <vt:lpstr>Example</vt:lpstr>
      <vt:lpstr>Running Times</vt:lpstr>
      <vt:lpstr>Summary</vt:lpstr>
      <vt:lpstr>Other Topics</vt:lpstr>
      <vt:lpstr>Wrap Up</vt:lpstr>
      <vt:lpstr>Wrap Up</vt:lpstr>
      <vt:lpstr>Wrap Up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Tables II</dc:title>
  <dc:creator>Robert Weber</dc:creator>
  <cp:lastModifiedBy>Robert Weber</cp:lastModifiedBy>
  <cp:revision>26</cp:revision>
  <dcterms:created xsi:type="dcterms:W3CDTF">2018-07-10T21:58:13Z</dcterms:created>
  <dcterms:modified xsi:type="dcterms:W3CDTF">2018-07-11T15:53:43Z</dcterms:modified>
</cp:coreProperties>
</file>