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8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8" r:id="rId18"/>
    <p:sldId id="279" r:id="rId19"/>
    <p:sldId id="281" r:id="rId20"/>
    <p:sldId id="284" r:id="rId21"/>
    <p:sldId id="272" r:id="rId22"/>
    <p:sldId id="273" r:id="rId23"/>
    <p:sldId id="274" r:id="rId24"/>
    <p:sldId id="275" r:id="rId25"/>
    <p:sldId id="276" r:id="rId26"/>
    <p:sldId id="285" r:id="rId27"/>
    <p:sldId id="286" r:id="rId28"/>
    <p:sldId id="277" r:id="rId29"/>
    <p:sldId id="28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95AF6-605F-468F-BDDD-D4F3911C68E4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25A0A-C585-4468-94BB-C478CC937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3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56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E9358B1-B195-421A-BFE6-566193CD794E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ABF0-1413-4FE6-B6FF-E989294FBA0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xmlns="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35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B1-B195-421A-BFE6-566193CD794E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ABF0-1413-4FE6-B6FF-E989294FBA0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xmlns="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xmlns="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xmlns="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xmlns="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xmlns="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78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B1-B195-421A-BFE6-566193CD794E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ABF0-1413-4FE6-B6FF-E989294FBA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xmlns="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xmlns="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xmlns="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163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B1-B195-421A-BFE6-566193CD794E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ABF0-1413-4FE6-B6FF-E989294FB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7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B1-B195-421A-BFE6-566193CD794E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ABF0-1413-4FE6-B6FF-E989294FBA0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xmlns="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11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B1-B195-421A-BFE6-566193CD794E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ABF0-1413-4FE6-B6FF-E989294FBA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7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B1-B195-421A-BFE6-566193CD794E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ABF0-1413-4FE6-B6FF-E989294FBA0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B1-B195-421A-BFE6-566193CD794E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ABF0-1413-4FE6-B6FF-E989294FB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6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B1-B195-421A-BFE6-566193CD794E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ABF0-1413-4FE6-B6FF-E989294FB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5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B1-B195-421A-BFE6-566193CD794E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ABF0-1413-4FE6-B6FF-E989294FBA0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13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B1-B195-421A-BFE6-566193CD794E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ABF0-1413-4FE6-B6FF-E989294FBA0D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xmlns="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xmlns="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xmlns="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xmlns="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xmlns="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xmlns="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xmlns="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xmlns="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xmlns="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xmlns="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xmlns="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xmlns="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00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E9358B1-B195-421A-BFE6-566193CD794E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34DABF0-1413-4FE6-B6FF-E989294FBA0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92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Hash Tables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Structures and Parallelism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119B08F-B28A-43D1-BC6C-00C408789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0"/>
            <a:ext cx="12252960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Multiple Possible Strategies.</a:t>
            </a:r>
          </a:p>
          <a:p>
            <a:endParaRPr lang="en-US" sz="2800" dirty="0" smtClean="0"/>
          </a:p>
          <a:p>
            <a:r>
              <a:rPr lang="en-US" sz="2800" dirty="0" smtClean="0"/>
              <a:t>We’ll talk about “open addressing” strategies later.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First, the Strategy for P2 is “Separate Chaining”</a:t>
            </a:r>
          </a:p>
          <a:p>
            <a:endParaRPr lang="en-US" sz="2800" dirty="0"/>
          </a:p>
          <a:p>
            <a:r>
              <a:rPr lang="en-US" sz="2800" dirty="0" smtClean="0"/>
              <a:t>Idea: If more than one thing goes to the same spot</a:t>
            </a:r>
          </a:p>
          <a:p>
            <a:r>
              <a:rPr lang="en-US" sz="2800" dirty="0" smtClean="0"/>
              <a:t>Just stuff them all in that one spot!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641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Chaining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3990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Instead of an array of values</a:t>
            </a:r>
          </a:p>
          <a:p>
            <a:r>
              <a:rPr lang="en-US" sz="2800" dirty="0" smtClean="0"/>
              <a:t>Have an array of (say) </a:t>
            </a:r>
            <a:r>
              <a:rPr lang="en-US" sz="2800" dirty="0" err="1" smtClean="0"/>
              <a:t>LinkedLists</a:t>
            </a:r>
            <a:r>
              <a:rPr lang="en-US" sz="2800" dirty="0" smtClean="0"/>
              <a:t> of values. </a:t>
            </a:r>
          </a:p>
          <a:p>
            <a:endParaRPr lang="en-US" sz="2800" dirty="0" smtClean="0"/>
          </a:p>
          <a:p>
            <a:r>
              <a:rPr lang="en-US" sz="2800" dirty="0" smtClean="0"/>
              <a:t>Insert the following keys: </a:t>
            </a:r>
            <a:r>
              <a:rPr lang="en-US" sz="2800" dirty="0"/>
              <a:t>(1, a) (5,b) </a:t>
            </a:r>
            <a:r>
              <a:rPr lang="en-US" sz="2800" dirty="0" smtClean="0"/>
              <a:t>(21,a</a:t>
            </a:r>
            <a:r>
              <a:rPr lang="en-US" sz="2800" dirty="0"/>
              <a:t>) (7,d) (12,e) (17,f) (1,g) (25,h)</a:t>
            </a:r>
          </a:p>
          <a:p>
            <a:endParaRPr lang="en-US" sz="280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E5FC0E76-3306-484F-A9B4-013B9F5D7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651721"/>
              </p:ext>
            </p:extLst>
          </p:nvPr>
        </p:nvGraphicFramePr>
        <p:xfrm>
          <a:off x="389478" y="3806889"/>
          <a:ext cx="11373020" cy="1226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02">
                  <a:extLst>
                    <a:ext uri="{9D8B030D-6E8A-4147-A177-3AD203B41FA5}">
                      <a16:colId xmlns:a16="http://schemas.microsoft.com/office/drawing/2014/main" xmlns="" val="3769295320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xmlns="" val="3644634343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xmlns="" val="2951774315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xmlns="" val="10429210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xmlns="" val="195766230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xmlns="" val="8360564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xmlns="" val="153496531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xmlns="" val="1092921457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xmlns="" val="3260494531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xmlns="" val="3208114356"/>
                    </a:ext>
                  </a:extLst>
                </a:gridCol>
              </a:tblGrid>
              <a:tr h="6131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95285991"/>
                  </a:ext>
                </a:extLst>
              </a:tr>
              <a:tr h="613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1195990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297F2A3-11FB-47E5-B22D-75164D6D36D4}"/>
              </a:ext>
            </a:extLst>
          </p:cNvPr>
          <p:cNvSpPr txBox="1"/>
          <p:nvPr/>
        </p:nvSpPr>
        <p:spPr>
          <a:xfrm>
            <a:off x="1571165" y="4511128"/>
            <a:ext cx="1034257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1,a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153B1E1-888C-43B2-8726-64EBF60776F9}"/>
              </a:ext>
            </a:extLst>
          </p:cNvPr>
          <p:cNvSpPr txBox="1"/>
          <p:nvPr/>
        </p:nvSpPr>
        <p:spPr>
          <a:xfrm>
            <a:off x="6104503" y="4522240"/>
            <a:ext cx="1034257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5,b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5D6B673-176D-4A4B-91BC-F92CEA43D979}"/>
              </a:ext>
            </a:extLst>
          </p:cNvPr>
          <p:cNvSpPr txBox="1"/>
          <p:nvPr/>
        </p:nvSpPr>
        <p:spPr>
          <a:xfrm>
            <a:off x="1464702" y="5308467"/>
            <a:ext cx="1204176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1,a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10F1593-DBD7-464F-829F-06885ECB8931}"/>
              </a:ext>
            </a:extLst>
          </p:cNvPr>
          <p:cNvSpPr txBox="1"/>
          <p:nvPr/>
        </p:nvSpPr>
        <p:spPr>
          <a:xfrm>
            <a:off x="8331411" y="5368612"/>
            <a:ext cx="1204176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17,f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CAED5A1-7512-44C9-A538-665B877318B0}"/>
              </a:ext>
            </a:extLst>
          </p:cNvPr>
          <p:cNvSpPr txBox="1"/>
          <p:nvPr/>
        </p:nvSpPr>
        <p:spPr>
          <a:xfrm>
            <a:off x="1570763" y="4511128"/>
            <a:ext cx="1034257" cy="430887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1,g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4D29CF2-8709-4CDA-A192-AFAE67DDE395}"/>
              </a:ext>
            </a:extLst>
          </p:cNvPr>
          <p:cNvSpPr txBox="1"/>
          <p:nvPr/>
        </p:nvSpPr>
        <p:spPr>
          <a:xfrm>
            <a:off x="2668878" y="4526516"/>
            <a:ext cx="1117427" cy="40011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12,e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30BFF65-1231-4EC2-8918-FA5835B43BE6}"/>
              </a:ext>
            </a:extLst>
          </p:cNvPr>
          <p:cNvSpPr txBox="1"/>
          <p:nvPr/>
        </p:nvSpPr>
        <p:spPr>
          <a:xfrm>
            <a:off x="8416371" y="4508021"/>
            <a:ext cx="1034257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7,d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931534E-47CF-4AE3-A15B-C99F8ED8DB94}"/>
              </a:ext>
            </a:extLst>
          </p:cNvPr>
          <p:cNvSpPr txBox="1"/>
          <p:nvPr/>
        </p:nvSpPr>
        <p:spPr>
          <a:xfrm>
            <a:off x="6019541" y="5331270"/>
            <a:ext cx="1204176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25,h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88C050D7-D016-4681-BC21-D6CA42FB9607}"/>
              </a:ext>
            </a:extLst>
          </p:cNvPr>
          <p:cNvCxnSpPr/>
          <p:nvPr/>
        </p:nvCxnSpPr>
        <p:spPr>
          <a:xfrm>
            <a:off x="6621629" y="4980898"/>
            <a:ext cx="0" cy="350372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7EFD853A-76E8-43C9-891D-75F724A69A94}"/>
              </a:ext>
            </a:extLst>
          </p:cNvPr>
          <p:cNvCxnSpPr/>
          <p:nvPr/>
        </p:nvCxnSpPr>
        <p:spPr>
          <a:xfrm>
            <a:off x="8933499" y="4953127"/>
            <a:ext cx="0" cy="403321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E0DDEC35-9BCD-46FF-8BE3-EF6BCF05A718}"/>
              </a:ext>
            </a:extLst>
          </p:cNvPr>
          <p:cNvCxnSpPr/>
          <p:nvPr/>
        </p:nvCxnSpPr>
        <p:spPr>
          <a:xfrm>
            <a:off x="2110245" y="4923637"/>
            <a:ext cx="0" cy="384830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41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What are the running times for: </a:t>
            </a: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nsert</a:t>
            </a:r>
          </a:p>
          <a:p>
            <a:pPr marL="0" indent="0">
              <a:buNone/>
            </a:pPr>
            <a:r>
              <a:rPr lang="en-US" sz="2400" dirty="0" smtClean="0">
                <a:latin typeface="+mn-lt"/>
                <a:cs typeface="Courier New" panose="02070309020205020404" pitchFamily="49" charset="0"/>
              </a:rPr>
              <a:t>	</a:t>
            </a:r>
            <a:r>
              <a:rPr lang="en-US" sz="2600" dirty="0" smtClean="0">
                <a:latin typeface="+mn-lt"/>
                <a:cs typeface="Courier New" panose="02070309020205020404" pitchFamily="49" charset="0"/>
              </a:rPr>
              <a:t>Best:</a:t>
            </a:r>
          </a:p>
          <a:p>
            <a:pPr marL="0" indent="0">
              <a:buNone/>
            </a:pPr>
            <a:r>
              <a:rPr lang="en-US" sz="2600" dirty="0" smtClean="0">
                <a:latin typeface="+mn-lt"/>
                <a:cs typeface="Courier New" panose="02070309020205020404" pitchFamily="49" charset="0"/>
              </a:rPr>
              <a:t>	Worst:</a:t>
            </a:r>
            <a:endParaRPr lang="en-US" sz="2600" dirty="0">
              <a:latin typeface="+mn-lt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ind</a:t>
            </a:r>
          </a:p>
          <a:p>
            <a:pPr marL="0" indent="0">
              <a:buNone/>
            </a:pPr>
            <a:r>
              <a:rPr lang="en-US" sz="2600" dirty="0" smtClean="0">
                <a:latin typeface="+mn-lt"/>
                <a:cs typeface="Courier New" panose="02070309020205020404" pitchFamily="49" charset="0"/>
              </a:rPr>
              <a:t>	Best:</a:t>
            </a:r>
          </a:p>
          <a:p>
            <a:pPr marL="0" indent="0">
              <a:buNone/>
            </a:pPr>
            <a:r>
              <a:rPr lang="en-US" sz="2600" dirty="0" smtClean="0">
                <a:latin typeface="+mn-lt"/>
                <a:cs typeface="Courier New" panose="02070309020205020404" pitchFamily="49" charset="0"/>
              </a:rPr>
              <a:t>	Worst:</a:t>
            </a:r>
          </a:p>
          <a:p>
            <a:pPr marL="0" indent="0"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delete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 smtClean="0">
                <a:latin typeface="+mn-lt"/>
                <a:cs typeface="Courier New" panose="02070309020205020404" pitchFamily="49" charset="0"/>
              </a:rPr>
              <a:t>Best: </a:t>
            </a:r>
          </a:p>
          <a:p>
            <a:pPr marL="128016" lvl="1" indent="0">
              <a:buNone/>
            </a:pPr>
            <a:r>
              <a:rPr lang="en-US" sz="2600" dirty="0" smtClean="0">
                <a:latin typeface="+mn-lt"/>
                <a:cs typeface="Courier New" panose="02070309020205020404" pitchFamily="49" charset="0"/>
              </a:rPr>
              <a:t>	Worst:</a:t>
            </a:r>
            <a:endParaRPr lang="en-US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755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800" dirty="0" smtClean="0"/>
                  <a:t>What are the running times for: </a:t>
                </a:r>
                <a:endPara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nsert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latin typeface="+mn-lt"/>
                    <a:cs typeface="Courier New" panose="02070309020205020404" pitchFamily="49" charset="0"/>
                  </a:rPr>
                  <a:t>	</a:t>
                </a:r>
                <a:r>
                  <a:rPr lang="en-US" sz="2600" dirty="0" smtClean="0">
                    <a:latin typeface="+mn-lt"/>
                    <a:cs typeface="Courier New" panose="02070309020205020404" pitchFamily="49" charset="0"/>
                  </a:rPr>
                  <a:t>Best: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(1)</m:t>
                    </m:r>
                  </m:oMath>
                </a14:m>
                <a:endParaRPr lang="en-US" sz="2600" dirty="0" smtClean="0">
                  <a:latin typeface="+mn-lt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latin typeface="+mn-lt"/>
                    <a:cs typeface="Courier New" panose="02070309020205020404" pitchFamily="49" charset="0"/>
                  </a:rPr>
                  <a:t>	Worst: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600" dirty="0">
                  <a:latin typeface="+mn-lt"/>
                  <a:cs typeface="Courier New" panose="02070309020205020404" pitchFamily="49" charset="0"/>
                </a:endParaRPr>
              </a:p>
              <a:p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ind</a:t>
                </a:r>
              </a:p>
              <a:p>
                <a:pPr marL="0" indent="0">
                  <a:buNone/>
                </a:pPr>
                <a:r>
                  <a:rPr lang="en-US" sz="2600" dirty="0" smtClean="0">
                    <a:latin typeface="+mn-lt"/>
                    <a:cs typeface="Courier New" panose="02070309020205020404" pitchFamily="49" charset="0"/>
                  </a:rPr>
                  <a:t>	Best: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(1)</m:t>
                    </m:r>
                  </m:oMath>
                </a14:m>
                <a:endParaRPr lang="en-US" sz="2600" dirty="0" smtClean="0">
                  <a:latin typeface="+mn-lt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latin typeface="+mn-lt"/>
                    <a:cs typeface="Courier New" panose="02070309020205020404" pitchFamily="49" charset="0"/>
                  </a:rPr>
                  <a:t>	Worst: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600" dirty="0" smtClean="0">
                  <a:latin typeface="+mn-lt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delete 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2600" dirty="0" smtClean="0">
                    <a:latin typeface="+mn-lt"/>
                    <a:cs typeface="Courier New" panose="02070309020205020404" pitchFamily="49" charset="0"/>
                  </a:rPr>
                  <a:t>Best: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(1)</m:t>
                    </m:r>
                  </m:oMath>
                </a14:m>
                <a:endParaRPr lang="en-US" sz="2600" dirty="0" smtClean="0">
                  <a:latin typeface="+mn-lt"/>
                  <a:cs typeface="Courier New" panose="02070309020205020404" pitchFamily="49" charset="0"/>
                </a:endParaRPr>
              </a:p>
              <a:p>
                <a:pPr marL="128016" lvl="1" indent="0">
                  <a:buNone/>
                </a:pPr>
                <a:r>
                  <a:rPr lang="en-US" sz="2600" dirty="0" smtClean="0">
                    <a:latin typeface="+mn-lt"/>
                    <a:cs typeface="Courier New" panose="02070309020205020404" pitchFamily="49" charset="0"/>
                  </a:rPr>
                  <a:t>	Worst: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600" dirty="0">
                  <a:latin typeface="+mn-lt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5" t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0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Case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What about on average?</a:t>
                </a:r>
                <a:br>
                  <a:rPr lang="en-US" sz="2800" dirty="0" smtClean="0"/>
                </a:br>
                <a:r>
                  <a:rPr lang="en-US" sz="2800" dirty="0" smtClean="0"/>
                  <a:t>Let’s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             </a:t>
                </a:r>
                <a:r>
                  <a:rPr lang="en-US" sz="2800" dirty="0" smtClean="0"/>
                  <a:t>that the keys are randomly distributed</a:t>
                </a:r>
              </a:p>
              <a:p>
                <a:endParaRPr lang="en-US" sz="2800" b="1" dirty="0"/>
              </a:p>
              <a:p>
                <a:r>
                  <a:rPr lang="en-US" sz="2800" dirty="0" smtClean="0"/>
                  <a:t>What is the average running time if the size of the table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𝑇𝑎𝑏𝑙𝑒𝑆𝑖𝑧𝑒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and we’ve inserted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keys? </a:t>
                </a:r>
              </a:p>
              <a:p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</a:t>
                </a:r>
              </a:p>
              <a:p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</a:t>
                </a:r>
              </a:p>
              <a:p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delete</a:t>
                </a:r>
                <a:endParaRPr lang="en-US" sz="2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390261" y="1800808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assume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Case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What about on average?</a:t>
                </a:r>
                <a:br>
                  <a:rPr lang="en-US" sz="2800" dirty="0" smtClean="0"/>
                </a:br>
                <a:r>
                  <a:rPr lang="en-US" sz="2800" dirty="0" smtClean="0"/>
                  <a:t>Let’s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             </a:t>
                </a:r>
                <a:r>
                  <a:rPr lang="en-US" sz="2800" dirty="0" smtClean="0"/>
                  <a:t>that the keys are randomly distributed</a:t>
                </a:r>
              </a:p>
              <a:p>
                <a:endParaRPr lang="en-US" sz="2800" b="1" dirty="0"/>
              </a:p>
              <a:p>
                <a:r>
                  <a:rPr lang="en-US" sz="2800" dirty="0" smtClean="0"/>
                  <a:t>What is the average running time if the size of the table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𝑇𝑎𝑏𝑙𝑒𝑆𝑖𝑧𝑒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and we’ve inserted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keys? </a:t>
                </a:r>
              </a:p>
              <a:p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nsert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(1)</m:t>
                    </m:r>
                  </m:oMath>
                </a14:m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1+ 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𝑇𝑎𝑏𝑙𝑒𝑆𝑖𝑧𝑒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delete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1+ 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𝑇𝑎𝑏𝑙𝑒𝑆𝑖𝑧𝑒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endParaRPr lang="en-US" sz="2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390261" y="1800808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assume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3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Case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What about on average?</a:t>
                </a:r>
                <a:br>
                  <a:rPr lang="en-US" sz="2800" dirty="0" smtClean="0"/>
                </a:br>
                <a:r>
                  <a:rPr lang="en-US" sz="2800" dirty="0" smtClean="0"/>
                  <a:t>Let’s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             </a:t>
                </a:r>
                <a:r>
                  <a:rPr lang="en-US" sz="2800" dirty="0" smtClean="0"/>
                  <a:t>that the keys are uniformly distributed</a:t>
                </a:r>
              </a:p>
              <a:p>
                <a:endParaRPr lang="en-US" sz="2800" b="1" dirty="0"/>
              </a:p>
              <a:p>
                <a:r>
                  <a:rPr lang="en-US" sz="2800" dirty="0" smtClean="0"/>
                  <a:t>What is the average running time if the size of the table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𝑇𝑎𝑏𝑙𝑒𝑆𝑖𝑧𝑒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and we’ve inserted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keys? </a:t>
                </a:r>
              </a:p>
              <a:p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nsert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(1)</m:t>
                    </m:r>
                  </m:oMath>
                </a14:m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𝜆</m:t>
                        </m:r>
                      </m:e>
                    </m:d>
                  </m:oMath>
                </a14:m>
                <a:endPara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delete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endParaRPr lang="en-US" sz="2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390261" y="1800808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assume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693297" y="4404049"/>
                <a:ext cx="4297458" cy="1100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We’ll denote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𝑇𝑎𝑏𝑙𝑒𝑆𝑖𝑧𝑒</m:t>
                        </m:r>
                      </m:den>
                    </m:f>
                  </m:oMath>
                </a14:m>
                <a:r>
                  <a:rPr lang="en-US" sz="2800" dirty="0" smtClean="0"/>
                  <a:t>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Often called “load factor”</a:t>
                </a:r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297" y="4404049"/>
                <a:ext cx="4297458" cy="1100238"/>
              </a:xfrm>
              <a:prstGeom prst="rect">
                <a:avLst/>
              </a:prstGeom>
              <a:blipFill rotWithShape="0">
                <a:blip r:embed="rId3"/>
                <a:stretch>
                  <a:fillRect l="-2979" t="-1657" r="-1844" b="-14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96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Grows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If we keep inserting things into the array,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 smtClean="0"/>
                  <a:t> will keep increasing.</a:t>
                </a:r>
              </a:p>
              <a:p>
                <a:r>
                  <a:rPr lang="en-US" sz="2800" dirty="0" smtClean="0"/>
                  <a:t>We’ll never </a:t>
                </a:r>
                <a:r>
                  <a:rPr lang="en-US" sz="2800" i="1" dirty="0" smtClean="0"/>
                  <a:t>really</a:t>
                </a:r>
                <a:r>
                  <a:rPr lang="en-US" sz="2800" dirty="0" smtClean="0"/>
                  <a:t> run out of room. </a:t>
                </a:r>
              </a:p>
              <a:p>
                <a:r>
                  <a:rPr lang="en-US" sz="2800" dirty="0" smtClean="0"/>
                  <a:t>When should we resize?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When it slows us down, i.e. 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 smtClean="0"/>
                  <a:t> is a constant.</a:t>
                </a:r>
              </a:p>
              <a:p>
                <a:r>
                  <a:rPr lang="en-US" sz="2800" dirty="0" smtClean="0"/>
                  <a:t>Heuristic: for separate chaining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between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 smtClean="0"/>
                  <a:t> is a good time to resize.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82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Resizing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How long does it take to resize?</a:t>
                </a:r>
                <a:endParaRPr lang="en-US" sz="2800" dirty="0"/>
              </a:p>
              <a:p>
                <a:r>
                  <a:rPr lang="en-US" sz="2800" dirty="0" smtClean="0"/>
                  <a:t>Need to:</a:t>
                </a:r>
              </a:p>
              <a:p>
                <a:r>
                  <a:rPr lang="en-US" sz="2800" dirty="0" smtClean="0"/>
                  <a:t>Remake the table</a:t>
                </a:r>
              </a:p>
              <a:p>
                <a:r>
                  <a:rPr lang="en-US" sz="2800" dirty="0" smtClean="0"/>
                  <a:t>Evaluate the hash function over again.</a:t>
                </a:r>
              </a:p>
              <a:p>
                <a:r>
                  <a:rPr lang="en-US" sz="2800" dirty="0" smtClean="0"/>
                  <a:t>Re-insert.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Total time: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𝑇𝑎𝑏𝑙𝑒𝑆𝑖𝑧𝑒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 smtClean="0"/>
                  <a:t> is a constant.</a:t>
                </a: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18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Resizing Redux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150221"/>
            <a:ext cx="11187258" cy="4902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Let’s resize by doubling the size of the array.</a:t>
            </a:r>
            <a:endParaRPr lang="en-US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E5FC0E76-3306-484F-A9B4-013B9F5D7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627695"/>
              </p:ext>
            </p:extLst>
          </p:nvPr>
        </p:nvGraphicFramePr>
        <p:xfrm>
          <a:off x="389478" y="1614184"/>
          <a:ext cx="11373020" cy="1226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02">
                  <a:extLst>
                    <a:ext uri="{9D8B030D-6E8A-4147-A177-3AD203B41FA5}">
                      <a16:colId xmlns:a16="http://schemas.microsoft.com/office/drawing/2014/main" xmlns="" val="3769295320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xmlns="" val="3644634343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xmlns="" val="2951774315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xmlns="" val="10429210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xmlns="" val="195766230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xmlns="" val="8360564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xmlns="" val="153496531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xmlns="" val="1092921457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xmlns="" val="3260494531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xmlns="" val="3208114356"/>
                    </a:ext>
                  </a:extLst>
                </a:gridCol>
              </a:tblGrid>
              <a:tr h="6131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95285991"/>
                  </a:ext>
                </a:extLst>
              </a:tr>
              <a:tr h="613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119599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97F2A3-11FB-47E5-B22D-75164D6D36D4}"/>
              </a:ext>
            </a:extLst>
          </p:cNvPr>
          <p:cNvSpPr txBox="1"/>
          <p:nvPr/>
        </p:nvSpPr>
        <p:spPr>
          <a:xfrm>
            <a:off x="1571165" y="2318423"/>
            <a:ext cx="1034257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1,a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53B1E1-888C-43B2-8726-64EBF60776F9}"/>
              </a:ext>
            </a:extLst>
          </p:cNvPr>
          <p:cNvSpPr txBox="1"/>
          <p:nvPr/>
        </p:nvSpPr>
        <p:spPr>
          <a:xfrm>
            <a:off x="6104503" y="2329535"/>
            <a:ext cx="1034257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5,b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5D6B673-176D-4A4B-91BC-F92CEA43D979}"/>
              </a:ext>
            </a:extLst>
          </p:cNvPr>
          <p:cNvSpPr txBox="1"/>
          <p:nvPr/>
        </p:nvSpPr>
        <p:spPr>
          <a:xfrm>
            <a:off x="1464702" y="3115762"/>
            <a:ext cx="1204176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1,a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0F1593-DBD7-464F-829F-06885ECB8931}"/>
              </a:ext>
            </a:extLst>
          </p:cNvPr>
          <p:cNvSpPr txBox="1"/>
          <p:nvPr/>
        </p:nvSpPr>
        <p:spPr>
          <a:xfrm>
            <a:off x="8331411" y="3175907"/>
            <a:ext cx="1204176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17,f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CAED5A1-7512-44C9-A538-665B877318B0}"/>
              </a:ext>
            </a:extLst>
          </p:cNvPr>
          <p:cNvSpPr txBox="1"/>
          <p:nvPr/>
        </p:nvSpPr>
        <p:spPr>
          <a:xfrm>
            <a:off x="1570763" y="2318423"/>
            <a:ext cx="1034257" cy="430887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1,g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D29CF2-8709-4CDA-A192-AFAE67DDE395}"/>
              </a:ext>
            </a:extLst>
          </p:cNvPr>
          <p:cNvSpPr txBox="1"/>
          <p:nvPr/>
        </p:nvSpPr>
        <p:spPr>
          <a:xfrm>
            <a:off x="2668878" y="2333811"/>
            <a:ext cx="1117427" cy="40011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12,e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30BFF65-1231-4EC2-8918-FA5835B43BE6}"/>
              </a:ext>
            </a:extLst>
          </p:cNvPr>
          <p:cNvSpPr txBox="1"/>
          <p:nvPr/>
        </p:nvSpPr>
        <p:spPr>
          <a:xfrm>
            <a:off x="8416371" y="2315316"/>
            <a:ext cx="1034257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7,d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931534E-47CF-4AE3-A15B-C99F8ED8DB94}"/>
              </a:ext>
            </a:extLst>
          </p:cNvPr>
          <p:cNvSpPr txBox="1"/>
          <p:nvPr/>
        </p:nvSpPr>
        <p:spPr>
          <a:xfrm>
            <a:off x="6019541" y="3138565"/>
            <a:ext cx="1204176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25,h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88C050D7-D016-4681-BC21-D6CA42FB9607}"/>
              </a:ext>
            </a:extLst>
          </p:cNvPr>
          <p:cNvCxnSpPr/>
          <p:nvPr/>
        </p:nvCxnSpPr>
        <p:spPr>
          <a:xfrm>
            <a:off x="6621629" y="2788193"/>
            <a:ext cx="0" cy="350372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EFD853A-76E8-43C9-891D-75F724A69A94}"/>
              </a:ext>
            </a:extLst>
          </p:cNvPr>
          <p:cNvCxnSpPr/>
          <p:nvPr/>
        </p:nvCxnSpPr>
        <p:spPr>
          <a:xfrm>
            <a:off x="8933499" y="2760422"/>
            <a:ext cx="0" cy="403321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E0DDEC35-9BCD-46FF-8BE3-EF6BCF05A718}"/>
              </a:ext>
            </a:extLst>
          </p:cNvPr>
          <p:cNvCxnSpPr/>
          <p:nvPr/>
        </p:nvCxnSpPr>
        <p:spPr>
          <a:xfrm>
            <a:off x="2110245" y="2730932"/>
            <a:ext cx="0" cy="384830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E5FC0E76-3306-484F-A9B4-013B9F5D7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823735"/>
              </p:ext>
            </p:extLst>
          </p:nvPr>
        </p:nvGraphicFramePr>
        <p:xfrm>
          <a:off x="243299" y="3639856"/>
          <a:ext cx="11373020" cy="1226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02">
                  <a:extLst>
                    <a:ext uri="{9D8B030D-6E8A-4147-A177-3AD203B41FA5}">
                      <a16:colId xmlns:a16="http://schemas.microsoft.com/office/drawing/2014/main" xmlns="" val="3769295320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xmlns="" val="3644634343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xmlns="" val="2951774315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xmlns="" val="10429210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xmlns="" val="195766230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xmlns="" val="8360564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xmlns="" val="153496531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xmlns="" val="1092921457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xmlns="" val="3260494531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xmlns="" val="3208114356"/>
                    </a:ext>
                  </a:extLst>
                </a:gridCol>
              </a:tblGrid>
              <a:tr h="6131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95285991"/>
                  </a:ext>
                </a:extLst>
              </a:tr>
              <a:tr h="613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119599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297F2A3-11FB-47E5-B22D-75164D6D36D4}"/>
              </a:ext>
            </a:extLst>
          </p:cNvPr>
          <p:cNvSpPr txBox="1"/>
          <p:nvPr/>
        </p:nvSpPr>
        <p:spPr>
          <a:xfrm>
            <a:off x="1424986" y="4344095"/>
            <a:ext cx="1034257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1,a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53B1E1-888C-43B2-8726-64EBF60776F9}"/>
              </a:ext>
            </a:extLst>
          </p:cNvPr>
          <p:cNvSpPr txBox="1"/>
          <p:nvPr/>
        </p:nvSpPr>
        <p:spPr>
          <a:xfrm>
            <a:off x="5958324" y="4355207"/>
            <a:ext cx="1034257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5,b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5D6B673-176D-4A4B-91BC-F92CEA43D979}"/>
              </a:ext>
            </a:extLst>
          </p:cNvPr>
          <p:cNvSpPr txBox="1"/>
          <p:nvPr/>
        </p:nvSpPr>
        <p:spPr>
          <a:xfrm>
            <a:off x="1318523" y="5141434"/>
            <a:ext cx="1204176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1,a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CAED5A1-7512-44C9-A538-665B877318B0}"/>
              </a:ext>
            </a:extLst>
          </p:cNvPr>
          <p:cNvSpPr txBox="1"/>
          <p:nvPr/>
        </p:nvSpPr>
        <p:spPr>
          <a:xfrm>
            <a:off x="1424584" y="4344095"/>
            <a:ext cx="1034257" cy="430887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1,g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30BFF65-1231-4EC2-8918-FA5835B43BE6}"/>
              </a:ext>
            </a:extLst>
          </p:cNvPr>
          <p:cNvSpPr txBox="1"/>
          <p:nvPr/>
        </p:nvSpPr>
        <p:spPr>
          <a:xfrm>
            <a:off x="8270192" y="4340988"/>
            <a:ext cx="1034257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7,d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931534E-47CF-4AE3-A15B-C99F8ED8DB94}"/>
              </a:ext>
            </a:extLst>
          </p:cNvPr>
          <p:cNvSpPr txBox="1"/>
          <p:nvPr/>
        </p:nvSpPr>
        <p:spPr>
          <a:xfrm>
            <a:off x="5873362" y="5164237"/>
            <a:ext cx="1204176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25,h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88C050D7-D016-4681-BC21-D6CA42FB9607}"/>
              </a:ext>
            </a:extLst>
          </p:cNvPr>
          <p:cNvCxnSpPr/>
          <p:nvPr/>
        </p:nvCxnSpPr>
        <p:spPr>
          <a:xfrm>
            <a:off x="6475450" y="4813865"/>
            <a:ext cx="0" cy="350372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E0DDEC35-9BCD-46FF-8BE3-EF6BCF05A718}"/>
              </a:ext>
            </a:extLst>
          </p:cNvPr>
          <p:cNvCxnSpPr/>
          <p:nvPr/>
        </p:nvCxnSpPr>
        <p:spPr>
          <a:xfrm>
            <a:off x="1964066" y="4756604"/>
            <a:ext cx="0" cy="384830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xmlns="" id="{E5FC0E76-3306-484F-A9B4-013B9F5D7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867193"/>
              </p:ext>
            </p:extLst>
          </p:nvPr>
        </p:nvGraphicFramePr>
        <p:xfrm>
          <a:off x="333031" y="5597678"/>
          <a:ext cx="11373020" cy="1226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02">
                  <a:extLst>
                    <a:ext uri="{9D8B030D-6E8A-4147-A177-3AD203B41FA5}">
                      <a16:colId xmlns:a16="http://schemas.microsoft.com/office/drawing/2014/main" xmlns="" val="3769295320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xmlns="" val="3644634343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xmlns="" val="2951774315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xmlns="" val="10429210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xmlns="" val="195766230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xmlns="" val="8360564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xmlns="" val="153496531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xmlns="" val="1092921457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xmlns="" val="3260494531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xmlns="" val="3208114356"/>
                    </a:ext>
                  </a:extLst>
                </a:gridCol>
              </a:tblGrid>
              <a:tr h="6131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6A479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6A479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6A479"/>
                          </a:solidFill>
                        </a:rPr>
                        <a:t>12</a:t>
                      </a:r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6A479"/>
                          </a:solidFill>
                        </a:rPr>
                        <a:t>13</a:t>
                      </a:r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6A479"/>
                          </a:solidFill>
                        </a:rPr>
                        <a:t>14</a:t>
                      </a:r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6A479"/>
                          </a:solidFill>
                        </a:rPr>
                        <a:t>15</a:t>
                      </a:r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6A479"/>
                          </a:solidFill>
                        </a:rPr>
                        <a:t>16</a:t>
                      </a:r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6A479"/>
                          </a:solidFill>
                        </a:rPr>
                        <a:t>17</a:t>
                      </a:r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6A479"/>
                          </a:solidFill>
                        </a:rPr>
                        <a:t>18</a:t>
                      </a:r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6A479"/>
                          </a:solidFill>
                        </a:rPr>
                        <a:t>19</a:t>
                      </a:r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95285991"/>
                  </a:ext>
                </a:extLst>
              </a:tr>
              <a:tr h="613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1195990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4D29CF2-8709-4CDA-A192-AFAE67DDE395}"/>
              </a:ext>
            </a:extLst>
          </p:cNvPr>
          <p:cNvSpPr txBox="1"/>
          <p:nvPr/>
        </p:nvSpPr>
        <p:spPr>
          <a:xfrm>
            <a:off x="2612431" y="6317305"/>
            <a:ext cx="1117427" cy="40011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12,e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30BFF65-1231-4EC2-8918-FA5835B43BE6}"/>
              </a:ext>
            </a:extLst>
          </p:cNvPr>
          <p:cNvSpPr txBox="1"/>
          <p:nvPr/>
        </p:nvSpPr>
        <p:spPr>
          <a:xfrm>
            <a:off x="8270192" y="6327116"/>
            <a:ext cx="1107996" cy="40011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(17,f)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47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Midterm Study Resources</a:t>
            </a:r>
          </a:p>
          <a:p>
            <a:endParaRPr lang="en-US" sz="2800" dirty="0"/>
          </a:p>
          <a:p>
            <a:r>
              <a:rPr lang="en-US" sz="2800" dirty="0" smtClean="0"/>
              <a:t>Project 2</a:t>
            </a:r>
          </a:p>
          <a:p>
            <a:pPr lvl="1"/>
            <a:r>
              <a:rPr lang="en-US" sz="2400" i="1" dirty="0" smtClean="0"/>
              <a:t>Slightly </a:t>
            </a:r>
            <a:r>
              <a:rPr lang="en-US" sz="2400" dirty="0" smtClean="0"/>
              <a:t>shorter than normal.</a:t>
            </a:r>
          </a:p>
          <a:p>
            <a:pPr lvl="1"/>
            <a:r>
              <a:rPr lang="en-US" sz="2400" dirty="0" err="1" smtClean="0"/>
              <a:t>Writeup</a:t>
            </a:r>
            <a:r>
              <a:rPr lang="en-US" sz="2400" dirty="0" smtClean="0"/>
              <a:t> is extensive. It really is almost half of the assignment.</a:t>
            </a:r>
          </a:p>
          <a:p>
            <a:endParaRPr lang="en-US" sz="2800" dirty="0"/>
          </a:p>
          <a:p>
            <a:r>
              <a:rPr lang="en-US" sz="2800" dirty="0" smtClean="0"/>
              <a:t>Exercise 3 due Wed at noon</a:t>
            </a:r>
          </a:p>
          <a:p>
            <a:pPr lvl="1"/>
            <a:r>
              <a:rPr lang="en-US" sz="2400" dirty="0" smtClean="0"/>
              <a:t>You can do either the version with the typo or the corrected version</a:t>
            </a:r>
          </a:p>
          <a:p>
            <a:pPr lvl="1"/>
            <a:r>
              <a:rPr lang="en-US" sz="2400" dirty="0" smtClean="0"/>
              <a:t>Just email me if you are doing the typo version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18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Resizing Redux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That didn’t work very well!</a:t>
            </a:r>
          </a:p>
          <a:p>
            <a:r>
              <a:rPr lang="en-US" sz="2800" dirty="0" smtClean="0"/>
              <a:t>It turned out that most of the keys that were equal mod 10 were also equal mod 20. </a:t>
            </a:r>
          </a:p>
          <a:p>
            <a:r>
              <a:rPr lang="en-US" sz="2800" dirty="0" smtClean="0"/>
              <a:t>This is likely with real data.</a:t>
            </a:r>
          </a:p>
          <a:p>
            <a:endParaRPr lang="en-US" sz="2800" dirty="0" smtClean="0"/>
          </a:p>
          <a:p>
            <a:r>
              <a:rPr lang="en-US" sz="2800" dirty="0" smtClean="0"/>
              <a:t>Don’t just double the table size</a:t>
            </a:r>
            <a:endParaRPr lang="en-US" sz="2800" dirty="0"/>
          </a:p>
          <a:p>
            <a:r>
              <a:rPr lang="en-US" sz="2800" dirty="0" smtClean="0"/>
              <a:t>Instead make the table size some new prime number. </a:t>
            </a:r>
          </a:p>
          <a:p>
            <a:r>
              <a:rPr lang="en-US" sz="2800" dirty="0" smtClean="0"/>
              <a:t>Collisions can still happen, but patterns with multiple prime numbers are rarer in real data than patterns with powers of 2.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041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miley Face 5"/>
          <p:cNvSpPr/>
          <p:nvPr/>
        </p:nvSpPr>
        <p:spPr>
          <a:xfrm>
            <a:off x="899533" y="3283006"/>
            <a:ext cx="668770" cy="637953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65121" y="3283006"/>
            <a:ext cx="1385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17,423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1892595" y="3062176"/>
            <a:ext cx="2371061" cy="1052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Hash Function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350816" y="3283006"/>
            <a:ext cx="1385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17,423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676707" y="3326877"/>
            <a:ext cx="988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23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Reaching the Average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3336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general our keys might not be integers. </a:t>
            </a:r>
          </a:p>
          <a:p>
            <a:r>
              <a:rPr lang="en-US" sz="2800" dirty="0" smtClean="0"/>
              <a:t>Given an arbitrary object type E, how do we get an array index?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5936512" y="3089167"/>
            <a:ext cx="2654595" cy="1025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TableSize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272" y="5411972"/>
            <a:ext cx="1133322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do we make our assumption (keys are uniformly distributed) true?</a:t>
            </a:r>
          </a:p>
          <a:p>
            <a:r>
              <a:rPr lang="en-US" sz="2800" dirty="0" smtClean="0"/>
              <a:t>Or at least true-</a:t>
            </a:r>
            <a:r>
              <a:rPr lang="en-US" sz="2800" dirty="0" err="1" smtClean="0"/>
              <a:t>ish</a:t>
            </a:r>
            <a:r>
              <a:rPr lang="en-US" sz="2800" dirty="0" smtClean="0"/>
              <a:t>?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68304" y="4387680"/>
            <a:ext cx="314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Usually Object writer’s responsibility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49187" y="4347887"/>
            <a:ext cx="314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Usually </a:t>
            </a:r>
            <a:r>
              <a:rPr lang="en-US" sz="2400" dirty="0" err="1" smtClean="0"/>
              <a:t>HashTable</a:t>
            </a:r>
            <a:r>
              <a:rPr lang="en-US" sz="2400" dirty="0" smtClean="0"/>
              <a:t> writer’s responsibility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024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0.14909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0.13763 0.00092 " pathEditMode="relative" rAng="0" ptsTypes="AA">
                                      <p:cBhvr>
                                        <p:cTn id="9" dur="1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13763 0.0009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0.10768 0.003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8" grpId="0"/>
      <p:bldP spid="8" grpId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a Hash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 simplicity, let’s start with Strings. </a:t>
            </a:r>
          </a:p>
          <a:p>
            <a:r>
              <a:rPr lang="en-US" sz="2800" dirty="0" smtClean="0"/>
              <a:t>Question: How many Strings are there compared to </a:t>
            </a:r>
            <a:r>
              <a:rPr lang="en-US" sz="2800" dirty="0" err="1" smtClean="0"/>
              <a:t>ints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WAY more strings. </a:t>
            </a:r>
          </a:p>
          <a:p>
            <a:r>
              <a:rPr lang="en-US" sz="2800" dirty="0" smtClean="0"/>
              <a:t>Can we always avoid collisions </a:t>
            </a:r>
          </a:p>
          <a:p>
            <a:pPr lvl="1"/>
            <a:r>
              <a:rPr lang="en-US" sz="2400" dirty="0" smtClean="0"/>
              <a:t>NO!</a:t>
            </a:r>
          </a:p>
          <a:p>
            <a:r>
              <a:rPr lang="en-US" sz="2800" dirty="0" smtClean="0"/>
              <a:t>We can try to minimize them though.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684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Possible Hash Functions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For each of these hash functions, think </a:t>
                </a:r>
                <a:r>
                  <a:rPr lang="en-US" sz="2800" dirty="0"/>
                  <a:t>about </a:t>
                </a:r>
                <a:endParaRPr lang="en-US" sz="2800" dirty="0" smtClean="0"/>
              </a:p>
              <a:p>
                <a:pPr lvl="1"/>
                <a:r>
                  <a:rPr lang="en-US" sz="2400" dirty="0" smtClean="0"/>
                  <a:t>what Strings will cause collisions</a:t>
                </a:r>
              </a:p>
              <a:p>
                <a:pPr lvl="1"/>
                <a:r>
                  <a:rPr lang="en-US" sz="2400" dirty="0" smtClean="0"/>
                  <a:t>how long it will take to evaluate</a:t>
                </a:r>
              </a:p>
              <a:p>
                <a:r>
                  <a:rPr lang="en-US" sz="2800" dirty="0" smtClean="0"/>
                  <a:t>Keys: strings of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b>
                    </m:sSub>
                  </m:oMath>
                </a14:m>
                <a:r>
                  <a:rPr lang="en-US" sz="28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are 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chars </a:t>
                </a:r>
                <a:r>
                  <a:rPr lang="en-US" sz="2800" dirty="0" smtClean="0">
                    <a:latin typeface="+mn-lt"/>
                    <a:cs typeface="Courier New" panose="02070309020205020404" pitchFamily="49" charset="0"/>
                  </a:rPr>
                  <a:t>in range [0,256])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𝐾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𝐾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−1 </m:t>
                        </m:r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US" sz="2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US" sz="2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Hash Function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Can we do this fast? Avoid calculating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 smtClean="0"/>
                  <a:t> directly</a:t>
                </a:r>
              </a:p>
              <a:p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sz="2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=k-1; </a:t>
                </a:r>
                <a:r>
                  <a:rPr lang="en-US" sz="2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&gt;=0;i--){</a:t>
                </a:r>
              </a:p>
              <a:p>
                <a:pPr marL="310896" lvl="2" indent="0">
                  <a:buNone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 = 31*h + s[</a:t>
                </a:r>
                <a:r>
                  <a:rPr lang="en-US" sz="2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];</a:t>
                </a:r>
              </a:p>
              <a:p>
                <a:pPr marL="310896" lvl="2" indent="0">
                  <a:buNone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06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Should we use that same hash function if the strings are all URLs?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5122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Should we use that same hash function if the strings are all URLs?</a:t>
            </a:r>
          </a:p>
          <a:p>
            <a:r>
              <a:rPr lang="en-US" sz="2800" dirty="0" smtClean="0"/>
              <a:t>No! “https://www.” Is worthless, use the rest of the string 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3403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Should we use that same hash function if the strings are all URLs?</a:t>
            </a:r>
          </a:p>
          <a:p>
            <a:r>
              <a:rPr lang="en-US" sz="2800" dirty="0" smtClean="0"/>
              <a:t>No! “https://www.” Is worthless, use the rest of the string 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Person Class</a:t>
            </a:r>
          </a:p>
          <a:p>
            <a:r>
              <a:rPr lang="en-US" sz="2800" dirty="0" smtClean="0"/>
              <a:t>String </a:t>
            </a:r>
            <a:r>
              <a:rPr lang="en-US" sz="2800" dirty="0" err="1" smtClean="0"/>
              <a:t>firstname</a:t>
            </a:r>
            <a:r>
              <a:rPr lang="en-US" sz="2800" dirty="0" smtClean="0"/>
              <a:t>; String </a:t>
            </a:r>
            <a:r>
              <a:rPr lang="en-US" sz="2800" dirty="0" err="1" smtClean="0"/>
              <a:t>middlename</a:t>
            </a:r>
            <a:r>
              <a:rPr lang="en-US" sz="2800" dirty="0" smtClean="0"/>
              <a:t>; String </a:t>
            </a:r>
            <a:r>
              <a:rPr lang="en-US" sz="2800" dirty="0" err="1" smtClean="0"/>
              <a:t>lastname</a:t>
            </a:r>
            <a:r>
              <a:rPr lang="en-US" sz="2800" dirty="0" smtClean="0"/>
              <a:t>; Date birthdate;</a:t>
            </a:r>
          </a:p>
          <a:p>
            <a:endParaRPr lang="en-US" sz="2800" dirty="0" smtClean="0"/>
          </a:p>
          <a:p>
            <a:r>
              <a:rPr lang="en-US" sz="2800" dirty="0" smtClean="0"/>
              <a:t>Tradeoff between speed and collision avoidance. </a:t>
            </a:r>
          </a:p>
          <a:p>
            <a:r>
              <a:rPr lang="en-US" sz="2800" dirty="0" smtClean="0"/>
              <a:t>What to hash is often just an unprincipled guess.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456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You have 32 bits, use them. </a:t>
            </a:r>
          </a:p>
          <a:p>
            <a:r>
              <a:rPr lang="en-US" sz="2800" dirty="0" smtClean="0"/>
              <a:t>If you have multiple pieces, have the hashes stretch across bits</a:t>
            </a:r>
          </a:p>
          <a:p>
            <a:r>
              <a:rPr lang="en-US" sz="2800" dirty="0" smtClean="0"/>
              <a:t>Bitwise </a:t>
            </a:r>
            <a:r>
              <a:rPr lang="en-US" sz="2800" dirty="0" err="1" smtClean="0"/>
              <a:t>xor</a:t>
            </a:r>
            <a:r>
              <a:rPr lang="en-US" sz="2800" dirty="0" smtClean="0"/>
              <a:t> if you have to combine</a:t>
            </a:r>
          </a:p>
          <a:p>
            <a:endParaRPr lang="en-US" sz="2800" dirty="0"/>
          </a:p>
          <a:p>
            <a:r>
              <a:rPr lang="en-US" sz="2800" dirty="0" smtClean="0"/>
              <a:t>DON’T DO THIS IF YOU DON’T HAVE TO</a:t>
            </a:r>
          </a:p>
          <a:p>
            <a:r>
              <a:rPr lang="en-US" sz="2800" dirty="0" smtClean="0"/>
              <a:t>Rely on others to get this right if you can.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442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Specific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Every </a:t>
            </a:r>
            <a:r>
              <a:rPr lang="en-US" sz="2800" dirty="0" smtClean="0"/>
              <a:t>object in Java implements the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smtClean="0">
                <a:latin typeface="+mn-lt"/>
                <a:cs typeface="Courier New" panose="02070309020205020404" pitchFamily="49" charset="0"/>
              </a:rPr>
              <a:t>method.</a:t>
            </a:r>
          </a:p>
          <a:p>
            <a:r>
              <a:rPr lang="en-US" sz="2800" dirty="0" smtClean="0">
                <a:latin typeface="+mn-lt"/>
                <a:cs typeface="Courier New" panose="02070309020205020404" pitchFamily="49" charset="0"/>
              </a:rPr>
              <a:t>If you define a new Object, and want to use a hash table, you might want to override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2800" dirty="0" smtClean="0">
                <a:latin typeface="+mn-lt"/>
                <a:cs typeface="Courier New" panose="02070309020205020404" pitchFamily="49" charset="0"/>
              </a:rPr>
              <a:t>But if you do, you also need to override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equals</a:t>
            </a:r>
          </a:p>
          <a:p>
            <a:r>
              <a:rPr lang="en-US" sz="2800" dirty="0" smtClean="0">
                <a:latin typeface="+mn-lt"/>
                <a:cs typeface="Courier New" panose="02070309020205020404" pitchFamily="49" charset="0"/>
              </a:rPr>
              <a:t>Such that </a:t>
            </a:r>
          </a:p>
          <a:p>
            <a:r>
              <a:rPr lang="en-US" sz="2800" dirty="0" smtClean="0">
                <a:latin typeface="+mn-lt"/>
                <a:cs typeface="Courier New" panose="02070309020205020404" pitchFamily="49" charset="0"/>
              </a:rPr>
              <a:t>If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a.equals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 </a:t>
            </a:r>
            <a:r>
              <a:rPr lang="en-US" sz="2800" dirty="0" smtClean="0">
                <a:latin typeface="+mn-lt"/>
                <a:cs typeface="Courier New" panose="02070309020205020404" pitchFamily="49" charset="0"/>
              </a:rPr>
              <a:t>then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a.hashCode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==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b.hashCode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800" dirty="0" smtClean="0">
                <a:latin typeface="+mn-lt"/>
                <a:cs typeface="Courier New" panose="02070309020205020404" pitchFamily="49" charset="0"/>
              </a:rPr>
              <a:t>This is part of the contract. Other code makes this assumption!</a:t>
            </a:r>
          </a:p>
          <a:p>
            <a:r>
              <a:rPr lang="en-US" sz="2800" dirty="0" smtClean="0">
                <a:latin typeface="+mn-lt"/>
                <a:cs typeface="Courier New" panose="02070309020205020404" pitchFamily="49" charset="0"/>
              </a:rPr>
              <a:t>What about the converse?</a:t>
            </a:r>
          </a:p>
          <a:p>
            <a:r>
              <a:rPr lang="en-US" sz="2800" dirty="0" smtClean="0">
                <a:latin typeface="+mn-lt"/>
                <a:cs typeface="Courier New" panose="02070309020205020404" pitchFamily="49" charset="0"/>
              </a:rPr>
              <a:t>Can’t require it, but you should try to make it true as often as possible.</a:t>
            </a:r>
            <a:endParaRPr lang="en-US" sz="2800" dirty="0">
              <a:latin typeface="+mn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21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AVL Trees: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worst case 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</a:t>
                </a:r>
                <a:r>
                  <a:rPr lang="en-US" sz="2800" dirty="0" smtClean="0">
                    <a:latin typeface="+mn-lt"/>
                    <a:cs typeface="Courier New" panose="02070309020205020404" pitchFamily="49" charset="0"/>
                  </a:rPr>
                  <a:t>, 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</a:t>
                </a:r>
                <a:r>
                  <a:rPr lang="en-US" sz="2800" dirty="0" smtClean="0"/>
                  <a:t>, and 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delete</a:t>
                </a:r>
                <a:r>
                  <a:rPr lang="en-US" sz="2800" dirty="0" smtClean="0"/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Pros:</a:t>
                </a:r>
              </a:p>
              <a:p>
                <a:r>
                  <a:rPr lang="en-US" sz="2800" dirty="0" smtClean="0"/>
                  <a:t>Much more reliable running times than regular BSTs.</a:t>
                </a:r>
              </a:p>
              <a:p>
                <a:r>
                  <a:rPr lang="en-US" sz="2800" dirty="0" smtClean="0"/>
                  <a:t>Cons: </a:t>
                </a:r>
              </a:p>
              <a:p>
                <a:r>
                  <a:rPr lang="en-US" sz="2800" dirty="0" smtClean="0"/>
                  <a:t>Tricky to implement</a:t>
                </a:r>
              </a:p>
              <a:p>
                <a:r>
                  <a:rPr lang="en-US" sz="2800" dirty="0" smtClean="0"/>
                  <a:t>A little more space to store subtree heights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smtClean="0"/>
              <a:t>Balanced Tree Dictionaries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2755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There are lots of flavors of self-balancing search trees</a:t>
                </a:r>
              </a:p>
              <a:p>
                <a:r>
                  <a:rPr lang="en-US" sz="2800" dirty="0" smtClean="0"/>
                  <a:t>“Red-black trees” work on a similar principle to AVL trees.</a:t>
                </a:r>
              </a:p>
              <a:p>
                <a:r>
                  <a:rPr lang="en-US" sz="2800" dirty="0" smtClean="0"/>
                  <a:t>“Splay trees”</a:t>
                </a:r>
              </a:p>
              <a:p>
                <a:pPr lvl="1"/>
                <a:r>
                  <a:rPr lang="en-US" sz="2800" dirty="0" smtClean="0"/>
                  <a:t>Get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 amortized bounds for all operations.</a:t>
                </a:r>
              </a:p>
              <a:p>
                <a:r>
                  <a:rPr lang="en-US" sz="2800" dirty="0" smtClean="0"/>
                  <a:t>“Scapegoat trees”</a:t>
                </a:r>
              </a:p>
              <a:p>
                <a:r>
                  <a:rPr lang="en-US" sz="2800" dirty="0" smtClean="0"/>
                  <a:t>“</a:t>
                </a:r>
                <a:r>
                  <a:rPr lang="en-US" sz="2800" dirty="0" err="1" smtClean="0"/>
                  <a:t>Treaps</a:t>
                </a:r>
                <a:r>
                  <a:rPr lang="en-US" sz="2800" dirty="0" smtClean="0"/>
                  <a:t>” – a BST and heap in one </a:t>
                </a:r>
                <a:r>
                  <a:rPr lang="en-US" sz="2800" dirty="0" smtClean="0"/>
                  <a:t>(!)</a:t>
                </a:r>
              </a:p>
              <a:p>
                <a:r>
                  <a:rPr lang="en-US" sz="2800" dirty="0" smtClean="0"/>
                  <a:t>And more!</a:t>
                </a:r>
                <a:endParaRPr lang="en-US" sz="2800" dirty="0" smtClean="0"/>
              </a:p>
              <a:p>
                <a:r>
                  <a:rPr lang="en-US" sz="2800" dirty="0" smtClean="0"/>
                  <a:t>Similar tradeoffs to AVL trees</a:t>
                </a:r>
                <a:r>
                  <a:rPr lang="en-US" sz="2800" dirty="0" smtClean="0"/>
                  <a:t>.</a:t>
                </a:r>
                <a:endParaRPr lang="en-US" sz="28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27559"/>
              </a:xfrm>
              <a:blipFill rotWithShape="0">
                <a:blip r:embed="rId2"/>
                <a:stretch>
                  <a:fillRect l="-654" t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478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Dictionary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Our guiding principle for designing AVL trees was</a:t>
            </a:r>
            <a:r>
              <a:rPr lang="en-US" sz="2800" dirty="0"/>
              <a:t> </a:t>
            </a:r>
            <a:r>
              <a:rPr lang="en-US" sz="2800" dirty="0" smtClean="0"/>
              <a:t>optimizing for the </a:t>
            </a:r>
            <a:r>
              <a:rPr lang="en-US" sz="2800" b="1" dirty="0" smtClean="0"/>
              <a:t>worst case.</a:t>
            </a:r>
          </a:p>
          <a:p>
            <a:r>
              <a:rPr lang="en-US" sz="2800" dirty="0" smtClean="0"/>
              <a:t>What if we want to optimize for the </a:t>
            </a:r>
            <a:r>
              <a:rPr lang="en-US" sz="2800" b="1" dirty="0" smtClean="0"/>
              <a:t>average case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That goal will lead us to a totally different data structure: </a:t>
            </a:r>
            <a:r>
              <a:rPr lang="en-US" sz="2800" b="1" dirty="0" smtClean="0"/>
              <a:t>hash tables</a:t>
            </a:r>
          </a:p>
        </p:txBody>
      </p:sp>
    </p:spTree>
    <p:extLst>
      <p:ext uri="{BB962C8B-B14F-4D97-AF65-F5344CB8AC3E}">
        <p14:creationId xmlns:p14="http://schemas.microsoft.com/office/powerpoint/2010/main" val="74587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Case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Suppose you were promised your keys would be distinct numbers in the range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. </a:t>
                </a:r>
              </a:p>
              <a:p>
                <a:r>
                  <a:rPr lang="en-US" sz="2800" dirty="0" smtClean="0"/>
                  <a:t>How would you implement a dictionary. What are the running times for 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</a:t>
                </a:r>
                <a:r>
                  <a:rPr lang="en-US" sz="2800" dirty="0" smtClean="0"/>
                  <a:t>, 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</a:t>
                </a:r>
                <a:r>
                  <a:rPr lang="en-US" sz="2800" dirty="0" smtClean="0"/>
                  <a:t>, and 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delete</a:t>
                </a:r>
                <a:r>
                  <a:rPr lang="en-US" sz="2800" dirty="0" smtClean="0"/>
                  <a:t>?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Just store the values in an array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 smtClean="0"/>
                  <a:t>. </a:t>
                </a:r>
              </a:p>
              <a:p>
                <a:r>
                  <a:rPr lang="en-US" sz="2800" dirty="0" smtClean="0"/>
                  <a:t>Store the value associated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 at index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of the array.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 smtClean="0"/>
                  <a:t> operations for everything!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53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(Step 1)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What if the keys are guaranteed to be integers,</a:t>
                </a:r>
              </a:p>
              <a:p>
                <a:r>
                  <a:rPr lang="en-US" sz="2800" dirty="0" smtClean="0"/>
                  <a:t>But the upper limit is huge. 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Why not just use the array from last time?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How could we still use the array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?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68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(Step 1)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What if the keys are guaranteed to be integers,</a:t>
                </a:r>
              </a:p>
              <a:p>
                <a:r>
                  <a:rPr lang="en-US" sz="2800" dirty="0" smtClean="0"/>
                  <a:t>But the upper limit is huge. 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Why not just use the array from last time?</a:t>
                </a:r>
              </a:p>
              <a:p>
                <a:r>
                  <a:rPr lang="en-US" sz="2800" dirty="0" smtClean="0"/>
                  <a:t>WAY too much space</a:t>
                </a:r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How could we still use the array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?</a:t>
                </a:r>
              </a:p>
              <a:p>
                <a:r>
                  <a:rPr lang="en-US" sz="2800" dirty="0" smtClean="0"/>
                  <a:t>Map the keys into the range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{0, …,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US" sz="2800" dirty="0" smtClean="0"/>
                  <a:t>. 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3CAFB3-3EFE-41A9-BAAC-E7AACB5B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% </a:t>
            </a:r>
            <a:r>
              <a:rPr lang="en-US" dirty="0">
                <a:solidFill>
                  <a:schemeClr val="tx1"/>
                </a:solidFill>
              </a:rPr>
              <a:t>table size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E9E8F372-322D-4A9E-B4EE-228FD511D4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000420"/>
              </p:ext>
            </p:extLst>
          </p:nvPr>
        </p:nvGraphicFramePr>
        <p:xfrm>
          <a:off x="1342825" y="2361433"/>
          <a:ext cx="9120133" cy="1322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103">
                  <a:extLst>
                    <a:ext uri="{9D8B030D-6E8A-4147-A177-3AD203B41FA5}">
                      <a16:colId xmlns:a16="http://schemas.microsoft.com/office/drawing/2014/main" xmlns="" val="1211657181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xmlns="" val="4230675971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xmlns="" val="1458140727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xmlns="" val="3599932406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xmlns="" val="3940880356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xmlns="" val="1288671970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xmlns="" val="4260191458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xmlns="" val="2227390682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xmlns="" val="3130129428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xmlns="" val="3865511510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xmlns="" val="1890471166"/>
                    </a:ext>
                  </a:extLst>
                </a:gridCol>
              </a:tblGrid>
              <a:tr h="6932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B6A479"/>
                          </a:solidFill>
                        </a:rPr>
                        <a:t>indices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07061894"/>
                  </a:ext>
                </a:extLst>
              </a:tr>
              <a:tr h="6292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4C3282"/>
                          </a:solidFill>
                        </a:rPr>
                        <a:t>array</a:t>
                      </a:r>
                      <a:endParaRPr lang="en-US" sz="1400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3218142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35B7B6-FEEE-4D88-A4C7-ED1496E27AF7}"/>
              </a:ext>
            </a:extLst>
          </p:cNvPr>
          <p:cNvSpPr txBox="1"/>
          <p:nvPr/>
        </p:nvSpPr>
        <p:spPr>
          <a:xfrm>
            <a:off x="775855" y="3774971"/>
            <a:ext cx="29498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put(0, “foo”);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put(5, “bar”);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put(11, “biz”)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put(18, “bop”);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put(20,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:(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”);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C8500F2A-4FD1-4352-82E1-8F89C63290D7}"/>
              </a:ext>
            </a:extLst>
          </p:cNvPr>
          <p:cNvSpPr/>
          <p:nvPr/>
        </p:nvSpPr>
        <p:spPr>
          <a:xfrm>
            <a:off x="5855501" y="5384602"/>
            <a:ext cx="1889760" cy="205047"/>
          </a:xfrm>
          <a:prstGeom prst="right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81BF6B-10B0-4E01-998D-14FBB4D0EC12}"/>
              </a:ext>
            </a:extLst>
          </p:cNvPr>
          <p:cNvSpPr txBox="1"/>
          <p:nvPr/>
        </p:nvSpPr>
        <p:spPr>
          <a:xfrm>
            <a:off x="7745261" y="5344631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Collision!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5567611-AD34-4460-BAC7-829788B11B03}"/>
              </a:ext>
            </a:extLst>
          </p:cNvPr>
          <p:cNvSpPr txBox="1"/>
          <p:nvPr/>
        </p:nvSpPr>
        <p:spPr>
          <a:xfrm>
            <a:off x="2154438" y="318555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“foo”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D9384A6-6E93-44FD-AD5B-1BACBEDC6EDC}"/>
              </a:ext>
            </a:extLst>
          </p:cNvPr>
          <p:cNvSpPr txBox="1"/>
          <p:nvPr/>
        </p:nvSpPr>
        <p:spPr>
          <a:xfrm>
            <a:off x="3612833" y="3773350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0 % 10 =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EE8AA69-F7F5-4A22-A6A6-E327DB8077C9}"/>
              </a:ext>
            </a:extLst>
          </p:cNvPr>
          <p:cNvSpPr txBox="1"/>
          <p:nvPr/>
        </p:nvSpPr>
        <p:spPr>
          <a:xfrm>
            <a:off x="3612832" y="4184240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5 % 10 =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E4F2BA5-3D7E-45AC-91BF-3FA5CD324EEB}"/>
              </a:ext>
            </a:extLst>
          </p:cNvPr>
          <p:cNvSpPr txBox="1"/>
          <p:nvPr/>
        </p:nvSpPr>
        <p:spPr>
          <a:xfrm>
            <a:off x="3571086" y="45356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11 % 10 =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6743581-BEE4-4234-9582-21331F0940EE}"/>
              </a:ext>
            </a:extLst>
          </p:cNvPr>
          <p:cNvSpPr txBox="1"/>
          <p:nvPr/>
        </p:nvSpPr>
        <p:spPr>
          <a:xfrm>
            <a:off x="3591959" y="4895597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18 % 10 = 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A621B84-0D0F-49E1-A42C-CF6F3735099D}"/>
              </a:ext>
            </a:extLst>
          </p:cNvPr>
          <p:cNvSpPr txBox="1"/>
          <p:nvPr/>
        </p:nvSpPr>
        <p:spPr>
          <a:xfrm>
            <a:off x="3612832" y="5256294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20 % 10 =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D5AF548-1F17-49B8-9511-D574BE63D0A3}"/>
              </a:ext>
            </a:extLst>
          </p:cNvPr>
          <p:cNvSpPr txBox="1"/>
          <p:nvPr/>
        </p:nvSpPr>
        <p:spPr>
          <a:xfrm>
            <a:off x="8798349" y="318555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“bop”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CA5F4F6-49C1-4D11-BC79-B138D0D5703B}"/>
              </a:ext>
            </a:extLst>
          </p:cNvPr>
          <p:cNvSpPr txBox="1"/>
          <p:nvPr/>
        </p:nvSpPr>
        <p:spPr>
          <a:xfrm>
            <a:off x="6295432" y="318555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“bar”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FDBAA69-FE2A-4EC9-9C39-793E4193AEC3}"/>
              </a:ext>
            </a:extLst>
          </p:cNvPr>
          <p:cNvSpPr txBox="1"/>
          <p:nvPr/>
        </p:nvSpPr>
        <p:spPr>
          <a:xfrm>
            <a:off x="2968613" y="318555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“biz”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5331E8F-B314-4AD9-BF24-F024B195E0FF}"/>
              </a:ext>
            </a:extLst>
          </p:cNvPr>
          <p:cNvSpPr txBox="1"/>
          <p:nvPr/>
        </p:nvSpPr>
        <p:spPr>
          <a:xfrm>
            <a:off x="2193624" y="3189563"/>
            <a:ext cx="67839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:(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1135" y="1427584"/>
            <a:ext cx="10823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Map to index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key %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TableSize</a:t>
            </a: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7591" y="5911702"/>
            <a:ext cx="9303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  <a:cs typeface="Courier New" panose="02070309020205020404" pitchFamily="49" charset="0"/>
              </a:rPr>
              <a:t>Problem 1: What do we do when the keys collide?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934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 animBg="1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lecture-01-intro</Template>
  <TotalTime>1048</TotalTime>
  <Words>1240</Words>
  <Application>Microsoft Office PowerPoint</Application>
  <PresentationFormat>Widescreen</PresentationFormat>
  <Paragraphs>308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Hash Tables I</vt:lpstr>
      <vt:lpstr>Announcements</vt:lpstr>
      <vt:lpstr>Wrap Up</vt:lpstr>
      <vt:lpstr>Other Balanced Tree Dictionaries</vt:lpstr>
      <vt:lpstr>Another Dictionary</vt:lpstr>
      <vt:lpstr>A Simple Case</vt:lpstr>
      <vt:lpstr>Generalization (Step 1)</vt:lpstr>
      <vt:lpstr>Generalization (Step 1)</vt:lpstr>
      <vt:lpstr>% table size</vt:lpstr>
      <vt:lpstr>Collision Resolution</vt:lpstr>
      <vt:lpstr>Separate Chaining</vt:lpstr>
      <vt:lpstr>Running Times</vt:lpstr>
      <vt:lpstr>Running Times</vt:lpstr>
      <vt:lpstr>Average Case</vt:lpstr>
      <vt:lpstr>Average Case</vt:lpstr>
      <vt:lpstr>Average Case</vt:lpstr>
      <vt:lpstr>When λ Grows</vt:lpstr>
      <vt:lpstr>Resizing</vt:lpstr>
      <vt:lpstr>Resizing Redux</vt:lpstr>
      <vt:lpstr>Resizing Redux</vt:lpstr>
      <vt:lpstr>Reaching the Average Case</vt:lpstr>
      <vt:lpstr>Designing a Hash Function</vt:lpstr>
      <vt:lpstr>Some Possible Hash Functions</vt:lpstr>
      <vt:lpstr>A Better Hash Function</vt:lpstr>
      <vt:lpstr>Other Classes</vt:lpstr>
      <vt:lpstr>Other Classes</vt:lpstr>
      <vt:lpstr>Other Classes</vt:lpstr>
      <vt:lpstr>General Principles</vt:lpstr>
      <vt:lpstr>Java Specific Notes</vt:lpstr>
    </vt:vector>
  </TitlesOfParts>
  <Company>CSE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Hash Tables I</dc:title>
  <dc:creator>Robert Weber</dc:creator>
  <cp:lastModifiedBy>Robert Weber</cp:lastModifiedBy>
  <cp:revision>29</cp:revision>
  <dcterms:created xsi:type="dcterms:W3CDTF">2018-07-08T22:05:34Z</dcterms:created>
  <dcterms:modified xsi:type="dcterms:W3CDTF">2018-07-09T15:34:09Z</dcterms:modified>
</cp:coreProperties>
</file>