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66" r:id="rId4"/>
    <p:sldId id="267" r:id="rId5"/>
    <p:sldId id="258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5" r:id="rId14"/>
    <p:sldId id="286" r:id="rId15"/>
    <p:sldId id="287" r:id="rId16"/>
    <p:sldId id="288" r:id="rId17"/>
    <p:sldId id="289" r:id="rId18"/>
    <p:sldId id="275" r:id="rId19"/>
    <p:sldId id="277" r:id="rId20"/>
    <p:sldId id="278" r:id="rId21"/>
    <p:sldId id="276" r:id="rId22"/>
    <p:sldId id="279" r:id="rId23"/>
    <p:sldId id="280" r:id="rId24"/>
    <p:sldId id="281" r:id="rId25"/>
    <p:sldId id="259" r:id="rId26"/>
    <p:sldId id="260" r:id="rId27"/>
    <p:sldId id="261" r:id="rId28"/>
    <p:sldId id="290" r:id="rId29"/>
    <p:sldId id="262" r:id="rId30"/>
    <p:sldId id="263" r:id="rId31"/>
    <p:sldId id="282" r:id="rId32"/>
    <p:sldId id="291" r:id="rId33"/>
    <p:sldId id="292" r:id="rId34"/>
    <p:sldId id="283" r:id="rId35"/>
    <p:sldId id="2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8AF41-55FE-4E26-A1F7-61917883BD22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21778-524F-4709-8081-D79DC4C9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8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line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left rotation to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0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kink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4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right rotation to get into a line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do a left rotation to re-balance the line!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F14F91-0C3E-4F76-A1A2-D56223F4EBA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xmlns="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9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xmlns="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xmlns="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xmlns="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xmlns="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xmlns="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xmlns="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xmlns="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xmlns="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99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2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xmlns="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4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7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1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6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0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4F91-0C3E-4F76-A1A2-D56223F4EBA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xmlns="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xmlns="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xmlns="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xmlns="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xmlns="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xmlns="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xmlns="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xmlns="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xmlns="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xmlns="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xmlns="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xmlns="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31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2F14F91-0C3E-4F76-A1A2-D56223F4EBAE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B6B7A48-B577-4367-A218-D6B28462AF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70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38" y="4968375"/>
            <a:ext cx="7772400" cy="1463040"/>
          </a:xfrm>
        </p:spPr>
        <p:txBody>
          <a:bodyPr/>
          <a:lstStyle/>
          <a:p>
            <a:r>
              <a:rPr lang="en-US" dirty="0" smtClean="0"/>
              <a:t>AVL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Gets More Complicated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78702" y="173772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88185" y="291014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698897" y="433209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5"/>
            <a:endCxn id="5" idx="1"/>
          </p:cNvCxnSpPr>
          <p:nvPr/>
        </p:nvCxnSpPr>
        <p:spPr>
          <a:xfrm>
            <a:off x="1698897" y="2457922"/>
            <a:ext cx="712854" cy="575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6" idx="0"/>
          </p:cNvCxnSpPr>
          <p:nvPr/>
        </p:nvCxnSpPr>
        <p:spPr>
          <a:xfrm flipH="1">
            <a:off x="2120778" y="3630343"/>
            <a:ext cx="290973" cy="7017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190896"/>
            <a:ext cx="575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Can’t do a left rotation</a:t>
            </a:r>
          </a:p>
          <a:p>
            <a:r>
              <a:rPr lang="en-US" sz="2800" dirty="0" smtClean="0"/>
              <a:t>Do a “right” rotation around 3 first. 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4488203" y="1737727"/>
            <a:ext cx="3001741" cy="3359100"/>
            <a:chOff x="4488203" y="1737727"/>
            <a:chExt cx="3001741" cy="3359100"/>
          </a:xfrm>
        </p:grpSpPr>
        <p:sp>
          <p:nvSpPr>
            <p:cNvPr id="15" name="Oval 14"/>
            <p:cNvSpPr/>
            <p:nvPr/>
          </p:nvSpPr>
          <p:spPr>
            <a:xfrm>
              <a:off x="4488203" y="1737727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646183" y="425306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450372" y="3033714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5" idx="5"/>
            </p:cNvCxnSpPr>
            <p:nvPr/>
          </p:nvCxnSpPr>
          <p:spPr>
            <a:xfrm>
              <a:off x="5208398" y="2457922"/>
              <a:ext cx="483948" cy="583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5"/>
              <a:endCxn id="16" idx="1"/>
            </p:cNvCxnSpPr>
            <p:nvPr/>
          </p:nvCxnSpPr>
          <p:spPr>
            <a:xfrm>
              <a:off x="6170567" y="3753909"/>
              <a:ext cx="599182" cy="6227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489944" y="5033839"/>
            <a:ext cx="375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do a left rotation.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823596" y="2180364"/>
            <a:ext cx="2997211" cy="2072702"/>
            <a:chOff x="7110126" y="3417200"/>
            <a:chExt cx="2997211" cy="2072702"/>
          </a:xfrm>
        </p:grpSpPr>
        <p:sp>
          <p:nvSpPr>
            <p:cNvPr id="29" name="Oval 28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0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5"/>
              <a:endCxn id="31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015784" y="1176158"/>
            <a:ext cx="271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There’s a “kink” in the tree where the insertion happened.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41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27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Left Rotation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74671" y="27375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560465" y="371260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z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017567" y="47657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y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5"/>
            <a:endCxn id="5" idx="1"/>
          </p:cNvCxnSpPr>
          <p:nvPr/>
        </p:nvCxnSpPr>
        <p:spPr>
          <a:xfrm>
            <a:off x="3194866" y="3457702"/>
            <a:ext cx="489165" cy="378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3439448" y="4512383"/>
            <a:ext cx="239000" cy="253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Rest of the tree</a:t>
            </a:r>
            <a:endParaRPr lang="en-US" sz="2800" dirty="0"/>
          </a:p>
        </p:txBody>
      </p: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2113803" y="2375895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89962" y="4061117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cxnSp>
        <p:nvCxnSpPr>
          <p:cNvPr id="12" name="Straight Arrow Connector 11"/>
          <p:cNvCxnSpPr>
            <a:stCxn id="4" idx="3"/>
            <a:endCxn id="11" idx="0"/>
          </p:cNvCxnSpPr>
          <p:nvPr/>
        </p:nvCxnSpPr>
        <p:spPr>
          <a:xfrm flipH="1">
            <a:off x="1262299" y="3457702"/>
            <a:ext cx="1335938" cy="603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2286667" y="5862481"/>
            <a:ext cx="1073907" cy="81602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B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6" idx="3"/>
            <a:endCxn id="13" idx="0"/>
          </p:cNvCxnSpPr>
          <p:nvPr/>
        </p:nvCxnSpPr>
        <p:spPr>
          <a:xfrm flipH="1">
            <a:off x="2823621" y="5485947"/>
            <a:ext cx="317512" cy="3765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3454208" y="579200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16" name="Isosceles Triangle 15"/>
          <p:cNvSpPr/>
          <p:nvPr/>
        </p:nvSpPr>
        <p:spPr>
          <a:xfrm>
            <a:off x="4055274" y="4696161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D</a:t>
            </a:r>
            <a:endParaRPr lang="en-US" sz="3000" dirty="0"/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>
            <a:off x="4347645" y="4363207"/>
            <a:ext cx="244583" cy="332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5"/>
            <a:endCxn id="15" idx="0"/>
          </p:cNvCxnSpPr>
          <p:nvPr/>
        </p:nvCxnSpPr>
        <p:spPr>
          <a:xfrm>
            <a:off x="3737762" y="5485947"/>
            <a:ext cx="253400" cy="306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1" name="Oval 40"/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2" name="Oval 41"/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40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5"/>
            <a:endCxn id="42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loud 44"/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Rest of the tree</a:t>
            </a:r>
            <a:endParaRPr lang="en-US" sz="2800" dirty="0"/>
          </a:p>
        </p:txBody>
      </p:sp>
      <p:cxnSp>
        <p:nvCxnSpPr>
          <p:cNvPr id="46" name="Straight Arrow Connector 45"/>
          <p:cNvCxnSpPr>
            <a:endCxn id="41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7312963" y="4393685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cxnSp>
        <p:nvCxnSpPr>
          <p:cNvPr id="48" name="Straight Arrow Connector 47"/>
          <p:cNvCxnSpPr>
            <a:stCxn id="40" idx="3"/>
            <a:endCxn id="47" idx="0"/>
          </p:cNvCxnSpPr>
          <p:nvPr/>
        </p:nvCxnSpPr>
        <p:spPr>
          <a:xfrm flipH="1">
            <a:off x="7985300" y="4147446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B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>
            <a:endCxn id="40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52" name="Isosceles Triangle 51"/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D</a:t>
            </a:r>
            <a:endParaRPr lang="en-US" sz="3000" dirty="0"/>
          </a:p>
        </p:txBody>
      </p:sp>
      <p:cxnSp>
        <p:nvCxnSpPr>
          <p:cNvPr id="53" name="Straight Arrow Connector 52"/>
          <p:cNvCxnSpPr>
            <a:stCxn id="42" idx="5"/>
            <a:endCxn id="52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3"/>
            <a:endCxn id="51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8785412" y="1452260"/>
            <a:ext cx="3435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BALANCED</a:t>
            </a:r>
          </a:p>
          <a:p>
            <a:r>
              <a:rPr lang="en-US" sz="2400" dirty="0" smtClean="0"/>
              <a:t>Right subtree is 1 longer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UNBALANCED</a:t>
            </a:r>
          </a:p>
          <a:p>
            <a:r>
              <a:rPr lang="en-US" sz="2800" dirty="0" smtClean="0"/>
              <a:t>Right subtree is 2 longer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4203414" y="3119123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Left subtree is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1 longer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43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Types of Rotations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38045" y="24222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328686" y="15318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17551" y="249681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1958240" y="3142429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1"/>
          </p:cNvCxnSpPr>
          <p:nvPr/>
        </p:nvCxnSpPr>
        <p:spPr>
          <a:xfrm>
            <a:off x="3048881" y="2252012"/>
            <a:ext cx="392236" cy="368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211947" y="3388668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cxnSp>
        <p:nvCxnSpPr>
          <p:cNvPr id="10" name="Straight Arrow Connector 9"/>
          <p:cNvCxnSpPr>
            <a:stCxn id="4" idx="3"/>
            <a:endCxn id="9" idx="0"/>
          </p:cNvCxnSpPr>
          <p:nvPr/>
        </p:nvCxnSpPr>
        <p:spPr>
          <a:xfrm flipH="1">
            <a:off x="884284" y="3142429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1580004" y="3535893"/>
            <a:ext cx="1073907" cy="223955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B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endCxn id="4" idx="7"/>
          </p:cNvCxnSpPr>
          <p:nvPr/>
        </p:nvCxnSpPr>
        <p:spPr>
          <a:xfrm flipH="1">
            <a:off x="1958240" y="2152336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2720325" y="3703334"/>
            <a:ext cx="1153911" cy="207211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14" name="Isosceles Triangle 13"/>
          <p:cNvSpPr/>
          <p:nvPr/>
        </p:nvSpPr>
        <p:spPr>
          <a:xfrm>
            <a:off x="4019520" y="3703334"/>
            <a:ext cx="999598" cy="207211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D</a:t>
            </a:r>
            <a:endParaRPr lang="en-US" sz="3000" dirty="0"/>
          </a:p>
        </p:txBody>
      </p:sp>
      <p:cxnSp>
        <p:nvCxnSpPr>
          <p:cNvPr id="15" name="Straight Arrow Connector 14"/>
          <p:cNvCxnSpPr>
            <a:stCxn id="6" idx="5"/>
            <a:endCxn id="14" idx="0"/>
          </p:cNvCxnSpPr>
          <p:nvPr/>
        </p:nvCxnSpPr>
        <p:spPr>
          <a:xfrm>
            <a:off x="4037746" y="3217006"/>
            <a:ext cx="481573" cy="486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13" idx="0"/>
          </p:cNvCxnSpPr>
          <p:nvPr/>
        </p:nvCxnSpPr>
        <p:spPr>
          <a:xfrm flipH="1">
            <a:off x="3297281" y="3217006"/>
            <a:ext cx="143836" cy="486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69122"/>
              </p:ext>
            </p:extLst>
          </p:nvPr>
        </p:nvGraphicFramePr>
        <p:xfrm>
          <a:off x="5109981" y="1828814"/>
          <a:ext cx="6921187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472"/>
                <a:gridCol w="43217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Insert</a:t>
                      </a:r>
                      <a:r>
                        <a:rPr lang="en-US" sz="2400" baseline="0" dirty="0" smtClean="0"/>
                        <a:t> location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Solution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Left subtree of left child (A)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Single right rotation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Right subtree of left child (B)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Double</a:t>
                      </a:r>
                      <a:r>
                        <a:rPr lang="en-US" sz="2400" baseline="0" dirty="0" smtClean="0"/>
                        <a:t> (left-right) rotation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Left</a:t>
                      </a:r>
                      <a:r>
                        <a:rPr lang="en-US" sz="2400" baseline="0" dirty="0" smtClean="0"/>
                        <a:t> subtree of right child (C)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Double (right-left) rotation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Right subtree of right child(D)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Single left rotation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5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950542" y="1655377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565058" y="2413934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6192575" y="3151651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6031216" y="287115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989291C-19F9-4D27-A8AF-F0DCF09DC839}"/>
              </a:ext>
            </a:extLst>
          </p:cNvPr>
          <p:cNvSpPr/>
          <p:nvPr/>
        </p:nvSpPr>
        <p:spPr>
          <a:xfrm>
            <a:off x="4950542" y="1591453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950542" y="1655377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1C3FC3C-5A73-4622-862E-446D1C88EB9C}"/>
              </a:ext>
            </a:extLst>
          </p:cNvPr>
          <p:cNvGrpSpPr/>
          <p:nvPr/>
        </p:nvGrpSpPr>
        <p:grpSpPr>
          <a:xfrm>
            <a:off x="5565058" y="2413934"/>
            <a:ext cx="1158459" cy="1268659"/>
            <a:chOff x="5565058" y="2413934"/>
            <a:chExt cx="1158459" cy="1268659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63C086F3-0421-48B6-9A8B-41110A4418C0}"/>
                </a:ext>
              </a:extLst>
            </p:cNvPr>
            <p:cNvSpPr/>
            <p:nvPr/>
          </p:nvSpPr>
          <p:spPr>
            <a:xfrm>
              <a:off x="5565058" y="2413934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A2D05EDF-1910-4756-A591-E1D6318EAEDA}"/>
                </a:ext>
              </a:extLst>
            </p:cNvPr>
            <p:cNvSpPr/>
            <p:nvPr/>
          </p:nvSpPr>
          <p:spPr>
            <a:xfrm>
              <a:off x="6192575" y="3151651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9709591B-6E98-4406-9ACD-745C9429A357}"/>
                </a:ext>
              </a:extLst>
            </p:cNvPr>
            <p:cNvCxnSpPr/>
            <p:nvPr/>
          </p:nvCxnSpPr>
          <p:spPr>
            <a:xfrm>
              <a:off x="6031216" y="2871159"/>
              <a:ext cx="275303" cy="344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rrow: Circular 35">
            <a:extLst>
              <a:ext uri="{FF2B5EF4-FFF2-40B4-BE49-F238E27FC236}">
                <a16:creationId xmlns="" xmlns:a16="http://schemas.microsoft.com/office/drawing/2014/main" id="{6F0444F5-15F8-4F72-910A-6170ACD70435}"/>
              </a:ext>
            </a:extLst>
          </p:cNvPr>
          <p:cNvSpPr/>
          <p:nvPr/>
        </p:nvSpPr>
        <p:spPr>
          <a:xfrm flipH="1">
            <a:off x="4926400" y="2228020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36BB494-44AD-41D0-A83C-AE5FEF7DEE7C}"/>
              </a:ext>
            </a:extLst>
          </p:cNvPr>
          <p:cNvCxnSpPr>
            <a:cxnSpLocks/>
          </p:cNvCxnSpPr>
          <p:nvPr/>
        </p:nvCxnSpPr>
        <p:spPr>
          <a:xfrm flipH="1">
            <a:off x="4736389" y="2055955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F052C8A-8C22-4DDC-9DC9-3E628512AAC5}"/>
              </a:ext>
            </a:extLst>
          </p:cNvPr>
          <p:cNvSpPr/>
          <p:nvPr/>
        </p:nvSpPr>
        <p:spPr>
          <a:xfrm>
            <a:off x="4950542" y="1591453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1874 0.01828 C -0.02279 0.02222 -0.02748 0.0294 -0.0319 0.03796 C -0.03697 0.04791 -0.04023 0.05648 -0.04179 0.06389 L -0.04986 0.09815 " pathEditMode="relative" rAng="18720000" ptsTypes="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4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00521 -0.04074 C -0.00638 -0.04953 -0.00925 -0.05949 -0.01368 -0.06944 C -0.01875 -0.08032 -0.0237 -0.0875 -0.02813 -0.09074 L -0.04961 -0.10925 " pathEditMode="relative" rAng="13860000" ptsTypes="AAA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4CF3F0A-2C14-49BB-9B59-50EC197B0774}"/>
              </a:ext>
            </a:extLst>
          </p:cNvPr>
          <p:cNvSpPr/>
          <p:nvPr/>
        </p:nvSpPr>
        <p:spPr>
          <a:xfrm>
            <a:off x="5635089" y="3984209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971843" y="365909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290D367D-4D95-4166-85E4-523BC262678F}"/>
              </a:ext>
            </a:extLst>
          </p:cNvPr>
          <p:cNvSpPr/>
          <p:nvPr/>
        </p:nvSpPr>
        <p:spPr>
          <a:xfrm>
            <a:off x="6166031" y="3174526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4CF3F0A-2C14-49BB-9B59-50EC197B0774}"/>
              </a:ext>
            </a:extLst>
          </p:cNvPr>
          <p:cNvSpPr/>
          <p:nvPr/>
        </p:nvSpPr>
        <p:spPr>
          <a:xfrm>
            <a:off x="5635089" y="3984209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971843" y="365909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290D367D-4D95-4166-85E4-523BC262678F}"/>
              </a:ext>
            </a:extLst>
          </p:cNvPr>
          <p:cNvSpPr/>
          <p:nvPr/>
        </p:nvSpPr>
        <p:spPr>
          <a:xfrm>
            <a:off x="6166031" y="3174526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41" name="Arrow: Circular 40">
            <a:extLst>
              <a:ext uri="{FF2B5EF4-FFF2-40B4-BE49-F238E27FC236}">
                <a16:creationId xmlns="" xmlns:a16="http://schemas.microsoft.com/office/drawing/2014/main" id="{5F70E3A8-2CDE-4C34-874B-B33CA1268C4E}"/>
              </a:ext>
            </a:extLst>
          </p:cNvPr>
          <p:cNvSpPr/>
          <p:nvPr/>
        </p:nvSpPr>
        <p:spPr>
          <a:xfrm>
            <a:off x="6109494" y="3703144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21DF4BCF-0ECC-4FE6-B41F-BE1D2B91D39F}"/>
              </a:ext>
            </a:extLst>
          </p:cNvPr>
          <p:cNvCxnSpPr/>
          <p:nvPr/>
        </p:nvCxnSpPr>
        <p:spPr>
          <a:xfrm>
            <a:off x="6610488" y="363752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03 -0.04121 C 0.00339 -0.04931 0.00599 -0.06065 0.00964 -0.07107 C 0.01394 -0.08311 0.01823 -0.09144 0.02253 -0.09653 L 0.0418 -0.11945 " pathEditMode="relative" rAng="18120000" ptsTypes="AAA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65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6.80879E-17 L 0.02318 0.01574 C 0.02839 0.01898 0.0336 0.02662 0.03737 0.03704 C 0.04219 0.04838 0.0457 0.0581 0.04544 0.06806 L 0.04792 0.11204 " pathEditMode="relative" rAng="3180000" ptsTypes="AAA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332899" y="2790510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Circular 40">
            <a:extLst>
              <a:ext uri="{FF2B5EF4-FFF2-40B4-BE49-F238E27FC236}">
                <a16:creationId xmlns="" xmlns:a16="http://schemas.microsoft.com/office/drawing/2014/main" id="{5F70E3A8-2CDE-4C34-874B-B33CA1268C4E}"/>
              </a:ext>
            </a:extLst>
          </p:cNvPr>
          <p:cNvSpPr/>
          <p:nvPr/>
        </p:nvSpPr>
        <p:spPr>
          <a:xfrm flipH="1">
            <a:off x="5556086" y="2995363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ABA7BD2-1CB9-4517-A4F0-7305DEA80AA6}"/>
              </a:ext>
            </a:extLst>
          </p:cNvPr>
          <p:cNvGrpSpPr/>
          <p:nvPr/>
        </p:nvGrpSpPr>
        <p:grpSpPr>
          <a:xfrm>
            <a:off x="6182719" y="3147155"/>
            <a:ext cx="1093538" cy="1334279"/>
            <a:chOff x="6182719" y="3147155"/>
            <a:chExt cx="1093538" cy="1334279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44CF3F0A-2C14-49BB-9B59-50EC197B0774}"/>
                </a:ext>
              </a:extLst>
            </p:cNvPr>
            <p:cNvSpPr/>
            <p:nvPr/>
          </p:nvSpPr>
          <p:spPr>
            <a:xfrm>
              <a:off x="6182719" y="3147155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290D367D-4D95-4166-85E4-523BC262678F}"/>
                </a:ext>
              </a:extLst>
            </p:cNvPr>
            <p:cNvSpPr/>
            <p:nvPr/>
          </p:nvSpPr>
          <p:spPr>
            <a:xfrm>
              <a:off x="6745315" y="3950492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="" xmlns:a16="http://schemas.microsoft.com/office/drawing/2014/main" id="{21DF4BCF-0ECC-4FE6-B41F-BE1D2B91D39F}"/>
                </a:ext>
              </a:extLst>
            </p:cNvPr>
            <p:cNvCxnSpPr/>
            <p:nvPr/>
          </p:nvCxnSpPr>
          <p:spPr>
            <a:xfrm>
              <a:off x="6610488" y="3637523"/>
              <a:ext cx="275303" cy="344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02006 0.01852 C -0.02409 0.02153 -0.02917 0.02894 -0.03386 0.0375 C -0.0392 0.04723 -0.04271 0.05602 -0.0448 0.06389 L -0.05365 0.09862 " pathEditMode="relative" rAng="18840000" ptsTypes="AAA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43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00703 -0.03704 C -0.0082 -0.04468 -0.01146 -0.05533 -0.01536 -0.06482 C -0.02005 -0.07639 -0.02461 -0.08449 -0.02839 -0.08935 L -0.04609 -0.11273 " pathEditMode="relative" rAng="14040000" ptsTypes="AAA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Does Rebalancing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Assume we store in each node the height of its subtree.</a:t>
            </a:r>
          </a:p>
          <a:p>
            <a:r>
              <a:rPr lang="en-US" sz="2800" dirty="0" smtClean="0"/>
              <a:t>How do we find an unbalanced node?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How many rotations might we have to do?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09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Does Rebalancing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Assume we store in each node the height of its subtree.</a:t>
            </a:r>
          </a:p>
          <a:p>
            <a:r>
              <a:rPr lang="en-US" sz="2800" dirty="0" smtClean="0"/>
              <a:t>How do we find an unbalanced node?</a:t>
            </a:r>
          </a:p>
          <a:p>
            <a:pPr lvl="1"/>
            <a:r>
              <a:rPr lang="en-US" sz="2400" dirty="0" smtClean="0"/>
              <a:t>Just go back up the tree from where we inserted.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How many rotations might we have to do?</a:t>
            </a:r>
          </a:p>
          <a:p>
            <a:pPr lvl="1"/>
            <a:r>
              <a:rPr lang="en-US" sz="2400" dirty="0" smtClean="0"/>
              <a:t>Just a single or double rotation on the lowest unbalanced node. </a:t>
            </a:r>
          </a:p>
          <a:p>
            <a:pPr lvl="1"/>
            <a:r>
              <a:rPr lang="en-US" sz="2400" dirty="0" smtClean="0"/>
              <a:t>A rotation will cause the subtree rooted where the rotation happens to have the same height it had before insertion.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60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Exercise 1 grades on </a:t>
            </a:r>
            <a:r>
              <a:rPr lang="en-US" sz="2800" dirty="0" err="1" smtClean="0"/>
              <a:t>gradescope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Regrade policy</a:t>
            </a:r>
          </a:p>
          <a:p>
            <a:r>
              <a:rPr lang="en-US" sz="2800" dirty="0" smtClean="0"/>
              <a:t>Exercises: Submit a regrade request via </a:t>
            </a:r>
            <a:r>
              <a:rPr lang="en-US" sz="2800" dirty="0" err="1" smtClean="0"/>
              <a:t>gradescope</a:t>
            </a:r>
            <a:endParaRPr lang="en-US" sz="2800" dirty="0" smtClean="0"/>
          </a:p>
          <a:p>
            <a:r>
              <a:rPr lang="en-US" sz="2800" dirty="0" smtClean="0"/>
              <a:t>If the initial regrade isn’t sufficient, send email to Robbie</a:t>
            </a:r>
          </a:p>
          <a:p>
            <a:pPr lvl="1"/>
            <a:r>
              <a:rPr lang="en-US" sz="2400" dirty="0" smtClean="0"/>
              <a:t>Include a written explanation of why you think the grading isn’t correct.</a:t>
            </a:r>
          </a:p>
          <a:p>
            <a:pPr lvl="1"/>
            <a:r>
              <a:rPr lang="en-US" sz="2400" dirty="0" smtClean="0"/>
              <a:t>(especially on </a:t>
            </a:r>
            <a:r>
              <a:rPr lang="en-US" sz="2400" dirty="0" err="1" smtClean="0"/>
              <a:t>autograded</a:t>
            </a:r>
            <a:r>
              <a:rPr lang="en-US" sz="2400" dirty="0" smtClean="0"/>
              <a:t> section of projects) if you can explain a mistake you made and why it’s not worth as many points as it cost you, we’ll consider adjusting the rubric. </a:t>
            </a:r>
          </a:p>
          <a:p>
            <a:pPr lvl="1"/>
            <a:r>
              <a:rPr lang="en-US" sz="2400" dirty="0" err="1" smtClean="0"/>
              <a:t>tl;dr</a:t>
            </a:r>
            <a:r>
              <a:rPr lang="en-US" sz="2400" dirty="0" smtClean="0"/>
              <a:t> – we’re humans, talk to us. </a:t>
            </a:r>
          </a:p>
          <a:p>
            <a:r>
              <a:rPr lang="en-US" sz="2800" dirty="0" smtClean="0"/>
              <a:t>Project 1 – let us know if you want to use late day(s).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03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Project 2: Just do lazy deletion!</a:t>
            </a:r>
            <a:endParaRPr lang="en-US" sz="2800" dirty="0"/>
          </a:p>
          <a:p>
            <a:r>
              <a:rPr lang="en-US" sz="2800" dirty="0" smtClean="0"/>
              <a:t>Alternatively: a similar set of rotations is possible to rebalance after a deletion. </a:t>
            </a:r>
          </a:p>
          <a:p>
            <a:r>
              <a:rPr lang="en-US" sz="2800" dirty="0" smtClean="0"/>
              <a:t>The textbook (or Wikipedia) can tell you more. You can implement these yourself in “Above and Beyond”</a:t>
            </a:r>
          </a:p>
        </p:txBody>
      </p:sp>
    </p:spTree>
    <p:extLst>
      <p:ext uri="{BB962C8B-B14F-4D97-AF65-F5344CB8AC3E}">
        <p14:creationId xmlns:p14="http://schemas.microsoft.com/office/powerpoint/2010/main" val="27317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43" y="1463857"/>
            <a:ext cx="11977815" cy="48455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if, to save space, we didn’t store heights of subtrees.</a:t>
            </a:r>
          </a:p>
          <a:p>
            <a:r>
              <a:rPr lang="en-US" sz="2800" dirty="0" smtClean="0"/>
              <a:t>How could we calculate from scratch?</a:t>
            </a:r>
            <a:endParaRPr lang="en-US" sz="2800" dirty="0"/>
          </a:p>
          <a:p>
            <a:r>
              <a:rPr lang="en-US" sz="2800" dirty="0" smtClean="0"/>
              <a:t>We could use a “traversal”</a:t>
            </a:r>
          </a:p>
          <a:p>
            <a:pPr marL="0" indent="0">
              <a:buNone/>
            </a:pPr>
            <a:endParaRPr lang="en-US" sz="2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height(Node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==null) return -1;</a:t>
            </a:r>
          </a:p>
          <a:p>
            <a:pPr marL="0" indent="0">
              <a:buNone/>
            </a:pP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 =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(height(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),height(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h+1;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5446619" cy="2729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8868" y="1463857"/>
            <a:ext cx="5743046" cy="272920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0336" y="4062895"/>
            <a:ext cx="5743046" cy="272920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	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If 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elements, how long does it take to calculate height?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time. </a:t>
                </a:r>
              </a:p>
              <a:p>
                <a:r>
                  <a:rPr lang="en-US" sz="2800" dirty="0" smtClean="0"/>
                  <a:t>The recursion tree (from the tree method) IS the AVL tree!</a:t>
                </a:r>
              </a:p>
              <a:p>
                <a:r>
                  <a:rPr lang="en-US" sz="2800" dirty="0" smtClean="0"/>
                  <a:t>We do a constant number of operations at each node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In general, traversals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dirty="0" smtClean="0"/>
                  <a:t> time, </a:t>
                </a:r>
              </a:p>
              <a:p>
                <a:r>
                  <a:rPr lang="en-US" sz="2800" dirty="0" smtClean="0"/>
                  <a:t>where 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doSomething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sz="2800" dirty="0" smtClean="0">
                    <a:latin typeface="+mn-lt"/>
                    <a:cs typeface="Courier New" panose="02070309020205020404" pitchFamily="49" charset="0"/>
                  </a:rPr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+mn-lt"/>
                    <a:cs typeface="Courier New" panose="02070309020205020404" pitchFamily="49" charset="0"/>
                  </a:rPr>
                  <a:t>time.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4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Were We?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We used rotations to restore the AVL property after insertion.</a:t>
                </a:r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 is the height of an AVL tree:</a:t>
                </a:r>
              </a:p>
              <a:p>
                <a:r>
                  <a:rPr lang="en-US" sz="2800" dirty="0" smtClean="0"/>
                  <a:t>It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 to find an imbalance (if any) and fix it.</a:t>
                </a:r>
              </a:p>
              <a:p>
                <a:r>
                  <a:rPr lang="en-US" sz="2800" dirty="0" smtClean="0"/>
                  <a:t>So the worst case running time of insert?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Deletion? With lazy deletion just the time to find,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 always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800" dirty="0" smtClean="0"/>
                  <a:t> YES! These are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 smtClean="0"/>
                  <a:t>Let’s prove it!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9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Suppose you have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, meeting the AVL condition.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What is the minimum number of nodes in the tree?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node</a:t>
                </a:r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nodes. 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In general?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114381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AVL condition</a:t>
            </a:r>
            <a:r>
              <a:rPr lang="en-US" sz="2800" dirty="0" smtClean="0">
                <a:solidFill>
                  <a:schemeClr val="bg1"/>
                </a:solidFill>
              </a:rPr>
              <a:t>: For every node, the height of its left subtree and right subtree differ by at most 1.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In general,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 smtClean="0"/>
                  <a:t> be the minimum number of nodes in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 meeting the AVL requirement.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4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We can try unrolling or recursion trees.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3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unrolling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+1+1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+1+1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+2+1+1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2+1+1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+3+2+1+1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+3+2+1+1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+5+3+2+1+1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9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0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When unrolling we’ll quickly realize:</a:t>
                </a:r>
              </a:p>
              <a:p>
                <a:pPr lvl="1"/>
                <a:r>
                  <a:rPr lang="en-US" sz="2400" dirty="0" smtClean="0"/>
                  <a:t>Something with Fibonacci numbers is going on.</a:t>
                </a:r>
              </a:p>
              <a:p>
                <a:pPr lvl="1"/>
                <a:r>
                  <a:rPr lang="en-US" sz="2400" dirty="0" smtClean="0"/>
                  <a:t>It’s going to be hard to exactly describe the pattern.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 smtClean="0"/>
                  <a:t>The real solution (using deep math magic beyond this course) is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sz="28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≈1.62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3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Exercises 2,3 due today.</a:t>
            </a:r>
          </a:p>
          <a:p>
            <a:r>
              <a:rPr lang="en-US" sz="2800" dirty="0" smtClean="0"/>
              <a:t>Exercise 4 is out: make sure you have “version 2”</a:t>
            </a:r>
          </a:p>
          <a:p>
            <a:pPr lvl="1"/>
            <a:r>
              <a:rPr lang="en-US" sz="2400" dirty="0" smtClean="0"/>
              <a:t>Ordering of parts changed from version 1 to version 2. </a:t>
            </a:r>
          </a:p>
          <a:p>
            <a:pPr lvl="1"/>
            <a:r>
              <a:rPr lang="en-US" sz="2400" dirty="0" smtClean="0"/>
              <a:t>Due Wednesday at noon.</a:t>
            </a:r>
            <a:endParaRPr lang="en-US" sz="2800" dirty="0"/>
          </a:p>
          <a:p>
            <a:r>
              <a:rPr lang="en-US" sz="2800" dirty="0" smtClean="0"/>
              <a:t>Project 2 out this weekend.</a:t>
            </a:r>
          </a:p>
          <a:p>
            <a:r>
              <a:rPr lang="en-US" sz="2800" dirty="0" smtClean="0"/>
              <a:t>If you haven’t told us your partner, tell us ASAP. </a:t>
            </a:r>
          </a:p>
          <a:p>
            <a:r>
              <a:rPr lang="en-US" sz="2800" dirty="0" smtClean="0"/>
              <a:t>We’ll be pairing unpaired people today. </a:t>
            </a:r>
            <a:endParaRPr lang="en-US" sz="2800" dirty="0"/>
          </a:p>
          <a:p>
            <a:r>
              <a:rPr lang="en-US" sz="2800" dirty="0" smtClean="0"/>
              <a:t>Old midterms to study from will go up over the weekend.</a:t>
            </a:r>
          </a:p>
          <a:p>
            <a:pPr lvl="1"/>
            <a:r>
              <a:rPr lang="en-US" sz="2400" dirty="0" smtClean="0"/>
              <a:t>In the meantime, there are some old midterms on 18wi’s site.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To convince you that the recurrence solution is correct, I don’t need to tell you where it came from. </a:t>
                </a:r>
              </a:p>
              <a:p>
                <a:r>
                  <a:rPr lang="en-US" sz="2800" dirty="0" smtClean="0"/>
                  <a:t>I just need to prove it correct via induction. 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We’ll need this fact: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It’s easy to check by just evaluating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8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Base Cases: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−1=0&lt;1=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−1≈0.62&lt;2=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2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Step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Inductive Hypothesis: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                 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         </m:t>
                    </m:r>
                  </m:oMath>
                </a14:m>
                <a:r>
                  <a:rPr lang="en-US" dirty="0" smtClean="0"/>
                  <a:t>                    by IH (note we need a strong hypothesis here)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−1  </m:t>
                    </m:r>
                  </m:oMath>
                </a14:m>
                <a:r>
                  <a:rPr lang="en-US" dirty="0" smtClean="0"/>
                  <a:t>                                       algebra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 smtClean="0"/>
                  <a:t>                                              fact from last slide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9" t="-1384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6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What’s the point?</a:t>
                </a:r>
              </a:p>
              <a:p>
                <a:r>
                  <a:rPr lang="en-US" dirty="0" smtClean="0"/>
                  <a:t>The number of nodes in an AVL tree of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is always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in an AVL 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elements, the height is always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In big-O terms, that’s enough to say the number of nodes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 our AVL trees really do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dirty="0" smtClean="0"/>
                  <a:t>worst cases for insert, find, and delete!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4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AVL Trees: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worst case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  <a:r>
                  <a:rPr lang="en-US" sz="2800" dirty="0" smtClean="0">
                    <a:latin typeface="+mn-lt"/>
                    <a:cs typeface="Courier New" panose="02070309020205020404" pitchFamily="49" charset="0"/>
                  </a:rPr>
                  <a:t>,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:r>
                  <a:rPr lang="en-US" sz="2800" dirty="0" smtClean="0"/>
                  <a:t>, and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Pros:</a:t>
                </a:r>
              </a:p>
              <a:p>
                <a:r>
                  <a:rPr lang="en-US" sz="2800" dirty="0" smtClean="0"/>
                  <a:t>Much more reliable running times than regular BSTs.</a:t>
                </a:r>
              </a:p>
              <a:p>
                <a:r>
                  <a:rPr lang="en-US" sz="2800" dirty="0" smtClean="0"/>
                  <a:t>Cons: </a:t>
                </a:r>
              </a:p>
              <a:p>
                <a:r>
                  <a:rPr lang="en-US" sz="2800" dirty="0" smtClean="0"/>
                  <a:t>Tricky to implement</a:t>
                </a:r>
              </a:p>
              <a:p>
                <a:r>
                  <a:rPr lang="en-US" sz="2800" dirty="0" smtClean="0"/>
                  <a:t>A little more space to store subtree heights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Dictionaries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There are lots of flavors of self-balancing search trees</a:t>
                </a:r>
              </a:p>
              <a:p>
                <a:r>
                  <a:rPr lang="en-US" sz="2800" dirty="0" smtClean="0"/>
                  <a:t>“Red-black trees” work on a similar principle to AVL trees.</a:t>
                </a:r>
              </a:p>
              <a:p>
                <a:r>
                  <a:rPr lang="en-US" sz="2800" dirty="0" smtClean="0"/>
                  <a:t>“Splay trees”</a:t>
                </a:r>
              </a:p>
              <a:p>
                <a:pPr lvl="1"/>
                <a:r>
                  <a:rPr lang="en-US" sz="2800" dirty="0" smtClean="0"/>
                  <a:t>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amortized bounds for all operations.</a:t>
                </a:r>
              </a:p>
              <a:p>
                <a:r>
                  <a:rPr lang="en-US" sz="2800" dirty="0" smtClean="0"/>
                  <a:t>“Scapegoat trees”</a:t>
                </a:r>
              </a:p>
              <a:p>
                <a:r>
                  <a:rPr lang="en-US" sz="2800" dirty="0" smtClean="0"/>
                  <a:t>“</a:t>
                </a:r>
                <a:r>
                  <a:rPr lang="en-US" sz="2800" dirty="0" err="1" smtClean="0"/>
                  <a:t>Treaps</a:t>
                </a:r>
                <a:r>
                  <a:rPr lang="en-US" sz="2800" dirty="0" smtClean="0"/>
                  <a:t>” – a BST and heap in one (!)</a:t>
                </a:r>
              </a:p>
              <a:p>
                <a:r>
                  <a:rPr lang="en-US" sz="2800" dirty="0" smtClean="0"/>
                  <a:t>Similar tradeoffs to AVL trees.</a:t>
                </a:r>
              </a:p>
              <a:p>
                <a:r>
                  <a:rPr lang="en-US" sz="2800" dirty="0" smtClean="0"/>
                  <a:t>Next week: A completely different idea for a dictionary</a:t>
                </a:r>
              </a:p>
              <a:p>
                <a:r>
                  <a:rPr lang="en-US" sz="2800" dirty="0" smtClean="0"/>
                  <a:t>Goal: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 smtClean="0"/>
                  <a:t> operations on average, in exchange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worst case. 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  <a:blipFill rotWithShape="0">
                <a:blip r:embed="rId2"/>
                <a:stretch>
                  <a:fillRect l="-654" t="-2061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Last time:</a:t>
            </a:r>
          </a:p>
          <a:p>
            <a:r>
              <a:rPr lang="en-US" sz="2800" dirty="0" smtClean="0"/>
              <a:t>Dictionaries are </a:t>
            </a:r>
            <a:r>
              <a:rPr lang="en-US" sz="2800" b="1" dirty="0" smtClean="0"/>
              <a:t>extremely</a:t>
            </a:r>
            <a:r>
              <a:rPr lang="en-US" sz="2800" dirty="0" smtClean="0"/>
              <a:t> common data structures</a:t>
            </a:r>
          </a:p>
          <a:p>
            <a:r>
              <a:rPr lang="en-US" sz="2800" dirty="0" smtClean="0"/>
              <a:t>Main operations:</a:t>
            </a:r>
          </a:p>
          <a:p>
            <a:pPr lvl="1"/>
            <a:r>
              <a:rPr lang="en-US" sz="2400" dirty="0" smtClean="0"/>
              <a:t>Find</a:t>
            </a:r>
          </a:p>
          <a:p>
            <a:pPr lvl="1"/>
            <a:r>
              <a:rPr lang="en-US" sz="2400" dirty="0" smtClean="0"/>
              <a:t>Insert</a:t>
            </a:r>
          </a:p>
          <a:p>
            <a:pPr lvl="1"/>
            <a:r>
              <a:rPr lang="en-US" sz="2400" dirty="0" smtClean="0"/>
              <a:t>Delete</a:t>
            </a:r>
          </a:p>
          <a:p>
            <a:r>
              <a:rPr lang="en-US" sz="2800" dirty="0" smtClean="0"/>
              <a:t>BSTs are good in the average case, but bad in the worst case.</a:t>
            </a:r>
          </a:p>
          <a:p>
            <a:r>
              <a:rPr lang="en-US" sz="2800" dirty="0" smtClean="0"/>
              <a:t>Today:</a:t>
            </a:r>
          </a:p>
          <a:p>
            <a:r>
              <a:rPr lang="en-US" sz="2800" dirty="0" smtClean="0"/>
              <a:t>How to adapt BSTs so you never get the worst case.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53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Worst Case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An AVL tree is a binary search tree that also meets the following rule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This will avoid the worst case! We have to check:</a:t>
                </a:r>
                <a:endParaRPr lang="en-US" sz="2800" b="0" dirty="0" smtClean="0"/>
              </a:p>
              <a:p>
                <a:r>
                  <a:rPr lang="en-US" sz="2800" dirty="0"/>
                  <a:t>1</a:t>
                </a:r>
                <a:r>
                  <a:rPr lang="en-US" sz="2800" dirty="0" smtClean="0"/>
                  <a:t>. We must be able to maintain this property when inserting/deleting</a:t>
                </a:r>
              </a:p>
              <a:p>
                <a:r>
                  <a:rPr lang="en-US" sz="2800" dirty="0" smtClean="0"/>
                  <a:t>2. </a:t>
                </a:r>
                <a:r>
                  <a:rPr lang="en-US" sz="2800" dirty="0"/>
                  <a:t>Such a tree must have height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081788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AVL condition</a:t>
            </a:r>
            <a:r>
              <a:rPr lang="en-US" sz="2800" dirty="0" smtClean="0">
                <a:solidFill>
                  <a:schemeClr val="bg1"/>
                </a:solidFill>
              </a:rPr>
              <a:t>: For every node, the height of its left subtree and right subtree differ by at most 1.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8655" y="1166789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AVL condition</a:t>
            </a:r>
            <a:r>
              <a:rPr lang="en-US" sz="2800" dirty="0" smtClean="0">
                <a:solidFill>
                  <a:schemeClr val="bg1"/>
                </a:solidFill>
              </a:rPr>
              <a:t>: For every node, the height of its left subtree and right subtree differ by at most 1.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027" y="2372497"/>
            <a:ext cx="107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this a valid AVL tree?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09710" y="2190806"/>
            <a:ext cx="5782000" cy="4462898"/>
            <a:chOff x="2282271" y="1886551"/>
            <a:chExt cx="5782000" cy="4462898"/>
          </a:xfrm>
        </p:grpSpPr>
        <p:grpSp>
          <p:nvGrpSpPr>
            <p:cNvPr id="7" name="Group 6"/>
            <p:cNvGrpSpPr/>
            <p:nvPr/>
          </p:nvGrpSpPr>
          <p:grpSpPr>
            <a:xfrm>
              <a:off x="2282271" y="1886551"/>
              <a:ext cx="5782000" cy="4462898"/>
              <a:chOff x="2741570" y="2318952"/>
              <a:chExt cx="5782000" cy="446289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850973" y="2318952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2"/>
                    </a:solidFill>
                  </a:rPr>
                  <a:t>4</a:t>
                </a:r>
                <a:endParaRPr lang="en-US" sz="32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909531" y="475196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5</a:t>
                </a:r>
                <a:endParaRPr lang="en-US" sz="32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741570" y="492255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2</a:t>
                </a:r>
                <a:endParaRPr lang="en-US" sz="32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806229" y="352432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7</a:t>
                </a:r>
                <a:endParaRPr lang="en-US" sz="32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940094" y="3524325"/>
                <a:ext cx="767055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3</a:t>
                </a:r>
                <a:endParaRPr lang="en-US" sz="32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12161" y="488036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9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Arrow Connector 15"/>
              <p:cNvCxnSpPr>
                <a:stCxn id="10" idx="3"/>
                <a:endCxn id="14" idx="7"/>
              </p:cNvCxnSpPr>
              <p:nvPr/>
            </p:nvCxnSpPr>
            <p:spPr>
              <a:xfrm flipH="1">
                <a:off x="4594816" y="3039148"/>
                <a:ext cx="379722" cy="6087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0" idx="5"/>
                <a:endCxn id="13" idx="0"/>
              </p:cNvCxnSpPr>
              <p:nvPr/>
            </p:nvCxnSpPr>
            <p:spPr>
              <a:xfrm>
                <a:off x="5571168" y="3039148"/>
                <a:ext cx="656942" cy="4851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4" idx="3"/>
              </p:cNvCxnSpPr>
              <p:nvPr/>
            </p:nvCxnSpPr>
            <p:spPr>
              <a:xfrm flipH="1">
                <a:off x="3502450" y="4244521"/>
                <a:ext cx="549976" cy="8275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3" idx="4"/>
                <a:endCxn id="11" idx="7"/>
              </p:cNvCxnSpPr>
              <p:nvPr/>
            </p:nvCxnSpPr>
            <p:spPr>
              <a:xfrm flipH="1">
                <a:off x="5629726" y="4368086"/>
                <a:ext cx="598384" cy="5074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3" idx="5"/>
                <a:endCxn id="15" idx="0"/>
              </p:cNvCxnSpPr>
              <p:nvPr/>
            </p:nvCxnSpPr>
            <p:spPr>
              <a:xfrm>
                <a:off x="6526425" y="4244521"/>
                <a:ext cx="807617" cy="6358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6168868" y="5938089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8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679809" y="5938088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10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Arrow Connector 22"/>
              <p:cNvCxnSpPr>
                <a:endCxn id="22" idx="1"/>
              </p:cNvCxnSpPr>
              <p:nvPr/>
            </p:nvCxnSpPr>
            <p:spPr>
              <a:xfrm>
                <a:off x="7579146" y="5620166"/>
                <a:ext cx="224229" cy="4414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5" idx="3"/>
              </p:cNvCxnSpPr>
              <p:nvPr/>
            </p:nvCxnSpPr>
            <p:spPr>
              <a:xfrm flipH="1">
                <a:off x="6687158" y="5600560"/>
                <a:ext cx="348569" cy="3375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4751391" y="5505688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6</a:t>
              </a:r>
              <a:endParaRPr lang="en-US" sz="3200" dirty="0"/>
            </a:p>
          </p:txBody>
        </p:sp>
        <p:cxnSp>
          <p:nvCxnSpPr>
            <p:cNvPr id="9" name="Straight Arrow Connector 8"/>
            <p:cNvCxnSpPr>
              <a:stCxn id="11" idx="4"/>
              <a:endCxn id="8" idx="0"/>
            </p:cNvCxnSpPr>
            <p:nvPr/>
          </p:nvCxnSpPr>
          <p:spPr>
            <a:xfrm>
              <a:off x="4872113" y="5163327"/>
              <a:ext cx="301159" cy="3423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4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AVL Trees?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88518" y="154001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925195" y="41203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418229" y="397068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3243774" y="274538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1377639" y="2745389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4349706" y="410142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8" idx="3"/>
            <a:endCxn id="12" idx="7"/>
          </p:cNvCxnSpPr>
          <p:nvPr/>
        </p:nvCxnSpPr>
        <p:spPr>
          <a:xfrm flipH="1">
            <a:off x="2032361" y="2260212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  <a:endCxn id="11" idx="0"/>
          </p:cNvCxnSpPr>
          <p:nvPr/>
        </p:nvCxnSpPr>
        <p:spPr>
          <a:xfrm>
            <a:off x="3008713" y="2260212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</p:cNvCxnSpPr>
          <p:nvPr/>
        </p:nvCxnSpPr>
        <p:spPr>
          <a:xfrm flipH="1">
            <a:off x="1028497" y="3465584"/>
            <a:ext cx="461475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5"/>
            <a:endCxn id="9" idx="0"/>
          </p:cNvCxnSpPr>
          <p:nvPr/>
        </p:nvCxnSpPr>
        <p:spPr>
          <a:xfrm>
            <a:off x="2032361" y="3465584"/>
            <a:ext cx="314715" cy="654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5"/>
            <a:endCxn id="13" idx="0"/>
          </p:cNvCxnSpPr>
          <p:nvPr/>
        </p:nvCxnSpPr>
        <p:spPr>
          <a:xfrm>
            <a:off x="3963970" y="3465585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606413" y="515915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17354" y="51591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5016691" y="4841230"/>
            <a:ext cx="224229" cy="44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</p:cNvCxnSpPr>
          <p:nvPr/>
        </p:nvCxnSpPr>
        <p:spPr>
          <a:xfrm flipH="1">
            <a:off x="4124703" y="4821624"/>
            <a:ext cx="348569" cy="33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517352" y="52827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5</a:t>
            </a:r>
            <a:endParaRPr lang="en-US" sz="3200" dirty="0"/>
          </a:p>
        </p:txBody>
      </p:sp>
      <p:cxnSp>
        <p:nvCxnSpPr>
          <p:cNvPr id="7" name="Straight Arrow Connector 6"/>
          <p:cNvCxnSpPr>
            <a:stCxn id="9" idx="4"/>
            <a:endCxn id="6" idx="1"/>
          </p:cNvCxnSpPr>
          <p:nvPr/>
        </p:nvCxnSpPr>
        <p:spPr>
          <a:xfrm>
            <a:off x="2347076" y="4964112"/>
            <a:ext cx="293842" cy="442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236737" y="14246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28" name="Oval 27"/>
          <p:cNvSpPr/>
          <p:nvPr/>
        </p:nvSpPr>
        <p:spPr>
          <a:xfrm>
            <a:off x="8592519" y="41203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5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6127334" y="402829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30" name="Oval 29"/>
          <p:cNvSpPr/>
          <p:nvPr/>
        </p:nvSpPr>
        <p:spPr>
          <a:xfrm>
            <a:off x="9191993" y="263005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31" name="Oval 30"/>
          <p:cNvSpPr/>
          <p:nvPr/>
        </p:nvSpPr>
        <p:spPr>
          <a:xfrm>
            <a:off x="7325858" y="2630058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32" name="Oval 31"/>
          <p:cNvSpPr/>
          <p:nvPr/>
        </p:nvSpPr>
        <p:spPr>
          <a:xfrm>
            <a:off x="10297925" y="398609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27" idx="3"/>
            <a:endCxn id="31" idx="7"/>
          </p:cNvCxnSpPr>
          <p:nvPr/>
        </p:nvCxnSpPr>
        <p:spPr>
          <a:xfrm flipH="1">
            <a:off x="7980580" y="2144881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5"/>
            <a:endCxn id="30" idx="0"/>
          </p:cNvCxnSpPr>
          <p:nvPr/>
        </p:nvCxnSpPr>
        <p:spPr>
          <a:xfrm>
            <a:off x="8956932" y="2144881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3"/>
          </p:cNvCxnSpPr>
          <p:nvPr/>
        </p:nvCxnSpPr>
        <p:spPr>
          <a:xfrm flipH="1">
            <a:off x="6888214" y="3350254"/>
            <a:ext cx="549976" cy="827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28" idx="7"/>
          </p:cNvCxnSpPr>
          <p:nvPr/>
        </p:nvCxnSpPr>
        <p:spPr>
          <a:xfrm flipH="1">
            <a:off x="9312714" y="3473819"/>
            <a:ext cx="301160" cy="7700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5"/>
            <a:endCxn id="32" idx="0"/>
          </p:cNvCxnSpPr>
          <p:nvPr/>
        </p:nvCxnSpPr>
        <p:spPr>
          <a:xfrm>
            <a:off x="9912189" y="3350254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9554632" y="504382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065573" y="504382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>
            <a:off x="10964910" y="4725899"/>
            <a:ext cx="224229" cy="44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3"/>
          </p:cNvCxnSpPr>
          <p:nvPr/>
        </p:nvCxnSpPr>
        <p:spPr>
          <a:xfrm flipH="1">
            <a:off x="10072922" y="4706293"/>
            <a:ext cx="348569" cy="33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537612" y="420006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cxnSp>
        <p:nvCxnSpPr>
          <p:cNvPr id="26" name="Straight Arrow Connector 25"/>
          <p:cNvCxnSpPr>
            <a:endCxn id="25" idx="0"/>
          </p:cNvCxnSpPr>
          <p:nvPr/>
        </p:nvCxnSpPr>
        <p:spPr>
          <a:xfrm>
            <a:off x="7736505" y="3465584"/>
            <a:ext cx="222988" cy="734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26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happens if when we do an insertion, we break the AVL condition?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308216" y="23308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63472" y="353622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69404" y="489226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5"/>
            <a:endCxn id="5" idx="0"/>
          </p:cNvCxnSpPr>
          <p:nvPr/>
        </p:nvCxnSpPr>
        <p:spPr>
          <a:xfrm>
            <a:off x="2028411" y="3051047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0"/>
          </p:cNvCxnSpPr>
          <p:nvPr/>
        </p:nvCxnSpPr>
        <p:spPr>
          <a:xfrm>
            <a:off x="2983668" y="4256420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110126" y="3417200"/>
            <a:ext cx="2997211" cy="2072702"/>
            <a:chOff x="7110126" y="3417200"/>
            <a:chExt cx="2997211" cy="2072702"/>
          </a:xfrm>
        </p:grpSpPr>
        <p:sp>
          <p:nvSpPr>
            <p:cNvPr id="9" name="Oval 8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5"/>
              <a:endCxn id="11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43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Rotation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3322" y="28168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372002" y="37921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4404410" y="468224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3313517" y="3537083"/>
            <a:ext cx="300702" cy="297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1"/>
          </p:cNvCxnSpPr>
          <p:nvPr/>
        </p:nvCxnSpPr>
        <p:spPr>
          <a:xfrm>
            <a:off x="4092197" y="4512383"/>
            <a:ext cx="435779" cy="29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Rest of the tree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2232454" y="2455276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UNBALANCED</a:t>
            </a:r>
          </a:p>
          <a:p>
            <a:r>
              <a:rPr lang="en-US" sz="2800" dirty="0" smtClean="0"/>
              <a:t>Right subtree is 2 longer</a:t>
            </a:r>
            <a:endParaRPr lang="en-US" sz="2800" dirty="0"/>
          </a:p>
        </p:txBody>
      </p:sp>
      <p:sp>
        <p:nvSpPr>
          <p:cNvPr id="16" name="Isosceles Triangle 15"/>
          <p:cNvSpPr/>
          <p:nvPr/>
        </p:nvSpPr>
        <p:spPr>
          <a:xfrm>
            <a:off x="1129997" y="3888123"/>
            <a:ext cx="1344674" cy="17058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cxnSp>
        <p:nvCxnSpPr>
          <p:cNvPr id="21" name="Straight Arrow Connector 20"/>
          <p:cNvCxnSpPr>
            <a:stCxn id="4" idx="3"/>
            <a:endCxn id="16" idx="0"/>
          </p:cNvCxnSpPr>
          <p:nvPr/>
        </p:nvCxnSpPr>
        <p:spPr>
          <a:xfrm flipH="1">
            <a:off x="1802334" y="3537083"/>
            <a:ext cx="914554" cy="35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2533156" y="5026827"/>
            <a:ext cx="1073907" cy="56714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B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>
          <a:xfrm flipH="1">
            <a:off x="3070110" y="4520089"/>
            <a:ext cx="440030" cy="506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3678810" y="575581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30" name="Isosceles Triangle 29"/>
          <p:cNvSpPr/>
          <p:nvPr/>
        </p:nvSpPr>
        <p:spPr>
          <a:xfrm>
            <a:off x="5094961" y="5734503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D</a:t>
            </a:r>
            <a:endParaRPr lang="en-US" sz="3000" dirty="0"/>
          </a:p>
        </p:txBody>
      </p:sp>
      <p:cxnSp>
        <p:nvCxnSpPr>
          <p:cNvPr id="31" name="Straight Arrow Connector 30"/>
          <p:cNvCxnSpPr>
            <a:stCxn id="6" idx="5"/>
            <a:endCxn id="30" idx="0"/>
          </p:cNvCxnSpPr>
          <p:nvPr/>
        </p:nvCxnSpPr>
        <p:spPr>
          <a:xfrm>
            <a:off x="5124605" y="5402444"/>
            <a:ext cx="507310" cy="332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3"/>
            <a:endCxn id="29" idx="0"/>
          </p:cNvCxnSpPr>
          <p:nvPr/>
        </p:nvCxnSpPr>
        <p:spPr>
          <a:xfrm flipH="1">
            <a:off x="4215764" y="5402444"/>
            <a:ext cx="312212" cy="353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7" name="Oval 46"/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8" name="Oval 47"/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stCxn id="46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5"/>
            <a:endCxn id="48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loud 50"/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Rest of the tree</a:t>
            </a:r>
            <a:endParaRPr lang="en-US" sz="2800" dirty="0"/>
          </a:p>
        </p:txBody>
      </p:sp>
      <p:cxnSp>
        <p:nvCxnSpPr>
          <p:cNvPr id="52" name="Straight Arrow Connector 51"/>
          <p:cNvCxnSpPr>
            <a:endCxn id="47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>
            <a:off x="7312963" y="4393685"/>
            <a:ext cx="1344674" cy="1453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cxnSp>
        <p:nvCxnSpPr>
          <p:cNvPr id="54" name="Straight Arrow Connector 53"/>
          <p:cNvCxnSpPr>
            <a:stCxn id="46" idx="3"/>
            <a:endCxn id="53" idx="0"/>
          </p:cNvCxnSpPr>
          <p:nvPr/>
        </p:nvCxnSpPr>
        <p:spPr>
          <a:xfrm flipH="1">
            <a:off x="7985300" y="4147446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B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>
            <a:endCxn id="46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58" name="Isosceles Triangle 57"/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D</a:t>
            </a:r>
            <a:endParaRPr lang="en-US" sz="3000" dirty="0"/>
          </a:p>
        </p:txBody>
      </p:sp>
      <p:cxnSp>
        <p:nvCxnSpPr>
          <p:cNvPr id="59" name="Straight Arrow Connector 58"/>
          <p:cNvCxnSpPr>
            <a:stCxn id="48" idx="5"/>
            <a:endCxn id="58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57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785412" y="1452260"/>
            <a:ext cx="3435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BALANCED</a:t>
            </a:r>
          </a:p>
          <a:p>
            <a:r>
              <a:rPr lang="en-US" sz="2400" dirty="0" smtClean="0"/>
              <a:t>Right subtree is 1 longer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48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lecture-01-intro</Template>
  <TotalTime>3054</TotalTime>
  <Words>1254</Words>
  <Application>Microsoft Office PowerPoint</Application>
  <PresentationFormat>Widescreen</PresentationFormat>
  <Paragraphs>343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AVL Trees</vt:lpstr>
      <vt:lpstr>Announcements</vt:lpstr>
      <vt:lpstr>More Announcements</vt:lpstr>
      <vt:lpstr>Outline</vt:lpstr>
      <vt:lpstr>Avoiding the Worst Case</vt:lpstr>
      <vt:lpstr>Warm-Up</vt:lpstr>
      <vt:lpstr>Are These AVL Trees?</vt:lpstr>
      <vt:lpstr>Insertion</vt:lpstr>
      <vt:lpstr>Left Rotation</vt:lpstr>
      <vt:lpstr>It Gets More Complicated</vt:lpstr>
      <vt:lpstr>Right Left Rotation</vt:lpstr>
      <vt:lpstr>Four Types of Rotations</vt:lpstr>
      <vt:lpstr>AVL Example: 8,9,10,12,11</vt:lpstr>
      <vt:lpstr>AVL Example: 8,9,10,12,11</vt:lpstr>
      <vt:lpstr>AVL Example: 8,9,10,12,11</vt:lpstr>
      <vt:lpstr>AVL Example: 8,9,10,12,11</vt:lpstr>
      <vt:lpstr>AVL Example: 8,9,10,12,11</vt:lpstr>
      <vt:lpstr>How Long Does Rebalancing Take?</vt:lpstr>
      <vt:lpstr>How Long Does Rebalancing Take?</vt:lpstr>
      <vt:lpstr>Deletion</vt:lpstr>
      <vt:lpstr>Aside: Traversals</vt:lpstr>
      <vt:lpstr>Three Kinds of Traversals</vt:lpstr>
      <vt:lpstr>Traversals </vt:lpstr>
      <vt:lpstr>Where Were We?</vt:lpstr>
      <vt:lpstr>Bounding the Height</vt:lpstr>
      <vt:lpstr>Bounding the Height</vt:lpstr>
      <vt:lpstr>Bounding the Height</vt:lpstr>
      <vt:lpstr>Let’s try unrolling</vt:lpstr>
      <vt:lpstr>Bounding the Height</vt:lpstr>
      <vt:lpstr>The Proof</vt:lpstr>
      <vt:lpstr>The Proof</vt:lpstr>
      <vt:lpstr>Inductive Step</vt:lpstr>
      <vt:lpstr>PowerPoint Presentation</vt:lpstr>
      <vt:lpstr>Wrap Up</vt:lpstr>
      <vt:lpstr>Other Dictionaries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29</cp:revision>
  <dcterms:created xsi:type="dcterms:W3CDTF">2018-07-05T20:34:34Z</dcterms:created>
  <dcterms:modified xsi:type="dcterms:W3CDTF">2018-07-07T23:29:00Z</dcterms:modified>
</cp:coreProperties>
</file>