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83" r:id="rId7"/>
    <p:sldId id="261" r:id="rId8"/>
    <p:sldId id="262" r:id="rId9"/>
    <p:sldId id="263" r:id="rId10"/>
    <p:sldId id="264" r:id="rId11"/>
    <p:sldId id="277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4" r:id="rId20"/>
    <p:sldId id="273" r:id="rId21"/>
    <p:sldId id="272" r:id="rId22"/>
    <p:sldId id="275" r:id="rId23"/>
    <p:sldId id="276" r:id="rId24"/>
    <p:sldId id="278" r:id="rId25"/>
    <p:sldId id="279" r:id="rId26"/>
    <p:sldId id="280" r:id="rId27"/>
    <p:sldId id="281" r:id="rId28"/>
    <p:sldId id="28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3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4" autoAdjust="0"/>
    <p:restoredTop sz="96305" autoAdjust="0"/>
  </p:normalViewPr>
  <p:slideViewPr>
    <p:cSldViewPr snapToGrid="0">
      <p:cViewPr varScale="1">
        <p:scale>
          <a:sx n="87" d="100"/>
          <a:sy n="87" d="100"/>
        </p:scale>
        <p:origin x="96" y="642"/>
      </p:cViewPr>
      <p:guideLst/>
    </p:cSldViewPr>
  </p:slideViewPr>
  <p:outlineViewPr>
    <p:cViewPr>
      <p:scale>
        <a:sx n="33" d="100"/>
        <a:sy n="33" d="100"/>
      </p:scale>
      <p:origin x="0" y="-1033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A3F41-0313-42E9-9DFB-21B2E930797F}" type="datetimeFigureOut">
              <a:rPr lang="en-US" smtClean="0"/>
              <a:t>7/1/2018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E8979-BCAC-4D9B-BBBA-5A61CA79AB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818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E8979-BCAC-4D9B-BBBA-5A61CA79ABA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572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49AD19A-2726-4DC6-BAF2-DFC4E1427C85}" type="datetimeFigureOut">
              <a:rPr lang="en-US" smtClean="0"/>
              <a:t>7/1/2018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52C0-B32F-4647-8B62-2720596EE09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xmlns="" id="{E196A663-22E9-46AF-AE76-3031B2F2C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611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D19A-2726-4DC6-BAF2-DFC4E1427C85}" type="datetimeFigureOut">
              <a:rPr lang="en-US" smtClean="0"/>
              <a:t>7/1/2018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52C0-B32F-4647-8B62-2720596EE09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xmlns="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xmlns="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xmlns="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xmlns="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xmlns="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69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D19A-2726-4DC6-BAF2-DFC4E1427C85}" type="datetimeFigureOut">
              <a:rPr lang="en-US" smtClean="0"/>
              <a:t>7/1/2018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52C0-B32F-4647-8B62-2720596EE0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xmlns="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xmlns="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xmlns="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3284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D19A-2726-4DC6-BAF2-DFC4E1427C85}" type="datetimeFigureOut">
              <a:rPr lang="en-US" smtClean="0"/>
              <a:t>7/1/2018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52C0-B32F-4647-8B62-2720596EE0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015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D19A-2726-4DC6-BAF2-DFC4E1427C85}" type="datetimeFigureOut">
              <a:rPr lang="en-US" smtClean="0"/>
              <a:t>7/1/2018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52C0-B32F-4647-8B62-2720596EE09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xmlns="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426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D19A-2726-4DC6-BAF2-DFC4E1427C85}" type="datetimeFigureOut">
              <a:rPr lang="en-US" smtClean="0"/>
              <a:t>7/1/2018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52C0-B32F-4647-8B62-2720596EE0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xmlns="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70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D19A-2726-4DC6-BAF2-DFC4E1427C85}" type="datetimeFigureOut">
              <a:rPr lang="en-US" smtClean="0"/>
              <a:t>7/1/2018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52C0-B32F-4647-8B62-2720596EE0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xmlns="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680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D19A-2726-4DC6-BAF2-DFC4E1427C85}" type="datetimeFigureOut">
              <a:rPr lang="en-US" smtClean="0"/>
              <a:t>7/1/2018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52C0-B32F-4647-8B62-2720596EE0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776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D19A-2726-4DC6-BAF2-DFC4E1427C85}" type="datetimeFigureOut">
              <a:rPr lang="en-US" smtClean="0"/>
              <a:t>7/1/2018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52C0-B32F-4647-8B62-2720596EE0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56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D19A-2726-4DC6-BAF2-DFC4E1427C85}" type="datetimeFigureOut">
              <a:rPr lang="en-US" smtClean="0"/>
              <a:t>7/1/2018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52C0-B32F-4647-8B62-2720596EE09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478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D19A-2726-4DC6-BAF2-DFC4E1427C85}" type="datetimeFigureOut">
              <a:rPr lang="en-US" smtClean="0"/>
              <a:t>7/1/2018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52C0-B32F-4647-8B62-2720596EE09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xmlns="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xmlns="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xmlns="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xmlns="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xmlns="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xmlns="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xmlns="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xmlns="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xmlns="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xmlns="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xmlns="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xmlns="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xmlns="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DFB8EB76-3B7A-4486-95E5-0316680FFD7E}"/>
              </a:ext>
            </a:extLst>
          </p:cNvPr>
          <p:cNvCxnSpPr>
            <a:cxnSpLocks/>
          </p:cNvCxnSpPr>
          <p:nvPr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472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349AD19A-2726-4DC6-BAF2-DFC4E1427C85}" type="datetimeFigureOut">
              <a:rPr lang="en-US" smtClean="0"/>
              <a:t>7/1/2018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77A52C0-B32F-4647-8B62-2720596EE09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13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Dictionaries 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Data Structures and Parallelism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1"/>
          <a:stretch/>
        </p:blipFill>
        <p:spPr>
          <a:xfrm>
            <a:off x="0" y="0"/>
            <a:ext cx="12252960" cy="462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82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Lazy Deletion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06757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Lazy Deletion: A general way to make delete() more efficient.</a:t>
            </a:r>
          </a:p>
          <a:p>
            <a:r>
              <a:rPr lang="en-US" sz="2800" dirty="0" smtClean="0"/>
              <a:t>Don’t remove the entry from the structure, just “mark” it as deleted.</a:t>
            </a:r>
            <a:endParaRPr lang="en-US" sz="2800" dirty="0"/>
          </a:p>
          <a:p>
            <a:r>
              <a:rPr lang="en-US" sz="2800" dirty="0" smtClean="0"/>
              <a:t>Benefits:</a:t>
            </a:r>
          </a:p>
          <a:p>
            <a:pPr lvl="1"/>
            <a:r>
              <a:rPr lang="en-US" sz="2400" dirty="0" smtClean="0"/>
              <a:t>Much simpler to implement</a:t>
            </a:r>
          </a:p>
          <a:p>
            <a:pPr lvl="1"/>
            <a:r>
              <a:rPr lang="en-US" sz="2400" dirty="0" smtClean="0"/>
              <a:t>More efficient (no need to shift values on every single delete)</a:t>
            </a:r>
          </a:p>
          <a:p>
            <a:r>
              <a:rPr lang="en-US" sz="2800" dirty="0" smtClean="0"/>
              <a:t>Drawbacks:</a:t>
            </a:r>
          </a:p>
          <a:p>
            <a:pPr lvl="1"/>
            <a:r>
              <a:rPr lang="en-US" sz="2400" dirty="0" smtClean="0"/>
              <a:t>Extra space:</a:t>
            </a:r>
          </a:p>
          <a:p>
            <a:pPr lvl="2"/>
            <a:r>
              <a:rPr lang="en-US" sz="2400" dirty="0" smtClean="0"/>
              <a:t>For the flag</a:t>
            </a:r>
          </a:p>
          <a:p>
            <a:pPr lvl="2"/>
            <a:r>
              <a:rPr lang="en-US" sz="2400" dirty="0" smtClean="0"/>
              <a:t>More drastically, data structure grows with all insertions, not with the current number of items.</a:t>
            </a:r>
          </a:p>
          <a:p>
            <a:pPr lvl="1"/>
            <a:r>
              <a:rPr lang="en-US" sz="2400" dirty="0" smtClean="0"/>
              <a:t>Sometimes makes other operations more complicated.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954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Simple Dictionary Implementations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76981350"/>
                  </p:ext>
                </p:extLst>
              </p:nvPr>
            </p:nvGraphicFramePr>
            <p:xfrm>
              <a:off x="574675" y="1463675"/>
              <a:ext cx="11187112" cy="321096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16190"/>
                    <a:gridCol w="2277366"/>
                    <a:gridCol w="2796778"/>
                    <a:gridCol w="279677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Insert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Find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Delete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6680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Unsorted Linked List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</a:tr>
                  <a:tr h="6718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Unsorted Array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</a:tr>
                  <a:tr h="66247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Sorted Linked List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</a:tr>
                  <a:tr h="6904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Sorted Array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func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func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76981350"/>
                  </p:ext>
                </p:extLst>
              </p:nvPr>
            </p:nvGraphicFramePr>
            <p:xfrm>
              <a:off x="574675" y="1463675"/>
              <a:ext cx="11187112" cy="321096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16190"/>
                    <a:gridCol w="2277366"/>
                    <a:gridCol w="2796778"/>
                    <a:gridCol w="2796778"/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Insert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Find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Delete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6680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Unsorted Linked List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45722" t="-86364" r="-246524" b="-3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218" t="-86364" r="-100871" b="-3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0218" t="-86364" r="-871" b="-303636"/>
                          </a:stretch>
                        </a:blipFill>
                      </a:tcPr>
                    </a:tc>
                  </a:tr>
                  <a:tr h="6718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Unsorted Array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45722" t="-186364" r="-246524" b="-2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218" t="-186364" r="-100871" b="-2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0218" t="-186364" r="-871" b="-203636"/>
                          </a:stretch>
                        </a:blipFill>
                      </a:tcPr>
                    </a:tc>
                  </a:tr>
                  <a:tr h="66247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Sorted Linked List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45722" t="-288991" r="-246524" b="-1055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218" t="-288991" r="-100871" b="-1055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0218" t="-288991" r="-871" b="-105505"/>
                          </a:stretch>
                        </a:blipFill>
                      </a:tcPr>
                    </a:tc>
                  </a:tr>
                  <a:tr h="6904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Sorted Array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45722" t="-375221" r="-246524" b="-1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218" t="-375221" r="-100871" b="-1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0218" t="-375221" r="-871" b="-177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74675" y="4739951"/>
                <a:ext cx="1153646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We can do slightly better with 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lazy deletion</a:t>
                </a:r>
                <a:r>
                  <a:rPr lang="en-US" sz="2800" dirty="0" smtClean="0"/>
                  <a:t>,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 smtClean="0"/>
                  <a:t> be the total number of elements ever inserted (even if later lazily deleted)</a:t>
                </a:r>
                <a:endParaRPr lang="en-US" sz="2800" dirty="0"/>
              </a:p>
              <a:p>
                <a:r>
                  <a:rPr lang="en-US" sz="2800" dirty="0" smtClean="0"/>
                  <a:t>Think about what happens if a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repeat key </a:t>
                </a:r>
                <a:r>
                  <a:rPr lang="en-US" sz="2800" dirty="0" smtClean="0"/>
                  <a:t>is inserted!</a:t>
                </a:r>
                <a:endParaRPr lang="en-US" sz="28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75" y="4739951"/>
                <a:ext cx="11536460" cy="1384995"/>
              </a:xfrm>
              <a:prstGeom prst="rect">
                <a:avLst/>
              </a:prstGeom>
              <a:blipFill rotWithShape="0">
                <a:blip r:embed="rId3"/>
                <a:stretch>
                  <a:fillRect l="-1057" t="-4846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701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Better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32599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about BSTs?</a:t>
            </a:r>
          </a:p>
          <a:p>
            <a:r>
              <a:rPr lang="en-US" sz="2800" dirty="0" smtClean="0"/>
              <a:t>Keys will have to be comparable…</a:t>
            </a:r>
          </a:p>
          <a:p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208895"/>
              </p:ext>
            </p:extLst>
          </p:nvPr>
        </p:nvGraphicFramePr>
        <p:xfrm>
          <a:off x="1957355" y="2837709"/>
          <a:ext cx="81280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Insert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Find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Delete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Average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Worst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516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Better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32599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about BSTs?</a:t>
            </a:r>
          </a:p>
          <a:p>
            <a:r>
              <a:rPr lang="en-US" sz="2800" dirty="0" smtClean="0"/>
              <a:t>Keys will have to be comparable…</a:t>
            </a:r>
          </a:p>
          <a:p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7911588"/>
                  </p:ext>
                </p:extLst>
              </p:nvPr>
            </p:nvGraphicFramePr>
            <p:xfrm>
              <a:off x="1957355" y="2837709"/>
              <a:ext cx="8128000" cy="1554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/>
                    <a:gridCol w="2032000"/>
                    <a:gridCol w="2032000"/>
                    <a:gridCol w="2032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Insert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Find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Delete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Average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Worst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7911588"/>
                  </p:ext>
                </p:extLst>
              </p:nvPr>
            </p:nvGraphicFramePr>
            <p:xfrm>
              <a:off x="1957355" y="2837709"/>
              <a:ext cx="8128000" cy="1554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/>
                    <a:gridCol w="2032000"/>
                    <a:gridCol w="2032000"/>
                    <a:gridCol w="2032000"/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Insert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Find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Delete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Average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601" t="-110465" r="-201502" b="-13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000" t="-110465" r="-100898" b="-13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Worst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601" t="-212941" r="-201502" b="-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000" t="-212941" r="-100898" b="-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690465" y="4553339"/>
            <a:ext cx="10049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Let’s talk about how to implement delete.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2917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Deletion from BSTs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Deleting will have three steps:</a:t>
            </a:r>
          </a:p>
          <a:p>
            <a:pPr lvl="1"/>
            <a:r>
              <a:rPr lang="en-US" sz="2400" dirty="0" smtClean="0"/>
              <a:t>Finding the element to delete</a:t>
            </a:r>
          </a:p>
          <a:p>
            <a:pPr lvl="1"/>
            <a:r>
              <a:rPr lang="en-US" sz="2400" dirty="0" smtClean="0"/>
              <a:t>Removing the element</a:t>
            </a:r>
          </a:p>
          <a:p>
            <a:pPr lvl="1"/>
            <a:r>
              <a:rPr lang="en-US" sz="2400" dirty="0" smtClean="0"/>
              <a:t>Restoring the BST property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1673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Deletion – Easy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260682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What if the elements to delete is:</a:t>
            </a:r>
          </a:p>
          <a:p>
            <a:pPr lvl="1"/>
            <a:r>
              <a:rPr lang="en-US" sz="2400" dirty="0" smtClean="0"/>
              <a:t>A leaf?</a:t>
            </a:r>
          </a:p>
          <a:p>
            <a:pPr lvl="1"/>
            <a:r>
              <a:rPr lang="en-US" sz="2400" dirty="0" smtClean="0"/>
              <a:t>Has exactly one child?</a:t>
            </a:r>
            <a:endParaRPr lang="en-US" sz="2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2741570" y="2318952"/>
            <a:ext cx="5014352" cy="3447366"/>
            <a:chOff x="4328980" y="2318952"/>
            <a:chExt cx="3426942" cy="2356022"/>
          </a:xfrm>
        </p:grpSpPr>
        <p:sp>
          <p:nvSpPr>
            <p:cNvPr id="4" name="Oval 3"/>
            <p:cNvSpPr/>
            <p:nvPr/>
          </p:nvSpPr>
          <p:spPr>
            <a:xfrm>
              <a:off x="5770602" y="2318952"/>
              <a:ext cx="576649" cy="57664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2"/>
                  </a:solidFill>
                </a:rPr>
                <a:t>6</a:t>
              </a:r>
              <a:endParaRPr lang="en-US" sz="32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5939478" y="4098324"/>
              <a:ext cx="576649" cy="57664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2"/>
                  </a:solidFill>
                </a:rPr>
                <a:t>7</a:t>
              </a:r>
              <a:endParaRPr lang="en-US" sz="3200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4328980" y="4098325"/>
              <a:ext cx="576649" cy="57664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2"/>
                  </a:solidFill>
                </a:rPr>
                <a:t>2</a:t>
              </a:r>
              <a:endParaRPr lang="en-US" sz="32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6423450" y="3142736"/>
              <a:ext cx="576649" cy="57664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2"/>
                  </a:solidFill>
                </a:rPr>
                <a:t>8</a:t>
              </a:r>
              <a:endParaRPr lang="en-US" sz="32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5148083" y="3142736"/>
              <a:ext cx="524226" cy="57664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2"/>
                  </a:solidFill>
                </a:rPr>
                <a:t>4</a:t>
              </a:r>
              <a:endParaRPr lang="en-US" sz="3200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7179273" y="4069490"/>
              <a:ext cx="576649" cy="57664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9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Arrow Connector 9"/>
            <p:cNvCxnSpPr>
              <a:stCxn id="4" idx="3"/>
              <a:endCxn id="8" idx="7"/>
            </p:cNvCxnSpPr>
            <p:nvPr/>
          </p:nvCxnSpPr>
          <p:spPr>
            <a:xfrm flipH="1">
              <a:off x="5595538" y="2811153"/>
              <a:ext cx="259512" cy="4160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4" idx="5"/>
              <a:endCxn id="7" idx="0"/>
            </p:cNvCxnSpPr>
            <p:nvPr/>
          </p:nvCxnSpPr>
          <p:spPr>
            <a:xfrm>
              <a:off x="6262803" y="2811153"/>
              <a:ext cx="448972" cy="33158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8" idx="3"/>
            </p:cNvCxnSpPr>
            <p:nvPr/>
          </p:nvCxnSpPr>
          <p:spPr>
            <a:xfrm flipH="1">
              <a:off x="4848986" y="3634937"/>
              <a:ext cx="375868" cy="56557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7" idx="4"/>
              <a:endCxn id="5" idx="7"/>
            </p:cNvCxnSpPr>
            <p:nvPr/>
          </p:nvCxnSpPr>
          <p:spPr>
            <a:xfrm flipH="1">
              <a:off x="6431679" y="3719385"/>
              <a:ext cx="280096" cy="46338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7" idx="5"/>
              <a:endCxn id="9" idx="0"/>
            </p:cNvCxnSpPr>
            <p:nvPr/>
          </p:nvCxnSpPr>
          <p:spPr>
            <a:xfrm>
              <a:off x="6915651" y="3634937"/>
              <a:ext cx="551947" cy="43455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361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Deletion – Easy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138243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if the elements to delete is:</a:t>
            </a:r>
          </a:p>
          <a:p>
            <a:pPr lvl="1"/>
            <a:r>
              <a:rPr lang="en-US" sz="2400" dirty="0" smtClean="0"/>
              <a:t>A leaf?</a:t>
            </a:r>
          </a:p>
          <a:p>
            <a:pPr lvl="1"/>
            <a:r>
              <a:rPr lang="en-US" sz="2400" dirty="0" smtClean="0"/>
              <a:t>Has exactly one child?</a:t>
            </a:r>
            <a:endParaRPr lang="en-US" sz="2400" dirty="0"/>
          </a:p>
        </p:txBody>
      </p:sp>
      <p:sp>
        <p:nvSpPr>
          <p:cNvPr id="4" name="Oval 3"/>
          <p:cNvSpPr/>
          <p:nvPr/>
        </p:nvSpPr>
        <p:spPr>
          <a:xfrm>
            <a:off x="4850973" y="2318952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6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5098074" y="4922555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7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2741570" y="4922557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2</a:t>
            </a:r>
            <a:endParaRPr lang="en-US" sz="3200" dirty="0"/>
          </a:p>
        </p:txBody>
      </p:sp>
      <p:sp>
        <p:nvSpPr>
          <p:cNvPr id="7" name="Oval 6"/>
          <p:cNvSpPr/>
          <p:nvPr/>
        </p:nvSpPr>
        <p:spPr>
          <a:xfrm>
            <a:off x="5806229" y="3524325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8</a:t>
            </a:r>
            <a:endParaRPr lang="en-US" sz="3200" dirty="0"/>
          </a:p>
        </p:txBody>
      </p:sp>
      <p:sp>
        <p:nvSpPr>
          <p:cNvPr id="8" name="Oval 7"/>
          <p:cNvSpPr/>
          <p:nvPr/>
        </p:nvSpPr>
        <p:spPr>
          <a:xfrm>
            <a:off x="3940094" y="3524325"/>
            <a:ext cx="767055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4</a:t>
            </a:r>
            <a:endParaRPr lang="en-US" sz="3200" dirty="0"/>
          </a:p>
        </p:txBody>
      </p:sp>
      <p:sp>
        <p:nvSpPr>
          <p:cNvPr id="9" name="Oval 8"/>
          <p:cNvSpPr/>
          <p:nvPr/>
        </p:nvSpPr>
        <p:spPr>
          <a:xfrm>
            <a:off x="6912161" y="4880365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9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4" idx="3"/>
            <a:endCxn id="8" idx="7"/>
          </p:cNvCxnSpPr>
          <p:nvPr/>
        </p:nvCxnSpPr>
        <p:spPr>
          <a:xfrm flipH="1">
            <a:off x="4594816" y="3039148"/>
            <a:ext cx="379722" cy="60874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5"/>
            <a:endCxn id="7" idx="0"/>
          </p:cNvCxnSpPr>
          <p:nvPr/>
        </p:nvCxnSpPr>
        <p:spPr>
          <a:xfrm>
            <a:off x="5571168" y="3039148"/>
            <a:ext cx="656942" cy="48517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3"/>
          </p:cNvCxnSpPr>
          <p:nvPr/>
        </p:nvCxnSpPr>
        <p:spPr>
          <a:xfrm flipH="1">
            <a:off x="3502450" y="4244521"/>
            <a:ext cx="549976" cy="82755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4"/>
            <a:endCxn id="5" idx="7"/>
          </p:cNvCxnSpPr>
          <p:nvPr/>
        </p:nvCxnSpPr>
        <p:spPr>
          <a:xfrm flipH="1">
            <a:off x="5818270" y="4368086"/>
            <a:ext cx="409841" cy="67803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5"/>
            <a:endCxn id="9" idx="0"/>
          </p:cNvCxnSpPr>
          <p:nvPr/>
        </p:nvCxnSpPr>
        <p:spPr>
          <a:xfrm>
            <a:off x="6526425" y="4244521"/>
            <a:ext cx="807617" cy="6358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931020" y="2192694"/>
            <a:ext cx="33496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Deleting a leaf:</a:t>
            </a:r>
          </a:p>
          <a:p>
            <a:r>
              <a:rPr lang="en-US" sz="2800" dirty="0" smtClean="0"/>
              <a:t>Just get rid of it.</a:t>
            </a:r>
          </a:p>
          <a:p>
            <a:endParaRPr lang="en-US" sz="2800" dirty="0"/>
          </a:p>
          <a:p>
            <a:r>
              <a:rPr lang="en-US" sz="2800" dirty="0" smtClean="0"/>
              <a:t>Delete(7)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5879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Deletion – Easy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260682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What if the elements to delete is:</a:t>
            </a:r>
          </a:p>
          <a:p>
            <a:pPr lvl="1"/>
            <a:r>
              <a:rPr lang="en-US" sz="2400" dirty="0" smtClean="0"/>
              <a:t>A leaf?</a:t>
            </a:r>
          </a:p>
          <a:p>
            <a:pPr lvl="1"/>
            <a:r>
              <a:rPr lang="en-US" sz="2400" dirty="0" smtClean="0"/>
              <a:t>Has exactly one child?</a:t>
            </a:r>
            <a:endParaRPr lang="en-US" sz="2400" dirty="0"/>
          </a:p>
        </p:txBody>
      </p:sp>
      <p:sp>
        <p:nvSpPr>
          <p:cNvPr id="4" name="Oval 3"/>
          <p:cNvSpPr/>
          <p:nvPr/>
        </p:nvSpPr>
        <p:spPr>
          <a:xfrm>
            <a:off x="4850973" y="2318952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6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5098074" y="4922555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7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2741570" y="4922557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2</a:t>
            </a:r>
            <a:endParaRPr lang="en-US" sz="3200" dirty="0"/>
          </a:p>
        </p:txBody>
      </p:sp>
      <p:sp>
        <p:nvSpPr>
          <p:cNvPr id="7" name="Oval 6"/>
          <p:cNvSpPr/>
          <p:nvPr/>
        </p:nvSpPr>
        <p:spPr>
          <a:xfrm>
            <a:off x="5806229" y="3524325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8</a:t>
            </a:r>
            <a:endParaRPr lang="en-US" sz="3200" dirty="0"/>
          </a:p>
        </p:txBody>
      </p:sp>
      <p:sp>
        <p:nvSpPr>
          <p:cNvPr id="8" name="Oval 7"/>
          <p:cNvSpPr/>
          <p:nvPr/>
        </p:nvSpPr>
        <p:spPr>
          <a:xfrm>
            <a:off x="3940094" y="3524325"/>
            <a:ext cx="767055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4</a:t>
            </a:r>
            <a:endParaRPr lang="en-US" sz="3200" dirty="0"/>
          </a:p>
        </p:txBody>
      </p:sp>
      <p:sp>
        <p:nvSpPr>
          <p:cNvPr id="9" name="Oval 8"/>
          <p:cNvSpPr/>
          <p:nvPr/>
        </p:nvSpPr>
        <p:spPr>
          <a:xfrm>
            <a:off x="6912161" y="4880365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9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4" idx="3"/>
            <a:endCxn id="8" idx="7"/>
          </p:cNvCxnSpPr>
          <p:nvPr/>
        </p:nvCxnSpPr>
        <p:spPr>
          <a:xfrm flipH="1">
            <a:off x="4594816" y="3039148"/>
            <a:ext cx="379722" cy="60874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5"/>
            <a:endCxn id="7" idx="0"/>
          </p:cNvCxnSpPr>
          <p:nvPr/>
        </p:nvCxnSpPr>
        <p:spPr>
          <a:xfrm>
            <a:off x="5571168" y="3039148"/>
            <a:ext cx="656942" cy="48517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3"/>
          </p:cNvCxnSpPr>
          <p:nvPr/>
        </p:nvCxnSpPr>
        <p:spPr>
          <a:xfrm flipH="1">
            <a:off x="3502450" y="4244521"/>
            <a:ext cx="549976" cy="82755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4"/>
            <a:endCxn id="5" idx="7"/>
          </p:cNvCxnSpPr>
          <p:nvPr/>
        </p:nvCxnSpPr>
        <p:spPr>
          <a:xfrm flipH="1">
            <a:off x="5818270" y="4368086"/>
            <a:ext cx="409841" cy="67803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5"/>
            <a:endCxn id="9" idx="0"/>
          </p:cNvCxnSpPr>
          <p:nvPr/>
        </p:nvCxnSpPr>
        <p:spPr>
          <a:xfrm>
            <a:off x="6526425" y="4244521"/>
            <a:ext cx="807617" cy="6358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150396" y="1608441"/>
            <a:ext cx="46121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Deleting a node with one child:</a:t>
            </a:r>
          </a:p>
          <a:p>
            <a:r>
              <a:rPr lang="en-US" sz="2800" dirty="0" smtClean="0"/>
              <a:t>Delete the node</a:t>
            </a:r>
          </a:p>
          <a:p>
            <a:r>
              <a:rPr lang="en-US" sz="2800" dirty="0" smtClean="0"/>
              <a:t>Connect its parent and child</a:t>
            </a:r>
          </a:p>
          <a:p>
            <a:endParaRPr lang="en-US" sz="2800" dirty="0"/>
          </a:p>
          <a:p>
            <a:r>
              <a:rPr lang="en-US" sz="2800" dirty="0" smtClean="0"/>
              <a:t>Delete(4)</a:t>
            </a:r>
            <a:endParaRPr lang="en-US" sz="2800" dirty="0"/>
          </a:p>
        </p:txBody>
      </p:sp>
      <p:cxnSp>
        <p:nvCxnSpPr>
          <p:cNvPr id="22" name="Curved Connector 21"/>
          <p:cNvCxnSpPr>
            <a:stCxn id="4" idx="2"/>
            <a:endCxn id="6" idx="0"/>
          </p:cNvCxnSpPr>
          <p:nvPr/>
        </p:nvCxnSpPr>
        <p:spPr>
          <a:xfrm rot="10800000" flipV="1">
            <a:off x="3163451" y="2740833"/>
            <a:ext cx="1687522" cy="2181724"/>
          </a:xfrm>
          <a:prstGeom prst="curved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99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Deletion – The Hard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73153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happens if the node to delete has two children?</a:t>
            </a:r>
            <a:endParaRPr lang="en-US" sz="2800" dirty="0"/>
          </a:p>
        </p:txBody>
      </p:sp>
      <p:grpSp>
        <p:nvGrpSpPr>
          <p:cNvPr id="38" name="Group 37"/>
          <p:cNvGrpSpPr/>
          <p:nvPr/>
        </p:nvGrpSpPr>
        <p:grpSpPr>
          <a:xfrm>
            <a:off x="904045" y="1992568"/>
            <a:ext cx="5782000" cy="4462898"/>
            <a:chOff x="2282271" y="1886551"/>
            <a:chExt cx="5782000" cy="4462898"/>
          </a:xfrm>
        </p:grpSpPr>
        <p:grpSp>
          <p:nvGrpSpPr>
            <p:cNvPr id="26" name="Group 25"/>
            <p:cNvGrpSpPr/>
            <p:nvPr/>
          </p:nvGrpSpPr>
          <p:grpSpPr>
            <a:xfrm>
              <a:off x="2282271" y="1886551"/>
              <a:ext cx="5782000" cy="4462898"/>
              <a:chOff x="2741570" y="2318952"/>
              <a:chExt cx="5782000" cy="4462898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4850973" y="2318952"/>
                <a:ext cx="843761" cy="84376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chemeClr val="tx2"/>
                    </a:solidFill>
                  </a:rPr>
                  <a:t>4</a:t>
                </a:r>
                <a:endParaRPr lang="en-US" sz="3200" dirty="0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4909531" y="4751967"/>
                <a:ext cx="843761" cy="84376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2"/>
                    </a:solidFill>
                  </a:rPr>
                  <a:t>5</a:t>
                </a:r>
                <a:endParaRPr lang="en-US" sz="3200" dirty="0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741570" y="4922557"/>
                <a:ext cx="843761" cy="84376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2"/>
                    </a:solidFill>
                  </a:rPr>
                  <a:t>2</a:t>
                </a:r>
                <a:endParaRPr lang="en-US" sz="3200" dirty="0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5806229" y="3524325"/>
                <a:ext cx="843761" cy="84376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2"/>
                    </a:solidFill>
                  </a:rPr>
                  <a:t>7</a:t>
                </a:r>
                <a:endParaRPr lang="en-US" sz="3200" dirty="0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940094" y="3524325"/>
                <a:ext cx="767055" cy="84376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2"/>
                    </a:solidFill>
                  </a:rPr>
                  <a:t>3</a:t>
                </a:r>
                <a:endParaRPr lang="en-US" sz="3200" dirty="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6912161" y="4880365"/>
                <a:ext cx="843761" cy="84376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</a:rPr>
                  <a:t>9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2" name="Straight Arrow Connector 11"/>
              <p:cNvCxnSpPr>
                <a:stCxn id="6" idx="3"/>
                <a:endCxn id="10" idx="7"/>
              </p:cNvCxnSpPr>
              <p:nvPr/>
            </p:nvCxnSpPr>
            <p:spPr>
              <a:xfrm flipH="1">
                <a:off x="4594816" y="3039148"/>
                <a:ext cx="379722" cy="60874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>
                <a:stCxn id="6" idx="5"/>
                <a:endCxn id="9" idx="0"/>
              </p:cNvCxnSpPr>
              <p:nvPr/>
            </p:nvCxnSpPr>
            <p:spPr>
              <a:xfrm>
                <a:off x="5571168" y="3039148"/>
                <a:ext cx="656942" cy="48517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>
                <a:stCxn id="10" idx="3"/>
              </p:cNvCxnSpPr>
              <p:nvPr/>
            </p:nvCxnSpPr>
            <p:spPr>
              <a:xfrm flipH="1">
                <a:off x="3502450" y="4244521"/>
                <a:ext cx="549976" cy="82755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>
                <a:stCxn id="9" idx="4"/>
                <a:endCxn id="7" idx="7"/>
              </p:cNvCxnSpPr>
              <p:nvPr/>
            </p:nvCxnSpPr>
            <p:spPr>
              <a:xfrm flipH="1">
                <a:off x="5629726" y="4368086"/>
                <a:ext cx="598384" cy="50744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>
                <a:stCxn id="9" idx="5"/>
                <a:endCxn id="11" idx="0"/>
              </p:cNvCxnSpPr>
              <p:nvPr/>
            </p:nvCxnSpPr>
            <p:spPr>
              <a:xfrm>
                <a:off x="6526425" y="4244521"/>
                <a:ext cx="807617" cy="63584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/>
              <p:cNvSpPr/>
              <p:nvPr/>
            </p:nvSpPr>
            <p:spPr>
              <a:xfrm>
                <a:off x="6168868" y="5938089"/>
                <a:ext cx="843761" cy="84376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8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7679809" y="5938088"/>
                <a:ext cx="843761" cy="84376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</a:rPr>
                  <a:t>10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Straight Arrow Connector 18"/>
              <p:cNvCxnSpPr>
                <a:endCxn id="18" idx="1"/>
              </p:cNvCxnSpPr>
              <p:nvPr/>
            </p:nvCxnSpPr>
            <p:spPr>
              <a:xfrm>
                <a:off x="7579146" y="5620166"/>
                <a:ext cx="224229" cy="4414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>
                <a:stCxn id="11" idx="3"/>
              </p:cNvCxnSpPr>
              <p:nvPr/>
            </p:nvCxnSpPr>
            <p:spPr>
              <a:xfrm flipH="1">
                <a:off x="6687158" y="5600560"/>
                <a:ext cx="348569" cy="3375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Oval 27"/>
            <p:cNvSpPr/>
            <p:nvPr/>
          </p:nvSpPr>
          <p:spPr>
            <a:xfrm>
              <a:off x="4751391" y="5505688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2"/>
                  </a:solidFill>
                </a:rPr>
                <a:t>6</a:t>
              </a:r>
              <a:endParaRPr lang="en-US" sz="3200" dirty="0"/>
            </a:p>
          </p:txBody>
        </p:sp>
        <p:cxnSp>
          <p:nvCxnSpPr>
            <p:cNvPr id="29" name="Straight Arrow Connector 28"/>
            <p:cNvCxnSpPr>
              <a:stCxn id="7" idx="4"/>
              <a:endCxn id="28" idx="0"/>
            </p:cNvCxnSpPr>
            <p:nvPr/>
          </p:nvCxnSpPr>
          <p:spPr>
            <a:xfrm>
              <a:off x="4872113" y="5163327"/>
              <a:ext cx="301159" cy="34236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5965850" y="2017744"/>
            <a:ext cx="38774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if we try</a:t>
            </a:r>
          </a:p>
          <a:p>
            <a:r>
              <a:rPr lang="en-US" sz="2800" dirty="0" smtClean="0"/>
              <a:t>Delete(7)?</a:t>
            </a:r>
          </a:p>
          <a:p>
            <a:endParaRPr lang="en-US" sz="2800" dirty="0"/>
          </a:p>
          <a:p>
            <a:r>
              <a:rPr lang="en-US" sz="2800" dirty="0" smtClean="0"/>
              <a:t>What can we replace it with?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7021212" y="4331912"/>
            <a:ext cx="44949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6 or 8</a:t>
            </a:r>
          </a:p>
          <a:p>
            <a:r>
              <a:rPr lang="en-US" sz="2800" dirty="0" smtClean="0"/>
              <a:t>The biggest thing in left subtree or smallest thing in right subtree.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376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Better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32599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about BSTs?</a:t>
            </a:r>
          </a:p>
          <a:p>
            <a:r>
              <a:rPr lang="en-US" sz="2800" dirty="0" smtClean="0"/>
              <a:t>Keys will have to be comparable.</a:t>
            </a:r>
          </a:p>
          <a:p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7911588"/>
                  </p:ext>
                </p:extLst>
              </p:nvPr>
            </p:nvGraphicFramePr>
            <p:xfrm>
              <a:off x="1957355" y="2837709"/>
              <a:ext cx="8128000" cy="1554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/>
                    <a:gridCol w="2032000"/>
                    <a:gridCol w="2032000"/>
                    <a:gridCol w="2032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Insert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Find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Delete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Average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Worst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7911588"/>
                  </p:ext>
                </p:extLst>
              </p:nvPr>
            </p:nvGraphicFramePr>
            <p:xfrm>
              <a:off x="1957355" y="2837709"/>
              <a:ext cx="8128000" cy="1554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/>
                    <a:gridCol w="2032000"/>
                    <a:gridCol w="2032000"/>
                    <a:gridCol w="2032000"/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Insert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Find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Delete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Average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601" t="-110465" r="-201502" b="-13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000" t="-110465" r="-100898" b="-13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Worst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601" t="-212941" r="-201502" b="-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000" t="-212941" r="-100898" b="-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6457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Project 1 is due Thursday at 11:30 PM.</a:t>
            </a:r>
          </a:p>
          <a:p>
            <a:r>
              <a:rPr lang="en-US" sz="2800" dirty="0" smtClean="0"/>
              <a:t>If you want to use a late day (or two), there’s a form on the webpage.</a:t>
            </a:r>
          </a:p>
          <a:p>
            <a:endParaRPr lang="en-US" sz="2800" dirty="0" smtClean="0"/>
          </a:p>
          <a:p>
            <a:r>
              <a:rPr lang="en-US" sz="2800" dirty="0" smtClean="0"/>
              <a:t>No Class (or office hours) Wednesday! </a:t>
            </a:r>
          </a:p>
          <a:p>
            <a:r>
              <a:rPr lang="en-US" sz="2800" smtClean="0"/>
              <a:t>I’ll have an </a:t>
            </a:r>
            <a:r>
              <a:rPr lang="en-US" sz="2800" dirty="0" smtClean="0"/>
              <a:t>extra office hour </a:t>
            </a:r>
            <a:r>
              <a:rPr lang="en-US" sz="2800" smtClean="0"/>
              <a:t>Tuesday 3-4, and Thursday 2-3 in CSE 214.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Project 2 comes out this weekend. </a:t>
            </a:r>
          </a:p>
          <a:p>
            <a:r>
              <a:rPr lang="en-US" sz="2800" dirty="0" smtClean="0"/>
              <a:t>Fill out partners form by Thursday at noon</a:t>
            </a:r>
          </a:p>
          <a:p>
            <a:pPr lvl="1"/>
            <a:r>
              <a:rPr lang="en-US" sz="2400" dirty="0" smtClean="0"/>
              <a:t>Even if you want the same partner as P1.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6556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Better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32599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about BSTs?</a:t>
            </a:r>
          </a:p>
          <a:p>
            <a:r>
              <a:rPr lang="en-US" sz="2800" dirty="0" smtClean="0"/>
              <a:t>Keys will have to be comparable.</a:t>
            </a:r>
          </a:p>
          <a:p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97168635"/>
                  </p:ext>
                </p:extLst>
              </p:nvPr>
            </p:nvGraphicFramePr>
            <p:xfrm>
              <a:off x="1957355" y="2837709"/>
              <a:ext cx="8128000" cy="1554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/>
                    <a:gridCol w="2032000"/>
                    <a:gridCol w="2032000"/>
                    <a:gridCol w="2032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Insert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Find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Delete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Average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Worst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97168635"/>
                  </p:ext>
                </p:extLst>
              </p:nvPr>
            </p:nvGraphicFramePr>
            <p:xfrm>
              <a:off x="1957355" y="2837709"/>
              <a:ext cx="8128000" cy="1554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/>
                    <a:gridCol w="2032000"/>
                    <a:gridCol w="2032000"/>
                    <a:gridCol w="2032000"/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Insert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Find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Delete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Average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601" t="-110465" r="-201502" b="-13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000" t="-110465" r="-100898" b="-13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0901" t="-110465" r="-1201" b="-131395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Worst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601" t="-212941" r="-201502" b="-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000" t="-212941" r="-100898" b="-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0901" t="-212941" r="-1201" b="-3294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690465" y="4553339"/>
            <a:ext cx="100490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We’re in the same position we were in for heaps </a:t>
            </a:r>
          </a:p>
          <a:p>
            <a:r>
              <a:rPr lang="en-US" sz="2800" dirty="0" smtClean="0"/>
              <a:t>BSTs are great on average, </a:t>
            </a:r>
          </a:p>
          <a:p>
            <a:r>
              <a:rPr lang="en-US" sz="2800" dirty="0" smtClean="0"/>
              <a:t>but we need to avoid the worst case.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3207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the Worst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Take I:</a:t>
            </a:r>
          </a:p>
          <a:p>
            <a:r>
              <a:rPr lang="en-US" sz="2800" dirty="0" smtClean="0"/>
              <a:t>Let’s require the tree to be complete.</a:t>
            </a:r>
          </a:p>
          <a:p>
            <a:r>
              <a:rPr lang="en-US" sz="2800" dirty="0" smtClean="0"/>
              <a:t>It worked for heaps!</a:t>
            </a:r>
          </a:p>
          <a:p>
            <a:r>
              <a:rPr lang="en-US" sz="2800" dirty="0" smtClean="0"/>
              <a:t>What goes wrong: </a:t>
            </a:r>
          </a:p>
          <a:p>
            <a:r>
              <a:rPr lang="en-US" sz="2800" dirty="0" smtClean="0"/>
              <a:t>When we insert, we’ll break the completeness property. </a:t>
            </a:r>
          </a:p>
          <a:p>
            <a:r>
              <a:rPr lang="en-US" sz="2800" dirty="0" smtClean="0"/>
              <a:t>Insertions always add a new leaf, but you can’t control where.</a:t>
            </a:r>
          </a:p>
          <a:p>
            <a:r>
              <a:rPr lang="en-US" sz="2800" dirty="0" smtClean="0"/>
              <a:t>Can we fix it?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Not easily :/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0250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the Worst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Take II:</a:t>
            </a:r>
          </a:p>
          <a:p>
            <a:r>
              <a:rPr lang="en-US" sz="2800" dirty="0" smtClean="0"/>
              <a:t>Here are some other requirements you might try. Could they work? If not what can go wrong?</a:t>
            </a:r>
          </a:p>
          <a:p>
            <a:endParaRPr lang="en-US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821635" y="2915474"/>
            <a:ext cx="10694504" cy="94090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Root Balanced</a:t>
            </a:r>
            <a:r>
              <a:rPr lang="en-US" sz="2800" dirty="0" smtClean="0">
                <a:solidFill>
                  <a:schemeClr val="bg1"/>
                </a:solidFill>
              </a:rPr>
              <a:t>: The root must have the same number of nodes in its left and right subtrees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21616" y="4141964"/>
            <a:ext cx="10694504" cy="94090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Recursively Balanced</a:t>
            </a:r>
            <a:r>
              <a:rPr lang="en-US" sz="2800" dirty="0" smtClean="0">
                <a:solidFill>
                  <a:schemeClr val="bg1"/>
                </a:solidFill>
              </a:rPr>
              <a:t>: Every node must have the same number of nodes in its left and right subtrees.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21616" y="5368456"/>
            <a:ext cx="10694504" cy="94090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Root Height Balanced</a:t>
            </a:r>
            <a:r>
              <a:rPr lang="en-US" sz="2800" dirty="0" smtClean="0">
                <a:solidFill>
                  <a:schemeClr val="bg1"/>
                </a:solidFill>
              </a:rPr>
              <a:t>: The left and right subtrees of the root must have the same height.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80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the Worst Case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Take III:</a:t>
                </a:r>
              </a:p>
              <a:p>
                <a:r>
                  <a:rPr lang="en-US" sz="2800" dirty="0" smtClean="0"/>
                  <a:t>The AVL condition</a:t>
                </a:r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endParaRPr lang="en-US" sz="2800" dirty="0"/>
              </a:p>
              <a:p>
                <a:r>
                  <a:rPr lang="en-US" sz="2800" dirty="0" smtClean="0"/>
                  <a:t>This actually works. To convince you it works, we have to check:</a:t>
                </a:r>
                <a:br>
                  <a:rPr lang="en-US" sz="2800" dirty="0" smtClean="0"/>
                </a:br>
                <a:r>
                  <a:rPr lang="en-US" sz="2800" dirty="0" smtClean="0"/>
                  <a:t>1. Such a tree must have height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b="0" dirty="0" smtClean="0"/>
              </a:p>
              <a:p>
                <a:r>
                  <a:rPr lang="en-US" sz="2800" dirty="0" smtClean="0"/>
                  <a:t>2. We must be able to maintain this property when inserting/deleting</a:t>
                </a: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575239" y="2790242"/>
            <a:ext cx="10694504" cy="94090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AVL condition</a:t>
            </a:r>
            <a:r>
              <a:rPr lang="en-US" sz="2800" dirty="0" smtClean="0">
                <a:solidFill>
                  <a:schemeClr val="bg1"/>
                </a:solidFill>
              </a:rPr>
              <a:t>: For every node, the height of its left subtree and right subtree differ by at most 1.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68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Bounding the Height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Suppose you have a tree of height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 smtClean="0"/>
                  <a:t>, meeting the AVL condition.</a:t>
                </a:r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What is the minimum number of nodes in the tree?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800" dirty="0" smtClean="0"/>
                  <a:t>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 smtClean="0"/>
                  <a:t> node</a:t>
                </a:r>
              </a:p>
              <a:p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 smtClean="0"/>
                  <a:t>, 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 smtClean="0"/>
                  <a:t> nodes. </a:t>
                </a:r>
                <a:br>
                  <a:rPr lang="en-US" sz="2800" dirty="0" smtClean="0"/>
                </a:br>
                <a:endParaRPr lang="en-US" sz="2800" dirty="0" smtClean="0"/>
              </a:p>
              <a:p>
                <a:r>
                  <a:rPr lang="en-US" sz="2800" dirty="0" smtClean="0"/>
                  <a:t>In general?</a:t>
                </a: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575239" y="2114381"/>
            <a:ext cx="10694504" cy="94090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AVL condition</a:t>
            </a:r>
            <a:r>
              <a:rPr lang="en-US" sz="2800" dirty="0" smtClean="0">
                <a:solidFill>
                  <a:schemeClr val="bg1"/>
                </a:solidFill>
              </a:rPr>
              <a:t>: For every node, the height of its left subtree and right subtree differ by at most 1.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80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Bounding the Height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In general,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sz="2800" dirty="0" smtClean="0"/>
                  <a:t> be the minimum number of nodes in a tree of height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800" dirty="0" smtClean="0"/>
                  <a:t> meeting the AVL requirement.</a:t>
                </a:r>
              </a:p>
              <a:p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1                          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+1 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 r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402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Bounding the Height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1                          </m:t>
                            </m:r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+1 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 smtClean="0"/>
              </a:p>
              <a:p>
                <a:endParaRPr lang="en-US" sz="2800" dirty="0"/>
              </a:p>
              <a:p>
                <a:r>
                  <a:rPr lang="en-US" sz="2800" dirty="0" smtClean="0"/>
                  <a:t>We can try unrolling or recursion trees. </a:t>
                </a:r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278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Bounding the Height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1                          </m:t>
                            </m:r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+1 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When unrolling we’ll quickly realize:</a:t>
                </a:r>
              </a:p>
              <a:p>
                <a:pPr lvl="1"/>
                <a:r>
                  <a:rPr lang="en-US" sz="2400" dirty="0" smtClean="0"/>
                  <a:t>Something with Fibonacci numbers is going on.</a:t>
                </a:r>
              </a:p>
              <a:p>
                <a:pPr lvl="1"/>
                <a:r>
                  <a:rPr lang="en-US" sz="2400" dirty="0" smtClean="0"/>
                  <a:t>It’s really hard to exactly describe the pattern.</a:t>
                </a:r>
              </a:p>
              <a:p>
                <a:pPr lvl="1"/>
                <a:endParaRPr lang="en-US" sz="2400" dirty="0"/>
              </a:p>
              <a:p>
                <a:r>
                  <a:rPr lang="en-US" sz="2800" dirty="0" smtClean="0"/>
                  <a:t>The real solution (using deep math magic beyond this course) is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−1</m:t>
                    </m:r>
                  </m:oMath>
                </a14:m>
                <a:r>
                  <a:rPr lang="en-US" sz="2800" dirty="0" smtClean="0"/>
                  <a:t>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800" dirty="0" smtClean="0"/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≈1.62</m:t>
                    </m:r>
                  </m:oMath>
                </a14:m>
                <a:endParaRPr lang="en-US" sz="2800" dirty="0" smtClean="0"/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571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Proof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To convince you that the recurrence solution is correct, I don’t need to tell you where it came from. </a:t>
                </a:r>
              </a:p>
              <a:p>
                <a:r>
                  <a:rPr lang="en-US" sz="2800" dirty="0" smtClean="0"/>
                  <a:t>I just need to prove it correct via induction. </a:t>
                </a:r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On whiteboard:</a:t>
                </a:r>
                <a:endParaRPr lang="en-US" sz="2800" dirty="0"/>
              </a:p>
              <a:p>
                <a:r>
                  <a:rPr lang="en-US" sz="2800" dirty="0" smtClean="0"/>
                  <a:t>Fact: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558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Exercises 2,3 are out, due Friday.</a:t>
            </a:r>
          </a:p>
          <a:p>
            <a:r>
              <a:rPr lang="en-US" sz="2800" dirty="0" smtClean="0"/>
              <a:t>Exercise 4 will come out Tuesday, due Wed. July 11 </a:t>
            </a:r>
            <a:r>
              <a:rPr lang="en-US" sz="2800" b="1" dirty="0" smtClean="0"/>
              <a:t>at NOON </a:t>
            </a:r>
          </a:p>
          <a:p>
            <a:pPr lvl="1"/>
            <a:r>
              <a:rPr lang="en-US" sz="2400" dirty="0" smtClean="0"/>
              <a:t>Just enough time for us to give feedback before the midterm!</a:t>
            </a:r>
          </a:p>
          <a:p>
            <a:pPr marL="0" indent="0"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Midterm is next Friday (in lecture)</a:t>
            </a:r>
          </a:p>
          <a:p>
            <a:pPr marL="0" indent="0">
              <a:buNone/>
            </a:pPr>
            <a:r>
              <a:rPr lang="en-US" sz="2800" dirty="0"/>
              <a:t> Friday’s lecture slides are the last thing to be covered on the midterm. 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1534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Two new (old?) ADTs</a:t>
            </a:r>
          </a:p>
          <a:p>
            <a:pPr lvl="1"/>
            <a:r>
              <a:rPr lang="en-US" sz="2400" dirty="0" smtClean="0"/>
              <a:t>Dictionaries</a:t>
            </a:r>
          </a:p>
          <a:p>
            <a:pPr lvl="1"/>
            <a:r>
              <a:rPr lang="en-US" sz="2400" dirty="0" smtClean="0"/>
              <a:t>Sets</a:t>
            </a:r>
          </a:p>
          <a:p>
            <a:r>
              <a:rPr lang="en-US" sz="2800" dirty="0" smtClean="0"/>
              <a:t>Review BSTs</a:t>
            </a:r>
          </a:p>
          <a:p>
            <a:r>
              <a:rPr lang="en-US" sz="2800" dirty="0" smtClean="0"/>
              <a:t>Intro AVL trees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189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Next ADT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DCC242AB-DC0A-4CCD-9CFA-377C2DAFF4E2}"/>
              </a:ext>
            </a:extLst>
          </p:cNvPr>
          <p:cNvSpPr/>
          <p:nvPr/>
        </p:nvSpPr>
        <p:spPr>
          <a:xfrm>
            <a:off x="712587" y="1999275"/>
            <a:ext cx="7405043" cy="460679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E349237B-A02C-43D2-AE06-B4567DAC8A52}"/>
              </a:ext>
            </a:extLst>
          </p:cNvPr>
          <p:cNvSpPr/>
          <p:nvPr/>
        </p:nvSpPr>
        <p:spPr>
          <a:xfrm>
            <a:off x="712587" y="1398542"/>
            <a:ext cx="7405041" cy="600734"/>
          </a:xfrm>
          <a:prstGeom prst="rect">
            <a:avLst/>
          </a:prstGeom>
          <a:solidFill>
            <a:srgbClr val="B6A479"/>
          </a:solidFill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dirty="0" smtClean="0"/>
              <a:t>Dictionary </a:t>
            </a:r>
            <a:r>
              <a:rPr lang="en-US" sz="3000" dirty="0"/>
              <a:t>ADT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lc="http://schemas.openxmlformats.org/drawingml/2006/lockedCanvas" xmlns:a16="http://schemas.microsoft.com/office/drawing/2014/main" xmlns="" id="{9D6FA6F6-9B7E-47D6-BDE8-696163B1195E}"/>
              </a:ext>
            </a:extLst>
          </p:cNvPr>
          <p:cNvSpPr txBox="1"/>
          <p:nvPr/>
        </p:nvSpPr>
        <p:spPr>
          <a:xfrm>
            <a:off x="926680" y="4571570"/>
            <a:ext cx="68853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find(key)</a:t>
            </a:r>
            <a:r>
              <a:rPr lang="en-US" sz="2800" dirty="0" smtClean="0"/>
              <a:t> </a:t>
            </a:r>
            <a:r>
              <a:rPr lang="en-US" sz="2800" dirty="0"/>
              <a:t>– </a:t>
            </a:r>
            <a:r>
              <a:rPr lang="en-US" sz="2800" dirty="0" smtClean="0"/>
              <a:t>returns the stored value associated with key.</a:t>
            </a:r>
            <a:endParaRPr lang="en-US" sz="2800" dirty="0"/>
          </a:p>
        </p:txBody>
      </p:sp>
      <p:sp>
        <p:nvSpPr>
          <p:cNvPr id="8" name="TextBox 10">
            <a:extLst>
              <a:ext uri="{FF2B5EF4-FFF2-40B4-BE49-F238E27FC236}">
                <a16:creationId xmlns:lc="http://schemas.openxmlformats.org/drawingml/2006/lockedCanvas" xmlns:a16="http://schemas.microsoft.com/office/drawing/2014/main" xmlns="" id="{B92B4A1B-DE6B-488B-8450-1A3E832986C6}"/>
              </a:ext>
            </a:extLst>
          </p:cNvPr>
          <p:cNvSpPr txBox="1"/>
          <p:nvPr/>
        </p:nvSpPr>
        <p:spPr>
          <a:xfrm>
            <a:off x="712587" y="1990794"/>
            <a:ext cx="3218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4C3282"/>
                </a:solidFill>
              </a:rPr>
              <a:t>state</a:t>
            </a:r>
          </a:p>
        </p:txBody>
      </p:sp>
      <p:sp>
        <p:nvSpPr>
          <p:cNvPr id="9" name="TextBox 11">
            <a:extLst>
              <a:ext uri="{FF2B5EF4-FFF2-40B4-BE49-F238E27FC236}">
                <a16:creationId xmlns:lc="http://schemas.openxmlformats.org/drawingml/2006/lockedCanvas" xmlns:a16="http://schemas.microsoft.com/office/drawing/2014/main" xmlns="" id="{C48851FA-61FB-4346-B2D1-FA02D3ECB40A}"/>
              </a:ext>
            </a:extLst>
          </p:cNvPr>
          <p:cNvSpPr txBox="1"/>
          <p:nvPr/>
        </p:nvSpPr>
        <p:spPr>
          <a:xfrm>
            <a:off x="712587" y="2811692"/>
            <a:ext cx="3218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4C3282"/>
                </a:solidFill>
              </a:rPr>
              <a:t>behavior</a:t>
            </a:r>
            <a:endParaRPr lang="en-US" sz="2800" b="1" dirty="0">
              <a:solidFill>
                <a:srgbClr val="4C3282"/>
              </a:solidFill>
            </a:endParaRPr>
          </a:p>
        </p:txBody>
      </p:sp>
      <p:sp>
        <p:nvSpPr>
          <p:cNvPr id="10" name="TextBox 12">
            <a:extLst>
              <a:ext uri="{FF2B5EF4-FFF2-40B4-BE49-F238E27FC236}">
                <a16:creationId xmlns:lc="http://schemas.openxmlformats.org/drawingml/2006/lockedCanvas" xmlns:a16="http://schemas.microsoft.com/office/drawing/2014/main" xmlns="" id="{5702A8D9-90E4-4668-8B17-1A0C7F3ED625}"/>
              </a:ext>
            </a:extLst>
          </p:cNvPr>
          <p:cNvSpPr txBox="1"/>
          <p:nvPr/>
        </p:nvSpPr>
        <p:spPr>
          <a:xfrm>
            <a:off x="926680" y="2411701"/>
            <a:ext cx="6660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Set of </a:t>
            </a:r>
            <a:r>
              <a:rPr lang="en-US" sz="2800" dirty="0" smtClean="0"/>
              <a:t>(key, value) pairs</a:t>
            </a:r>
            <a:endParaRPr lang="en-US" sz="2800" dirty="0"/>
          </a:p>
        </p:txBody>
      </p:sp>
      <p:sp>
        <p:nvSpPr>
          <p:cNvPr id="11" name="TextBox 13">
            <a:extLst>
              <a:ext uri="{FF2B5EF4-FFF2-40B4-BE49-F238E27FC236}">
                <a16:creationId xmlns:lc="http://schemas.openxmlformats.org/drawingml/2006/lockedCanvas" xmlns:a16="http://schemas.microsoft.com/office/drawing/2014/main" xmlns="" id="{8DE3E202-03EC-4175-95D5-D54431F389D3}"/>
              </a:ext>
            </a:extLst>
          </p:cNvPr>
          <p:cNvSpPr txBox="1"/>
          <p:nvPr/>
        </p:nvSpPr>
        <p:spPr>
          <a:xfrm>
            <a:off x="902309" y="5506099"/>
            <a:ext cx="6934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delete(key)</a:t>
            </a:r>
            <a:r>
              <a:rPr lang="en-US" sz="2800" dirty="0" smtClean="0"/>
              <a:t> </a:t>
            </a:r>
            <a:r>
              <a:rPr lang="en-US" sz="2800" dirty="0"/>
              <a:t>– </a:t>
            </a:r>
            <a:r>
              <a:rPr lang="en-US" sz="2800" dirty="0" smtClean="0"/>
              <a:t>removes the key and its value from the dictionary.</a:t>
            </a:r>
            <a:endParaRPr lang="en-US" sz="2800" u="sng" dirty="0"/>
          </a:p>
        </p:txBody>
      </p:sp>
      <p:sp>
        <p:nvSpPr>
          <p:cNvPr id="12" name="TextBox 14">
            <a:extLst>
              <a:ext uri="{FF2B5EF4-FFF2-40B4-BE49-F238E27FC236}">
                <a16:creationId xmlns:lc="http://schemas.openxmlformats.org/drawingml/2006/lockedCanvas" xmlns:a16="http://schemas.microsoft.com/office/drawing/2014/main" xmlns="" id="{AF07495C-41D3-4217-8A2C-7645F04D65C0}"/>
              </a:ext>
            </a:extLst>
          </p:cNvPr>
          <p:cNvSpPr txBox="1"/>
          <p:nvPr/>
        </p:nvSpPr>
        <p:spPr>
          <a:xfrm>
            <a:off x="926680" y="3224117"/>
            <a:ext cx="66114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insert(key, value) </a:t>
            </a:r>
            <a:r>
              <a:rPr lang="en-US" sz="2800" dirty="0"/>
              <a:t>– </a:t>
            </a:r>
            <a:r>
              <a:rPr lang="en-US" sz="2800" dirty="0" smtClean="0"/>
              <a:t>inserts (key, value) pair. If key was already in dictionary, overwrites the previous value.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8331721" y="1492898"/>
            <a:ext cx="37234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4C3282"/>
                </a:solidFill>
              </a:rPr>
              <a:t>Real world intuition:</a:t>
            </a:r>
            <a:br>
              <a:rPr lang="en-US" sz="2800" dirty="0" smtClean="0">
                <a:solidFill>
                  <a:srgbClr val="4C3282"/>
                </a:solidFill>
              </a:rPr>
            </a:br>
            <a:r>
              <a:rPr lang="en-US" sz="2800" dirty="0" smtClean="0">
                <a:solidFill>
                  <a:srgbClr val="4C3282"/>
                </a:solidFill>
              </a:rPr>
              <a:t>keys: words</a:t>
            </a:r>
          </a:p>
          <a:p>
            <a:r>
              <a:rPr lang="en-US" sz="2800" dirty="0">
                <a:solidFill>
                  <a:srgbClr val="4C3282"/>
                </a:solidFill>
              </a:rPr>
              <a:t>v</a:t>
            </a:r>
            <a:r>
              <a:rPr lang="en-US" sz="2800" dirty="0" smtClean="0">
                <a:solidFill>
                  <a:srgbClr val="4C3282"/>
                </a:solidFill>
              </a:rPr>
              <a:t>alues: definitions</a:t>
            </a:r>
            <a:endParaRPr lang="en-US" sz="2800" dirty="0">
              <a:solidFill>
                <a:srgbClr val="4C328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34873" y="3032449"/>
            <a:ext cx="33276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Dictionaries are often called “maps”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6250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Next ADT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DCC242AB-DC0A-4CCD-9CFA-377C2DAFF4E2}"/>
              </a:ext>
            </a:extLst>
          </p:cNvPr>
          <p:cNvSpPr/>
          <p:nvPr/>
        </p:nvSpPr>
        <p:spPr>
          <a:xfrm>
            <a:off x="712587" y="1999275"/>
            <a:ext cx="7405043" cy="460679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E349237B-A02C-43D2-AE06-B4567DAC8A52}"/>
              </a:ext>
            </a:extLst>
          </p:cNvPr>
          <p:cNvSpPr/>
          <p:nvPr/>
        </p:nvSpPr>
        <p:spPr>
          <a:xfrm>
            <a:off x="712587" y="1398542"/>
            <a:ext cx="7405041" cy="600734"/>
          </a:xfrm>
          <a:prstGeom prst="rect">
            <a:avLst/>
          </a:prstGeom>
          <a:solidFill>
            <a:srgbClr val="B6A479"/>
          </a:solidFill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dirty="0" smtClean="0"/>
              <a:t>Set ADT</a:t>
            </a:r>
            <a:endParaRPr lang="en-US" sz="3000" dirty="0"/>
          </a:p>
        </p:txBody>
      </p:sp>
      <p:sp>
        <p:nvSpPr>
          <p:cNvPr id="7" name="TextBox 8">
            <a:extLst>
              <a:ext uri="{FF2B5EF4-FFF2-40B4-BE49-F238E27FC236}">
                <a16:creationId xmlns:lc="http://schemas.openxmlformats.org/drawingml/2006/lockedCanvas" xmlns:a16="http://schemas.microsoft.com/office/drawing/2014/main" xmlns="" id="{9D6FA6F6-9B7E-47D6-BDE8-696163B1195E}"/>
              </a:ext>
            </a:extLst>
          </p:cNvPr>
          <p:cNvSpPr txBox="1"/>
          <p:nvPr/>
        </p:nvSpPr>
        <p:spPr>
          <a:xfrm>
            <a:off x="926680" y="4422502"/>
            <a:ext cx="68853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find(element)</a:t>
            </a:r>
            <a:r>
              <a:rPr lang="en-US" sz="2800" dirty="0" smtClean="0"/>
              <a:t> </a:t>
            </a:r>
            <a:r>
              <a:rPr lang="en-US" sz="2800" dirty="0"/>
              <a:t>– </a:t>
            </a:r>
            <a:r>
              <a:rPr lang="en-US" sz="2800" dirty="0" smtClean="0"/>
              <a:t>returns true if element is in the set, false otherwise.</a:t>
            </a:r>
            <a:endParaRPr lang="en-US" sz="2800" dirty="0"/>
          </a:p>
        </p:txBody>
      </p:sp>
      <p:sp>
        <p:nvSpPr>
          <p:cNvPr id="8" name="TextBox 10">
            <a:extLst>
              <a:ext uri="{FF2B5EF4-FFF2-40B4-BE49-F238E27FC236}">
                <a16:creationId xmlns:lc="http://schemas.openxmlformats.org/drawingml/2006/lockedCanvas" xmlns:a16="http://schemas.microsoft.com/office/drawing/2014/main" xmlns="" id="{B92B4A1B-DE6B-488B-8450-1A3E832986C6}"/>
              </a:ext>
            </a:extLst>
          </p:cNvPr>
          <p:cNvSpPr txBox="1"/>
          <p:nvPr/>
        </p:nvSpPr>
        <p:spPr>
          <a:xfrm>
            <a:off x="712587" y="1990794"/>
            <a:ext cx="3218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4C3282"/>
                </a:solidFill>
              </a:rPr>
              <a:t>state</a:t>
            </a:r>
          </a:p>
        </p:txBody>
      </p:sp>
      <p:sp>
        <p:nvSpPr>
          <p:cNvPr id="9" name="TextBox 11">
            <a:extLst>
              <a:ext uri="{FF2B5EF4-FFF2-40B4-BE49-F238E27FC236}">
                <a16:creationId xmlns:lc="http://schemas.openxmlformats.org/drawingml/2006/lockedCanvas" xmlns:a16="http://schemas.microsoft.com/office/drawing/2014/main" xmlns="" id="{C48851FA-61FB-4346-B2D1-FA02D3ECB40A}"/>
              </a:ext>
            </a:extLst>
          </p:cNvPr>
          <p:cNvSpPr txBox="1"/>
          <p:nvPr/>
        </p:nvSpPr>
        <p:spPr>
          <a:xfrm>
            <a:off x="712587" y="2811692"/>
            <a:ext cx="3218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4C3282"/>
                </a:solidFill>
              </a:rPr>
              <a:t>behavior</a:t>
            </a:r>
            <a:endParaRPr lang="en-US" sz="2800" b="1" dirty="0">
              <a:solidFill>
                <a:srgbClr val="4C3282"/>
              </a:solidFill>
            </a:endParaRPr>
          </a:p>
        </p:txBody>
      </p:sp>
      <p:sp>
        <p:nvSpPr>
          <p:cNvPr id="10" name="TextBox 12">
            <a:extLst>
              <a:ext uri="{FF2B5EF4-FFF2-40B4-BE49-F238E27FC236}">
                <a16:creationId xmlns:lc="http://schemas.openxmlformats.org/drawingml/2006/lockedCanvas" xmlns:a16="http://schemas.microsoft.com/office/drawing/2014/main" xmlns="" id="{5702A8D9-90E4-4668-8B17-1A0C7F3ED625}"/>
              </a:ext>
            </a:extLst>
          </p:cNvPr>
          <p:cNvSpPr txBox="1"/>
          <p:nvPr/>
        </p:nvSpPr>
        <p:spPr>
          <a:xfrm>
            <a:off x="926680" y="2411701"/>
            <a:ext cx="6660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Set of </a:t>
            </a:r>
            <a:r>
              <a:rPr lang="en-US" sz="2800" dirty="0" smtClean="0"/>
              <a:t>elements</a:t>
            </a:r>
            <a:endParaRPr lang="en-US" sz="2800" dirty="0"/>
          </a:p>
        </p:txBody>
      </p:sp>
      <p:sp>
        <p:nvSpPr>
          <p:cNvPr id="11" name="TextBox 13">
            <a:extLst>
              <a:ext uri="{FF2B5EF4-FFF2-40B4-BE49-F238E27FC236}">
                <a16:creationId xmlns:lc="http://schemas.openxmlformats.org/drawingml/2006/lockedCanvas" xmlns:a16="http://schemas.microsoft.com/office/drawing/2014/main" xmlns="" id="{8DE3E202-03EC-4175-95D5-D54431F389D3}"/>
              </a:ext>
            </a:extLst>
          </p:cNvPr>
          <p:cNvSpPr txBox="1"/>
          <p:nvPr/>
        </p:nvSpPr>
        <p:spPr>
          <a:xfrm>
            <a:off x="902309" y="5506099"/>
            <a:ext cx="6934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delete(key)</a:t>
            </a:r>
            <a:r>
              <a:rPr lang="en-US" sz="2800" dirty="0" smtClean="0"/>
              <a:t> </a:t>
            </a:r>
            <a:r>
              <a:rPr lang="en-US" sz="2800" dirty="0"/>
              <a:t>– </a:t>
            </a:r>
            <a:r>
              <a:rPr lang="en-US" sz="2800" dirty="0" smtClean="0"/>
              <a:t>removes the key and its value from the dictionary.</a:t>
            </a:r>
            <a:endParaRPr lang="en-US" sz="2800" u="sng" dirty="0"/>
          </a:p>
        </p:txBody>
      </p:sp>
      <p:sp>
        <p:nvSpPr>
          <p:cNvPr id="12" name="TextBox 14">
            <a:extLst>
              <a:ext uri="{FF2B5EF4-FFF2-40B4-BE49-F238E27FC236}">
                <a16:creationId xmlns:lc="http://schemas.openxmlformats.org/drawingml/2006/lockedCanvas" xmlns:a16="http://schemas.microsoft.com/office/drawing/2014/main" xmlns="" id="{AF07495C-41D3-4217-8A2C-7645F04D65C0}"/>
              </a:ext>
            </a:extLst>
          </p:cNvPr>
          <p:cNvSpPr txBox="1"/>
          <p:nvPr/>
        </p:nvSpPr>
        <p:spPr>
          <a:xfrm>
            <a:off x="926680" y="3224117"/>
            <a:ext cx="6611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insert(element) </a:t>
            </a:r>
            <a:r>
              <a:rPr lang="en-US" sz="2800" dirty="0"/>
              <a:t>– </a:t>
            </a:r>
            <a:r>
              <a:rPr lang="en-US" sz="2800" dirty="0" smtClean="0"/>
              <a:t>inserts element into the set.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8331721" y="1492898"/>
            <a:ext cx="37234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4C3282"/>
                </a:solidFill>
              </a:rPr>
              <a:t>Usually implemented as a dictionary with values “true” or “false”</a:t>
            </a:r>
            <a:endParaRPr lang="en-US" sz="2800" dirty="0">
              <a:solidFill>
                <a:srgbClr val="4C328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34873" y="3032449"/>
            <a:ext cx="33276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Later in the course we’ll want more complicated set operations like </a:t>
            </a:r>
            <a:r>
              <a:rPr lang="en-US" sz="2800" b="1" dirty="0" smtClean="0"/>
              <a:t>union(set1, set2)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3976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Dictionaries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10489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Dictionaries show up all the time.</a:t>
            </a:r>
          </a:p>
          <a:p>
            <a:r>
              <a:rPr lang="en-US" sz="2800" dirty="0" smtClean="0"/>
              <a:t>There are too many applications to really list all of them:</a:t>
            </a:r>
          </a:p>
          <a:p>
            <a:pPr lvl="1"/>
            <a:r>
              <a:rPr lang="en-US" sz="2400" dirty="0" smtClean="0"/>
              <a:t>Phonebooks</a:t>
            </a:r>
          </a:p>
          <a:p>
            <a:pPr lvl="1"/>
            <a:r>
              <a:rPr lang="en-US" sz="2400" dirty="0" smtClean="0"/>
              <a:t>Indexes</a:t>
            </a:r>
          </a:p>
          <a:p>
            <a:pPr lvl="1"/>
            <a:r>
              <a:rPr lang="en-US" sz="2400" dirty="0" smtClean="0"/>
              <a:t>Databases</a:t>
            </a:r>
          </a:p>
          <a:p>
            <a:pPr lvl="1"/>
            <a:r>
              <a:rPr lang="en-US" sz="2400" dirty="0" smtClean="0"/>
              <a:t>Operating System memory management</a:t>
            </a:r>
          </a:p>
          <a:p>
            <a:pPr lvl="1"/>
            <a:r>
              <a:rPr lang="en-US" sz="2400" dirty="0" smtClean="0"/>
              <a:t>The internet (DNS)</a:t>
            </a:r>
          </a:p>
          <a:p>
            <a:pPr lvl="1"/>
            <a:r>
              <a:rPr lang="en-US" sz="2400" dirty="0" smtClean="0"/>
              <a:t>…</a:t>
            </a:r>
          </a:p>
          <a:p>
            <a:r>
              <a:rPr lang="en-US" sz="2800" dirty="0" smtClean="0"/>
              <a:t>Any time you want to organize information for easy retrieval. </a:t>
            </a:r>
          </a:p>
          <a:p>
            <a:r>
              <a:rPr lang="en-US" sz="2800" dirty="0" smtClean="0"/>
              <a:t>We’re going to design three </a:t>
            </a:r>
            <a:r>
              <a:rPr lang="en-US" sz="2800" i="1" dirty="0" smtClean="0"/>
              <a:t>completely different </a:t>
            </a:r>
            <a:r>
              <a:rPr lang="en-US" sz="2800" dirty="0" smtClean="0"/>
              <a:t>implementations of Dictionaries – they have that many different uses.  </a:t>
            </a:r>
          </a:p>
        </p:txBody>
      </p:sp>
    </p:spTree>
    <p:extLst>
      <p:ext uri="{BB962C8B-B14F-4D97-AF65-F5344CB8AC3E}">
        <p14:creationId xmlns:p14="http://schemas.microsoft.com/office/powerpoint/2010/main" val="81735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Dictionary Implementations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0810559"/>
              </p:ext>
            </p:extLst>
          </p:nvPr>
        </p:nvGraphicFramePr>
        <p:xfrm>
          <a:off x="574675" y="1463675"/>
          <a:ext cx="11187112" cy="3210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6190"/>
                <a:gridCol w="2277366"/>
                <a:gridCol w="2796778"/>
                <a:gridCol w="279677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Insert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Find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Delete</a:t>
                      </a:r>
                      <a:endParaRPr lang="en-US" sz="2800" dirty="0"/>
                    </a:p>
                  </a:txBody>
                  <a:tcPr/>
                </a:tc>
              </a:tr>
              <a:tr h="66805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Unsorted Linked List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  <a:tr h="67180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Unsorted Array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  <a:tr h="66247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Sorted Linked List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  <a:tr h="6904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Sorted Array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74675" y="4739951"/>
                <a:ext cx="1153646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What are the worst case running times for each operation if you have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/>
                  <a:t> (key, value) pairs. </a:t>
                </a:r>
              </a:p>
              <a:p>
                <a:r>
                  <a:rPr lang="en-US" sz="2800" dirty="0" smtClean="0"/>
                  <a:t>Assume the arrays do not need to be resized. </a:t>
                </a:r>
                <a:endParaRPr lang="en-US" sz="2800" dirty="0"/>
              </a:p>
              <a:p>
                <a:r>
                  <a:rPr lang="en-US" sz="2800" dirty="0" smtClean="0"/>
                  <a:t>Think about what happens if a repeat key is inserted!</a:t>
                </a:r>
                <a:endParaRPr lang="en-US" sz="28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75" y="4739951"/>
                <a:ext cx="11536460" cy="1815882"/>
              </a:xfrm>
              <a:prstGeom prst="rect">
                <a:avLst/>
              </a:prstGeom>
              <a:blipFill rotWithShape="0">
                <a:blip r:embed="rId2"/>
                <a:stretch>
                  <a:fillRect l="-1057" t="-3704" b="-8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237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Dictionary Implementations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686905700"/>
                  </p:ext>
                </p:extLst>
              </p:nvPr>
            </p:nvGraphicFramePr>
            <p:xfrm>
              <a:off x="574675" y="1463675"/>
              <a:ext cx="11187112" cy="321096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16190"/>
                    <a:gridCol w="2277366"/>
                    <a:gridCol w="2796778"/>
                    <a:gridCol w="279677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Insert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Find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Delete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6680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Unsorted Linked List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</a:tr>
                  <a:tr h="6718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Unsorted Array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</a:tr>
                  <a:tr h="66247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Sorted Linked List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</a:tr>
                  <a:tr h="6904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Sorted Array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686905700"/>
                  </p:ext>
                </p:extLst>
              </p:nvPr>
            </p:nvGraphicFramePr>
            <p:xfrm>
              <a:off x="574675" y="1463675"/>
              <a:ext cx="11187112" cy="321096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16190"/>
                    <a:gridCol w="2277366"/>
                    <a:gridCol w="2796778"/>
                    <a:gridCol w="2796778"/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Insert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Find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Delete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6680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Unsorted Linked List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45722" t="-86364" r="-246524" b="-3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218" t="-86364" r="-100871" b="-3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0218" t="-86364" r="-871" b="-303636"/>
                          </a:stretch>
                        </a:blipFill>
                      </a:tcPr>
                    </a:tc>
                  </a:tr>
                  <a:tr h="6718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Unsorted Array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45722" t="-186364" r="-246524" b="-2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218" t="-186364" r="-100871" b="-2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0218" t="-186364" r="-871" b="-203636"/>
                          </a:stretch>
                        </a:blipFill>
                      </a:tcPr>
                    </a:tc>
                  </a:tr>
                  <a:tr h="66247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Sorted Linked List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45722" t="-288991" r="-246524" b="-1055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218" t="-288991" r="-100871" b="-1055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0218" t="-288991" r="-871" b="-105505"/>
                          </a:stretch>
                        </a:blipFill>
                      </a:tcPr>
                    </a:tc>
                  </a:tr>
                  <a:tr h="6904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Sorted Array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45722" t="-375221" r="-246524" b="-1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218" t="-375221" r="-100871" b="-1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0218" t="-375221" r="-871" b="-177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74675" y="4739951"/>
                <a:ext cx="1153646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What are the worst case running times for each operation if you have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/>
                  <a:t> (key, value) pairs. </a:t>
                </a:r>
              </a:p>
              <a:p>
                <a:r>
                  <a:rPr lang="en-US" sz="2800" dirty="0" smtClean="0"/>
                  <a:t>Assume the arrays do not need to be resized. </a:t>
                </a:r>
                <a:endParaRPr lang="en-US" sz="2800" dirty="0"/>
              </a:p>
              <a:p>
                <a:r>
                  <a:rPr lang="en-US" sz="2800" dirty="0" smtClean="0"/>
                  <a:t>Think about what happens if a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repeat key </a:t>
                </a:r>
                <a:r>
                  <a:rPr lang="en-US" sz="2800" dirty="0" smtClean="0"/>
                  <a:t>is inserted!</a:t>
                </a:r>
                <a:endParaRPr lang="en-US" sz="28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75" y="4739951"/>
                <a:ext cx="11536460" cy="1815882"/>
              </a:xfrm>
              <a:prstGeom prst="rect">
                <a:avLst/>
              </a:prstGeom>
              <a:blipFill rotWithShape="0">
                <a:blip r:embed="rId3"/>
                <a:stretch>
                  <a:fillRect l="-1057" t="-3704" b="-8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838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Kasey">
      <a:majorFont>
        <a:latin typeface="Georgia"/>
        <a:ea typeface=""/>
        <a:cs typeface=""/>
      </a:majorFont>
      <a:minorFont>
        <a:latin typeface="Segoe UI Semi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1184</TotalTime>
  <Words>1365</Words>
  <Application>Microsoft Office PowerPoint</Application>
  <PresentationFormat>Widescreen</PresentationFormat>
  <Paragraphs>291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Dictionaries I</vt:lpstr>
      <vt:lpstr>Announcements</vt:lpstr>
      <vt:lpstr>Announcements</vt:lpstr>
      <vt:lpstr>Outline</vt:lpstr>
      <vt:lpstr>Our Next ADT</vt:lpstr>
      <vt:lpstr>Our Next ADT</vt:lpstr>
      <vt:lpstr>Uses of Dictionaries</vt:lpstr>
      <vt:lpstr>Simple Dictionary Implementations</vt:lpstr>
      <vt:lpstr>Simple Dictionary Implementations</vt:lpstr>
      <vt:lpstr>Aside: Lazy Deletion</vt:lpstr>
      <vt:lpstr>Simple Dictionary Implementations</vt:lpstr>
      <vt:lpstr>A Better Implementation</vt:lpstr>
      <vt:lpstr>A Better Implementation</vt:lpstr>
      <vt:lpstr>Deletion from BSTs</vt:lpstr>
      <vt:lpstr>Deletion – Easy Cases</vt:lpstr>
      <vt:lpstr>Deletion – Easy Cases</vt:lpstr>
      <vt:lpstr>Deletion – Easy Cases</vt:lpstr>
      <vt:lpstr>Deletion – The Hard Case</vt:lpstr>
      <vt:lpstr>A Better Implementation</vt:lpstr>
      <vt:lpstr>A Better Implementation</vt:lpstr>
      <vt:lpstr>Avoiding the Worst Case</vt:lpstr>
      <vt:lpstr>Avoiding the Worst Case</vt:lpstr>
      <vt:lpstr>Avoiding the Worst Case</vt:lpstr>
      <vt:lpstr>Bounding the Height</vt:lpstr>
      <vt:lpstr>Bounding the Height</vt:lpstr>
      <vt:lpstr>Bounding the Height</vt:lpstr>
      <vt:lpstr>Bounding the Height</vt:lpstr>
      <vt:lpstr>The Proof</vt:lpstr>
    </vt:vector>
  </TitlesOfParts>
  <Company>CSE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Dictionaries I: AVL Trees</dc:title>
  <dc:creator>Robert Weber</dc:creator>
  <cp:lastModifiedBy>Robert Weber</cp:lastModifiedBy>
  <cp:revision>28</cp:revision>
  <dcterms:created xsi:type="dcterms:W3CDTF">2018-07-01T20:29:15Z</dcterms:created>
  <dcterms:modified xsi:type="dcterms:W3CDTF">2018-07-02T16:13:26Z</dcterms:modified>
</cp:coreProperties>
</file>