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56" r:id="rId2"/>
    <p:sldId id="273" r:id="rId3"/>
    <p:sldId id="266" r:id="rId4"/>
    <p:sldId id="257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80" r:id="rId17"/>
    <p:sldId id="279" r:id="rId18"/>
    <p:sldId id="281" r:id="rId19"/>
    <p:sldId id="260" r:id="rId20"/>
    <p:sldId id="261" r:id="rId21"/>
    <p:sldId id="262" r:id="rId22"/>
    <p:sldId id="263" r:id="rId23"/>
    <p:sldId id="264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CE45F-5F9D-4AE2-8A64-957991077E4F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1D1E7-8212-49DA-85B9-4EF64643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D1E7-8212-49DA-85B9-4EF646435D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7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986B013-A570-4FAE-844F-3B22DF9037D5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=""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7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079E-2807-4B18-97E2-7EEB044CE68A}" type="datetime1">
              <a:rPr lang="en-US" smtClean="0"/>
              <a:t>6/24/2018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=""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=""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=""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=""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=""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7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B227-65E5-4288-AC6F-E8EAA32B88F8}" type="datetime1">
              <a:rPr lang="en-US" smtClean="0"/>
              <a:t>6/24/2018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=""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=""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=""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53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C9B4-1AA1-4A98-BD89-F8481A0D07DF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8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49C-685A-4AAC-AA61-5F5E10A8A35A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=""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32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A7B2-DC14-4B73-815A-1AB5A431D924}" type="datetime1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A132-BBF6-4D3B-81AE-27FB5FFF8D77}" type="datetime1">
              <a:rPr lang="en-US" smtClean="0"/>
              <a:t>6/24/2018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1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B68C-9809-471D-A2E9-753935FB3F84}" type="datetime1">
              <a:rPr lang="en-US" smtClean="0"/>
              <a:t>6/24/2018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7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33B3-0D0A-47BC-A13A-13DFF9E52766}" type="datetime1">
              <a:rPr lang="en-US" smtClean="0"/>
              <a:t>6/24/2018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08EE-1D6B-4E12-9231-3A897E000011}" type="datetime1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42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39F0-DAAD-4555-BB98-3E23C48F5EBC}" type="datetime1">
              <a:rPr lang="en-US" smtClean="0"/>
              <a:t>6/24/2018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=""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=""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=""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=""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=""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=""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=""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=""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=""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=""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=""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=""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63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83797F5-50EE-427B-94B3-1A9F1D4276D2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A684D91-6951-4247-8A71-3C3C7BB0A60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77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Heaps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Structures and Parallelism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Really Faster?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How long does it take to percolate everything down?</a:t>
                </a:r>
              </a:p>
              <a:p>
                <a:r>
                  <a:rPr lang="en-US" sz="2800" dirty="0" smtClean="0"/>
                  <a:t>Each element at level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 will do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 operations (up to some constant factor) </a:t>
                </a:r>
              </a:p>
              <a:p>
                <a:r>
                  <a:rPr lang="en-US" sz="2800" dirty="0" smtClean="0"/>
                  <a:t>Total operations?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9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Floyd’s </a:t>
            </a:r>
            <a:r>
              <a:rPr lang="en-US" dirty="0" err="1" smtClean="0"/>
              <a:t>BuildHeap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Ok, it’s really faster. </a:t>
            </a:r>
            <a:br>
              <a:rPr lang="en-US" sz="2800" dirty="0" smtClean="0"/>
            </a:br>
            <a:r>
              <a:rPr lang="en-US" sz="2800" dirty="0" smtClean="0"/>
              <a:t>But can we make it </a:t>
            </a:r>
            <a:r>
              <a:rPr lang="en-US" sz="2800" b="1" dirty="0" smtClean="0"/>
              <a:t>work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It’s not clear what order to call the </a:t>
            </a:r>
            <a:r>
              <a:rPr lang="en-US" sz="2800" dirty="0" err="1" smtClean="0"/>
              <a:t>percolateDown’s</a:t>
            </a:r>
            <a:r>
              <a:rPr lang="en-US" sz="2800" dirty="0" smtClean="0"/>
              <a:t> in.</a:t>
            </a:r>
          </a:p>
          <a:p>
            <a:r>
              <a:rPr lang="en-US" sz="2800" dirty="0" smtClean="0"/>
              <a:t>Should we start at the top or bottom?</a:t>
            </a:r>
            <a:endParaRPr lang="en-US" sz="2800" dirty="0"/>
          </a:p>
          <a:p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6320082" cy="2930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StartTop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n;i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percolateDown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91730" y="3727326"/>
            <a:ext cx="6550238" cy="293086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StartBottom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=n;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&gt;= 0;i--){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percolateDown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45233" y="4394718"/>
            <a:ext cx="4310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Try both of these on some trees. Is either of them possibly an ok algorithm?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17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One </a:t>
            </a:r>
            <a:r>
              <a:rPr lang="en-US" dirty="0" err="1" smtClean="0"/>
              <a:t>Possiblity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you run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StartTop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800" dirty="0" smtClean="0"/>
              <a:t>on this heap, it will fail. 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13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82579" y="2324347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3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4916590" y="4103719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3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3140957" y="4103720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5340841" y="3159626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7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3960060" y="3148131"/>
            <a:ext cx="524226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8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5991250" y="4074885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" name="Straight Arrow Connector 11"/>
          <p:cNvCxnSpPr>
            <a:stCxn id="6" idx="3"/>
            <a:endCxn id="10" idx="7"/>
          </p:cNvCxnSpPr>
          <p:nvPr/>
        </p:nvCxnSpPr>
        <p:spPr>
          <a:xfrm flipH="1">
            <a:off x="4407515" y="2816548"/>
            <a:ext cx="259512" cy="4160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5"/>
            <a:endCxn id="9" idx="0"/>
          </p:cNvCxnSpPr>
          <p:nvPr/>
        </p:nvCxnSpPr>
        <p:spPr>
          <a:xfrm>
            <a:off x="5074780" y="2816548"/>
            <a:ext cx="554386" cy="3430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 flipH="1">
            <a:off x="3660963" y="3640332"/>
            <a:ext cx="375868" cy="5655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4"/>
            <a:endCxn id="7" idx="7"/>
          </p:cNvCxnSpPr>
          <p:nvPr/>
        </p:nvCxnSpPr>
        <p:spPr>
          <a:xfrm flipH="1">
            <a:off x="5408791" y="3736275"/>
            <a:ext cx="220375" cy="451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5"/>
            <a:endCxn id="11" idx="0"/>
          </p:cNvCxnSpPr>
          <p:nvPr/>
        </p:nvCxnSpPr>
        <p:spPr>
          <a:xfrm>
            <a:off x="5833042" y="3651827"/>
            <a:ext cx="446533" cy="4230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146161" y="4118291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  <a:endParaRPr lang="en-US" sz="2400" dirty="0"/>
          </a:p>
        </p:txBody>
      </p:sp>
      <p:cxnSp>
        <p:nvCxnSpPr>
          <p:cNvPr id="18" name="Straight Arrow Connector 17"/>
          <p:cNvCxnSpPr>
            <a:endCxn id="17" idx="0"/>
          </p:cNvCxnSpPr>
          <p:nvPr/>
        </p:nvCxnSpPr>
        <p:spPr>
          <a:xfrm>
            <a:off x="4264805" y="3753216"/>
            <a:ext cx="169681" cy="365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991249" y="4090729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40841" y="3167548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82578" y="2324346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82577" y="2330030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40840" y="3167548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53737" y="3167548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3</a:t>
            </a:r>
            <a:endParaRPr lang="en-US" sz="2400" dirty="0"/>
          </a:p>
        </p:txBody>
      </p:sp>
      <p:sp>
        <p:nvSpPr>
          <p:cNvPr id="26" name="Oval 25"/>
          <p:cNvSpPr/>
          <p:nvPr/>
        </p:nvSpPr>
        <p:spPr>
          <a:xfrm>
            <a:off x="4911238" y="4103719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925793" y="3148131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  <a:endParaRPr lang="en-US" sz="2400" dirty="0"/>
          </a:p>
        </p:txBody>
      </p:sp>
      <p:sp>
        <p:nvSpPr>
          <p:cNvPr id="28" name="Oval 27"/>
          <p:cNvSpPr/>
          <p:nvPr/>
        </p:nvSpPr>
        <p:spPr>
          <a:xfrm>
            <a:off x="3167168" y="4100027"/>
            <a:ext cx="524226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076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One Possibility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900" dirty="0">
                <a:cs typeface="Courier New" panose="02070309020205020404" pitchFamily="49" charset="0"/>
              </a:rPr>
              <a:t>But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StartBottom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900" dirty="0">
                <a:cs typeface="Courier New" panose="02070309020205020404" pitchFamily="49" charset="0"/>
              </a:rPr>
              <a:t> seems to work.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Does it always work?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14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82579" y="2324347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3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4916590" y="4103719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3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3140957" y="4103720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5340841" y="3159626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7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3960060" y="3148131"/>
            <a:ext cx="524226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8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5991250" y="4074885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" name="Straight Arrow Connector 11"/>
          <p:cNvCxnSpPr>
            <a:stCxn id="6" idx="3"/>
            <a:endCxn id="10" idx="7"/>
          </p:cNvCxnSpPr>
          <p:nvPr/>
        </p:nvCxnSpPr>
        <p:spPr>
          <a:xfrm flipH="1">
            <a:off x="4407515" y="2816548"/>
            <a:ext cx="259512" cy="4160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5"/>
            <a:endCxn id="9" idx="0"/>
          </p:cNvCxnSpPr>
          <p:nvPr/>
        </p:nvCxnSpPr>
        <p:spPr>
          <a:xfrm>
            <a:off x="5074780" y="2816548"/>
            <a:ext cx="554386" cy="3430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 flipH="1">
            <a:off x="3660963" y="3640332"/>
            <a:ext cx="375868" cy="5655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4"/>
            <a:endCxn id="7" idx="7"/>
          </p:cNvCxnSpPr>
          <p:nvPr/>
        </p:nvCxnSpPr>
        <p:spPr>
          <a:xfrm flipH="1">
            <a:off x="5408791" y="3736275"/>
            <a:ext cx="220375" cy="451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5"/>
            <a:endCxn id="11" idx="0"/>
          </p:cNvCxnSpPr>
          <p:nvPr/>
        </p:nvCxnSpPr>
        <p:spPr>
          <a:xfrm>
            <a:off x="5833042" y="3651827"/>
            <a:ext cx="446533" cy="4230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146161" y="4118291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  <a:endParaRPr lang="en-US" sz="2400" dirty="0"/>
          </a:p>
        </p:txBody>
      </p:sp>
      <p:cxnSp>
        <p:nvCxnSpPr>
          <p:cNvPr id="18" name="Straight Arrow Connector 17"/>
          <p:cNvCxnSpPr>
            <a:endCxn id="17" idx="0"/>
          </p:cNvCxnSpPr>
          <p:nvPr/>
        </p:nvCxnSpPr>
        <p:spPr>
          <a:xfrm>
            <a:off x="4264805" y="3753216"/>
            <a:ext cx="169681" cy="365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991249" y="4090729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40841" y="3167548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82578" y="2324346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916590" y="4103719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351973" y="3171037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3</a:t>
            </a:r>
            <a:endParaRPr lang="en-US" sz="2400" dirty="0"/>
          </a:p>
        </p:txBody>
      </p:sp>
      <p:sp>
        <p:nvSpPr>
          <p:cNvPr id="30" name="Oval 29"/>
          <p:cNvSpPr/>
          <p:nvPr/>
        </p:nvSpPr>
        <p:spPr>
          <a:xfrm>
            <a:off x="3923983" y="3159625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3178780" y="4107090"/>
            <a:ext cx="524226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8</a:t>
            </a:r>
            <a:endParaRPr lang="en-US" sz="2400" dirty="0"/>
          </a:p>
        </p:txBody>
      </p:sp>
      <p:sp>
        <p:nvSpPr>
          <p:cNvPr id="32" name="Oval 31"/>
          <p:cNvSpPr/>
          <p:nvPr/>
        </p:nvSpPr>
        <p:spPr>
          <a:xfrm>
            <a:off x="4582577" y="2324345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  <a:endParaRPr lang="en-US" sz="2400" dirty="0"/>
          </a:p>
        </p:txBody>
      </p:sp>
      <p:sp>
        <p:nvSpPr>
          <p:cNvPr id="33" name="Oval 32"/>
          <p:cNvSpPr/>
          <p:nvPr/>
        </p:nvSpPr>
        <p:spPr>
          <a:xfrm>
            <a:off x="3937701" y="3175572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158899" y="4119109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930842" y="3177959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302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Prove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Well, let’s sketch the proof of it.</a:t>
            </a:r>
            <a:br>
              <a:rPr lang="en-US" sz="2800" dirty="0" smtClean="0"/>
            </a:br>
            <a:r>
              <a:rPr lang="en-US" sz="2800" dirty="0" smtClean="0"/>
              <a:t>On the whiteboard.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Operations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Let’s do more things with heaps!</a:t>
                </a:r>
              </a:p>
              <a:p>
                <a:r>
                  <a:rPr lang="en-US" sz="2800" b="1" dirty="0" err="1" smtClean="0"/>
                  <a:t>IncreaseKey</a:t>
                </a:r>
                <a:r>
                  <a:rPr lang="en-US" sz="2800" b="1" dirty="0" smtClean="0"/>
                  <a:t>(</a:t>
                </a:r>
                <a:r>
                  <a:rPr lang="en-US" sz="2800" b="1" dirty="0" err="1" smtClean="0"/>
                  <a:t>element,priority</a:t>
                </a:r>
                <a:r>
                  <a:rPr lang="en-US" sz="2800" b="1" dirty="0" smtClean="0"/>
                  <a:t>) </a:t>
                </a:r>
                <a:r>
                  <a:rPr lang="en-US" sz="2800" dirty="0" smtClean="0"/>
                  <a:t>Given a pointer to an element of the heap and a new, larger priority, update that object’s priority.</a:t>
                </a:r>
              </a:p>
              <a:p>
                <a:r>
                  <a:rPr lang="en-US" sz="2800" b="1" dirty="0" err="1" smtClean="0"/>
                  <a:t>DecreaseKey</a:t>
                </a:r>
                <a:r>
                  <a:rPr lang="en-US" sz="2800" b="1" dirty="0" smtClean="0"/>
                  <a:t>(</a:t>
                </a:r>
                <a:r>
                  <a:rPr lang="en-US" sz="2800" b="1" dirty="0" err="1" smtClean="0"/>
                  <a:t>element,priority</a:t>
                </a:r>
                <a:r>
                  <a:rPr lang="en-US" sz="2800" b="1" dirty="0" smtClean="0"/>
                  <a:t>) </a:t>
                </a:r>
                <a:r>
                  <a:rPr lang="en-US" sz="2800" dirty="0"/>
                  <a:t>Given a pointer to an element of the heap and a new, </a:t>
                </a:r>
                <a:r>
                  <a:rPr lang="en-US" sz="2800" dirty="0" smtClean="0"/>
                  <a:t>smaller priority</a:t>
                </a:r>
                <a:r>
                  <a:rPr lang="en-US" sz="2800" dirty="0"/>
                  <a:t>, update that object’s priority.</a:t>
                </a:r>
              </a:p>
              <a:p>
                <a:r>
                  <a:rPr lang="en-US" sz="2800" b="1" dirty="0"/>
                  <a:t>Delete(element) </a:t>
                </a:r>
                <a:r>
                  <a:rPr lang="en-US" sz="2800" dirty="0"/>
                  <a:t>Given a pointer to an element of the heap, remove that element.</a:t>
                </a:r>
              </a:p>
              <a:p>
                <a:r>
                  <a:rPr lang="en-US" sz="2800" b="1" dirty="0"/>
                  <a:t>BuildHeap(</a:t>
                </a:r>
                <a:r>
                  <a:rPr lang="en-US" sz="2800" dirty="0"/>
                  <a:t>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/>
                  <a:t>) – </a:t>
                </a: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elements, create a heap containing exactly those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elements. </a:t>
                </a:r>
              </a:p>
              <a:p>
                <a:endParaRPr lang="en-US" sz="28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Last Operation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Merge(</a:t>
                </a:r>
                <a:r>
                  <a:rPr lang="en-US" sz="2800" dirty="0" smtClean="0"/>
                  <a:t>heap1, heap2) given two heaps, combine them into one valid heap.</a:t>
                </a:r>
              </a:p>
              <a:p>
                <a:r>
                  <a:rPr lang="en-US" sz="2800" dirty="0" smtClean="0"/>
                  <a:t>We can use </a:t>
                </a:r>
                <a:r>
                  <a:rPr lang="en-US" sz="2800" dirty="0" err="1" smtClean="0"/>
                  <a:t>buildheap</a:t>
                </a:r>
                <a:r>
                  <a:rPr lang="en-US" sz="2800" dirty="0" smtClean="0"/>
                  <a:t> for this. It runs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time,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is the size of the new, combined heap. 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Can we do better?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2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Merge?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There are alternative implementations of minimum priority queues that merge better than regular heaps.</a:t>
                </a:r>
              </a:p>
              <a:p>
                <a:r>
                  <a:rPr lang="en-US" sz="2800" dirty="0"/>
                  <a:t>More details in the textbook, leftist heaps, skew heaps, binomial queues.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Main idea: don’t have a rigid complete tree, allow for a more complicated tree structure.</a:t>
                </a:r>
              </a:p>
              <a:p>
                <a:r>
                  <a:rPr lang="en-US" sz="2800" dirty="0" smtClean="0"/>
                  <a:t>Benefit: can merge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time </a:t>
                </a:r>
              </a:p>
              <a:p>
                <a:r>
                  <a:rPr lang="en-US" sz="2800" dirty="0" smtClean="0"/>
                  <a:t>Drawback: need to use actual pointers – no more array implementation</a:t>
                </a:r>
              </a:p>
              <a:p>
                <a:r>
                  <a:rPr lang="en-US" sz="2800" dirty="0" smtClean="0"/>
                  <a:t>IT’S A TRADEOFF!!!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9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Recursive Code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19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Gitlab</a:t>
            </a:r>
            <a:r>
              <a:rPr lang="en-US" sz="2800" dirty="0" smtClean="0"/>
              <a:t> should run the tests and a “static analysis” every time you push your P1 code.</a:t>
            </a:r>
          </a:p>
          <a:p>
            <a:pPr lvl="1"/>
            <a:r>
              <a:rPr lang="en-US" sz="2400" dirty="0" smtClean="0"/>
              <a:t>Let us know if that’s not happening.</a:t>
            </a:r>
          </a:p>
          <a:p>
            <a:r>
              <a:rPr lang="en-US" sz="2800" dirty="0" smtClean="0"/>
              <a:t>The spec for stack says operations should take “amortized O(1) time” You will meet this requirement if you:</a:t>
            </a:r>
          </a:p>
          <a:p>
            <a:pPr lvl="1"/>
            <a:r>
              <a:rPr lang="en-US" sz="2400" dirty="0" smtClean="0"/>
              <a:t>double the size of the array when it fills up</a:t>
            </a:r>
          </a:p>
          <a:p>
            <a:pPr lvl="1"/>
            <a:r>
              <a:rPr lang="en-US" sz="2400" dirty="0" smtClean="0"/>
              <a:t>Take O(n) time to resize</a:t>
            </a:r>
          </a:p>
          <a:p>
            <a:pPr lvl="1"/>
            <a:r>
              <a:rPr lang="en-US" sz="2400" dirty="0" smtClean="0"/>
              <a:t>And take O(1) time when the array isn’t full </a:t>
            </a:r>
          </a:p>
          <a:p>
            <a:r>
              <a:rPr lang="en-US" sz="2800" dirty="0" smtClean="0"/>
              <a:t>Lecture on Friday will explain “amortized” time fully.</a:t>
            </a:r>
          </a:p>
          <a:p>
            <a:r>
              <a:rPr lang="en-US" sz="2800" dirty="0" smtClean="0"/>
              <a:t>Generics, Debugging, “out of memory” info on “handouts” webpage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1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Running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Here’s some code for calculating the length of a linked list:</a:t>
            </a:r>
          </a:p>
          <a:p>
            <a:pPr marL="0" indent="0">
              <a:buNone/>
            </a:pPr>
            <a:r>
              <a:rPr lang="en-US" sz="2800" dirty="0" smtClean="0"/>
              <a:t>What’s its running time?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Length(Node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curr.next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null)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return 1;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1 + Length(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curr.next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We </a:t>
            </a:r>
            <a:r>
              <a:rPr lang="en-US" sz="2800" dirty="0" smtClean="0"/>
              <a:t>can analyze all the “non-recursive” work like usual</a:t>
            </a:r>
          </a:p>
          <a:p>
            <a:pPr marL="0" indent="0">
              <a:buNone/>
            </a:pPr>
            <a:r>
              <a:rPr lang="en-US" sz="2800" dirty="0" smtClean="0"/>
              <a:t>What about the recursive </a:t>
            </a:r>
            <a:r>
              <a:rPr lang="en-US" sz="2800" dirty="0" smtClean="0"/>
              <a:t>work?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Recurrence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If the function runs recursively, our formula for the running time should probably be recursive as well. </a:t>
                </a:r>
              </a:p>
              <a:p>
                <a:r>
                  <a:rPr lang="en-US" sz="2800" dirty="0" smtClean="0"/>
                  <a:t>Such a formula is a </a:t>
                </a:r>
                <a:r>
                  <a:rPr lang="en-US" sz="2800" b="1" dirty="0" smtClean="0"/>
                  <a:t>recurrence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+2  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    1       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 smtClean="0"/>
                  <a:t>What does this say? </a:t>
                </a:r>
                <a:endParaRPr lang="en-US" sz="2800" dirty="0" smtClean="0"/>
              </a:p>
              <a:p>
                <a:r>
                  <a:rPr lang="en-US" sz="2800" dirty="0" smtClean="0"/>
                  <a:t>The input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is </a:t>
                </a:r>
                <a:r>
                  <a:rPr lang="en-US" sz="2800" dirty="0" smtClean="0"/>
                  <a:t>the size of the </a:t>
                </a:r>
                <a:r>
                  <a:rPr lang="en-US" sz="2800" dirty="0" smtClean="0"/>
                  <a:t>input to the Length. </a:t>
                </a:r>
                <a:endParaRPr lang="en-US" sz="2800" dirty="0" smtClean="0"/>
              </a:p>
              <a:p>
                <a:r>
                  <a:rPr lang="en-US" sz="2800" dirty="0" smtClean="0"/>
                  <a:t>If the input to T() is large, the running time depends on the </a:t>
                </a:r>
                <a:r>
                  <a:rPr lang="en-US" sz="2800" dirty="0" err="1" smtClean="0"/>
                  <a:t>recusive</a:t>
                </a:r>
                <a:r>
                  <a:rPr lang="en-US" sz="2800" dirty="0" smtClean="0"/>
                  <a:t> call.</a:t>
                </a:r>
              </a:p>
              <a:p>
                <a:r>
                  <a:rPr lang="en-US" sz="2800" dirty="0" smtClean="0"/>
                  <a:t>If not we can just use the base case.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035" b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69" y="1395481"/>
            <a:ext cx="11187258" cy="52430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Mystery(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n){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if(n == 1)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n*n;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j = 0; j &lt; n;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(“hi!”);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Mystery(n/2)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751730" y="5033753"/>
                <a:ext cx="7523985" cy="133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     1        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730" y="5033753"/>
                <a:ext cx="7523985" cy="13304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4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 On Your Own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7814" y="1463857"/>
            <a:ext cx="11187258" cy="505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Mystery(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n){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if(n &lt;= 4)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 3 == 2)	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break;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Mystery(n - 5)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579608" y="1571433"/>
                <a:ext cx="7523985" cy="133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&gt;4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608" y="1571433"/>
                <a:ext cx="7523985" cy="13304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18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 With That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That’s nice. So what’s the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/>
                  <a:t>bound.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Ben will teach you how to find the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800" dirty="0" smtClean="0"/>
                  <a:t> on Wednesday!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More Logistics:</a:t>
            </a:r>
          </a:p>
          <a:p>
            <a:r>
              <a:rPr lang="en-US" sz="2800" dirty="0"/>
              <a:t>You should be added to </a:t>
            </a:r>
            <a:r>
              <a:rPr lang="en-US" sz="2800" dirty="0" err="1"/>
              <a:t>gradescope</a:t>
            </a:r>
            <a:r>
              <a:rPr lang="en-US" sz="2800" dirty="0"/>
              <a:t> (submit exercise 1 there by Friday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3000" dirty="0"/>
              <a:t>Ben Jones will lecture Wednesday and Friday</a:t>
            </a:r>
          </a:p>
          <a:p>
            <a:pPr lvl="1"/>
            <a:r>
              <a:rPr lang="en-US" sz="2600" dirty="0"/>
              <a:t>Robbie will still be checking email</a:t>
            </a:r>
            <a:r>
              <a:rPr lang="en-US" sz="2600" dirty="0" smtClean="0"/>
              <a:t>.</a:t>
            </a:r>
            <a:endParaRPr lang="en-US" sz="2600" dirty="0" smtClean="0"/>
          </a:p>
          <a:p>
            <a:r>
              <a:rPr lang="en-US" sz="2800" dirty="0" smtClean="0"/>
              <a:t>Today’s Outline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More Heaps</a:t>
            </a:r>
          </a:p>
          <a:p>
            <a:pPr lvl="1"/>
            <a:r>
              <a:rPr lang="en-US" sz="2400" dirty="0" smtClean="0"/>
              <a:t>Some more operations</a:t>
            </a:r>
          </a:p>
          <a:p>
            <a:pPr lvl="1"/>
            <a:r>
              <a:rPr lang="en-US" sz="2400" dirty="0" smtClean="0"/>
              <a:t>Building a heap all at once</a:t>
            </a:r>
          </a:p>
          <a:p>
            <a:r>
              <a:rPr lang="en-US" sz="2800" dirty="0" smtClean="0"/>
              <a:t>More Algorithm Analysis!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5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Let’s do more things with heaps!</a:t>
            </a:r>
          </a:p>
          <a:p>
            <a:r>
              <a:rPr lang="en-US" sz="2800" b="1" dirty="0" err="1" smtClean="0"/>
              <a:t>IncreaseKey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element,priority</a:t>
            </a:r>
            <a:r>
              <a:rPr lang="en-US" sz="2800" b="1" dirty="0" smtClean="0"/>
              <a:t>) </a:t>
            </a:r>
            <a:r>
              <a:rPr lang="en-US" sz="2800" dirty="0" smtClean="0"/>
              <a:t>Given a pointer to an element of the heap and a new, larger priority, update that object’s priority.</a:t>
            </a:r>
          </a:p>
          <a:p>
            <a:r>
              <a:rPr lang="en-US" sz="2800" b="1" dirty="0" err="1" smtClean="0"/>
              <a:t>DecreaseKey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element,priority</a:t>
            </a:r>
            <a:r>
              <a:rPr lang="en-US" sz="2800" b="1" dirty="0" smtClean="0"/>
              <a:t>) </a:t>
            </a:r>
            <a:r>
              <a:rPr lang="en-US" sz="2800" dirty="0"/>
              <a:t>Given a pointer to an element of the heap and a new, </a:t>
            </a:r>
            <a:r>
              <a:rPr lang="en-US" sz="2800" dirty="0" smtClean="0"/>
              <a:t>smaller priority</a:t>
            </a:r>
            <a:r>
              <a:rPr lang="en-US" sz="2800" dirty="0"/>
              <a:t>, update that object’s priority.</a:t>
            </a:r>
          </a:p>
          <a:p>
            <a:r>
              <a:rPr lang="en-US" sz="2800" b="1" dirty="0"/>
              <a:t>Delete(element) </a:t>
            </a:r>
            <a:r>
              <a:rPr lang="en-US" sz="2800" dirty="0"/>
              <a:t>Given a pointer to an element of the heap, remove that element.</a:t>
            </a:r>
          </a:p>
          <a:p>
            <a:endParaRPr lang="en-US" sz="2800" b="1" dirty="0" smtClean="0"/>
          </a:p>
          <a:p>
            <a:r>
              <a:rPr lang="en-US" sz="2800" dirty="0" smtClean="0"/>
              <a:t>Needing a pointer to the element isn’t normal. </a:t>
            </a:r>
          </a:p>
          <a:p>
            <a:r>
              <a:rPr lang="en-US" sz="2800" dirty="0" smtClean="0"/>
              <a:t>Exercise02 will have you think more about why we need it here.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1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Operations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BuildHeap(</a:t>
                </a:r>
                <a:r>
                  <a:rPr lang="en-US" sz="2800" dirty="0" smtClean="0"/>
                  <a:t>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smtClean="0"/>
                  <a:t>) – </a:t>
                </a:r>
                <a:r>
                  <a:rPr lang="en-US" sz="28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elements, create a heap containing exactly those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elements.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Try 1: Just call insert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times.</a:t>
                </a:r>
              </a:p>
              <a:p>
                <a:r>
                  <a:rPr lang="en-US" sz="2800" dirty="0" smtClean="0"/>
                  <a:t>Worst case running time?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calls, each worst case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. So it’s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right?</a:t>
                </a:r>
              </a:p>
              <a:p>
                <a:r>
                  <a:rPr lang="en-US" sz="2800" dirty="0" smtClean="0"/>
                  <a:t>That proof isn’t valid. There’s no guarantee that we’re getting the worst case every time!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7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BuildHeap</a:t>
            </a:r>
            <a:r>
              <a:rPr lang="en-US" dirty="0" smtClean="0"/>
              <a:t> Running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Let’s try again for a Theta bound. </a:t>
                </a:r>
              </a:p>
              <a:p>
                <a:r>
                  <a:rPr lang="en-US" sz="2800" dirty="0" smtClean="0"/>
                  <a:t>The problem last time was making sure we always hit the worst case.</a:t>
                </a:r>
              </a:p>
              <a:p>
                <a:r>
                  <a:rPr lang="en-US" sz="2800" dirty="0" smtClean="0"/>
                  <a:t>If we insert the elements in decreasing order </a:t>
                </a:r>
                <a:r>
                  <a:rPr lang="en-US" sz="2800" b="1" dirty="0" smtClean="0"/>
                  <a:t>we will!</a:t>
                </a:r>
              </a:p>
              <a:p>
                <a:r>
                  <a:rPr lang="en-US" sz="2800" dirty="0" smtClean="0"/>
                  <a:t>So we really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operations. QED.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There’s still a bug with this proof!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7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BuildHeap</a:t>
            </a:r>
            <a:r>
              <a:rPr lang="en-US" dirty="0" smtClean="0"/>
              <a:t> Running Time (again)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Let’s try once more.</a:t>
                </a:r>
              </a:p>
              <a:p>
                <a:r>
                  <a:rPr lang="en-US" sz="2800" dirty="0" smtClean="0"/>
                  <a:t>Saying the worst case was decreasing order was a good start.</a:t>
                </a:r>
              </a:p>
              <a:p>
                <a:r>
                  <a:rPr lang="en-US" sz="2800" dirty="0" smtClean="0"/>
                  <a:t>What are the actual running times?</a:t>
                </a:r>
              </a:p>
              <a:p>
                <a:r>
                  <a:rPr lang="en-US" sz="2800" dirty="0" smtClean="0"/>
                  <a:t>It’s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 smtClean="0"/>
                  <a:t> is the current height.</a:t>
                </a:r>
              </a:p>
              <a:p>
                <a:r>
                  <a:rPr lang="en-US" sz="2800" dirty="0" smtClean="0"/>
                  <a:t>But most nodes are inserted in the last two levels of the tree.</a:t>
                </a:r>
              </a:p>
              <a:p>
                <a:pPr lvl="1"/>
                <a:r>
                  <a:rPr lang="en-US" sz="2600" dirty="0" smtClean="0"/>
                  <a:t>For most nodes,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600" dirty="0" smtClean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 smtClean="0"/>
                  <a:t>. </a:t>
                </a:r>
              </a:p>
              <a:p>
                <a:r>
                  <a:rPr lang="en-US" sz="2800" dirty="0" smtClean="0"/>
                  <a:t>So the number of operations is at least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0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Were We?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We were trying to design an algorithm for:</a:t>
                </a:r>
              </a:p>
              <a:p>
                <a:r>
                  <a:rPr lang="en-US" sz="2800" b="1" dirty="0"/>
                  <a:t>BuildHeap(</a:t>
                </a:r>
                <a:r>
                  <a:rPr lang="en-US" sz="2800" dirty="0"/>
                  <a:t>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/>
                  <a:t>) – </a:t>
                </a: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elements, create a heap containing exactly those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elements. </a:t>
                </a:r>
              </a:p>
              <a:p>
                <a:r>
                  <a:rPr lang="en-US" sz="2800" dirty="0" smtClean="0"/>
                  <a:t>Just inserting leads to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/>
                  <a:t> algorithm in the worst case. </a:t>
                </a:r>
              </a:p>
              <a:p>
                <a:r>
                  <a:rPr lang="en-US" sz="2800" dirty="0" smtClean="0"/>
                  <a:t>Can we do better?</a:t>
                </a:r>
              </a:p>
              <a:p>
                <a:r>
                  <a:rPr lang="en-US" sz="2800" dirty="0" smtClean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2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What’s causing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insert strategy to take so long?</a:t>
                </a:r>
              </a:p>
              <a:p>
                <a:r>
                  <a:rPr lang="en-US" sz="2800" dirty="0" smtClean="0"/>
                  <a:t>Most nodes are near the bottom, and we can make them all go all the way up. </a:t>
                </a:r>
              </a:p>
              <a:p>
                <a:r>
                  <a:rPr lang="en-US" sz="2800" dirty="0" smtClean="0"/>
                  <a:t>What if instead we tried to percolate things down?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Seems like it might be faster</a:t>
                </a:r>
              </a:p>
              <a:p>
                <a:pPr lvl="1"/>
                <a:r>
                  <a:rPr lang="en-US" sz="2400" dirty="0" smtClean="0"/>
                  <a:t>The bottom two levels of the tree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nodes, the top two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 smtClean="0"/>
                  <a:t> nodes.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1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lecture-01-intro</Template>
  <TotalTime>2700</TotalTime>
  <Words>1068</Words>
  <Application>Microsoft Office PowerPoint</Application>
  <PresentationFormat>Widescreen</PresentationFormat>
  <Paragraphs>253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Heaps</vt:lpstr>
      <vt:lpstr>Logistics</vt:lpstr>
      <vt:lpstr>Outline</vt:lpstr>
      <vt:lpstr>More Operations</vt:lpstr>
      <vt:lpstr>Even More Operations</vt:lpstr>
      <vt:lpstr>BuildHeap Running Time</vt:lpstr>
      <vt:lpstr>BuildHeap Running Time (again)</vt:lpstr>
      <vt:lpstr>Where Were We?</vt:lpstr>
      <vt:lpstr>Can We Do Better?</vt:lpstr>
      <vt:lpstr>Is It Really Faster?</vt:lpstr>
      <vt:lpstr>Floyd’s BuildHeap</vt:lpstr>
      <vt:lpstr>Two Possibilities</vt:lpstr>
      <vt:lpstr>Only One Possiblity</vt:lpstr>
      <vt:lpstr>Only One Possibility</vt:lpstr>
      <vt:lpstr>Let’s Prove It!</vt:lpstr>
      <vt:lpstr>More Operations</vt:lpstr>
      <vt:lpstr>One Last Operation</vt:lpstr>
      <vt:lpstr>Better Merge?</vt:lpstr>
      <vt:lpstr>Analyzing Recursive Code</vt:lpstr>
      <vt:lpstr>Calculating Running Times</vt:lpstr>
      <vt:lpstr>Writing a Recurrence</vt:lpstr>
      <vt:lpstr>Another example</vt:lpstr>
      <vt:lpstr>Try It On Your Own</vt:lpstr>
      <vt:lpstr>What Do We Do With That</vt:lpstr>
    </vt:vector>
  </TitlesOfParts>
  <Company>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Robert Weber</cp:lastModifiedBy>
  <cp:revision>31</cp:revision>
  <dcterms:created xsi:type="dcterms:W3CDTF">2018-06-23T00:08:52Z</dcterms:created>
  <dcterms:modified xsi:type="dcterms:W3CDTF">2018-06-25T19:35:44Z</dcterms:modified>
</cp:coreProperties>
</file>