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8" r:id="rId3"/>
    <p:sldId id="282" r:id="rId4"/>
    <p:sldId id="257" r:id="rId5"/>
    <p:sldId id="258" r:id="rId6"/>
    <p:sldId id="259" r:id="rId7"/>
    <p:sldId id="261" r:id="rId8"/>
    <p:sldId id="277" r:id="rId9"/>
    <p:sldId id="276" r:id="rId10"/>
    <p:sldId id="283" r:id="rId11"/>
    <p:sldId id="260" r:id="rId12"/>
    <p:sldId id="262" r:id="rId13"/>
    <p:sldId id="263" r:id="rId14"/>
    <p:sldId id="264" r:id="rId15"/>
    <p:sldId id="285" r:id="rId16"/>
    <p:sldId id="279" r:id="rId17"/>
    <p:sldId id="280" r:id="rId18"/>
    <p:sldId id="265" r:id="rId19"/>
    <p:sldId id="266" r:id="rId20"/>
    <p:sldId id="268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C2E00-F849-432D-9F67-470E85184727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01EDE-1522-4D34-9553-080FD51D1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3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1EDE-1522-4D34-9553-080FD51D1C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5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2E0FC5E-DD16-4275-BFD1-4A344528E0A3}" type="datetime1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xmlns="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6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CD7A-B414-4CDD-9280-CF1BC76598BC}" type="datetime1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xmlns="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xmlns="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xmlns="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xmlns="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xmlns="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4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E42F-D5DA-451A-BF16-B1EA2592BA48}" type="datetime1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xmlns="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xmlns="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xmlns="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227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B235E-295A-48F7-BA95-64D86CCAF715}" type="datetime1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5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6AA0-0980-4979-923A-1435764FF97B}" type="datetime1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xmlns="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7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F6BE-4D9C-443B-96B2-D71DF56075B7}" type="datetime1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2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993E-1507-4371-B17A-978AB2A050D8}" type="datetime1">
              <a:rPr lang="en-US" smtClean="0"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8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4A17-25E4-4B41-9BAA-E0480DAB98DD}" type="datetime1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A8EE-D84B-46F0-B21B-8EB24FAF54E5}" type="datetime1">
              <a:rPr lang="en-US" smtClean="0"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1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F71B-33C7-437C-B48D-B61EBEB58572}" type="datetime1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E8CE-C3B5-46A0-9F18-B3605476AFBB}" type="datetime1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xmlns="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xmlns="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xmlns="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xmlns="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xmlns="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xmlns="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xmlns="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xmlns="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xmlns="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xmlns="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xmlns="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xmlns="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47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EA7CA44-A998-4779-92CA-2F638B07C3FA}" type="datetime1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7FB8715-06AE-4EBD-9812-2FC97F2708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6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Priority Queues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and Parallelism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Priority Queues: Take 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279920"/>
                  </p:ext>
                </p:extLst>
              </p:nvPr>
            </p:nvGraphicFramePr>
            <p:xfrm>
              <a:off x="1761412" y="2259213"/>
              <a:ext cx="8127999" cy="3571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removeMin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Unsorted</a:t>
                          </a:r>
                          <a:r>
                            <a:rPr lang="en-US" baseline="0" dirty="0" smtClean="0"/>
                            <a:t> Array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Unsorted Linked List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Sorted Linked List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Sorted Circular Array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Binary Search Tree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279920"/>
                  </p:ext>
                </p:extLst>
              </p:nvPr>
            </p:nvGraphicFramePr>
            <p:xfrm>
              <a:off x="1761412" y="2259213"/>
              <a:ext cx="8127999" cy="3571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removeMin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Unsorted</a:t>
                          </a:r>
                          <a:r>
                            <a:rPr lang="en-US" baseline="0" dirty="0" smtClean="0"/>
                            <a:t> Array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25" t="-61905" r="-100899" b="-4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25" t="-61905" r="-899" b="-402857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Unsorted Linked List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25" t="-161905" r="-100899" b="-3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25" t="-161905" r="-899" b="-302857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Sorted Linked List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25" t="-259434" r="-1008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25" t="-259434" r="-899" b="-20000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Sorted Circular Array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25" t="-362857" r="-100899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25" t="-362857" r="-899" b="-101905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Binary Search Tree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25" t="-462857" r="-100899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25" t="-462857" r="-899" b="-19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575239" y="1343608"/>
            <a:ext cx="1091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Maybe we already know how to implement a priority queue. </a:t>
            </a:r>
          </a:p>
          <a:p>
            <a:r>
              <a:rPr lang="en-US" dirty="0" smtClean="0"/>
              <a:t>How long would insert and </a:t>
            </a:r>
            <a:r>
              <a:rPr lang="en-US" dirty="0" err="1" smtClean="0"/>
              <a:t>removeMin</a:t>
            </a:r>
            <a:r>
              <a:rPr lang="en-US" dirty="0" smtClean="0"/>
              <a:t> take with these data structures?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896947"/>
            <a:ext cx="1088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Array implementations, assume that the array is not yet full.</a:t>
            </a:r>
          </a:p>
          <a:p>
            <a:r>
              <a:rPr lang="en-US" dirty="0" smtClean="0"/>
              <a:t>Other than this assumption, do </a:t>
            </a:r>
            <a:r>
              <a:rPr lang="en-US" b="1" dirty="0" smtClean="0"/>
              <a:t>worst case </a:t>
            </a:r>
            <a:r>
              <a:rPr lang="en-US" dirty="0" smtClean="0"/>
              <a:t>analysis.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Priority Queues: Take II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BSTs have really bad behavior in the </a:t>
                </a:r>
                <a:r>
                  <a:rPr lang="en-US" b="1" dirty="0" smtClean="0"/>
                  <a:t>worst </a:t>
                </a:r>
                <a:r>
                  <a:rPr lang="en-US" dirty="0" smtClean="0"/>
                  <a:t>case, but </a:t>
                </a:r>
                <a:r>
                  <a:rPr lang="en-US" dirty="0" smtClean="0"/>
                  <a:t>is it actually a common problem?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7030A0"/>
                    </a:solidFill>
                  </a:rPr>
                  <a:t>Fact: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On average, the height of a BST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 </a:t>
                </a:r>
                <a:endParaRPr lang="en-US" dirty="0" smtClean="0"/>
              </a:p>
              <a:p>
                <a:r>
                  <a:rPr lang="en-US" dirty="0" smtClean="0"/>
                  <a:t>(for some suitable definition of “average”)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Can we somehow get that behavior in the </a:t>
                </a:r>
                <a:r>
                  <a:rPr lang="en-US" b="1" dirty="0" smtClean="0"/>
                  <a:t>worst case </a:t>
                </a:r>
                <a:r>
                  <a:rPr lang="en-US" dirty="0" smtClean="0"/>
                  <a:t>for priority queues?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BST is:</a:t>
            </a:r>
          </a:p>
          <a:p>
            <a:r>
              <a:rPr lang="en-US" dirty="0" smtClean="0"/>
              <a:t>1. A binary tree</a:t>
            </a:r>
          </a:p>
          <a:p>
            <a:r>
              <a:rPr lang="en-US" dirty="0" smtClean="0"/>
              <a:t>2. For each node, everything in its left subtree is smaller than it and everything in its right subtree is larger than it.</a:t>
            </a:r>
          </a:p>
          <a:p>
            <a:endParaRPr lang="en-US" dirty="0"/>
          </a:p>
          <a:p>
            <a:r>
              <a:rPr lang="en-US" dirty="0" smtClean="0"/>
              <a:t>Point 2 is what causes the really bad behavior in the worst case. </a:t>
            </a:r>
            <a:endParaRPr lang="en-US" dirty="0" smtClean="0"/>
          </a:p>
          <a:p>
            <a:r>
              <a:rPr lang="en-US" dirty="0" smtClean="0"/>
              <a:t>We probably don’t want exactly that requirement for implementing a priority queue.</a:t>
            </a:r>
            <a:endParaRPr lang="en-US" dirty="0" smtClean="0"/>
          </a:p>
          <a:p>
            <a:r>
              <a:rPr lang="en-US" dirty="0" smtClean="0"/>
              <a:t>Maybe we can explicitly enforce that we don’t get a degenerate tree.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Binary Heap is</a:t>
            </a:r>
          </a:p>
          <a:p>
            <a:r>
              <a:rPr lang="en-US" dirty="0" smtClean="0"/>
              <a:t>1. A Binary Tree</a:t>
            </a:r>
          </a:p>
          <a:p>
            <a:r>
              <a:rPr lang="en-US" dirty="0" smtClean="0"/>
              <a:t>2. Every node is less than or equal to all of its children</a:t>
            </a:r>
          </a:p>
          <a:p>
            <a:pPr lvl="1"/>
            <a:r>
              <a:rPr lang="en-US" sz="2200" dirty="0" smtClean="0"/>
              <a:t>In particular, the smallest element must be the root!</a:t>
            </a:r>
          </a:p>
          <a:p>
            <a:r>
              <a:rPr lang="en-US" dirty="0" smtClean="0"/>
              <a:t>3. The tree is </a:t>
            </a:r>
            <a:r>
              <a:rPr lang="en-US" b="1" dirty="0" smtClean="0"/>
              <a:t>complete</a:t>
            </a:r>
          </a:p>
          <a:p>
            <a:pPr lvl="1"/>
            <a:r>
              <a:rPr lang="en-US" sz="2200" dirty="0" smtClean="0"/>
              <a:t>Every level of the tree is completely filled, except possibly the last row, which is filled from left to right.</a:t>
            </a:r>
          </a:p>
          <a:p>
            <a:pPr lvl="1"/>
            <a:r>
              <a:rPr lang="en-US" sz="2200" dirty="0" smtClean="0"/>
              <a:t>No degenerate trees!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Height – the number of edges on the longest path from the root to a leaf.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CSE 332 SU 18 - </a:t>
            </a:r>
            <a:r>
              <a:rPr lang="es-ES" dirty="0" err="1" smtClean="0"/>
              <a:t>Robbie</a:t>
            </a:r>
            <a:r>
              <a:rPr lang="es-ES" dirty="0" smtClean="0"/>
              <a:t>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8285" y="215791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09344" y="3010532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34273" y="3937286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50965" y="491347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8206" y="570634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6" idx="5"/>
          </p:cNvCxnSpPr>
          <p:nvPr/>
        </p:nvCxnSpPr>
        <p:spPr>
          <a:xfrm>
            <a:off x="1260486" y="2650116"/>
            <a:ext cx="313874" cy="352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5"/>
            <a:endCxn id="8" idx="1"/>
          </p:cNvCxnSpPr>
          <p:nvPr/>
        </p:nvCxnSpPr>
        <p:spPr>
          <a:xfrm>
            <a:off x="1901545" y="3502733"/>
            <a:ext cx="317176" cy="5190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26474" y="4447882"/>
            <a:ext cx="317176" cy="5190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3301319" y="5446840"/>
            <a:ext cx="231335" cy="3439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4273" y="3002566"/>
            <a:ext cx="269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Height 4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6179384" y="2361793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6832232" y="3185577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5556865" y="3185577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6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6" idx="3"/>
            <a:endCxn id="18" idx="7"/>
          </p:cNvCxnSpPr>
          <p:nvPr/>
        </p:nvCxnSpPr>
        <p:spPr>
          <a:xfrm flipH="1">
            <a:off x="6004320" y="2853994"/>
            <a:ext cx="259512" cy="416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5"/>
            <a:endCxn id="17" idx="0"/>
          </p:cNvCxnSpPr>
          <p:nvPr/>
        </p:nvCxnSpPr>
        <p:spPr>
          <a:xfrm>
            <a:off x="6671585" y="2853994"/>
            <a:ext cx="448972" cy="331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835779" y="3196766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22" name="Oval 21"/>
          <p:cNvSpPr/>
          <p:nvPr/>
        </p:nvSpPr>
        <p:spPr>
          <a:xfrm>
            <a:off x="6182206" y="236179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793407" y="2623161"/>
            <a:ext cx="269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Height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00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– every row is completely filled, except possibly the last row, which is filled from left to right.</a:t>
            </a:r>
            <a:endParaRPr lang="en-US" dirty="0"/>
          </a:p>
          <a:p>
            <a:r>
              <a:rPr lang="en-US" dirty="0" smtClean="0"/>
              <a:t>Perfect – every row is completely filled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6579" y="2864327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2537555" y="463788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734957" y="464370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8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2829427" y="368811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1554060" y="3688111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6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1744841" y="4654922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9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6" idx="3"/>
            <a:endCxn id="10" idx="7"/>
          </p:cNvCxnSpPr>
          <p:nvPr/>
        </p:nvCxnSpPr>
        <p:spPr>
          <a:xfrm flipH="1">
            <a:off x="2001515" y="3356528"/>
            <a:ext cx="259512" cy="416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  <a:endCxn id="9" idx="0"/>
          </p:cNvCxnSpPr>
          <p:nvPr/>
        </p:nvCxnSpPr>
        <p:spPr>
          <a:xfrm>
            <a:off x="2668780" y="3356528"/>
            <a:ext cx="448972" cy="331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 flipH="1">
            <a:off x="1254963" y="4180312"/>
            <a:ext cx="375868" cy="565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4"/>
            <a:endCxn id="7" idx="0"/>
          </p:cNvCxnSpPr>
          <p:nvPr/>
        </p:nvCxnSpPr>
        <p:spPr>
          <a:xfrm flipH="1">
            <a:off x="2825880" y="4264760"/>
            <a:ext cx="291872" cy="373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0"/>
          </p:cNvCxnSpPr>
          <p:nvPr/>
        </p:nvCxnSpPr>
        <p:spPr>
          <a:xfrm>
            <a:off x="1838254" y="4245820"/>
            <a:ext cx="194912" cy="409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832974" y="369930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2179401" y="286432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5627972" y="2864327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5988948" y="463788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4186350" y="464370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8</a:t>
            </a:r>
            <a:endParaRPr lang="en-US" sz="2400" dirty="0"/>
          </a:p>
        </p:txBody>
      </p:sp>
      <p:sp>
        <p:nvSpPr>
          <p:cNvPr id="22" name="Oval 21"/>
          <p:cNvSpPr/>
          <p:nvPr/>
        </p:nvSpPr>
        <p:spPr>
          <a:xfrm>
            <a:off x="6280820" y="368811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5005453" y="3688111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6</a:t>
            </a:r>
            <a:endParaRPr lang="en-US" sz="2400" dirty="0"/>
          </a:p>
        </p:txBody>
      </p:sp>
      <p:cxnSp>
        <p:nvCxnSpPr>
          <p:cNvPr id="25" name="Straight Arrow Connector 24"/>
          <p:cNvCxnSpPr>
            <a:stCxn id="19" idx="3"/>
            <a:endCxn id="23" idx="7"/>
          </p:cNvCxnSpPr>
          <p:nvPr/>
        </p:nvCxnSpPr>
        <p:spPr>
          <a:xfrm flipH="1">
            <a:off x="5452908" y="3356528"/>
            <a:ext cx="259512" cy="416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5"/>
            <a:endCxn id="22" idx="0"/>
          </p:cNvCxnSpPr>
          <p:nvPr/>
        </p:nvCxnSpPr>
        <p:spPr>
          <a:xfrm>
            <a:off x="6120173" y="3356528"/>
            <a:ext cx="448972" cy="331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3"/>
          </p:cNvCxnSpPr>
          <p:nvPr/>
        </p:nvCxnSpPr>
        <p:spPr>
          <a:xfrm flipH="1">
            <a:off x="4706356" y="4180312"/>
            <a:ext cx="375868" cy="565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4"/>
            <a:endCxn id="20" idx="0"/>
          </p:cNvCxnSpPr>
          <p:nvPr/>
        </p:nvCxnSpPr>
        <p:spPr>
          <a:xfrm flipH="1">
            <a:off x="6277273" y="4264760"/>
            <a:ext cx="291872" cy="373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284367" y="369930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5630794" y="286432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32" name="Oval 31"/>
          <p:cNvSpPr/>
          <p:nvPr/>
        </p:nvSpPr>
        <p:spPr>
          <a:xfrm>
            <a:off x="9294000" y="2864327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/>
          </a:p>
        </p:txBody>
      </p:sp>
      <p:sp>
        <p:nvSpPr>
          <p:cNvPr id="33" name="Oval 32"/>
          <p:cNvSpPr/>
          <p:nvPr/>
        </p:nvSpPr>
        <p:spPr>
          <a:xfrm>
            <a:off x="9654976" y="463788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34" name="Oval 33"/>
          <p:cNvSpPr/>
          <p:nvPr/>
        </p:nvSpPr>
        <p:spPr>
          <a:xfrm>
            <a:off x="7852378" y="464370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8</a:t>
            </a:r>
            <a:endParaRPr lang="en-US" sz="2400" dirty="0"/>
          </a:p>
        </p:txBody>
      </p:sp>
      <p:sp>
        <p:nvSpPr>
          <p:cNvPr id="35" name="Oval 34"/>
          <p:cNvSpPr/>
          <p:nvPr/>
        </p:nvSpPr>
        <p:spPr>
          <a:xfrm>
            <a:off x="9946848" y="368811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36" name="Oval 35"/>
          <p:cNvSpPr/>
          <p:nvPr/>
        </p:nvSpPr>
        <p:spPr>
          <a:xfrm>
            <a:off x="8671481" y="3688111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6</a:t>
            </a:r>
            <a:endParaRPr lang="en-US" sz="2400" dirty="0"/>
          </a:p>
        </p:txBody>
      </p:sp>
      <p:sp>
        <p:nvSpPr>
          <p:cNvPr id="37" name="Oval 36"/>
          <p:cNvSpPr/>
          <p:nvPr/>
        </p:nvSpPr>
        <p:spPr>
          <a:xfrm>
            <a:off x="8862262" y="4654922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9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2" idx="3"/>
            <a:endCxn id="36" idx="7"/>
          </p:cNvCxnSpPr>
          <p:nvPr/>
        </p:nvCxnSpPr>
        <p:spPr>
          <a:xfrm flipH="1">
            <a:off x="9118936" y="3356528"/>
            <a:ext cx="259512" cy="416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5"/>
            <a:endCxn id="35" idx="0"/>
          </p:cNvCxnSpPr>
          <p:nvPr/>
        </p:nvCxnSpPr>
        <p:spPr>
          <a:xfrm>
            <a:off x="9786201" y="3356528"/>
            <a:ext cx="448972" cy="331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3"/>
          </p:cNvCxnSpPr>
          <p:nvPr/>
        </p:nvCxnSpPr>
        <p:spPr>
          <a:xfrm flipH="1">
            <a:off x="8372384" y="4180312"/>
            <a:ext cx="375868" cy="565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4"/>
            <a:endCxn id="33" idx="0"/>
          </p:cNvCxnSpPr>
          <p:nvPr/>
        </p:nvCxnSpPr>
        <p:spPr>
          <a:xfrm flipH="1">
            <a:off x="9943301" y="4264760"/>
            <a:ext cx="291872" cy="373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7" idx="0"/>
          </p:cNvCxnSpPr>
          <p:nvPr/>
        </p:nvCxnSpPr>
        <p:spPr>
          <a:xfrm>
            <a:off x="8955675" y="4245820"/>
            <a:ext cx="194912" cy="409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9950395" y="369930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44" name="Oval 43"/>
          <p:cNvSpPr/>
          <p:nvPr/>
        </p:nvSpPr>
        <p:spPr>
          <a:xfrm>
            <a:off x="9296822" y="286432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45" name="Oval 44"/>
          <p:cNvSpPr/>
          <p:nvPr/>
        </p:nvSpPr>
        <p:spPr>
          <a:xfrm>
            <a:off x="10551491" y="465492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  <a:endParaRPr lang="en-US" sz="2400" dirty="0"/>
          </a:p>
        </p:txBody>
      </p:sp>
      <p:cxnSp>
        <p:nvCxnSpPr>
          <p:cNvPr id="46" name="Straight Arrow Connector 45"/>
          <p:cNvCxnSpPr>
            <a:endCxn id="45" idx="0"/>
          </p:cNvCxnSpPr>
          <p:nvPr/>
        </p:nvCxnSpPr>
        <p:spPr>
          <a:xfrm>
            <a:off x="10402869" y="4275949"/>
            <a:ext cx="436947" cy="37897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8649" y="5332488"/>
            <a:ext cx="11563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Complete, but not perfect                 Neither 	               Both Perfect and Complete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96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Heights of Perfect Trees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 smtClean="0"/>
                  <a:t>How many nodes are there in level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 smtClean="0"/>
                  <a:t> of a perfect binary tree?</a:t>
                </a:r>
              </a:p>
              <a:p>
                <a:r>
                  <a:rPr lang="en-US" sz="2600" dirty="0" smtClean="0"/>
                  <a:t>On the whiteboard we derived that the number of nodes on level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 smtClean="0"/>
                  <a:t> of a binary tree was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600" dirty="0" smtClean="0"/>
                  <a:t>.</a:t>
                </a:r>
              </a:p>
              <a:p>
                <a:r>
                  <a:rPr lang="en-US" sz="2600" dirty="0" smtClean="0"/>
                  <a:t>Thus the total number of nodes in a perfect binary tree of height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 smtClean="0"/>
                  <a:t>is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600" dirty="0" smtClean="0"/>
                  <a:t>. </a:t>
                </a:r>
                <a:endParaRPr lang="en-US" sz="2600" dirty="0"/>
              </a:p>
              <a:p>
                <a:r>
                  <a:rPr lang="en-US" sz="2600" dirty="0" smtClean="0"/>
                  <a:t>So if we have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 nodes in a perfect tree, we can use the formula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 smtClean="0"/>
                  <a:t>to conclude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600" dirty="0" smtClean="0"/>
                  <a:t>,so</a:t>
                </a: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 </a:t>
                </a:r>
                <a:r>
                  <a:rPr lang="en-US" sz="2600" dirty="0" smtClean="0"/>
                  <a:t>A perfect tree 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 nodes has height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r>
                  <a:rPr lang="en-US" sz="2600" dirty="0" smtClean="0"/>
                  <a:t>A similar argument can show the same statement for complete trees.</a:t>
                </a:r>
                <a:endParaRPr lang="en-US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Binary Heap is</a:t>
            </a:r>
          </a:p>
          <a:p>
            <a:r>
              <a:rPr lang="en-US" dirty="0" smtClean="0"/>
              <a:t>1. A Binary Tree</a:t>
            </a:r>
          </a:p>
          <a:p>
            <a:r>
              <a:rPr lang="en-US" dirty="0" smtClean="0"/>
              <a:t>2. Every node is less than or equal to all of its children</a:t>
            </a:r>
          </a:p>
          <a:p>
            <a:pPr lvl="1"/>
            <a:r>
              <a:rPr lang="en-US" sz="2200" dirty="0" smtClean="0"/>
              <a:t>In particular, the smallest element must be the root!</a:t>
            </a:r>
          </a:p>
          <a:p>
            <a:r>
              <a:rPr lang="en-US" dirty="0" smtClean="0"/>
              <a:t>3. The tree is </a:t>
            </a:r>
            <a:r>
              <a:rPr lang="en-US" b="1" dirty="0" smtClean="0"/>
              <a:t>complete</a:t>
            </a:r>
          </a:p>
          <a:p>
            <a:pPr lvl="1"/>
            <a:r>
              <a:rPr lang="en-US" sz="2200" dirty="0" smtClean="0"/>
              <a:t>Every level of the tree is completely filled, except possibly the last row, which is filled from left to right.</a:t>
            </a:r>
          </a:p>
          <a:p>
            <a:pPr lvl="1"/>
            <a:r>
              <a:rPr lang="en-US" sz="2200" dirty="0" smtClean="0"/>
              <a:t>No degenerate trees!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start with </a:t>
            </a:r>
            <a:r>
              <a:rPr lang="en-US" dirty="0" err="1" smtClean="0"/>
              <a:t>removeMin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Idea: take the bottom right-most node and use it to plug the hole</a:t>
            </a:r>
          </a:p>
          <a:p>
            <a:r>
              <a:rPr lang="en-US" dirty="0" smtClean="0"/>
              <a:t>Shape is correct now</a:t>
            </a:r>
          </a:p>
          <a:p>
            <a:r>
              <a:rPr lang="en-US" dirty="0" smtClean="0"/>
              <a:t>But that value might be to big. We need to “percolate it down”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18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79952" y="2185602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2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4740928" y="3959156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2938330" y="396497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8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5032800" y="3009386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3757433" y="3009386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6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3948214" y="3976197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9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6" idx="3"/>
            <a:endCxn id="10" idx="7"/>
          </p:cNvCxnSpPr>
          <p:nvPr/>
        </p:nvCxnSpPr>
        <p:spPr>
          <a:xfrm flipH="1">
            <a:off x="4204888" y="2677803"/>
            <a:ext cx="259512" cy="416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  <a:endCxn id="9" idx="0"/>
          </p:cNvCxnSpPr>
          <p:nvPr/>
        </p:nvCxnSpPr>
        <p:spPr>
          <a:xfrm>
            <a:off x="4872153" y="2677803"/>
            <a:ext cx="448972" cy="331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 flipH="1">
            <a:off x="3458336" y="3501587"/>
            <a:ext cx="375868" cy="565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4"/>
            <a:endCxn id="7" idx="0"/>
          </p:cNvCxnSpPr>
          <p:nvPr/>
        </p:nvCxnSpPr>
        <p:spPr>
          <a:xfrm flipH="1">
            <a:off x="5029253" y="3586035"/>
            <a:ext cx="291872" cy="373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0"/>
          </p:cNvCxnSpPr>
          <p:nvPr/>
        </p:nvCxnSpPr>
        <p:spPr>
          <a:xfrm>
            <a:off x="4041627" y="3567095"/>
            <a:ext cx="194912" cy="4091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036347" y="302057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4382774" y="218560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12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13438 -0.12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-0.02969 -0.258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129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the shape going to be after the insertion? </a:t>
            </a:r>
          </a:p>
          <a:p>
            <a:r>
              <a:rPr lang="en-US" dirty="0" smtClean="0"/>
              <a:t>Again, plug the hole first. </a:t>
            </a:r>
          </a:p>
          <a:p>
            <a:r>
              <a:rPr lang="en-US" dirty="0" smtClean="0"/>
              <a:t>Might violate the heap property. Percolate it 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19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70612" y="198844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3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4804623" y="3767817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8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028990" y="3767818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5228874" y="2823724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7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3848093" y="2812229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5879283" y="3738983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6" idx="3"/>
            <a:endCxn id="10" idx="7"/>
          </p:cNvCxnSpPr>
          <p:nvPr/>
        </p:nvCxnSpPr>
        <p:spPr>
          <a:xfrm flipH="1">
            <a:off x="4295548" y="2480646"/>
            <a:ext cx="259512" cy="416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  <a:endCxn id="9" idx="0"/>
          </p:cNvCxnSpPr>
          <p:nvPr/>
        </p:nvCxnSpPr>
        <p:spPr>
          <a:xfrm>
            <a:off x="4962813" y="2480646"/>
            <a:ext cx="554386" cy="3430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 flipH="1">
            <a:off x="3548996" y="3304430"/>
            <a:ext cx="375868" cy="565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4"/>
            <a:endCxn id="7" idx="7"/>
          </p:cNvCxnSpPr>
          <p:nvPr/>
        </p:nvCxnSpPr>
        <p:spPr>
          <a:xfrm flipH="1">
            <a:off x="5296824" y="3400373"/>
            <a:ext cx="220375" cy="451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5"/>
            <a:endCxn id="11" idx="0"/>
          </p:cNvCxnSpPr>
          <p:nvPr/>
        </p:nvCxnSpPr>
        <p:spPr>
          <a:xfrm>
            <a:off x="5721075" y="3315925"/>
            <a:ext cx="446533" cy="4230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034194" y="3782389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6</a:t>
            </a:r>
            <a:endParaRPr lang="en-US" sz="2400" dirty="0"/>
          </a:p>
        </p:txBody>
      </p:sp>
      <p:cxnSp>
        <p:nvCxnSpPr>
          <p:cNvPr id="22" name="Straight Arrow Connector 21"/>
          <p:cNvCxnSpPr>
            <a:endCxn id="17" idx="0"/>
          </p:cNvCxnSpPr>
          <p:nvPr/>
        </p:nvCxnSpPr>
        <p:spPr>
          <a:xfrm>
            <a:off x="4152838" y="3417314"/>
            <a:ext cx="169681" cy="365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79282" y="3754827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7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28874" y="2831646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70611" y="1988444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40006" y="2840339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24308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Project 1:</a:t>
            </a:r>
          </a:p>
          <a:p>
            <a:pPr lvl="1"/>
            <a:r>
              <a:rPr lang="en-US" sz="2200" dirty="0" smtClean="0"/>
              <a:t>Due Thursday July 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at 11:30 PM</a:t>
            </a:r>
          </a:p>
          <a:p>
            <a:pPr lvl="1"/>
            <a:r>
              <a:rPr lang="en-US" sz="2200" dirty="0" smtClean="0"/>
              <a:t>One “Checkpoint” in lecture on Friday</a:t>
            </a:r>
          </a:p>
          <a:p>
            <a:r>
              <a:rPr lang="en-US" sz="2600" dirty="0" smtClean="0"/>
              <a:t>Checkpoint:</a:t>
            </a:r>
          </a:p>
          <a:p>
            <a:pPr lvl="1"/>
            <a:r>
              <a:rPr lang="en-US" sz="2200" dirty="0" smtClean="0"/>
              <a:t>The project spec lists where we recommend you be (it represents being about halfway).</a:t>
            </a:r>
          </a:p>
          <a:p>
            <a:pPr lvl="1"/>
            <a:r>
              <a:rPr lang="en-US" sz="2200" dirty="0" smtClean="0"/>
              <a:t>At the end of lecture on Friday, you’ll talk to a staff member about where you are on the project.</a:t>
            </a:r>
          </a:p>
          <a:p>
            <a:pPr lvl="1"/>
            <a:r>
              <a:rPr lang="en-US" sz="2200" b="1" dirty="0" smtClean="0"/>
              <a:t>As long as you’ve made a good faith effort to be half-way done, you’ll “pass” the checkpoint. </a:t>
            </a:r>
          </a:p>
          <a:p>
            <a:r>
              <a:rPr lang="en-US" sz="2600" dirty="0" smtClean="0"/>
              <a:t>Tokens:</a:t>
            </a:r>
          </a:p>
          <a:p>
            <a:pPr lvl="1"/>
            <a:r>
              <a:rPr lang="en-US" sz="2200" dirty="0" smtClean="0"/>
              <a:t>4 tokens per person. You can use them to either</a:t>
            </a:r>
          </a:p>
          <a:p>
            <a:pPr lvl="1"/>
            <a:r>
              <a:rPr lang="en-US" sz="2200" dirty="0" smtClean="0"/>
              <a:t>Get a late day on a project (max 2 per project)</a:t>
            </a:r>
          </a:p>
          <a:p>
            <a:pPr lvl="1"/>
            <a:r>
              <a:rPr lang="en-US" sz="2200" dirty="0" smtClean="0"/>
              <a:t>Redo an exercise in the last week of the quarter.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Pointers are annoying.</a:t>
            </a:r>
          </a:p>
          <a:p>
            <a:r>
              <a:rPr lang="en-US" dirty="0" smtClean="0"/>
              <a:t>They’re also slow. </a:t>
            </a:r>
          </a:p>
          <a:p>
            <a:r>
              <a:rPr lang="en-US" dirty="0" smtClean="0"/>
              <a:t>Our tree is so nicely shaped, we don’t need </a:t>
            </a:r>
            <a:r>
              <a:rPr lang="en-US" dirty="0" smtClean="0"/>
              <a:t>pointers</a:t>
            </a:r>
          </a:p>
          <a:p>
            <a:r>
              <a:rPr lang="en-US" dirty="0" smtClean="0"/>
              <a:t>We can use an array instead.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20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41954" y="1501446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8374087" y="326898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8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6598454" y="3268982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8798338" y="2324888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3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7417557" y="2313393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9448747" y="3240147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7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6" idx="3"/>
            <a:endCxn id="10" idx="7"/>
          </p:cNvCxnSpPr>
          <p:nvPr/>
        </p:nvCxnSpPr>
        <p:spPr>
          <a:xfrm flipH="1">
            <a:off x="7865012" y="1993647"/>
            <a:ext cx="261390" cy="404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  <a:endCxn id="9" idx="0"/>
          </p:cNvCxnSpPr>
          <p:nvPr/>
        </p:nvCxnSpPr>
        <p:spPr>
          <a:xfrm>
            <a:off x="8534155" y="1993647"/>
            <a:ext cx="552508" cy="3312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 flipH="1">
            <a:off x="7118460" y="2805594"/>
            <a:ext cx="375868" cy="565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4"/>
            <a:endCxn id="7" idx="7"/>
          </p:cNvCxnSpPr>
          <p:nvPr/>
        </p:nvCxnSpPr>
        <p:spPr>
          <a:xfrm flipH="1">
            <a:off x="8866288" y="2901537"/>
            <a:ext cx="220375" cy="451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5"/>
            <a:endCxn id="11" idx="0"/>
          </p:cNvCxnSpPr>
          <p:nvPr/>
        </p:nvCxnSpPr>
        <p:spPr>
          <a:xfrm>
            <a:off x="9290539" y="2817089"/>
            <a:ext cx="446533" cy="4230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603658" y="3283553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6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>
          <a:xfrm>
            <a:off x="7722302" y="2918478"/>
            <a:ext cx="169681" cy="365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877728" y="4742985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92337" y="4742986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69415" y="4742985"/>
            <a:ext cx="3508312" cy="699796"/>
            <a:chOff x="3592288" y="3442996"/>
            <a:chExt cx="3508312" cy="699796"/>
          </a:xfrm>
        </p:grpSpPr>
        <p:sp>
          <p:nvSpPr>
            <p:cNvPr id="22" name="Rectangle 21"/>
            <p:cNvSpPr/>
            <p:nvPr/>
          </p:nvSpPr>
          <p:spPr>
            <a:xfrm>
              <a:off x="3592288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4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69366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3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46444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5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23522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877728" y="4742984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8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54806" y="4742986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7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38728" y="4742061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522650" y="4742061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415228" y="4742061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15259" y="4737567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5239" y="5574535"/>
            <a:ext cx="971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0	    1             2            3            4             5            6            7           8              9          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Optimization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I’m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what is the index of:</a:t>
                </a:r>
              </a:p>
              <a:p>
                <a:r>
                  <a:rPr lang="en-US" dirty="0" smtClean="0"/>
                  <a:t>My left child, right child and parent?</a:t>
                </a:r>
                <a:endParaRPr lang="en-US" dirty="0" smtClean="0"/>
              </a:p>
              <a:p>
                <a:r>
                  <a:rPr lang="en-US" dirty="0" smtClean="0"/>
                  <a:t>My left child: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My right child: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My parent: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21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41954" y="1501446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1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8374087" y="326898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8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6598454" y="3268982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8798338" y="2324888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3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7417557" y="2313393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9448747" y="3240147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7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6" idx="3"/>
            <a:endCxn id="10" idx="7"/>
          </p:cNvCxnSpPr>
          <p:nvPr/>
        </p:nvCxnSpPr>
        <p:spPr>
          <a:xfrm flipH="1">
            <a:off x="7865012" y="1993647"/>
            <a:ext cx="261390" cy="404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  <a:endCxn id="9" idx="0"/>
          </p:cNvCxnSpPr>
          <p:nvPr/>
        </p:nvCxnSpPr>
        <p:spPr>
          <a:xfrm>
            <a:off x="8534155" y="1993647"/>
            <a:ext cx="552508" cy="3312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 flipH="1">
            <a:off x="7118460" y="2805594"/>
            <a:ext cx="375868" cy="565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4"/>
            <a:endCxn id="7" idx="7"/>
          </p:cNvCxnSpPr>
          <p:nvPr/>
        </p:nvCxnSpPr>
        <p:spPr>
          <a:xfrm flipH="1">
            <a:off x="8866288" y="2901537"/>
            <a:ext cx="220375" cy="451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5"/>
            <a:endCxn id="11" idx="0"/>
          </p:cNvCxnSpPr>
          <p:nvPr/>
        </p:nvCxnSpPr>
        <p:spPr>
          <a:xfrm>
            <a:off x="9290539" y="2817089"/>
            <a:ext cx="446533" cy="4230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603658" y="3283553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6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>
          <a:xfrm>
            <a:off x="7722302" y="2918478"/>
            <a:ext cx="169681" cy="3650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877728" y="4742985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92337" y="4742986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69415" y="4742985"/>
            <a:ext cx="3508312" cy="699796"/>
            <a:chOff x="3592288" y="3442996"/>
            <a:chExt cx="3508312" cy="699796"/>
          </a:xfrm>
        </p:grpSpPr>
        <p:sp>
          <p:nvSpPr>
            <p:cNvPr id="22" name="Rectangle 21"/>
            <p:cNvSpPr/>
            <p:nvPr/>
          </p:nvSpPr>
          <p:spPr>
            <a:xfrm>
              <a:off x="3592288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4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69366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3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46444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tx1"/>
                  </a:solidFill>
                </a:rPr>
                <a:t>5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23522" y="3442996"/>
              <a:ext cx="877078" cy="699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6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877728" y="4742984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8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54806" y="4742986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7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38728" y="4742061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522650" y="4742061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415228" y="4742061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15259" y="4737567"/>
            <a:ext cx="877078" cy="6997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75239" y="5574535"/>
            <a:ext cx="971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0	    1             2            3            4             5            6            7           8              9          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Logistics!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01 will come out tonight, due Friday (it should make sense after class today)</a:t>
            </a:r>
          </a:p>
          <a:p>
            <a:endParaRPr lang="en-US" dirty="0" smtClean="0"/>
          </a:p>
          <a:p>
            <a:r>
              <a:rPr lang="en-US" dirty="0" smtClean="0"/>
              <a:t>Robbie </a:t>
            </a:r>
            <a:r>
              <a:rPr lang="en-US" dirty="0"/>
              <a:t>is out of town most of next week. </a:t>
            </a:r>
          </a:p>
          <a:p>
            <a:pPr lvl="1"/>
            <a:r>
              <a:rPr lang="en-US" sz="2200" dirty="0"/>
              <a:t>Ben Jones (another instructor) will cover lectures on Wednesday and Friday.</a:t>
            </a:r>
          </a:p>
          <a:p>
            <a:pPr lvl="1"/>
            <a:r>
              <a:rPr lang="en-US" sz="2200" dirty="0"/>
              <a:t>I’ll be checking email at least once per day.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previous worklists (stacks, queues, etc.) all choose the next element based on the order they were inserted.</a:t>
            </a:r>
          </a:p>
          <a:p>
            <a:r>
              <a:rPr lang="en-US" dirty="0" smtClean="0"/>
              <a:t>That’s not always a good idea.</a:t>
            </a:r>
          </a:p>
          <a:p>
            <a:endParaRPr lang="en-US" dirty="0" smtClean="0"/>
          </a:p>
          <a:p>
            <a:r>
              <a:rPr lang="en-US" dirty="0" smtClean="0"/>
              <a:t>Emergency rooms aren’t first-come-first-served.</a:t>
            </a:r>
          </a:p>
          <a:p>
            <a:r>
              <a:rPr lang="en-US" dirty="0" smtClean="0"/>
              <a:t>Sometimes our objects come with a </a:t>
            </a:r>
            <a:r>
              <a:rPr lang="en-US" b="1" dirty="0" smtClean="0"/>
              <a:t>priority</a:t>
            </a:r>
            <a:r>
              <a:rPr lang="en-US" dirty="0" smtClean="0"/>
              <a:t>, that tells us what we need to do next.</a:t>
            </a:r>
          </a:p>
          <a:p>
            <a:endParaRPr lang="en-US" dirty="0"/>
          </a:p>
          <a:p>
            <a:r>
              <a:rPr lang="en-US" dirty="0" smtClean="0"/>
              <a:t>An ADT that can handle a line with priorities is a </a:t>
            </a:r>
            <a:r>
              <a:rPr lang="en-US" b="1" dirty="0" smtClean="0"/>
              <a:t>priority queue.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Queue ADT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3C1D9856-F184-49E2-A458-EC95C5F48620}"/>
              </a:ext>
            </a:extLst>
          </p:cNvPr>
          <p:cNvGrpSpPr/>
          <p:nvPr/>
        </p:nvGrpSpPr>
        <p:grpSpPr>
          <a:xfrm>
            <a:off x="815226" y="1418253"/>
            <a:ext cx="4683261" cy="5243926"/>
            <a:chOff x="908857" y="1530095"/>
            <a:chExt cx="4683261" cy="4096669"/>
          </a:xfrm>
        </p:grpSpPr>
        <p:sp>
          <p:nvSpPr>
            <p:cNvPr id="5" name="Rectangle 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CC242AB-DC0A-4CCD-9CFA-377C2DAFF4E2}"/>
                </a:ext>
              </a:extLst>
            </p:cNvPr>
            <p:cNvSpPr/>
            <p:nvPr/>
          </p:nvSpPr>
          <p:spPr>
            <a:xfrm>
              <a:off x="908857" y="2061556"/>
              <a:ext cx="4683261" cy="356520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4683260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600" dirty="0"/>
                <a:t>Min Priority Queue ADT</a:t>
              </a:r>
            </a:p>
          </p:txBody>
        </p:sp>
        <p:sp>
          <p:nvSpPr>
            <p:cNvPr id="7" name="TextBox 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D6FA6F6-9B7E-47D6-BDE8-696163B1195E}"/>
                </a:ext>
              </a:extLst>
            </p:cNvPr>
            <p:cNvSpPr txBox="1"/>
            <p:nvPr/>
          </p:nvSpPr>
          <p:spPr>
            <a:xfrm>
              <a:off x="1129407" y="3937116"/>
              <a:ext cx="4354615" cy="86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err="1"/>
                <a:t>removeMin</a:t>
              </a:r>
              <a:r>
                <a:rPr lang="en-US" sz="2200" b="1" dirty="0"/>
                <a:t>()</a:t>
              </a:r>
              <a:r>
                <a:rPr lang="en-US" sz="2200" dirty="0"/>
                <a:t> – returns the element with the </a:t>
              </a:r>
              <a:r>
                <a:rPr lang="en-US" sz="2200" u="sng" dirty="0"/>
                <a:t>smallest</a:t>
              </a:r>
              <a:r>
                <a:rPr lang="en-US" sz="2200" dirty="0"/>
                <a:t> priority, removes it from the collection</a:t>
              </a:r>
            </a:p>
          </p:txBody>
        </p:sp>
        <p:sp>
          <p:nvSpPr>
            <p:cNvPr id="8" name="TextBox 1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48851FA-61FB-4346-B2D1-FA02D3ECB40A}"/>
                </a:ext>
              </a:extLst>
            </p:cNvPr>
            <p:cNvSpPr txBox="1"/>
            <p:nvPr/>
          </p:nvSpPr>
          <p:spPr>
            <a:xfrm>
              <a:off x="928946" y="2979430"/>
              <a:ext cx="2035232" cy="360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4C3282"/>
                  </a:solidFill>
                </a:rPr>
                <a:t>behavior</a:t>
              </a:r>
              <a:endParaRPr lang="en-US" sz="2400" b="1" dirty="0">
                <a:solidFill>
                  <a:srgbClr val="4C3282"/>
                </a:solidFill>
              </a:endParaRPr>
            </a:p>
          </p:txBody>
        </p:sp>
        <p:sp>
          <p:nvSpPr>
            <p:cNvPr id="10" name="TextBox 1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702A8D9-90E4-4668-8B17-1A0C7F3ED625}"/>
                </a:ext>
              </a:extLst>
            </p:cNvPr>
            <p:cNvSpPr txBox="1"/>
            <p:nvPr/>
          </p:nvSpPr>
          <p:spPr>
            <a:xfrm>
              <a:off x="1098580" y="2386738"/>
              <a:ext cx="4212184" cy="60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/>
                <a:t>Set of comparable values</a:t>
              </a:r>
            </a:p>
            <a:p>
              <a:r>
                <a:rPr lang="en-US" sz="2200" dirty="0"/>
                <a:t>- Ordered based on “priority”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DE3E202-03EC-4175-95D5-D54431F389D3}"/>
                </a:ext>
              </a:extLst>
            </p:cNvPr>
            <p:cNvSpPr txBox="1"/>
            <p:nvPr/>
          </p:nvSpPr>
          <p:spPr>
            <a:xfrm>
              <a:off x="1098580" y="4708463"/>
              <a:ext cx="4385442" cy="86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 err="1"/>
                <a:t>peekMin</a:t>
              </a:r>
              <a:r>
                <a:rPr lang="en-US" sz="2200" b="1" dirty="0"/>
                <a:t>()</a:t>
              </a:r>
              <a:r>
                <a:rPr lang="en-US" sz="2200" dirty="0"/>
                <a:t> – find, but do not remove the element with the smallest </a:t>
              </a:r>
              <a:r>
                <a:rPr lang="en-US" sz="2200" u="sng" dirty="0"/>
                <a:t>priority</a:t>
              </a:r>
            </a:p>
          </p:txBody>
        </p:sp>
        <p:sp>
          <p:nvSpPr>
            <p:cNvPr id="12" name="TextBox 1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F07495C-41D3-4217-8A2C-7645F04D65C0}"/>
                </a:ext>
              </a:extLst>
            </p:cNvPr>
            <p:cNvSpPr txBox="1"/>
            <p:nvPr/>
          </p:nvSpPr>
          <p:spPr>
            <a:xfrm>
              <a:off x="1129406" y="3366314"/>
              <a:ext cx="4181362" cy="60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/>
                <a:t>insert(value) </a:t>
              </a:r>
              <a:r>
                <a:rPr lang="en-US" sz="2200" dirty="0"/>
                <a:t>– add a new element to the collection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46237" y="1418253"/>
            <a:ext cx="51691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Uses: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Operating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Well-designed printers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Huffman Codes (in 143)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Sorting (in Project 2) </a:t>
            </a: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Graph algorithms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6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Priority Queues: Take 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878978"/>
              </p:ext>
            </p:extLst>
          </p:nvPr>
        </p:nvGraphicFramePr>
        <p:xfrm>
          <a:off x="1761412" y="2259213"/>
          <a:ext cx="8127999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removeMin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Unsorted</a:t>
                      </a:r>
                      <a:r>
                        <a:rPr lang="en-US" baseline="0" dirty="0" smtClean="0"/>
                        <a:t> Array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Unsorted Linked List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Sorted Linked List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Sorted Circular Array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Binary Search Tree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5239" y="1343608"/>
            <a:ext cx="10910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Maybe we already know how to implement a priority queue. </a:t>
            </a:r>
          </a:p>
          <a:p>
            <a:r>
              <a:rPr lang="en-US" sz="2400" dirty="0" smtClean="0"/>
              <a:t>How long would insert and </a:t>
            </a:r>
            <a:r>
              <a:rPr lang="en-US" sz="2400" dirty="0" err="1" smtClean="0"/>
              <a:t>removeMin</a:t>
            </a:r>
            <a:r>
              <a:rPr lang="en-US" sz="2400" dirty="0" smtClean="0"/>
              <a:t> take with these data structures?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896947"/>
            <a:ext cx="10888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For Array implementations, assume that the array is not yet full.</a:t>
            </a:r>
          </a:p>
          <a:p>
            <a:r>
              <a:rPr lang="en-US" sz="2200" dirty="0" smtClean="0"/>
              <a:t>Other than this assumption, do </a:t>
            </a:r>
            <a:r>
              <a:rPr lang="en-US" sz="2200" b="1" dirty="0" smtClean="0"/>
              <a:t>worst case </a:t>
            </a:r>
            <a:r>
              <a:rPr lang="en-US" sz="2200" dirty="0" smtClean="0"/>
              <a:t>analysis.</a:t>
            </a: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Binary Search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BST is:</a:t>
            </a:r>
          </a:p>
          <a:p>
            <a:r>
              <a:rPr lang="en-US" sz="2600" dirty="0"/>
              <a:t>1. A binary tree</a:t>
            </a:r>
          </a:p>
          <a:p>
            <a:r>
              <a:rPr lang="en-US" sz="2600" dirty="0"/>
              <a:t>2. For each node, everything in its left subtree is smaller than it and everything in its right subtree is larger than it.</a:t>
            </a:r>
          </a:p>
          <a:p>
            <a:endParaRPr lang="en-US" sz="26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These BSTs?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17124" y="2290119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6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0" y="4069491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7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5502" y="4069492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69972" y="3113903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68394" y="3113903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70602" y="2318952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6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5939478" y="4098324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4328980" y="409832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2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6423450" y="3142736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8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5148083" y="3142736"/>
            <a:ext cx="524226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4</a:t>
            </a:r>
            <a:endParaRPr 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7179273" y="406949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9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66550" y="2290119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407609" y="3142736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132538" y="4069490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849230" y="5045674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446471" y="5838545"/>
            <a:ext cx="576649" cy="57664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11" idx="3"/>
            <a:endCxn id="15" idx="7"/>
          </p:cNvCxnSpPr>
          <p:nvPr/>
        </p:nvCxnSpPr>
        <p:spPr>
          <a:xfrm flipH="1">
            <a:off x="5595538" y="2811153"/>
            <a:ext cx="259512" cy="416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5"/>
            <a:endCxn id="9" idx="1"/>
          </p:cNvCxnSpPr>
          <p:nvPr/>
        </p:nvCxnSpPr>
        <p:spPr>
          <a:xfrm>
            <a:off x="2609325" y="2782320"/>
            <a:ext cx="245095" cy="416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4"/>
            <a:endCxn id="7" idx="0"/>
          </p:cNvCxnSpPr>
          <p:nvPr/>
        </p:nvCxnSpPr>
        <p:spPr>
          <a:xfrm flipH="1">
            <a:off x="2574325" y="3690552"/>
            <a:ext cx="483972" cy="3789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3"/>
          </p:cNvCxnSpPr>
          <p:nvPr/>
        </p:nvCxnSpPr>
        <p:spPr>
          <a:xfrm flipH="1">
            <a:off x="1088430" y="3606104"/>
            <a:ext cx="464412" cy="4633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887489" y="2803187"/>
            <a:ext cx="315107" cy="331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5"/>
            <a:endCxn id="14" idx="0"/>
          </p:cNvCxnSpPr>
          <p:nvPr/>
        </p:nvCxnSpPr>
        <p:spPr>
          <a:xfrm>
            <a:off x="6262803" y="2811153"/>
            <a:ext cx="448972" cy="331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5" idx="3"/>
          </p:cNvCxnSpPr>
          <p:nvPr/>
        </p:nvCxnSpPr>
        <p:spPr>
          <a:xfrm flipH="1">
            <a:off x="4848986" y="3634937"/>
            <a:ext cx="375868" cy="565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4" idx="4"/>
            <a:endCxn id="12" idx="7"/>
          </p:cNvCxnSpPr>
          <p:nvPr/>
        </p:nvCxnSpPr>
        <p:spPr>
          <a:xfrm flipH="1">
            <a:off x="6431679" y="3719385"/>
            <a:ext cx="280096" cy="463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5"/>
            <a:endCxn id="21" idx="0"/>
          </p:cNvCxnSpPr>
          <p:nvPr/>
        </p:nvCxnSpPr>
        <p:spPr>
          <a:xfrm>
            <a:off x="6915651" y="3634937"/>
            <a:ext cx="551947" cy="434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2" idx="5"/>
          </p:cNvCxnSpPr>
          <p:nvPr/>
        </p:nvCxnSpPr>
        <p:spPr>
          <a:xfrm>
            <a:off x="9258751" y="2782320"/>
            <a:ext cx="313874" cy="352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3" idx="5"/>
            <a:endCxn id="24" idx="1"/>
          </p:cNvCxnSpPr>
          <p:nvPr/>
        </p:nvCxnSpPr>
        <p:spPr>
          <a:xfrm>
            <a:off x="9899810" y="3634937"/>
            <a:ext cx="317176" cy="5190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0624739" y="4580086"/>
            <a:ext cx="317176" cy="5190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26" idx="1"/>
          </p:cNvCxnSpPr>
          <p:nvPr/>
        </p:nvCxnSpPr>
        <p:spPr>
          <a:xfrm>
            <a:off x="11299584" y="5579044"/>
            <a:ext cx="231335" cy="34394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Priority Queues: Take 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473119"/>
                  </p:ext>
                </p:extLst>
              </p:nvPr>
            </p:nvGraphicFramePr>
            <p:xfrm>
              <a:off x="1761412" y="2259213"/>
              <a:ext cx="8127999" cy="3571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removeMin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Unsorted</a:t>
                          </a:r>
                          <a:r>
                            <a:rPr lang="en-US" baseline="0" dirty="0" smtClean="0"/>
                            <a:t> Array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Unsorted Linked List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Sorted Linked List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Sorted Circular Array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Binary Search Tree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473119"/>
                  </p:ext>
                </p:extLst>
              </p:nvPr>
            </p:nvGraphicFramePr>
            <p:xfrm>
              <a:off x="1761412" y="2259213"/>
              <a:ext cx="8127999" cy="3571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Insert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removeMin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Unsorted</a:t>
                          </a:r>
                          <a:r>
                            <a:rPr lang="en-US" baseline="0" dirty="0" smtClean="0"/>
                            <a:t> Array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25" t="-61905" r="-100899" b="-4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25" t="-61905" r="-899" b="-402857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Unsorted Linked List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25" t="-161905" r="-100899" b="-3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25" t="-161905" r="-899" b="-302857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Sorted Linked List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25" t="-259434" r="-1008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25" t="-259434" r="-899" b="-20000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Sorted Circular Array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225" t="-362857" r="-100899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25" t="-362857" r="-899" b="-101905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Binary Search Tree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575239" y="1343608"/>
            <a:ext cx="1091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Maybe we already know how to implement a priority queue. </a:t>
            </a:r>
          </a:p>
          <a:p>
            <a:r>
              <a:rPr lang="en-US" dirty="0" smtClean="0"/>
              <a:t>How long would insert and </a:t>
            </a:r>
            <a:r>
              <a:rPr lang="en-US" dirty="0" err="1" smtClean="0"/>
              <a:t>removeMin</a:t>
            </a:r>
            <a:r>
              <a:rPr lang="en-US" dirty="0" smtClean="0"/>
              <a:t> take with these data structures?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896947"/>
            <a:ext cx="1088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Array implementations, assume that the array is not yet full.</a:t>
            </a:r>
          </a:p>
          <a:p>
            <a:r>
              <a:rPr lang="en-US" dirty="0" smtClean="0"/>
              <a:t>Other than this assumption, do </a:t>
            </a:r>
            <a:r>
              <a:rPr lang="en-US" b="1" dirty="0" smtClean="0"/>
              <a:t>worst case </a:t>
            </a:r>
            <a:r>
              <a:rPr lang="en-US" dirty="0" smtClean="0"/>
              <a:t>analysis.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332 SU 18 -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8715-06AE-4EBD-9812-2FC97F2708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7249</TotalTime>
  <Words>1393</Words>
  <Application>Microsoft Office PowerPoint</Application>
  <PresentationFormat>Widescreen</PresentationFormat>
  <Paragraphs>328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Priority Queues</vt:lpstr>
      <vt:lpstr>Logistics </vt:lpstr>
      <vt:lpstr>More Logistics!</vt:lpstr>
      <vt:lpstr>A New ADT</vt:lpstr>
      <vt:lpstr>Priority Queue ADT</vt:lpstr>
      <vt:lpstr>Implementing Priority Queues: Take I</vt:lpstr>
      <vt:lpstr>Review: Binary Search Trees</vt:lpstr>
      <vt:lpstr>Are These BSTs?</vt:lpstr>
      <vt:lpstr>Implementing Priority Queues: Take I</vt:lpstr>
      <vt:lpstr>Implementing Priority Queues: Take I</vt:lpstr>
      <vt:lpstr>Implementing Priority Queues: Take II</vt:lpstr>
      <vt:lpstr>BST Properties</vt:lpstr>
      <vt:lpstr>Binary Heaps</vt:lpstr>
      <vt:lpstr>Tree Words</vt:lpstr>
      <vt:lpstr>Tree Words</vt:lpstr>
      <vt:lpstr>Heights of Perfect Trees</vt:lpstr>
      <vt:lpstr>Binary Heaps</vt:lpstr>
      <vt:lpstr>Implementing Heaps</vt:lpstr>
      <vt:lpstr>Implementing Heaps</vt:lpstr>
      <vt:lpstr>An Optimization</vt:lpstr>
      <vt:lpstr>An Optimization</vt:lpstr>
    </vt:vector>
  </TitlesOfParts>
  <Company>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Robert Weber</cp:lastModifiedBy>
  <cp:revision>46</cp:revision>
  <dcterms:created xsi:type="dcterms:W3CDTF">2018-06-14T16:48:08Z</dcterms:created>
  <dcterms:modified xsi:type="dcterms:W3CDTF">2018-06-23T00:33:50Z</dcterms:modified>
</cp:coreProperties>
</file>