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6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7AA2-BE05-4EFA-9244-5B56256204EB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317A-F8E0-48BF-A7C4-7F476914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D317A-F8E0-48BF-A7C4-7F476914E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D93768-BCF0-4B22-8099-7C020AF8FAF0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=""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2469-D399-4684-9FC2-39CF201020A1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=""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=""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=""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=""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=""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9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80F1-8F45-4978-822C-24A24D375E47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=""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=""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=""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6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5492-00AA-486A-974E-75F6F2877DF9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2D5F-D420-4DF9-9859-5C3A0CD49386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=""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7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77C-CB55-4F28-A337-0713162A7721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D1E21-C1CB-4F62-A05F-EC56F6AAD302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37CD-8D06-4A93-B569-400CF2B7E1F2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E940-56DB-4418-8827-3F3015D37283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B3E-E769-41F8-80C9-102B56526737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7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0E92-5C65-4B63-8694-9A33AAD7387C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=""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=""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=""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=""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=""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=""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=""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=""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=""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=""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=""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=""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70AAC8D-95BC-4182-AB5B-21404F073CF8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8C34D10-FE8B-495A-8A46-6AC42A04D9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7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CSE 332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136787"/>
            <a:ext cx="11187258" cy="1018086"/>
          </a:xfrm>
        </p:spPr>
        <p:txBody>
          <a:bodyPr/>
          <a:lstStyle/>
          <a:p>
            <a:r>
              <a:rPr lang="en-US" sz="2600" dirty="0" smtClean="0"/>
              <a:t>An </a:t>
            </a:r>
            <a:r>
              <a:rPr lang="en-US" sz="2600" b="1" dirty="0" smtClean="0"/>
              <a:t>Abstract Data Type (ADT) </a:t>
            </a:r>
            <a:r>
              <a:rPr lang="en-US" sz="2600" dirty="0" smtClean="0"/>
              <a:t>is a set of expected behaviors for a set of operations.</a:t>
            </a:r>
          </a:p>
          <a:p>
            <a:endParaRPr lang="en-US" sz="26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C1D9856-F184-49E2-A458-EC95C5F48620}"/>
              </a:ext>
            </a:extLst>
          </p:cNvPr>
          <p:cNvGrpSpPr/>
          <p:nvPr/>
        </p:nvGrpSpPr>
        <p:grpSpPr>
          <a:xfrm>
            <a:off x="871210" y="1911726"/>
            <a:ext cx="4683261" cy="4630646"/>
            <a:chOff x="908857" y="1530095"/>
            <a:chExt cx="4683261" cy="409666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 smtClean="0"/>
                <a:t>Queue </a:t>
              </a:r>
              <a:r>
                <a:rPr lang="en-US" sz="2600" dirty="0"/>
                <a:t>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D6FA6F6-9B7E-47D6-BDE8-696163B1195E}"/>
                </a:ext>
              </a:extLst>
            </p:cNvPr>
            <p:cNvSpPr txBox="1"/>
            <p:nvPr/>
          </p:nvSpPr>
          <p:spPr>
            <a:xfrm>
              <a:off x="1129407" y="3696653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remove ()</a:t>
              </a:r>
              <a:r>
                <a:rPr lang="en-US" sz="2200" dirty="0" smtClean="0"/>
                <a:t> </a:t>
              </a:r>
              <a:r>
                <a:rPr lang="en-US" sz="2200" dirty="0"/>
                <a:t>– returns the element </a:t>
              </a:r>
              <a:r>
                <a:rPr lang="en-US" sz="2200" dirty="0" smtClean="0"/>
                <a:t>that has been in the collection the longest, and removes it.</a:t>
              </a:r>
              <a:endParaRPr lang="en-US" sz="2200" dirty="0"/>
            </a:p>
          </p:txBody>
        </p:sp>
        <p:sp>
          <p:nvSpPr>
            <p:cNvPr id="8" name="Text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92B4A1B-DE6B-488B-8450-1A3E832986C6}"/>
                </a:ext>
              </a:extLst>
            </p:cNvPr>
            <p:cNvSpPr txBox="1"/>
            <p:nvPr/>
          </p:nvSpPr>
          <p:spPr>
            <a:xfrm>
              <a:off x="937750" y="2023273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48851FA-61FB-4346-B2D1-FA02D3ECB40A}"/>
                </a:ext>
              </a:extLst>
            </p:cNvPr>
            <p:cNvSpPr txBox="1"/>
            <p:nvPr/>
          </p:nvSpPr>
          <p:spPr>
            <a:xfrm>
              <a:off x="928946" y="2673279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C3282"/>
                  </a:solidFill>
                </a:rPr>
                <a:t>behavior</a:t>
              </a:r>
              <a:endParaRPr lang="en-US" sz="2400" b="1" dirty="0">
                <a:solidFill>
                  <a:srgbClr val="4C3282"/>
                </a:solidFill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33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</a:t>
              </a:r>
              <a:r>
                <a:rPr lang="en-US" sz="2200" dirty="0" smtClean="0"/>
                <a:t>elements</a:t>
              </a:r>
              <a:endParaRPr lang="en-US" sz="2200" dirty="0"/>
            </a:p>
          </p:txBody>
        </p:sp>
        <p:sp>
          <p:nvSpPr>
            <p:cNvPr id="11" name="TextBox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DE3E202-03EC-4175-95D5-D54431F389D3}"/>
                </a:ext>
              </a:extLst>
            </p:cNvPr>
            <p:cNvSpPr txBox="1"/>
            <p:nvPr/>
          </p:nvSpPr>
          <p:spPr>
            <a:xfrm>
              <a:off x="1098580" y="46345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peek ()</a:t>
              </a:r>
              <a:r>
                <a:rPr lang="en-US" sz="2200" dirty="0" smtClean="0"/>
                <a:t> </a:t>
              </a:r>
              <a:r>
                <a:rPr lang="en-US" sz="2200" dirty="0"/>
                <a:t>– find, but do not remove the element </a:t>
              </a:r>
              <a:r>
                <a:rPr lang="en-US" sz="2200" dirty="0" smtClean="0"/>
                <a:t>that has been in the collection the longest.</a:t>
              </a:r>
              <a:endParaRPr lang="en-US" sz="2200" u="sng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07495C-41D3-4217-8A2C-7645F04D65C0}"/>
                </a:ext>
              </a:extLst>
            </p:cNvPr>
            <p:cNvSpPr txBox="1"/>
            <p:nvPr/>
          </p:nvSpPr>
          <p:spPr>
            <a:xfrm>
              <a:off x="1129406" y="3060163"/>
              <a:ext cx="4181362" cy="65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insert(element) </a:t>
              </a:r>
              <a:r>
                <a:rPr lang="en-US" sz="2200" dirty="0"/>
                <a:t>– add a new element to the </a:t>
              </a:r>
              <a:r>
                <a:rPr lang="en-US" sz="2200" dirty="0" smtClean="0"/>
                <a:t>collection.</a:t>
              </a:r>
              <a:endParaRPr lang="en-US" sz="2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3C1D9856-F184-49E2-A458-EC95C5F48620}"/>
              </a:ext>
            </a:extLst>
          </p:cNvPr>
          <p:cNvGrpSpPr/>
          <p:nvPr/>
        </p:nvGrpSpPr>
        <p:grpSpPr>
          <a:xfrm>
            <a:off x="6426035" y="1911725"/>
            <a:ext cx="4683261" cy="4630646"/>
            <a:chOff x="908857" y="1656705"/>
            <a:chExt cx="4683261" cy="3970059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49237B-A02C-43D2-AE06-B4567DAC8A52}"/>
                </a:ext>
              </a:extLst>
            </p:cNvPr>
            <p:cNvSpPr/>
            <p:nvPr/>
          </p:nvSpPr>
          <p:spPr>
            <a:xfrm>
              <a:off x="908858" y="1656705"/>
              <a:ext cx="4683260" cy="533643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 smtClean="0"/>
                <a:t>Stack ADT</a:t>
              </a:r>
              <a:endParaRPr lang="en-US" sz="2600" dirty="0"/>
            </a:p>
          </p:txBody>
        </p:sp>
        <p:sp>
          <p:nvSpPr>
            <p:cNvPr id="16" name="TextBox 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D6FA6F6-9B7E-47D6-BDE8-696163B1195E}"/>
                </a:ext>
              </a:extLst>
            </p:cNvPr>
            <p:cNvSpPr txBox="1"/>
            <p:nvPr/>
          </p:nvSpPr>
          <p:spPr>
            <a:xfrm>
              <a:off x="1129407" y="3696653"/>
              <a:ext cx="4354615" cy="94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remove ()</a:t>
              </a:r>
              <a:r>
                <a:rPr lang="en-US" sz="2200" dirty="0" smtClean="0"/>
                <a:t> </a:t>
              </a:r>
              <a:r>
                <a:rPr lang="en-US" sz="2200" dirty="0"/>
                <a:t>– returns the element </a:t>
              </a:r>
              <a:r>
                <a:rPr lang="en-US" sz="2200" dirty="0" smtClean="0"/>
                <a:t>that has been in the collection the shortest, and removes it.</a:t>
              </a:r>
              <a:endParaRPr lang="en-US" sz="2200" dirty="0"/>
            </a:p>
          </p:txBody>
        </p:sp>
        <p:sp>
          <p:nvSpPr>
            <p:cNvPr id="17" name="TextBox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92B4A1B-DE6B-488B-8450-1A3E832986C6}"/>
                </a:ext>
              </a:extLst>
            </p:cNvPr>
            <p:cNvSpPr txBox="1"/>
            <p:nvPr/>
          </p:nvSpPr>
          <p:spPr>
            <a:xfrm>
              <a:off x="928946" y="2169803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8" name="TextBox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48851FA-61FB-4346-B2D1-FA02D3ECB40A}"/>
                </a:ext>
              </a:extLst>
            </p:cNvPr>
            <p:cNvSpPr txBox="1"/>
            <p:nvPr/>
          </p:nvSpPr>
          <p:spPr>
            <a:xfrm>
              <a:off x="928946" y="2764446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C3282"/>
                  </a:solidFill>
                </a:rPr>
                <a:t>behavior</a:t>
              </a:r>
              <a:endParaRPr lang="en-US" sz="2400" b="1" dirty="0">
                <a:solidFill>
                  <a:srgbClr val="4C3282"/>
                </a:solidFill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702A8D9-90E4-4668-8B17-1A0C7F3ED625}"/>
                </a:ext>
              </a:extLst>
            </p:cNvPr>
            <p:cNvSpPr txBox="1"/>
            <p:nvPr/>
          </p:nvSpPr>
          <p:spPr>
            <a:xfrm>
              <a:off x="1098580" y="2477898"/>
              <a:ext cx="4212184" cy="33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</a:t>
              </a:r>
              <a:r>
                <a:rPr lang="en-US" sz="2200" dirty="0" smtClean="0"/>
                <a:t>elements</a:t>
              </a:r>
              <a:endParaRPr lang="en-US" sz="2200" dirty="0"/>
            </a:p>
          </p:txBody>
        </p:sp>
        <p:sp>
          <p:nvSpPr>
            <p:cNvPr id="20" name="TextBox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DE3E202-03EC-4175-95D5-D54431F389D3}"/>
                </a:ext>
              </a:extLst>
            </p:cNvPr>
            <p:cNvSpPr txBox="1"/>
            <p:nvPr/>
          </p:nvSpPr>
          <p:spPr>
            <a:xfrm>
              <a:off x="1098580" y="4634563"/>
              <a:ext cx="4385442" cy="94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peek ()</a:t>
              </a:r>
              <a:r>
                <a:rPr lang="en-US" sz="2200" dirty="0" smtClean="0"/>
                <a:t> </a:t>
              </a:r>
              <a:r>
                <a:rPr lang="en-US" sz="2200" dirty="0"/>
                <a:t>– find, but do not remove the element </a:t>
              </a:r>
              <a:r>
                <a:rPr lang="en-US" sz="2200" dirty="0" smtClean="0"/>
                <a:t>that has been in the collection the shortest.</a:t>
              </a:r>
              <a:endParaRPr lang="en-US" sz="2200" u="sng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F07495C-41D3-4217-8A2C-7645F04D65C0}"/>
                </a:ext>
              </a:extLst>
            </p:cNvPr>
            <p:cNvSpPr txBox="1"/>
            <p:nvPr/>
          </p:nvSpPr>
          <p:spPr>
            <a:xfrm>
              <a:off x="1129406" y="3060163"/>
              <a:ext cx="4181362" cy="65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smtClean="0"/>
                <a:t>insert(element) </a:t>
              </a:r>
              <a:r>
                <a:rPr lang="en-US" sz="2200" dirty="0"/>
                <a:t>– add a new element to the </a:t>
              </a:r>
              <a:r>
                <a:rPr lang="en-US" sz="2200" dirty="0" smtClean="0"/>
                <a:t>collection.</a:t>
              </a:r>
              <a:endParaRPr lang="en-US" sz="2200" dirty="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00600" y="344299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clever way of organizing data points</a:t>
            </a:r>
          </a:p>
          <a:p>
            <a:pPr lvl="1"/>
            <a:r>
              <a:rPr lang="en-US" sz="2200" dirty="0" smtClean="0"/>
              <a:t>A data structure is an implementation of an ADT. </a:t>
            </a:r>
          </a:p>
          <a:p>
            <a:pPr lvl="1"/>
            <a:endParaRPr lang="en-US" dirty="0" smtClean="0"/>
          </a:p>
          <a:p>
            <a:r>
              <a:rPr lang="en-US" sz="2600" dirty="0" smtClean="0"/>
              <a:t>Ways to implement a queue</a:t>
            </a:r>
            <a:endParaRPr lang="en-US" sz="2600" dirty="0"/>
          </a:p>
          <a:p>
            <a:r>
              <a:rPr lang="en-US" sz="2600" dirty="0" smtClean="0"/>
              <a:t>Array </a:t>
            </a:r>
          </a:p>
          <a:p>
            <a:endParaRPr lang="en-US" sz="2600" dirty="0"/>
          </a:p>
          <a:p>
            <a:r>
              <a:rPr lang="en-US" sz="2600" dirty="0" err="1" smtClean="0"/>
              <a:t>LinkedList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715209" y="344299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92287" y="3442995"/>
            <a:ext cx="3508312" cy="699796"/>
            <a:chOff x="3592288" y="3442996"/>
            <a:chExt cx="3508312" cy="699796"/>
          </a:xfrm>
        </p:grpSpPr>
        <p:sp>
          <p:nvSpPr>
            <p:cNvPr id="5" name="Rectangle 4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17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00600" y="3442994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13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77678" y="344299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824140" y="3486502"/>
            <a:ext cx="659219" cy="6127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52455" y="5395481"/>
            <a:ext cx="1452539" cy="627322"/>
            <a:chOff x="2030820" y="5209952"/>
            <a:chExt cx="1452539" cy="627322"/>
          </a:xfrm>
        </p:grpSpPr>
        <p:sp>
          <p:nvSpPr>
            <p:cNvPr id="15" name="Rectangle 14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7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65475" y="5395480"/>
            <a:ext cx="1452539" cy="627322"/>
            <a:chOff x="2030820" y="5209952"/>
            <a:chExt cx="1452539" cy="627322"/>
          </a:xfrm>
        </p:grpSpPr>
        <p:sp>
          <p:nvSpPr>
            <p:cNvPr id="20" name="Rectangle 19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23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0254" y="5395480"/>
            <a:ext cx="1452539" cy="627322"/>
            <a:chOff x="2030820" y="5209952"/>
            <a:chExt cx="1452539" cy="627322"/>
          </a:xfrm>
        </p:grpSpPr>
        <p:sp>
          <p:nvSpPr>
            <p:cNvPr id="24" name="Rectangle 23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15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304994" y="5554971"/>
            <a:ext cx="77111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337363" y="5842050"/>
            <a:ext cx="717480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40797" y="5565603"/>
            <a:ext cx="11107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18014" y="5852682"/>
            <a:ext cx="11022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517644" y="4538303"/>
            <a:ext cx="100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</a:t>
            </a:r>
            <a:endParaRPr lang="en-US" sz="2400" dirty="0"/>
          </a:p>
        </p:txBody>
      </p:sp>
      <p:cxnSp>
        <p:nvCxnSpPr>
          <p:cNvPr id="37" name="Straight Arrow Connector 36"/>
          <p:cNvCxnSpPr>
            <a:stCxn id="35" idx="2"/>
            <a:endCxn id="16" idx="0"/>
          </p:cNvCxnSpPr>
          <p:nvPr/>
        </p:nvCxnSpPr>
        <p:spPr>
          <a:xfrm flipH="1">
            <a:off x="3006627" y="4999968"/>
            <a:ext cx="13618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00662" y="4538303"/>
            <a:ext cx="6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tail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9" idx="2"/>
            <a:endCxn id="26" idx="0"/>
          </p:cNvCxnSpPr>
          <p:nvPr/>
        </p:nvCxnSpPr>
        <p:spPr>
          <a:xfrm flipH="1">
            <a:off x="8918621" y="4999968"/>
            <a:ext cx="6719" cy="395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819656" y="5395479"/>
            <a:ext cx="1452539" cy="627322"/>
            <a:chOff x="2030820" y="5209952"/>
            <a:chExt cx="1452539" cy="627322"/>
          </a:xfrm>
        </p:grpSpPr>
        <p:sp>
          <p:nvSpPr>
            <p:cNvPr id="45" name="Rectangle 44"/>
            <p:cNvSpPr/>
            <p:nvPr/>
          </p:nvSpPr>
          <p:spPr>
            <a:xfrm>
              <a:off x="2041452" y="5209953"/>
              <a:ext cx="1431275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30820" y="5209952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75015" y="5209953"/>
              <a:ext cx="308344" cy="627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9095576" y="5554971"/>
            <a:ext cx="72408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9072793" y="5842050"/>
            <a:ext cx="746863" cy="1063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</p:cNvCxnSpPr>
          <p:nvPr/>
        </p:nvCxnSpPr>
        <p:spPr>
          <a:xfrm>
            <a:off x="9250018" y="4769136"/>
            <a:ext cx="1868005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3"/>
          </p:cNvCxnSpPr>
          <p:nvPr/>
        </p:nvCxnSpPr>
        <p:spPr>
          <a:xfrm>
            <a:off x="3522846" y="4769136"/>
            <a:ext cx="1696801" cy="586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ultiply 59"/>
          <p:cNvSpPr/>
          <p:nvPr/>
        </p:nvSpPr>
        <p:spPr>
          <a:xfrm>
            <a:off x="3592287" y="5062223"/>
            <a:ext cx="1462556" cy="12471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72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06979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1" grpId="0" animBg="1"/>
      <p:bldP spid="11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“Circular”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8292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different queue implementation</a:t>
            </a:r>
            <a:endParaRPr lang="en-US" sz="2600" dirty="0"/>
          </a:p>
          <a:p>
            <a:r>
              <a:rPr lang="en-US" sz="2600" dirty="0" smtClean="0"/>
              <a:t>Removing elements is expensive. What if we just remember where the next element is?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0600" y="382730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5209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10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2287" y="3827306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17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7678" y="382730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0600" y="382730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13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5209" y="2940254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front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5954" y="2940253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back</a:t>
            </a:r>
            <a:endParaRPr lang="en-US" sz="2600" dirty="0"/>
          </a:p>
        </p:txBody>
      </p:sp>
      <p:cxnSp>
        <p:nvCxnSpPr>
          <p:cNvPr id="16" name="Straight Arrow Connector 15"/>
          <p:cNvCxnSpPr>
            <a:stCxn id="14" idx="2"/>
            <a:endCxn id="5" idx="0"/>
          </p:cNvCxnSpPr>
          <p:nvPr/>
        </p:nvCxnSpPr>
        <p:spPr>
          <a:xfrm>
            <a:off x="3153748" y="3432697"/>
            <a:ext cx="0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6664493" y="3432696"/>
            <a:ext cx="1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7" idx="0"/>
          </p:cNvCxnSpPr>
          <p:nvPr/>
        </p:nvCxnSpPr>
        <p:spPr>
          <a:xfrm>
            <a:off x="3153748" y="3432697"/>
            <a:ext cx="877078" cy="394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4" idx="0"/>
          </p:cNvCxnSpPr>
          <p:nvPr/>
        </p:nvCxnSpPr>
        <p:spPr>
          <a:xfrm>
            <a:off x="6664493" y="3432696"/>
            <a:ext cx="874646" cy="39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“Circular”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What about insertions?</a:t>
            </a:r>
          </a:p>
          <a:p>
            <a:endParaRPr lang="en-US" sz="2600" dirty="0"/>
          </a:p>
          <a:p>
            <a:r>
              <a:rPr lang="en-US" sz="2600" dirty="0" smtClean="0"/>
              <a:t>We can “wrap around”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At least until the array is completely full.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6795800" y="4012834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0409" y="401283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7487" y="4012834"/>
            <a:ext cx="3508312" cy="699796"/>
            <a:chOff x="3592288" y="3442996"/>
            <a:chExt cx="3508312" cy="699796"/>
          </a:xfrm>
        </p:grpSpPr>
        <p:sp>
          <p:nvSpPr>
            <p:cNvPr id="7" name="Rectangle 6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17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72878" y="401283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23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5800" y="4012833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13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7487" y="3125780"/>
            <a:ext cx="877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front</a:t>
            </a:r>
            <a:endParaRPr lang="en-US" sz="2600" dirty="0"/>
          </a:p>
        </p:txBody>
      </p:sp>
      <p:cxnSp>
        <p:nvCxnSpPr>
          <p:cNvPr id="17" name="Straight Arrow Connector 16"/>
          <p:cNvCxnSpPr>
            <a:stCxn id="13" idx="2"/>
            <a:endCxn id="7" idx="0"/>
          </p:cNvCxnSpPr>
          <p:nvPr/>
        </p:nvCxnSpPr>
        <p:spPr>
          <a:xfrm>
            <a:off x="3726026" y="3618223"/>
            <a:ext cx="0" cy="39461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646524" y="3125780"/>
            <a:ext cx="877078" cy="887055"/>
            <a:chOff x="7646524" y="3125780"/>
            <a:chExt cx="877078" cy="887055"/>
          </a:xfrm>
        </p:grpSpPr>
        <p:sp>
          <p:nvSpPr>
            <p:cNvPr id="14" name="TextBox 13"/>
            <p:cNvSpPr txBox="1"/>
            <p:nvPr/>
          </p:nvSpPr>
          <p:spPr>
            <a:xfrm>
              <a:off x="7646524" y="3125780"/>
              <a:ext cx="8770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back</a:t>
              </a:r>
              <a:endParaRPr lang="en-US" sz="2600" dirty="0"/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8085063" y="3618223"/>
              <a:ext cx="1" cy="3946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384056" y="4012833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718 L -0.11875 -0.03843 C -0.14336 -0.04861 -0.18047 -0.05393 -0.2194 -0.05393 C -0.26367 -0.05393 -0.29922 -0.04861 -0.32383 -0.03843 L -0.44245 0.0071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With a doubly-linked list, you can get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 smtClean="0"/>
                  <a:t> insertions and removals as well. 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If they’re both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00" dirty="0" smtClean="0"/>
                  <a:t> why would you choose one over the other?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Updating all those pointers is a constant, but it’s a larger constant than array lookups.</a:t>
                </a:r>
              </a:p>
              <a:p>
                <a:r>
                  <a:rPr lang="en-US" sz="2600" dirty="0" smtClean="0"/>
                  <a:t>If you know the size in advance a circular array has less overhead</a:t>
                </a:r>
              </a:p>
              <a:p>
                <a:r>
                  <a:rPr lang="en-US" sz="2600" dirty="0" smtClean="0"/>
                  <a:t>But if you don’t a linked list easily handles growing. The circular array would be annoying to grow. </a:t>
                </a:r>
                <a:endParaRPr lang="en-US" sz="2600" dirty="0"/>
              </a:p>
              <a:p>
                <a:endParaRPr lang="en-US" sz="26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Now is a great time to find a partner</a:t>
            </a:r>
          </a:p>
          <a:p>
            <a:r>
              <a:rPr lang="en-US" sz="2600" dirty="0" smtClean="0"/>
              <a:t>I’ll be up here if you have questions</a:t>
            </a:r>
          </a:p>
          <a:p>
            <a:endParaRPr lang="en-US" sz="2600" dirty="0"/>
          </a:p>
          <a:p>
            <a:r>
              <a:rPr lang="en-US" sz="2600" dirty="0" smtClean="0"/>
              <a:t>Things to do:</a:t>
            </a:r>
            <a:br>
              <a:rPr lang="en-US" sz="2600" dirty="0" smtClean="0"/>
            </a:br>
            <a:r>
              <a:rPr lang="en-US" sz="2600" dirty="0" smtClean="0"/>
              <a:t>Survey</a:t>
            </a:r>
          </a:p>
          <a:p>
            <a:r>
              <a:rPr lang="en-US" sz="2600" dirty="0" smtClean="0"/>
              <a:t>Sign up for Piazza</a:t>
            </a:r>
          </a:p>
          <a:p>
            <a:r>
              <a:rPr lang="en-US" sz="2600" dirty="0" smtClean="0"/>
              <a:t>Fill out partner form by tomorrow</a:t>
            </a:r>
          </a:p>
          <a:p>
            <a:r>
              <a:rPr lang="en-US" sz="2600" dirty="0" smtClean="0"/>
              <a:t>Get your programming environment ready.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have 9 weeks to learn a lot!</a:t>
            </a:r>
          </a:p>
          <a:p>
            <a:pPr lvl="1"/>
            <a:r>
              <a:rPr lang="en-US" sz="2600" dirty="0" smtClean="0"/>
              <a:t>Fundamental data structures and algorithms.</a:t>
            </a:r>
          </a:p>
          <a:p>
            <a:pPr lvl="1"/>
            <a:r>
              <a:rPr lang="en-US" sz="2600" dirty="0" smtClean="0"/>
              <a:t>And their analysis</a:t>
            </a:r>
          </a:p>
          <a:p>
            <a:pPr lvl="1"/>
            <a:r>
              <a:rPr lang="en-US" sz="2600" dirty="0" smtClean="0"/>
              <a:t>Writing Parallel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Introductions</a:t>
            </a:r>
          </a:p>
          <a:p>
            <a:r>
              <a:rPr lang="en-US" sz="2800" dirty="0" smtClean="0"/>
              <a:t>Course Mechanics</a:t>
            </a:r>
          </a:p>
          <a:p>
            <a:r>
              <a:rPr lang="en-US" sz="2800" dirty="0" smtClean="0"/>
              <a:t>Start of content</a:t>
            </a:r>
          </a:p>
          <a:p>
            <a:pPr lvl="1"/>
            <a:r>
              <a:rPr lang="en-US" sz="2800" dirty="0" smtClean="0"/>
              <a:t>Review of queues and stacks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Staff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298590"/>
            <a:ext cx="11187258" cy="4845504"/>
          </a:xfrm>
        </p:spPr>
        <p:txBody>
          <a:bodyPr/>
          <a:lstStyle/>
          <a:p>
            <a:r>
              <a:rPr lang="en-US" sz="2800" dirty="0" smtClean="0"/>
              <a:t>Instructor: Robbie Weber</a:t>
            </a:r>
          </a:p>
          <a:p>
            <a:pPr lvl="1"/>
            <a:r>
              <a:rPr lang="en-US" sz="2800" dirty="0" smtClean="0"/>
              <a:t>PhD student in CSE</a:t>
            </a:r>
          </a:p>
          <a:p>
            <a:pPr lvl="1"/>
            <a:r>
              <a:rPr lang="en-US" sz="2800" dirty="0" smtClean="0"/>
              <a:t>Research in algorithm design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TAs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</a:t>
            </a:r>
            <a:r>
              <a:rPr lang="en-US" sz="2800" dirty="0" smtClean="0"/>
              <a:t>Caitlin Schaefer                                    </a:t>
            </a:r>
            <a:r>
              <a:rPr lang="en-US" sz="2800" dirty="0" err="1" smtClean="0"/>
              <a:t>Alon</a:t>
            </a:r>
            <a:r>
              <a:rPr lang="en-US" sz="2800" dirty="0" smtClean="0"/>
              <a:t> </a:t>
            </a:r>
            <a:r>
              <a:rPr lang="en-US" sz="2800" dirty="0" err="1" smtClean="0"/>
              <a:t>Milchgrub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78" y="1298590"/>
            <a:ext cx="2097833" cy="2097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11" y="4253848"/>
            <a:ext cx="2061072" cy="2267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9" y="4219569"/>
            <a:ext cx="2689243" cy="251724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Structures and Parallelism</a:t>
            </a:r>
          </a:p>
          <a:p>
            <a:r>
              <a:rPr lang="en-US" sz="2800" dirty="0" smtClean="0"/>
              <a:t>Data structures and Algorithms (about 80% of the course)</a:t>
            </a:r>
          </a:p>
          <a:p>
            <a:pPr lvl="1"/>
            <a:r>
              <a:rPr lang="en-US" sz="2400" dirty="0" smtClean="0"/>
              <a:t>Starting to really think like a computer scientist.</a:t>
            </a:r>
          </a:p>
          <a:p>
            <a:pPr lvl="2"/>
            <a:r>
              <a:rPr lang="en-US" sz="2400" dirty="0" smtClean="0"/>
              <a:t>Make design decisions, think about trade-offs. </a:t>
            </a:r>
          </a:p>
          <a:p>
            <a:pPr lvl="1"/>
            <a:r>
              <a:rPr lang="en-US" sz="2400" dirty="0" smtClean="0"/>
              <a:t>Core data structures and algorithms. </a:t>
            </a:r>
          </a:p>
          <a:p>
            <a:pPr lvl="1"/>
            <a:r>
              <a:rPr lang="en-US" sz="2400" dirty="0" smtClean="0"/>
              <a:t>Mathematically analyze those structures and algorithms. </a:t>
            </a:r>
          </a:p>
          <a:p>
            <a:pPr lvl="1"/>
            <a:r>
              <a:rPr lang="en-US" sz="2400" b="1" dirty="0" smtClean="0"/>
              <a:t>Implement them</a:t>
            </a:r>
          </a:p>
          <a:p>
            <a:r>
              <a:rPr lang="en-US" sz="2800" dirty="0" smtClean="0"/>
              <a:t>Parallelism</a:t>
            </a:r>
          </a:p>
          <a:p>
            <a:pPr lvl="1"/>
            <a:r>
              <a:rPr lang="en-US" sz="2400" dirty="0" smtClean="0"/>
              <a:t>First serious treatment of programming with multiple threads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Textbook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 Weiss</a:t>
            </a:r>
            <a:r>
              <a:rPr lang="en-US" dirty="0" smtClean="0"/>
              <a:t>, Data Structures and Algorithm Analysis in Java </a:t>
            </a:r>
          </a:p>
          <a:p>
            <a:r>
              <a:rPr lang="en-US" dirty="0"/>
              <a:t>	</a:t>
            </a:r>
            <a:r>
              <a:rPr lang="en-US" dirty="0" smtClean="0"/>
              <a:t>OPTIONAL (useful if you want more info, or an alternative presentation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sz="2600" dirty="0" smtClean="0"/>
              <a:t>Piazza (message board) please sign up.</a:t>
            </a:r>
          </a:p>
          <a:p>
            <a:r>
              <a:rPr lang="en-US" sz="2600" dirty="0" err="1" smtClean="0"/>
              <a:t>Gradescope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Midterm: Friday July 13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(in lecture)</a:t>
            </a:r>
            <a:endParaRPr lang="en-US" sz="2600" dirty="0"/>
          </a:p>
          <a:p>
            <a:r>
              <a:rPr lang="en-US" sz="2600" dirty="0" smtClean="0"/>
              <a:t>Final: Split over the last two days of classes:</a:t>
            </a:r>
          </a:p>
          <a:p>
            <a:pPr lvl="1"/>
            <a:r>
              <a:rPr lang="en-US" sz="2400" dirty="0" smtClean="0"/>
              <a:t>Thursday August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(in section)</a:t>
            </a:r>
          </a:p>
          <a:p>
            <a:pPr lvl="1"/>
            <a:r>
              <a:rPr lang="en-US" sz="2400" dirty="0" smtClean="0"/>
              <a:t>Friday August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(in lecture)</a:t>
            </a:r>
            <a:endParaRPr lang="en-US" sz="2400" dirty="0" smtClean="0"/>
          </a:p>
          <a:p>
            <a:r>
              <a:rPr lang="en-US" sz="2600" b="1" dirty="0" smtClean="0"/>
              <a:t>Email Robbie ASAP if you have a conflict with any of these dates.</a:t>
            </a:r>
            <a:endParaRPr lang="en-US" sz="2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–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 have a lot to </a:t>
            </a:r>
            <a:r>
              <a:rPr lang="en-US" sz="2600" dirty="0" smtClean="0"/>
              <a:t>cover…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/>
              <a:t>in less time than usual.</a:t>
            </a:r>
          </a:p>
          <a:p>
            <a:r>
              <a:rPr lang="en-US" sz="2600" dirty="0" smtClean="0"/>
              <a:t>3 Programming Projects</a:t>
            </a:r>
          </a:p>
          <a:p>
            <a:pPr lvl="1"/>
            <a:r>
              <a:rPr lang="en-US" sz="2600" dirty="0" smtClean="0"/>
              <a:t>Done with a partner</a:t>
            </a:r>
          </a:p>
          <a:p>
            <a:pPr lvl="1"/>
            <a:r>
              <a:rPr lang="en-US" sz="2600" dirty="0" smtClean="0"/>
              <a:t>Split over multiple weeks</a:t>
            </a:r>
          </a:p>
          <a:p>
            <a:pPr lvl="2"/>
            <a:r>
              <a:rPr lang="en-US" sz="2600" dirty="0" smtClean="0"/>
              <a:t>“Checkpoints” along the way</a:t>
            </a:r>
          </a:p>
          <a:p>
            <a:r>
              <a:rPr lang="en-US" sz="2600" dirty="0" smtClean="0"/>
              <a:t>Your first project comes out Wednesday</a:t>
            </a:r>
          </a:p>
          <a:p>
            <a:r>
              <a:rPr lang="en-US" sz="2600" dirty="0" smtClean="0"/>
              <a:t>There </a:t>
            </a:r>
            <a:r>
              <a:rPr lang="en-US" sz="2600" dirty="0" smtClean="0"/>
              <a:t>is a partner form on the webpage, fill it out by Tuesday afternoon.</a:t>
            </a:r>
            <a:endParaRPr lang="en-US" sz="2600" dirty="0" smtClean="0"/>
          </a:p>
          <a:p>
            <a:r>
              <a:rPr lang="en-US" sz="2600" dirty="0" smtClean="0"/>
              <a:t>In the meantime: update </a:t>
            </a:r>
            <a:r>
              <a:rPr lang="en-US" sz="2600" dirty="0" smtClean="0"/>
              <a:t>your Java and Eclipse </a:t>
            </a:r>
            <a:r>
              <a:rPr lang="en-US" sz="2600" dirty="0" smtClean="0"/>
              <a:t>installs.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– </a:t>
            </a:r>
            <a:r>
              <a:rPr lang="en-US" dirty="0" smtClean="0"/>
              <a:t>Exercises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Assigned throughout the quarter.</a:t>
            </a:r>
          </a:p>
          <a:p>
            <a:r>
              <a:rPr lang="en-US" sz="2600" dirty="0" smtClean="0"/>
              <a:t>More frequent </a:t>
            </a:r>
            <a:r>
              <a:rPr lang="en-US" sz="2600" dirty="0" smtClean="0"/>
              <a:t>(about 10-12). </a:t>
            </a:r>
            <a:r>
              <a:rPr lang="en-US" sz="2600" dirty="0" smtClean="0"/>
              <a:t>Not as significant time investment as programming projects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r>
              <a:rPr lang="en-US" sz="2600" dirty="0" smtClean="0"/>
              <a:t>Starting earlier is better (they can take some thought</a:t>
            </a:r>
            <a:r>
              <a:rPr lang="en-US" sz="2600" dirty="0" smtClean="0"/>
              <a:t>).</a:t>
            </a:r>
          </a:p>
          <a:p>
            <a:r>
              <a:rPr lang="en-US" sz="2600" dirty="0" smtClean="0"/>
              <a:t>Practice the theoretical aspects of the course.</a:t>
            </a:r>
            <a:endParaRPr lang="en-US" sz="2600" dirty="0" smtClean="0"/>
          </a:p>
          <a:p>
            <a:r>
              <a:rPr lang="en-US" sz="2600" b="1" dirty="0" smtClean="0"/>
              <a:t>Individual</a:t>
            </a:r>
            <a:endParaRPr lang="en-US" sz="2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Honesty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Partners can obviously talk about every aspect of your code in the projects</a:t>
            </a:r>
          </a:p>
          <a:p>
            <a:pPr lvl="1"/>
            <a:r>
              <a:rPr lang="en-US" sz="2200" dirty="0" smtClean="0"/>
              <a:t>And you should, pair programming is </a:t>
            </a:r>
            <a:r>
              <a:rPr lang="en-US" sz="2200" b="1" dirty="0" smtClean="0"/>
              <a:t>highly </a:t>
            </a:r>
            <a:r>
              <a:rPr lang="en-US" sz="2200" dirty="0" smtClean="0"/>
              <a:t>recommended.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In all other cases, high </a:t>
            </a:r>
            <a:r>
              <a:rPr lang="en-US" sz="2600" dirty="0" smtClean="0"/>
              <a:t>level discussion is fine. </a:t>
            </a:r>
            <a:endParaRPr lang="en-US" sz="2600" dirty="0"/>
          </a:p>
          <a:p>
            <a:r>
              <a:rPr lang="en-US" sz="2600" dirty="0" smtClean="0"/>
              <a:t>But you must:</a:t>
            </a:r>
          </a:p>
          <a:p>
            <a:pPr lvl="1"/>
            <a:r>
              <a:rPr lang="en-US" sz="2400" dirty="0" smtClean="0"/>
              <a:t>Not take any written notes away from your discussion.</a:t>
            </a:r>
          </a:p>
          <a:p>
            <a:pPr lvl="1"/>
            <a:r>
              <a:rPr lang="en-US" sz="2400" dirty="0" smtClean="0"/>
              <a:t>List everyone you collaborated with on your assignment.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600" dirty="0" smtClean="0"/>
              <a:t>Goal is for you to learn the </a:t>
            </a:r>
            <a:r>
              <a:rPr lang="en-US" sz="2600" dirty="0" smtClean="0"/>
              <a:t>material.</a:t>
            </a:r>
          </a:p>
          <a:p>
            <a:r>
              <a:rPr lang="en-US" sz="2600" dirty="0" smtClean="0"/>
              <a:t>More details in syllabus.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4D10-FE8B-495A-8A46-6AC42A04D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lecture-02-asymptotics</Template>
  <TotalTime>16281</TotalTime>
  <Words>742</Words>
  <Application>Microsoft Office PowerPoint</Application>
  <PresentationFormat>Widescreen</PresentationFormat>
  <Paragraphs>181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Welcome to CSE 332</vt:lpstr>
      <vt:lpstr>Welcome</vt:lpstr>
      <vt:lpstr>Outline</vt:lpstr>
      <vt:lpstr>Course Staff </vt:lpstr>
      <vt:lpstr>What’s in this course?</vt:lpstr>
      <vt:lpstr>Logistics</vt:lpstr>
      <vt:lpstr>Logistics – Projects</vt:lpstr>
      <vt:lpstr>Logistics – Exercises </vt:lpstr>
      <vt:lpstr>Academic Honesty</vt:lpstr>
      <vt:lpstr>Abstract Data Type</vt:lpstr>
      <vt:lpstr>Data Structure</vt:lpstr>
      <vt:lpstr>“Circular” Array</vt:lpstr>
      <vt:lpstr>“Circular” Array</vt:lpstr>
      <vt:lpstr>Tradeoffs</vt:lpstr>
      <vt:lpstr>Things To Do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46</cp:revision>
  <dcterms:created xsi:type="dcterms:W3CDTF">2018-06-04T23:21:43Z</dcterms:created>
  <dcterms:modified xsi:type="dcterms:W3CDTF">2018-06-18T16:24:05Z</dcterms:modified>
</cp:coreProperties>
</file>