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72" r:id="rId3"/>
  </p:sldMasterIdLst>
  <p:notesMasterIdLst>
    <p:notesMasterId r:id="rId44"/>
  </p:notesMasterIdLst>
  <p:sldIdLst>
    <p:sldId id="256" r:id="rId4"/>
    <p:sldId id="257" r:id="rId5"/>
    <p:sldId id="258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87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</p:sldIdLst>
  <p:sldSz cx="9144000" cy="6858000" type="screen4x3"/>
  <p:notesSz cx="6858000" cy="91440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1pPr>
    <a:lvl2pPr marL="4572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2pPr>
    <a:lvl3pPr marL="9144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3pPr>
    <a:lvl4pPr marL="13716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4pPr>
    <a:lvl5pPr marL="18288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86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9144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857A5E-1CFE-4B6D-A260-8834C7BD278A}" type="slidenum">
              <a:rPr lang="en-US" altLang="en-US" sz="1200">
                <a:solidFill>
                  <a:prstClr val="black"/>
                </a:solidFill>
              </a:rPr>
              <a:pPr/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 child:  sum&lt;K = parent sum&lt;J + left</a:t>
            </a:r>
            <a:r>
              <a:rPr lang="en-US" baseline="0" dirty="0" smtClean="0"/>
              <a:t>-sibling sum [J 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91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span:  O(log n), Second span:  O(log n).  Total: 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24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6 3 2 7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96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How?  Give hint,</a:t>
            </a:r>
            <a:r>
              <a:rPr lang="en-US" baseline="0" dirty="0" smtClean="0"/>
              <a:t> fill in blank entries...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86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O(1), sum-prefix O(log n), map</a:t>
            </a:r>
            <a:r>
              <a:rPr lang="en-US" baseline="0" dirty="0" smtClean="0"/>
              <a:t> O(1);    total: 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99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Span:</a:t>
            </a:r>
            <a:r>
              <a:rPr lang="en-US" baseline="0" dirty="0" smtClean="0"/>
              <a:t>  O(n), parallelism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30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77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85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partition:</a:t>
            </a:r>
            <a:r>
              <a:rPr lang="en-US" baseline="0" dirty="0" smtClean="0"/>
              <a:t>  O(log n);   T(n) = O(log n) + T(n/2).  Span = O(log^2 n).  Parallelism = O(n/log n)  much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30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Example:  T_inf = 5s, T_4 = 25s, T_1 = 100s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0EBD0E-3FFD-4F78-95FF-D8021D17B28B}" type="datetime1">
              <a:rPr lang="en-US" altLang="en-US" sz="1200">
                <a:solidFill>
                  <a:prstClr val="black"/>
                </a:solidFill>
              </a:rPr>
              <a:pPr/>
              <a:t>5/5/2016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18A729-07C9-4AE2-BBA3-9E518EDC7E6A}" type="slidenum">
              <a:rPr lang="en-US" altLang="en-US" sz="1200">
                <a:solidFill>
                  <a:prstClr val="black"/>
                </a:solidFill>
              </a:rPr>
              <a:pPr/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median:  O(1).  Split</a:t>
            </a:r>
            <a:r>
              <a:rPr lang="en-US" baseline="0" dirty="0" smtClean="0"/>
              <a:t> right half requires binary search to find M O(log 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18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height:  O(log n),  each thread O(log n),  -&gt;</a:t>
            </a:r>
            <a:r>
              <a:rPr lang="en-US" baseline="0" dirty="0" smtClean="0"/>
              <a:t>  Merge span O(log^2 n)</a:t>
            </a:r>
          </a:p>
          <a:p>
            <a:r>
              <a:rPr lang="en-US" baseline="0" dirty="0" smtClean="0"/>
              <a:t>merge sort requires O(log n) merges -&gt;  O(log^3 n).  Parallelism:  O(n/log^2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5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1. is better for large P, 2. better for large P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F80B46-F7B5-4A5D-8E92-3CBF899B748A}" type="datetime1">
              <a:rPr lang="en-US" altLang="en-US" sz="1200">
                <a:solidFill>
                  <a:prstClr val="black"/>
                </a:solidFill>
              </a:rPr>
              <a:pPr/>
              <a:t>5/5/2016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513470-5D16-43E4-B7C5-BC7D87FF1AF9}" type="slidenum">
              <a:rPr lang="en-US" altLang="en-US" sz="1200">
                <a:solidFill>
                  <a:prstClr val="black"/>
                </a:solidFill>
              </a:rPr>
              <a:pPr/>
              <a:t>7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Examples?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41BF19-970D-44DC-B8DB-5F95D1AD66DA}" type="datetime1">
              <a:rPr lang="en-US" altLang="en-US" sz="1200">
                <a:solidFill>
                  <a:prstClr val="black"/>
                </a:solidFill>
              </a:rPr>
              <a:pPr/>
              <a:t>5/5/2016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CD89F3-719E-4B7A-9475-656EECA0026A}" type="slidenum">
              <a:rPr lang="en-US" altLang="en-US" sz="1200">
                <a:solidFill>
                  <a:prstClr val="black"/>
                </a:solidFill>
              </a:rPr>
              <a:pPr/>
              <a:t>8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Examples?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61836A-F36A-447F-BBD6-4353EDC09ED0}" type="datetime1">
              <a:rPr lang="en-US" altLang="en-US" sz="1200">
                <a:solidFill>
                  <a:prstClr val="black"/>
                </a:solidFill>
              </a:rPr>
              <a:pPr/>
              <a:t>5/5/2016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D70842-A005-4545-8029-8810E253314C}" type="slidenum">
              <a:rPr lang="en-US" altLang="en-US" sz="1200">
                <a:solidFill>
                  <a:prstClr val="black"/>
                </a:solidFill>
              </a:rPr>
              <a:pPr/>
              <a:t>9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 is about 0.1  -&gt; roughy 90%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596F5B-35EC-46BE-9EEA-EB89765C2403}" type="datetime1">
              <a:rPr lang="en-US" altLang="en-US" sz="1200">
                <a:solidFill>
                  <a:prstClr val="black"/>
                </a:solidFill>
              </a:rPr>
              <a:pPr/>
              <a:t>5/5/2016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304987-758A-4492-8214-DEC9AA996C16}" type="slidenum">
              <a:rPr lang="en-US" altLang="en-US" sz="1200">
                <a:solidFill>
                  <a:prstClr val="black"/>
                </a:solidFill>
              </a:rPr>
              <a:pPr/>
              <a:t>10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 is about 0.1  -&gt; roughy 90%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9DA059-2E9A-4B77-A2C7-E7CA0266F8B8}" type="datetime1">
              <a:rPr lang="en-US" altLang="en-US" sz="1200">
                <a:solidFill>
                  <a:prstClr val="black"/>
                </a:solidFill>
              </a:rPr>
              <a:pPr/>
              <a:t>5/5/2016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EDAC3A8-9746-48BB-9967-DB772E83BDE4}" type="slidenum">
              <a:rPr lang="en-US" altLang="en-US" sz="1200">
                <a:solidFill>
                  <a:prstClr val="black"/>
                </a:solidFill>
              </a:rPr>
              <a:pPr/>
              <a:t>11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Fib(N) = Fib(N-1) + Fib(N-2) ,    Fib(1) = Fib(2) = 1</a:t>
            </a:r>
          </a:p>
          <a:p>
            <a:r>
              <a:rPr lang="en-US" baseline="0" dirty="0" smtClean="0"/>
              <a:t>Obvious approach is to spawn two threads for each recursive call.  Why is this bad?  2^N threads, repeating same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95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in Sum&lt;0s first.</a:t>
            </a:r>
            <a:r>
              <a:rPr lang="en-US" baseline="0" dirty="0" smtClean="0"/>
              <a:t>  Then Sum&lt;2 node.  Then the general case:  Sum&lt;6 = Sum&lt;4 + Sum[4 5]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42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7B7263-4300-44DA-9C46-8BCEBCB6856E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5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47E643-DEE9-4E40-A934-9B64EEC13E35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5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44675"/>
            <a:ext cx="1943100" cy="501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44675"/>
            <a:ext cx="5676900" cy="501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121137-F22E-4096-A2B6-9910589ABBCD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1971BD-F7CD-43C9-9D5C-6807AE7D530C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2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86FD42-7966-4DBA-8069-BA9208D9CD7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45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A300FB-7790-4334-9687-95898A4684D8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61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9243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95400"/>
            <a:ext cx="39243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31C3D6-70B9-4D41-87E5-AD7CA72ADF7A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74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BAD76A-35FD-48AA-8341-460B20A38B5B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46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71415F-1986-4EB9-97BA-C0E08634EA16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38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1ADA60-9CDF-4B5B-8D21-28E2134A6ACE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1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A325E3-42AE-4C8B-BFFD-3220DDC1E921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1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35CEC1-DEB8-4B47-9020-0CB23D4DBE6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9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E55A2-7A97-4B5D-A30D-0A1BB701AE3E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6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39127-1C12-4159-8BAE-C7F685268B96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80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00025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584835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70763A-A2AA-48A0-86F9-F29E6D582D3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7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746B9-3031-4F69-8869-B8385945681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31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1958-9F19-4E4C-B66E-447456E63D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296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FD065-DB06-4B6A-A36A-C3D61D1C8F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68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EB8DA-FC32-4123-89D5-31B881A8C5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43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BE3B0-4437-4912-A610-917CD50DCE0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9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3C58B-217B-47AA-AA27-22A89156B0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072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FE68-71C4-498B-84C1-192E32D5D2D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B57F68-87DE-4E2C-A5CD-DB31DD08450A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67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FE47-5853-4E05-98DB-959BAA5064B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50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46E6-1B9D-4084-ABA8-1C5E178140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23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A5989-1E9B-44FF-BD61-7879739404C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80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B216-ABD5-49F7-B579-3FF75556B3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5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9AF8-0301-484C-9C39-7D056A24BE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3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918FAD-4B58-4E12-AC1E-73E5017ED93D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875E2-4B0F-49F2-AA61-EBB621E62227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6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0BFED4-5A9D-4FC5-81EF-11F23096531C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3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B0F701-9A98-4A65-AC59-E9BCB8663F41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608AA5-29AC-4D99-AACB-EFEBC8E2B73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E10C2C-4E79-44CD-A77F-CAC42A61290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9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27E6840-220A-4B3A-BF79-06FA373B777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685800" y="1844675"/>
            <a:ext cx="777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1371600" y="3886200"/>
            <a:ext cx="6400800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FAEFFBD-B1CA-4045-9F6D-C8F88401B598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050" name="Rectangle 2"/>
          <p:cNvSpPr>
            <a:spLocks noGrp="1"/>
          </p:cNvSpPr>
          <p:nvPr>
            <p:ph type="title"/>
          </p:nvPr>
        </p:nvSpPr>
        <p:spPr bwMode="auto">
          <a:xfrm>
            <a:off x="685800" y="0"/>
            <a:ext cx="77724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001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>
              <a:defRPr/>
            </a:pPr>
            <a:fld id="{40F8B395-C9C6-4276-A689-AEDA680E3569}" type="slidenum">
              <a:rPr lang="en-US" altLang="en-US"/>
              <a:pPr eaLnBrk="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62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tags" Target="../tags/tag57.xml"/><Relationship Id="rId63" Type="http://schemas.openxmlformats.org/officeDocument/2006/relationships/notesSlide" Target="../notesSlides/notesSlide1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41" Type="http://schemas.openxmlformats.org/officeDocument/2006/relationships/tags" Target="../tags/tag43.xml"/><Relationship Id="rId54" Type="http://schemas.openxmlformats.org/officeDocument/2006/relationships/tags" Target="../tags/tag56.xml"/><Relationship Id="rId62" Type="http://schemas.openxmlformats.org/officeDocument/2006/relationships/slideLayout" Target="../slideLayouts/slideLayout2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8" Type="http://schemas.openxmlformats.org/officeDocument/2006/relationships/tags" Target="../tags/tag60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tags" Target="../tags/tag59.xml"/><Relationship Id="rId61" Type="http://schemas.openxmlformats.org/officeDocument/2006/relationships/tags" Target="../tags/tag63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tags" Target="../tags/tag6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tags" Target="../tags/tag58.xml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tags" Target="../tags/tag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0E7FA124-378E-4D95-A7ED-1C8BC1D5B33B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2533650"/>
          </a:xfrm>
        </p:spPr>
        <p:txBody>
          <a:bodyPr lIns="0" tIns="0" rIns="0" bIns="0"/>
          <a:lstStyle/>
          <a:p>
            <a:pPr algn="ctr" defTabSz="914400"/>
            <a:r>
              <a:rPr lang="en-US" altLang="en-US" sz="4800">
                <a:latin typeface="Arial" pitchFamily="34" charset="0"/>
                <a:cs typeface="Arial" pitchFamily="34" charset="0"/>
                <a:sym typeface="Arial" pitchFamily="34" charset="0"/>
              </a:rPr>
              <a:t>CSE 332: Parallel Sorting</a:t>
            </a: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0"/>
            <a:ext cx="8458200" cy="2667000"/>
          </a:xfrm>
        </p:spPr>
        <p:txBody>
          <a:bodyPr lIns="0" tIns="0" rIns="0" bIns="0"/>
          <a:lstStyle/>
          <a:p>
            <a:pPr algn="ctr"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Richard 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Anderson 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defTabSz="914400">
              <a:spcBef>
                <a:spcPts val="6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Spring 2016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Pretty Bad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Suppose 25% of your program is sequential. </a:t>
            </a:r>
          </a:p>
          <a:p>
            <a:pPr lvl="1">
              <a:defRPr/>
            </a:pPr>
            <a:r>
              <a:rPr lang="en-US" sz="2000" dirty="0" smtClean="0"/>
              <a:t>Then a billion processors won’t give you more than a 4x speedup!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 smtClean="0"/>
              <a:t>What portion of your program must be parallelizable to get 10x speedup on a 1000 core GPU?</a:t>
            </a:r>
          </a:p>
          <a:p>
            <a:pPr lvl="1">
              <a:defRPr/>
            </a:pPr>
            <a:r>
              <a:rPr lang="en-US" sz="2000" dirty="0" smtClean="0"/>
              <a:t>10 &lt;= 1 / (S + (1-S)/1000)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 smtClean="0"/>
              <a:t>Motivates minimizing sequential portions of your programs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F1764E-194D-4735-8732-009362A25B6E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10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Take 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Parallel algorithms can be a big win</a:t>
            </a:r>
            <a:br>
              <a:rPr lang="en-US" sz="2400" dirty="0" smtClean="0"/>
            </a:b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Many fit standard patterns that are easy to implement</a:t>
            </a:r>
            <a:br>
              <a:rPr lang="en-US" sz="2400" dirty="0" smtClean="0"/>
            </a:b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Can’t just rely on more processors to make things faster (Amdahl’s Law)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3D873B-575F-4B63-9D25-7C42DF9DE75A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E03FE435-8F17-4201-A0C9-E5C4DEF11766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12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Parallelizable?</a:t>
            </a: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Fibonacci (N)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8DC96CB0-9B18-4BA2-8210-AFC3C382324F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13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Parallelizable?</a:t>
            </a:r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 lIns="0" tIns="0" rIns="0" bIns="0"/>
              <a:lstStyle/>
              <a:p>
                <a:pPr defTabSz="914400">
                  <a:spcBef>
                    <a:spcPts val="600"/>
                  </a:spcBef>
                </a:pPr>
                <a:r>
                  <a:rPr lang="en-US" altLang="en-US" sz="2800" dirty="0" smtClean="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Prefix-sum:</a:t>
                </a: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  <a:cs typeface="Arial" pitchFamily="34" charset="0"/>
                        <a:sym typeface="Arial" pitchFamily="34" charset="0"/>
                      </a:rPr>
                      <m:t>𝑜𝑢𝑡𝑝𝑢𝑡</m:t>
                    </m:r>
                    <m:r>
                      <a:rPr lang="en-US" altLang="en-US" sz="2400" i="1" dirty="0" smtClean="0">
                        <a:latin typeface="Cambria Math"/>
                        <a:cs typeface="Arial" pitchFamily="34" charset="0"/>
                        <a:sym typeface="Arial" pitchFamily="34" charset="0"/>
                      </a:rPr>
                      <m:t>[</m:t>
                    </m:r>
                    <m:r>
                      <a:rPr lang="en-US" altLang="en-US" sz="2400" i="1" dirty="0" err="1" smtClean="0">
                        <a:latin typeface="Cambria Math"/>
                        <a:cs typeface="Arial" pitchFamily="34" charset="0"/>
                        <a:sym typeface="Arial" pitchFamily="34" charset="0"/>
                      </a:rPr>
                      <m:t>𝑖</m:t>
                    </m:r>
                    <m:r>
                      <a:rPr lang="en-US" altLang="en-US" sz="2400" i="1" dirty="0" smtClean="0">
                        <a:latin typeface="Cambria Math"/>
                        <a:cs typeface="Arial" pitchFamily="34" charset="0"/>
                        <a:sym typeface="Arial" pitchFamily="34" charset="0"/>
                      </a:rPr>
                      <m:t>]</m:t>
                    </m:r>
                  </m:oMath>
                </a14:m>
                <a:r>
                  <a:rPr lang="en-US" altLang="en-US" sz="2400" dirty="0" smtClean="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 </a:t>
                </a:r>
                <a:r>
                  <a:rPr lang="en-US" altLang="en-US" sz="2400" dirty="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40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0</m:t>
                        </m:r>
                      </m:sub>
                      <m:sup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−1</m:t>
                        </m:r>
                      </m:sup>
                      <m:e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𝑖𝑛𝑝𝑢𝑡</m:t>
                        </m:r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[</m:t>
                        </m:r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]</m:t>
                        </m:r>
                      </m:e>
                    </m:nary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2666" t="-1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AutoShape 4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627063" y="2570163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8199" name="AutoShape 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0" name="AutoShape 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3" name="AutoShape 1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4" name="AutoShape 1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5" name="AutoShape 1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6" name="AutoShape 1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8207" name="AutoShape 15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8208" name="AutoShape 16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8209" name="AutoShape 17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8210" name="AutoShape 18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8211" name="AutoShape 19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8212" name="AutoShape 20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8213" name="AutoShape 21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8214" name="AutoShape 22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BF2190F9-062E-43FD-9239-FB0B81D9194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14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First Pass:  Sum</a:t>
            </a:r>
            <a:endParaRPr lang="en-US" altLang="en-US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592263" y="4559300"/>
            <a:ext cx="5997575" cy="755650"/>
            <a:chOff x="-1" y="-1"/>
            <a:chExt cx="5997004" cy="756402"/>
          </a:xfrm>
        </p:grpSpPr>
        <p:sp>
          <p:nvSpPr>
            <p:cNvPr id="9220" name="AutoShape 4"/>
            <p:cNvSpPr>
              <a:spLocks/>
            </p:cNvSpPr>
            <p:nvPr/>
          </p:nvSpPr>
          <p:spPr bwMode="auto">
            <a:xfrm>
              <a:off x="0" y="0"/>
              <a:ext cx="755392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9221" name="AutoShape 5"/>
            <p:cNvSpPr>
              <a:spLocks/>
            </p:cNvSpPr>
            <p:nvPr/>
          </p:nvSpPr>
          <p:spPr bwMode="auto">
            <a:xfrm>
              <a:off x="741404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9222" name="AutoShape 6"/>
            <p:cNvSpPr>
              <a:spLocks/>
            </p:cNvSpPr>
            <p:nvPr/>
          </p:nvSpPr>
          <p:spPr bwMode="auto">
            <a:xfrm>
              <a:off x="1500068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11</a:t>
              </a:r>
              <a:endParaRPr lang="en-US" altLang="en-US"/>
            </a:p>
          </p:txBody>
        </p:sp>
        <p:sp>
          <p:nvSpPr>
            <p:cNvPr id="9223" name="AutoShape 7"/>
            <p:cNvSpPr>
              <a:spLocks/>
            </p:cNvSpPr>
            <p:nvPr/>
          </p:nvSpPr>
          <p:spPr bwMode="auto">
            <a:xfrm>
              <a:off x="2241473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10</a:t>
              </a:r>
              <a:endParaRPr lang="en-US" altLang="en-US"/>
            </a:p>
          </p:txBody>
        </p:sp>
        <p:sp>
          <p:nvSpPr>
            <p:cNvPr id="9224" name="AutoShape 8"/>
            <p:cNvSpPr>
              <a:spLocks/>
            </p:cNvSpPr>
            <p:nvPr/>
          </p:nvSpPr>
          <p:spPr bwMode="auto">
            <a:xfrm>
              <a:off x="3000137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9225" name="AutoShape 9"/>
            <p:cNvSpPr>
              <a:spLocks/>
            </p:cNvSpPr>
            <p:nvPr/>
          </p:nvSpPr>
          <p:spPr bwMode="auto">
            <a:xfrm>
              <a:off x="3741542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9226" name="AutoShape 10"/>
            <p:cNvSpPr>
              <a:spLocks/>
            </p:cNvSpPr>
            <p:nvPr/>
          </p:nvSpPr>
          <p:spPr bwMode="auto">
            <a:xfrm>
              <a:off x="4500206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9227" name="AutoShape 11"/>
            <p:cNvSpPr>
              <a:spLocks/>
            </p:cNvSpPr>
            <p:nvPr/>
          </p:nvSpPr>
          <p:spPr bwMode="auto">
            <a:xfrm>
              <a:off x="5241611" y="1008"/>
              <a:ext cx="755392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</p:grpSp>
      <p:sp>
        <p:nvSpPr>
          <p:cNvPr id="9228" name="AutoShape 12"/>
          <p:cNvSpPr>
            <a:spLocks/>
          </p:cNvSpPr>
          <p:nvPr/>
        </p:nvSpPr>
        <p:spPr bwMode="auto">
          <a:xfrm>
            <a:off x="3867150" y="1357313"/>
            <a:ext cx="1331913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[0,7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6484215" y="3562350"/>
            <a:ext cx="678585" cy="1009650"/>
            <a:chOff x="1981200" y="3562350"/>
            <a:chExt cx="678585" cy="1009650"/>
          </a:xfrm>
        </p:grpSpPr>
        <p:sp>
          <p:nvSpPr>
            <p:cNvPr id="36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960215" y="3562350"/>
            <a:ext cx="678585" cy="1009650"/>
            <a:chOff x="1981200" y="3562350"/>
            <a:chExt cx="678585" cy="1009650"/>
          </a:xfrm>
        </p:grpSpPr>
        <p:sp>
          <p:nvSpPr>
            <p:cNvPr id="33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05200" y="3562350"/>
            <a:ext cx="678585" cy="1009650"/>
            <a:chOff x="1981200" y="3562350"/>
            <a:chExt cx="678585" cy="1009650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981200" y="3562350"/>
            <a:ext cx="678585" cy="1009650"/>
            <a:chOff x="1981200" y="3562350"/>
            <a:chExt cx="678585" cy="1009650"/>
          </a:xfrm>
        </p:grpSpPr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cxnSp>
        <p:nvCxnSpPr>
          <p:cNvPr id="10254" name="AutoShape 14"/>
          <p:cNvCxnSpPr>
            <a:cxnSpLocks noChangeShapeType="1"/>
            <a:stCxn id="10247" idx="0"/>
            <a:endCxn id="10248" idx="0"/>
          </p:cNvCxnSpPr>
          <p:nvPr/>
        </p:nvCxnSpPr>
        <p:spPr bwMode="auto">
          <a:xfrm flipH="1">
            <a:off x="3046413" y="1722438"/>
            <a:ext cx="1485900" cy="1123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5" name="AutoShape 15"/>
          <p:cNvCxnSpPr>
            <a:cxnSpLocks noChangeShapeType="1"/>
            <a:stCxn id="10247" idx="0"/>
            <a:endCxn id="10249" idx="0"/>
          </p:cNvCxnSpPr>
          <p:nvPr/>
        </p:nvCxnSpPr>
        <p:spPr bwMode="auto">
          <a:xfrm>
            <a:off x="4532313" y="1722438"/>
            <a:ext cx="1498600" cy="1123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" name="Line 1"/>
          <p:cNvSpPr>
            <a:spLocks noChangeShapeType="1"/>
          </p:cNvSpPr>
          <p:nvPr/>
        </p:nvSpPr>
        <p:spPr bwMode="auto">
          <a:xfrm>
            <a:off x="6196013" y="2470150"/>
            <a:ext cx="296862" cy="10890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5791200" y="2490788"/>
            <a:ext cx="207963" cy="1065212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111500" y="2493963"/>
            <a:ext cx="266700" cy="106045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2678113" y="2486025"/>
            <a:ext cx="206375" cy="10636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5" name="AutoShape 5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AC3C93E8-48CB-4320-89F0-C047595A8302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15</a:t>
            </a:fld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First Pass:  Sum</a:t>
            </a:r>
            <a:endParaRPr lang="en-US" altLang="en-US"/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3867150" y="1357313"/>
            <a:ext cx="1331913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[0,7]: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>
            <a:off x="2381250" y="2481263"/>
            <a:ext cx="1330325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[0,3]:</a:t>
            </a:r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>
            <a:off x="5364163" y="2481263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[4,7]:</a:t>
            </a:r>
          </a:p>
        </p:txBody>
      </p:sp>
      <p:sp>
        <p:nvSpPr>
          <p:cNvPr id="10250" name="AutoShape 10"/>
          <p:cNvSpPr>
            <a:spLocks/>
          </p:cNvSpPr>
          <p:nvPr/>
        </p:nvSpPr>
        <p:spPr bwMode="auto">
          <a:xfrm>
            <a:off x="1639888" y="3567113"/>
            <a:ext cx="1331912" cy="731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[0,1]:</a:t>
            </a:r>
          </a:p>
        </p:txBody>
      </p:sp>
      <p:sp>
        <p:nvSpPr>
          <p:cNvPr id="10251" name="AutoShape 11"/>
          <p:cNvSpPr>
            <a:spLocks/>
          </p:cNvSpPr>
          <p:nvPr/>
        </p:nvSpPr>
        <p:spPr bwMode="auto">
          <a:xfrm>
            <a:off x="3132138" y="3557588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[2,3]:</a:t>
            </a:r>
          </a:p>
        </p:txBody>
      </p:sp>
      <p:sp>
        <p:nvSpPr>
          <p:cNvPr id="10252" name="AutoShape 12"/>
          <p:cNvSpPr>
            <a:spLocks/>
          </p:cNvSpPr>
          <p:nvPr/>
        </p:nvSpPr>
        <p:spPr bwMode="auto">
          <a:xfrm>
            <a:off x="466725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[4,5]:</a:t>
            </a:r>
          </a:p>
        </p:txBody>
      </p:sp>
      <p:sp>
        <p:nvSpPr>
          <p:cNvPr id="10253" name="AutoShape 13"/>
          <p:cNvSpPr>
            <a:spLocks/>
          </p:cNvSpPr>
          <p:nvPr/>
        </p:nvSpPr>
        <p:spPr bwMode="auto">
          <a:xfrm>
            <a:off x="615950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[5,7]:</a:t>
            </a:r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1592263" y="4559300"/>
            <a:ext cx="5997575" cy="755650"/>
            <a:chOff x="-1" y="-1"/>
            <a:chExt cx="5997004" cy="756402"/>
          </a:xfrm>
        </p:grpSpPr>
        <p:sp>
          <p:nvSpPr>
            <p:cNvPr id="10257" name="AutoShape 17"/>
            <p:cNvSpPr>
              <a:spLocks/>
            </p:cNvSpPr>
            <p:nvPr/>
          </p:nvSpPr>
          <p:spPr bwMode="auto">
            <a:xfrm>
              <a:off x="0" y="0"/>
              <a:ext cx="755392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0258" name="AutoShape 18"/>
            <p:cNvSpPr>
              <a:spLocks/>
            </p:cNvSpPr>
            <p:nvPr/>
          </p:nvSpPr>
          <p:spPr bwMode="auto">
            <a:xfrm>
              <a:off x="741404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0259" name="AutoShape 19"/>
            <p:cNvSpPr>
              <a:spLocks/>
            </p:cNvSpPr>
            <p:nvPr/>
          </p:nvSpPr>
          <p:spPr bwMode="auto">
            <a:xfrm>
              <a:off x="1500068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11</a:t>
              </a:r>
              <a:endParaRPr lang="en-US" altLang="en-US"/>
            </a:p>
          </p:txBody>
        </p:sp>
        <p:sp>
          <p:nvSpPr>
            <p:cNvPr id="10260" name="AutoShape 20"/>
            <p:cNvSpPr>
              <a:spLocks/>
            </p:cNvSpPr>
            <p:nvPr/>
          </p:nvSpPr>
          <p:spPr bwMode="auto">
            <a:xfrm>
              <a:off x="2241473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10</a:t>
              </a:r>
              <a:endParaRPr lang="en-US" altLang="en-US"/>
            </a:p>
          </p:txBody>
        </p:sp>
        <p:sp>
          <p:nvSpPr>
            <p:cNvPr id="10261" name="AutoShape 21"/>
            <p:cNvSpPr>
              <a:spLocks/>
            </p:cNvSpPr>
            <p:nvPr/>
          </p:nvSpPr>
          <p:spPr bwMode="auto">
            <a:xfrm>
              <a:off x="3000137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0262" name="AutoShape 22"/>
            <p:cNvSpPr>
              <a:spLocks/>
            </p:cNvSpPr>
            <p:nvPr/>
          </p:nvSpPr>
          <p:spPr bwMode="auto">
            <a:xfrm>
              <a:off x="3741542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0263" name="AutoShape 23"/>
            <p:cNvSpPr>
              <a:spLocks/>
            </p:cNvSpPr>
            <p:nvPr/>
          </p:nvSpPr>
          <p:spPr bwMode="auto">
            <a:xfrm>
              <a:off x="4500206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0264" name="AutoShape 24"/>
            <p:cNvSpPr>
              <a:spLocks/>
            </p:cNvSpPr>
            <p:nvPr/>
          </p:nvSpPr>
          <p:spPr bwMode="auto">
            <a:xfrm>
              <a:off x="5241611" y="1008"/>
              <a:ext cx="755392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6413" y="1722438"/>
            <a:ext cx="2984500" cy="1123950"/>
            <a:chOff x="3046413" y="1722438"/>
            <a:chExt cx="2984500" cy="1123950"/>
          </a:xfrm>
        </p:grpSpPr>
        <p:cxnSp>
          <p:nvCxnSpPr>
            <p:cNvPr id="11278" name="AutoShape 14"/>
            <p:cNvCxnSpPr>
              <a:cxnSpLocks noChangeShapeType="1"/>
              <a:stCxn id="11271" idx="0"/>
              <a:endCxn id="11272" idx="0"/>
            </p:cNvCxnSpPr>
            <p:nvPr/>
          </p:nvCxnSpPr>
          <p:spPr bwMode="auto">
            <a:xfrm flipH="1">
              <a:off x="3046413" y="1722438"/>
              <a:ext cx="1485900" cy="112395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279" name="AutoShape 15"/>
            <p:cNvCxnSpPr>
              <a:cxnSpLocks noChangeShapeType="1"/>
              <a:stCxn id="11271" idx="0"/>
              <a:endCxn id="11273" idx="0"/>
            </p:cNvCxnSpPr>
            <p:nvPr/>
          </p:nvCxnSpPr>
          <p:spPr bwMode="auto">
            <a:xfrm>
              <a:off x="4532313" y="1722438"/>
              <a:ext cx="1498600" cy="112395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6196013" y="2470150"/>
            <a:ext cx="296862" cy="10890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 flipH="1">
            <a:off x="5791200" y="2490788"/>
            <a:ext cx="207963" cy="1065212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111500" y="2493963"/>
            <a:ext cx="266700" cy="106045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2678113" y="2486025"/>
            <a:ext cx="206375" cy="10636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9" name="AutoShape 5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D4958D10-F1D6-464D-B1B3-4CBED578CD74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16</a:t>
            </a:fld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2nd Pass:  </a:t>
            </a:r>
            <a:r>
              <a:rPr lang="en-US" altLang="en-US" sz="3200">
                <a:latin typeface="Arial" pitchFamily="34" charset="0"/>
                <a:cs typeface="Arial" pitchFamily="34" charset="0"/>
                <a:sym typeface="Arial" pitchFamily="34" charset="0"/>
              </a:rPr>
              <a:t>Use Sum for Prefix-Sum</a:t>
            </a:r>
            <a:endParaRPr lang="en-US" altLang="en-US"/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3867150" y="1357313"/>
            <a:ext cx="1331913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[0,7]:</a:t>
            </a:r>
          </a:p>
          <a:p>
            <a:r>
              <a:rPr lang="en-US" altLang="en-US" sz="1600" b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Sum&lt;0:</a:t>
            </a:r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>
            <a:off x="2381250" y="2481263"/>
            <a:ext cx="1330325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[0,3]:</a:t>
            </a:r>
          </a:p>
          <a:p>
            <a:r>
              <a:rPr lang="en-US" altLang="en-US" sz="1600" b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Sum&lt;0:</a:t>
            </a:r>
          </a:p>
        </p:txBody>
      </p:sp>
      <p:sp>
        <p:nvSpPr>
          <p:cNvPr id="11273" name="AutoShape 9"/>
          <p:cNvSpPr>
            <a:spLocks/>
          </p:cNvSpPr>
          <p:nvPr/>
        </p:nvSpPr>
        <p:spPr bwMode="auto">
          <a:xfrm>
            <a:off x="5364163" y="2481263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[4,7]:</a:t>
            </a:r>
          </a:p>
          <a:p>
            <a:r>
              <a:rPr lang="en-US" altLang="en-US" sz="1600" b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Sum&lt;4:</a:t>
            </a:r>
          </a:p>
        </p:txBody>
      </p:sp>
      <p:sp>
        <p:nvSpPr>
          <p:cNvPr id="11274" name="AutoShape 10"/>
          <p:cNvSpPr>
            <a:spLocks/>
          </p:cNvSpPr>
          <p:nvPr/>
        </p:nvSpPr>
        <p:spPr bwMode="auto">
          <a:xfrm>
            <a:off x="1639888" y="3567113"/>
            <a:ext cx="1331912" cy="731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[0,1]:</a:t>
            </a:r>
          </a:p>
          <a:p>
            <a:r>
              <a:rPr lang="en-US" altLang="en-US" sz="1600" b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Sum&lt;0:</a:t>
            </a:r>
          </a:p>
        </p:txBody>
      </p:sp>
      <p:sp>
        <p:nvSpPr>
          <p:cNvPr id="11275" name="AutoShape 11"/>
          <p:cNvSpPr>
            <a:spLocks/>
          </p:cNvSpPr>
          <p:nvPr/>
        </p:nvSpPr>
        <p:spPr bwMode="auto">
          <a:xfrm>
            <a:off x="3132138" y="3557588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[2,3]:</a:t>
            </a:r>
          </a:p>
          <a:p>
            <a:r>
              <a:rPr lang="en-US" altLang="en-US" sz="1600" b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Sum&lt;2:</a:t>
            </a:r>
            <a:endParaRPr lang="en-US" altLang="en-US"/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>
            <a:off x="466725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[4,5]:</a:t>
            </a:r>
          </a:p>
          <a:p>
            <a:r>
              <a:rPr lang="en-US" altLang="en-US" sz="1600" b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Sum&lt;4:</a:t>
            </a:r>
          </a:p>
        </p:txBody>
      </p:sp>
      <p:sp>
        <p:nvSpPr>
          <p:cNvPr id="11277" name="AutoShape 13"/>
          <p:cNvSpPr>
            <a:spLocks/>
          </p:cNvSpPr>
          <p:nvPr/>
        </p:nvSpPr>
        <p:spPr bwMode="auto">
          <a:xfrm>
            <a:off x="615950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[6,7]:</a:t>
            </a:r>
          </a:p>
          <a:p>
            <a:r>
              <a:rPr lang="en-US" altLang="en-US" sz="1600" b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Sum&lt;6:</a:t>
            </a:r>
          </a:p>
        </p:txBody>
      </p: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1592263" y="4559300"/>
            <a:ext cx="5997575" cy="755650"/>
            <a:chOff x="-1" y="-1"/>
            <a:chExt cx="5997004" cy="756402"/>
          </a:xfrm>
        </p:grpSpPr>
        <p:sp>
          <p:nvSpPr>
            <p:cNvPr id="11281" name="AutoShape 17"/>
            <p:cNvSpPr>
              <a:spLocks/>
            </p:cNvSpPr>
            <p:nvPr/>
          </p:nvSpPr>
          <p:spPr bwMode="auto">
            <a:xfrm>
              <a:off x="0" y="0"/>
              <a:ext cx="755392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1282" name="AutoShape 18"/>
            <p:cNvSpPr>
              <a:spLocks/>
            </p:cNvSpPr>
            <p:nvPr/>
          </p:nvSpPr>
          <p:spPr bwMode="auto">
            <a:xfrm>
              <a:off x="741404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1283" name="AutoShape 19"/>
            <p:cNvSpPr>
              <a:spLocks/>
            </p:cNvSpPr>
            <p:nvPr/>
          </p:nvSpPr>
          <p:spPr bwMode="auto">
            <a:xfrm>
              <a:off x="1500068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11</a:t>
              </a:r>
              <a:endParaRPr lang="en-US" altLang="en-US"/>
            </a:p>
          </p:txBody>
        </p:sp>
        <p:sp>
          <p:nvSpPr>
            <p:cNvPr id="11284" name="AutoShape 20"/>
            <p:cNvSpPr>
              <a:spLocks/>
            </p:cNvSpPr>
            <p:nvPr/>
          </p:nvSpPr>
          <p:spPr bwMode="auto">
            <a:xfrm>
              <a:off x="2241473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10</a:t>
              </a:r>
              <a:endParaRPr lang="en-US" altLang="en-US"/>
            </a:p>
          </p:txBody>
        </p:sp>
        <p:sp>
          <p:nvSpPr>
            <p:cNvPr id="11285" name="AutoShape 21"/>
            <p:cNvSpPr>
              <a:spLocks/>
            </p:cNvSpPr>
            <p:nvPr/>
          </p:nvSpPr>
          <p:spPr bwMode="auto">
            <a:xfrm>
              <a:off x="3000137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1286" name="AutoShape 22"/>
            <p:cNvSpPr>
              <a:spLocks/>
            </p:cNvSpPr>
            <p:nvPr/>
          </p:nvSpPr>
          <p:spPr bwMode="auto">
            <a:xfrm>
              <a:off x="3741542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1287" name="AutoShape 23"/>
            <p:cNvSpPr>
              <a:spLocks/>
            </p:cNvSpPr>
            <p:nvPr/>
          </p:nvSpPr>
          <p:spPr bwMode="auto">
            <a:xfrm>
              <a:off x="4500206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1288" name="AutoShape 24"/>
            <p:cNvSpPr>
              <a:spLocks/>
            </p:cNvSpPr>
            <p:nvPr/>
          </p:nvSpPr>
          <p:spPr bwMode="auto">
            <a:xfrm>
              <a:off x="5241611" y="1008"/>
              <a:ext cx="755392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81B9D037-6870-4097-BAF2-518D7F7741F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17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2nd Pass:  </a:t>
            </a:r>
            <a:r>
              <a:rPr lang="en-US" altLang="en-US" sz="3200">
                <a:latin typeface="Arial" pitchFamily="34" charset="0"/>
                <a:cs typeface="Arial" pitchFamily="34" charset="0"/>
                <a:sym typeface="Arial" pitchFamily="34" charset="0"/>
              </a:rPr>
              <a:t>Use Sum for Prefix-Sum</a:t>
            </a:r>
            <a:endParaRPr lang="en-US" altLang="en-US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084513" y="990600"/>
            <a:ext cx="3616325" cy="2387600"/>
            <a:chOff x="0" y="0"/>
            <a:chExt cx="3616898" cy="2387354"/>
          </a:xfrm>
        </p:grpSpPr>
        <p:cxnSp>
          <p:nvCxnSpPr>
            <p:cNvPr id="12303" name="AutoShape 15"/>
            <p:cNvCxnSpPr>
              <a:cxnSpLocks noChangeShapeType="1"/>
              <a:stCxn id="12296" idx="0"/>
              <a:endCxn id="12297" idx="0"/>
            </p:cNvCxnSpPr>
            <p:nvPr/>
          </p:nvCxnSpPr>
          <p:spPr bwMode="auto">
            <a:xfrm flipH="1">
              <a:off x="876850" y="220439"/>
              <a:ext cx="896718" cy="678148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304" name="AutoShape 16"/>
            <p:cNvCxnSpPr>
              <a:cxnSpLocks noChangeShapeType="1"/>
              <a:stCxn id="12296" idx="0"/>
              <a:endCxn id="12298" idx="0"/>
            </p:cNvCxnSpPr>
            <p:nvPr/>
          </p:nvCxnSpPr>
          <p:spPr bwMode="auto">
            <a:xfrm>
              <a:off x="1773567" y="220439"/>
              <a:ext cx="903128" cy="678148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2776735" y="671130"/>
              <a:ext cx="178739" cy="65740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H="1">
              <a:off x="2532818" y="684217"/>
              <a:ext cx="124662" cy="641956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916269" y="685528"/>
              <a:ext cx="161163" cy="639797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H="1">
              <a:off x="654776" y="681012"/>
              <a:ext cx="124662" cy="641956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12296" name="AutoShape 8"/>
            <p:cNvSpPr>
              <a:spLocks/>
            </p:cNvSpPr>
            <p:nvPr/>
          </p:nvSpPr>
          <p:spPr bwMode="auto">
            <a:xfrm>
              <a:off x="1372092" y="0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[0,7]: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Sum&lt;0:</a:t>
              </a:r>
            </a:p>
          </p:txBody>
        </p:sp>
        <p:sp>
          <p:nvSpPr>
            <p:cNvPr id="12297" name="AutoShape 9"/>
            <p:cNvSpPr>
              <a:spLocks/>
            </p:cNvSpPr>
            <p:nvPr/>
          </p:nvSpPr>
          <p:spPr bwMode="auto">
            <a:xfrm>
              <a:off x="475375" y="678146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[0,3]: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Sum&lt;0:</a:t>
              </a:r>
            </a:p>
          </p:txBody>
        </p:sp>
        <p:sp>
          <p:nvSpPr>
            <p:cNvPr id="12298" name="AutoShape 10"/>
            <p:cNvSpPr>
              <a:spLocks/>
            </p:cNvSpPr>
            <p:nvPr/>
          </p:nvSpPr>
          <p:spPr bwMode="auto">
            <a:xfrm>
              <a:off x="2275219" y="678146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[4,7]: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Sum&lt;4:</a:t>
              </a:r>
            </a:p>
          </p:txBody>
        </p:sp>
        <p:sp>
          <p:nvSpPr>
            <p:cNvPr id="12299" name="AutoShape 11"/>
            <p:cNvSpPr>
              <a:spLocks/>
            </p:cNvSpPr>
            <p:nvPr/>
          </p:nvSpPr>
          <p:spPr bwMode="auto">
            <a:xfrm>
              <a:off x="28619" y="1333217"/>
              <a:ext cx="802951" cy="4408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[0,1]: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Sum&lt;0:</a:t>
              </a:r>
            </a:p>
          </p:txBody>
        </p:sp>
        <p:sp>
          <p:nvSpPr>
            <p:cNvPr id="12300" name="AutoShape 12"/>
            <p:cNvSpPr>
              <a:spLocks/>
            </p:cNvSpPr>
            <p:nvPr/>
          </p:nvSpPr>
          <p:spPr bwMode="auto">
            <a:xfrm>
              <a:off x="928541" y="1327449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[2,3]: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Sum&lt;2:</a:t>
              </a:r>
              <a:endParaRPr lang="en-US" altLang="en-US"/>
            </a:p>
          </p:txBody>
        </p:sp>
        <p:sp>
          <p:nvSpPr>
            <p:cNvPr id="12301" name="AutoShape 13"/>
            <p:cNvSpPr>
              <a:spLocks/>
            </p:cNvSpPr>
            <p:nvPr/>
          </p:nvSpPr>
          <p:spPr bwMode="auto">
            <a:xfrm>
              <a:off x="1854743" y="1330653"/>
              <a:ext cx="802951" cy="4408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[4,5]: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Sum&lt;4:</a:t>
              </a:r>
            </a:p>
          </p:txBody>
        </p:sp>
        <p:sp>
          <p:nvSpPr>
            <p:cNvPr id="12302" name="AutoShape 14"/>
            <p:cNvSpPr>
              <a:spLocks/>
            </p:cNvSpPr>
            <p:nvPr/>
          </p:nvSpPr>
          <p:spPr bwMode="auto">
            <a:xfrm>
              <a:off x="2754665" y="1330653"/>
              <a:ext cx="802951" cy="4408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[6,7]: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Sum&lt;6:</a:t>
              </a:r>
            </a:p>
          </p:txBody>
        </p:sp>
        <p:grpSp>
          <p:nvGrpSpPr>
            <p:cNvPr id="12305" name="Group 17"/>
            <p:cNvGrpSpPr>
              <a:grpSpLocks/>
            </p:cNvGrpSpPr>
            <p:nvPr/>
          </p:nvGrpSpPr>
          <p:grpSpPr bwMode="auto">
            <a:xfrm>
              <a:off x="0" y="1931155"/>
              <a:ext cx="3616898" cy="456199"/>
              <a:chOff x="0" y="0"/>
              <a:chExt cx="3616898" cy="456199"/>
            </a:xfrm>
          </p:grpSpPr>
          <p:sp>
            <p:nvSpPr>
              <p:cNvPr id="12306" name="AutoShape 18"/>
              <p:cNvSpPr>
                <a:spLocks/>
              </p:cNvSpPr>
              <p:nvPr/>
            </p:nvSpPr>
            <p:spPr bwMode="auto">
              <a:xfrm>
                <a:off x="0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6</a:t>
                </a:r>
                <a:endParaRPr lang="en-US" altLang="en-US"/>
              </a:p>
            </p:txBody>
          </p:sp>
          <p:sp>
            <p:nvSpPr>
              <p:cNvPr id="12307" name="AutoShape 19"/>
              <p:cNvSpPr>
                <a:spLocks/>
              </p:cNvSpPr>
              <p:nvPr/>
            </p:nvSpPr>
            <p:spPr bwMode="auto">
              <a:xfrm>
                <a:off x="447153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12308" name="AutoShape 20"/>
              <p:cNvSpPr>
                <a:spLocks/>
              </p:cNvSpPr>
              <p:nvPr/>
            </p:nvSpPr>
            <p:spPr bwMode="auto">
              <a:xfrm>
                <a:off x="904717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11</a:t>
                </a:r>
                <a:endParaRPr lang="en-US" altLang="en-US"/>
              </a:p>
            </p:txBody>
          </p:sp>
          <p:sp>
            <p:nvSpPr>
              <p:cNvPr id="12309" name="AutoShape 21"/>
              <p:cNvSpPr>
                <a:spLocks/>
              </p:cNvSpPr>
              <p:nvPr/>
            </p:nvSpPr>
            <p:spPr bwMode="auto">
              <a:xfrm>
                <a:off x="1351871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10</a:t>
                </a:r>
                <a:endParaRPr lang="en-US" altLang="en-US"/>
              </a:p>
            </p:txBody>
          </p:sp>
          <p:sp>
            <p:nvSpPr>
              <p:cNvPr id="12310" name="AutoShape 22"/>
              <p:cNvSpPr>
                <a:spLocks/>
              </p:cNvSpPr>
              <p:nvPr/>
            </p:nvSpPr>
            <p:spPr bwMode="auto">
              <a:xfrm>
                <a:off x="1809435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8</a:t>
                </a:r>
                <a:endParaRPr lang="en-US" altLang="en-US"/>
              </a:p>
            </p:txBody>
          </p:sp>
          <p:sp>
            <p:nvSpPr>
              <p:cNvPr id="12311" name="AutoShape 23"/>
              <p:cNvSpPr>
                <a:spLocks/>
              </p:cNvSpPr>
              <p:nvPr/>
            </p:nvSpPr>
            <p:spPr bwMode="auto">
              <a:xfrm>
                <a:off x="2256589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12312" name="AutoShape 24"/>
              <p:cNvSpPr>
                <a:spLocks/>
              </p:cNvSpPr>
              <p:nvPr/>
            </p:nvSpPr>
            <p:spPr bwMode="auto">
              <a:xfrm>
                <a:off x="2714153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12313" name="AutoShape 25"/>
              <p:cNvSpPr>
                <a:spLocks/>
              </p:cNvSpPr>
              <p:nvPr/>
            </p:nvSpPr>
            <p:spPr bwMode="auto">
              <a:xfrm>
                <a:off x="3161307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8</a:t>
                </a:r>
                <a:endParaRPr lang="en-US" altLang="en-US"/>
              </a:p>
            </p:txBody>
          </p:sp>
        </p:grpSp>
      </p:grpSp>
      <p:sp>
        <p:nvSpPr>
          <p:cNvPr id="12314" name="AutoShape 26"/>
          <p:cNvSpPr>
            <a:spLocks/>
          </p:cNvSpPr>
          <p:nvPr/>
        </p:nvSpPr>
        <p:spPr bwMode="auto">
          <a:xfrm>
            <a:off x="744538" y="3590925"/>
            <a:ext cx="8297862" cy="2809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Go from root down to leaves</a:t>
            </a:r>
          </a:p>
          <a:p>
            <a:pPr>
              <a:spcBef>
                <a:spcPts val="6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Root</a:t>
            </a:r>
            <a:endParaRPr lang="en-US" alt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>
              <a:spcBef>
                <a:spcPts val="600"/>
              </a:spcBef>
              <a:buSzPct val="100000"/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sum&lt;0 =  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Left-child</a:t>
            </a:r>
          </a:p>
          <a:p>
            <a:pPr lvl="1">
              <a:spcBef>
                <a:spcPts val="600"/>
              </a:spcBef>
              <a:buSzPct val="100000"/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sum&lt;K = 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Right-child</a:t>
            </a:r>
          </a:p>
          <a:p>
            <a:pPr lvl="1">
              <a:spcBef>
                <a:spcPts val="600"/>
              </a:spcBef>
              <a:buSzPct val="100000"/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sum&lt;K =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8A70F8B2-3373-4D7A-A971-A90E3D5B82AC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18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Prefix-Sum Analysis</a:t>
            </a: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First Pass (Sum):  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span = </a:t>
            </a: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Second Pass: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single pass from root down to leaves</a:t>
            </a:r>
          </a:p>
          <a:p>
            <a:pPr marL="1233488" lvl="2" indent="-319088" defTabSz="914400">
              <a:spcBef>
                <a:spcPts val="600"/>
              </a:spcBef>
              <a:buFontTx/>
              <a:buChar char="•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update children’s sum&lt;K value based on parent and sibling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span = 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Total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span = 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F30C45CB-93FE-4D05-B2ED-976B326B69E2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19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Prefix, Generalized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Prefix-sum is another common pattern (prefix problems)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maximum element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the left of i</a:t>
            </a: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is there an element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the left of i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i satisfying some property?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count of elements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the left of i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satisfying some property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We can solve all of these problems in the same way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5DACC422-61A9-4115-891F-678B8E68CC97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 lIns="0" tIns="0" rIns="0" bIns="0"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Announcements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C6D73CF8-6AD0-4E92-8DA6-AD9CA8D60502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20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Pack</a:t>
            </a: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Pack: </a:t>
            </a: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Output array of elements satisfying </a:t>
            </a:r>
            <a:r>
              <a:rPr lang="en-US" altLang="en-US" sz="24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, in original order</a:t>
            </a: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627063" y="2570163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5367" name="AutoShape 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68" name="AutoShape 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69" name="AutoShape 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0" name="AutoShape 1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1" name="AutoShape 1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2" name="AutoShape 1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3" name="AutoShape 1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4" name="AutoShape 1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5375" name="AutoShape 15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5376" name="AutoShape 16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5377" name="AutoShape 17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5378" name="AutoShape 18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5379" name="AutoShape 19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5383" name="AutoShape 23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E00D0184-193F-4F73-BC32-6C5F1DD759BA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21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Pack?</a:t>
            </a: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95400"/>
            <a:ext cx="8001000" cy="5562600"/>
          </a:xfrm>
        </p:spPr>
        <p:txBody>
          <a:bodyPr lIns="0" tIns="0" rIns="0" bIns="0"/>
          <a:lstStyle/>
          <a:p>
            <a:pPr marL="44450" indent="-44450"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Pack</a:t>
            </a: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  <a:buFontTx/>
              <a:buChar char="•"/>
            </a:pP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Determining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which</a:t>
            </a: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 elements to include is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easy</a:t>
            </a:r>
            <a:endParaRPr lang="en-US" altLang="en-US" sz="2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  <a:buFontTx/>
              <a:buChar char="•"/>
            </a:pP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Determining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where</a:t>
            </a: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 each element goes in output is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hard</a:t>
            </a:r>
            <a:endParaRPr lang="en-US" altLang="en-US" sz="2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seems to depend on previous results</a:t>
            </a:r>
          </a:p>
          <a:p>
            <a:pPr marL="44450" indent="-44450"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>
            <a:off x="627063" y="2570163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6392" name="AutoShape 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6393" name="AutoShape 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6394" name="AutoShape 1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6395" name="AutoShape 1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6396" name="AutoShape 1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6397" name="AutoShape 1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6398" name="AutoShape 1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6399" name="AutoShape 15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6400" name="AutoShape 16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6401" name="AutoShape 17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6402" name="AutoShape 18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6403" name="AutoShape 19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6404" name="AutoShape 20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6405" name="AutoShape 21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6406" name="AutoShape 22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6407" name="AutoShape 23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5A1521DC-0649-487C-ADAF-497C51281676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22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  <a:endParaRPr lang="en-US" altLang="en-US"/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874713" y="2570163"/>
            <a:ext cx="7143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endParaRPr lang="en-US" altLang="en-US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7414" name="AutoShape 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5" name="AutoShape 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6" name="AutoShape 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7" name="AutoShape 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8" name="AutoShape 1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9" name="AutoShape 1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0" name="AutoShape 1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1" name="AutoShape 1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</p:grpSp>
      <p:sp>
        <p:nvSpPr>
          <p:cNvPr id="17422" name="AutoShape 14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7426" name="AutoShape 18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27" name="AutoShape 19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7428" name="AutoShape 20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7429" name="AutoShape 21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30" name="AutoShape 22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17431" name="AutoShape 23"/>
          <p:cNvSpPr>
            <a:spLocks/>
          </p:cNvSpPr>
          <p:nvPr/>
        </p:nvSpPr>
        <p:spPr bwMode="auto">
          <a:xfrm>
            <a:off x="720725" y="1266825"/>
            <a:ext cx="5457825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1.  map test input, output [0,1] bit vector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5A1521DC-0649-487C-ADAF-497C51281676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23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  <a:endParaRPr lang="en-US" altLang="en-US"/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874713" y="2570163"/>
            <a:ext cx="7143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endParaRPr lang="en-US" altLang="en-US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7414" name="AutoShape 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5" name="AutoShape 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6" name="AutoShape 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7" name="AutoShape 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8" name="AutoShape 1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9" name="AutoShape 1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0" name="AutoShape 1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1" name="AutoShape 1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</p:grpSp>
      <p:sp>
        <p:nvSpPr>
          <p:cNvPr id="17422" name="AutoShape 14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7426" name="AutoShape 18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27" name="AutoShape 19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7428" name="AutoShape 20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7429" name="AutoShape 21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30" name="AutoShape 22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17431" name="AutoShape 23"/>
          <p:cNvSpPr>
            <a:spLocks/>
          </p:cNvSpPr>
          <p:nvPr/>
        </p:nvSpPr>
        <p:spPr bwMode="auto">
          <a:xfrm>
            <a:off x="720725" y="1266825"/>
            <a:ext cx="5457825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1.  map test input, output [0,1] bit vector</a:t>
            </a:r>
            <a:endParaRPr lang="en-US" altLang="en-US"/>
          </a:p>
        </p:txBody>
      </p:sp>
      <p:sp>
        <p:nvSpPr>
          <p:cNvPr id="17432" name="AutoShape 24"/>
          <p:cNvSpPr>
            <a:spLocks/>
          </p:cNvSpPr>
          <p:nvPr/>
        </p:nvSpPr>
        <p:spPr bwMode="auto">
          <a:xfrm>
            <a:off x="727075" y="3262313"/>
            <a:ext cx="8048625" cy="436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2.  transform bit vector into array of indices into result array</a:t>
            </a:r>
            <a:endParaRPr lang="en-US" altLang="en-US"/>
          </a:p>
        </p:txBody>
      </p: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1822450" y="3879850"/>
            <a:ext cx="3973513" cy="500063"/>
            <a:chOff x="0" y="0"/>
            <a:chExt cx="3973359" cy="501159"/>
          </a:xfrm>
        </p:grpSpPr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35" name="AutoShape 2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7436" name="AutoShape 2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7437" name="AutoShape 2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7438" name="AutoShape 3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7439" name="AutoShape 3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7440" name="AutoShape 3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17441" name="AutoShape 3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7442" name="AutoShape 34"/>
          <p:cNvSpPr>
            <a:spLocks/>
          </p:cNvSpPr>
          <p:nvPr/>
        </p:nvSpPr>
        <p:spPr bwMode="auto">
          <a:xfrm>
            <a:off x="966788" y="3943350"/>
            <a:ext cx="561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pos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970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021CEA1B-9D69-4AEB-9F33-557F062B4423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  <a:endParaRPr lang="en-US" altLang="en-US"/>
          </a:p>
        </p:txBody>
      </p:sp>
      <p:sp>
        <p:nvSpPr>
          <p:cNvPr id="18435" name="AutoShape 3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>
            <a:off x="874713" y="2570163"/>
            <a:ext cx="7143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endParaRPr lang="en-US" altLang="en-US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8438" name="AutoShape 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39" name="AutoShape 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0" name="AutoShape 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1" name="AutoShape 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2" name="AutoShape 1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3" name="AutoShape 1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4" name="AutoShape 1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5" name="AutoShape 1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</p:grpSp>
      <p:sp>
        <p:nvSpPr>
          <p:cNvPr id="18446" name="AutoShape 14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8451" name="AutoShape 19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8452" name="AutoShape 20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8454" name="AutoShape 22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18455" name="AutoShape 23"/>
          <p:cNvSpPr>
            <a:spLocks/>
          </p:cNvSpPr>
          <p:nvPr/>
        </p:nvSpPr>
        <p:spPr bwMode="auto">
          <a:xfrm>
            <a:off x="720725" y="1266825"/>
            <a:ext cx="5457825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1.  map test input, output [0,1] bit vector</a:t>
            </a:r>
            <a:endParaRPr lang="en-US" altLang="en-US"/>
          </a:p>
        </p:txBody>
      </p:sp>
      <p:sp>
        <p:nvSpPr>
          <p:cNvPr id="18456" name="AutoShape 24"/>
          <p:cNvSpPr>
            <a:spLocks/>
          </p:cNvSpPr>
          <p:nvPr/>
        </p:nvSpPr>
        <p:spPr bwMode="auto">
          <a:xfrm>
            <a:off x="727075" y="3262313"/>
            <a:ext cx="3694113" cy="436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2.  prefix-sum on bit vector</a:t>
            </a:r>
            <a:endParaRPr lang="en-US" altLang="en-US"/>
          </a:p>
        </p:txBody>
      </p: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1822450" y="3879850"/>
            <a:ext cx="3973513" cy="500063"/>
            <a:chOff x="0" y="0"/>
            <a:chExt cx="3973359" cy="501159"/>
          </a:xfrm>
        </p:grpSpPr>
        <p:sp>
          <p:nvSpPr>
            <p:cNvPr id="18458" name="AutoShape 2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59" name="AutoShape 2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0" name="AutoShape 2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19191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1" name="AutoShape 2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39393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2" name="AutoShape 3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19191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8464" name="AutoShape 3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18465" name="AutoShape 3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29292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/>
            </a:p>
          </p:txBody>
        </p:sp>
      </p:grpSp>
      <p:sp>
        <p:nvSpPr>
          <p:cNvPr id="18466" name="AutoShape 34"/>
          <p:cNvSpPr>
            <a:spLocks/>
          </p:cNvSpPr>
          <p:nvPr/>
        </p:nvSpPr>
        <p:spPr bwMode="auto">
          <a:xfrm>
            <a:off x="731838" y="4635500"/>
            <a:ext cx="6762750" cy="4365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3.  map input to corresponding positions in output</a:t>
            </a:r>
            <a:endParaRPr lang="en-US" altLang="en-US"/>
          </a:p>
        </p:txBody>
      </p:sp>
      <p:sp>
        <p:nvSpPr>
          <p:cNvPr id="18467" name="AutoShape 35"/>
          <p:cNvSpPr>
            <a:spLocks/>
          </p:cNvSpPr>
          <p:nvPr/>
        </p:nvSpPr>
        <p:spPr bwMode="auto">
          <a:xfrm>
            <a:off x="966788" y="3943350"/>
            <a:ext cx="561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pos</a:t>
            </a:r>
            <a:endParaRPr lang="en-US" altLang="en-US"/>
          </a:p>
        </p:txBody>
      </p:sp>
      <p:grpSp>
        <p:nvGrpSpPr>
          <p:cNvPr id="18468" name="Group 36"/>
          <p:cNvGrpSpPr>
            <a:grpSpLocks/>
          </p:cNvGrpSpPr>
          <p:nvPr/>
        </p:nvGrpSpPr>
        <p:grpSpPr bwMode="auto">
          <a:xfrm>
            <a:off x="1822450" y="5246688"/>
            <a:ext cx="3973513" cy="501650"/>
            <a:chOff x="0" y="0"/>
            <a:chExt cx="3973359" cy="501159"/>
          </a:xfrm>
        </p:grpSpPr>
        <p:sp>
          <p:nvSpPr>
            <p:cNvPr id="18469" name="AutoShape 3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8470" name="AutoShape 3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8471" name="AutoShape 3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72" name="AutoShape 4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8473" name="AutoShape 4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8474" name="AutoShape 4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8475" name="AutoShape 4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8476" name="AutoShape 4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8477" name="AutoShape 45"/>
          <p:cNvSpPr>
            <a:spLocks/>
          </p:cNvSpPr>
          <p:nvPr/>
        </p:nvSpPr>
        <p:spPr bwMode="auto">
          <a:xfrm>
            <a:off x="736600" y="5884863"/>
            <a:ext cx="6461125" cy="434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- 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if (test[i] == 1) output[pos[i]] = input[i]</a:t>
            </a:r>
            <a:endParaRPr lang="en-US" altLang="en-US"/>
          </a:p>
        </p:txBody>
      </p:sp>
      <p:sp>
        <p:nvSpPr>
          <p:cNvPr id="18478" name="AutoShape 46"/>
          <p:cNvSpPr>
            <a:spLocks/>
          </p:cNvSpPr>
          <p:nvPr/>
        </p:nvSpPr>
        <p:spPr bwMode="auto">
          <a:xfrm>
            <a:off x="604838" y="5303838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0B96D123-827B-4C6E-8C06-40F724BEA1CA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25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 Analysis</a:t>
            </a: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</a:p>
          <a:p>
            <a:pPr marL="828675" lvl="1" indent="-320675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map:             O(        ) span</a:t>
            </a:r>
          </a:p>
          <a:p>
            <a:pPr marL="828675" lvl="1" indent="-320675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sum-prefix:   O(        ) span</a:t>
            </a:r>
          </a:p>
          <a:p>
            <a:pPr marL="828675" lvl="1" indent="-320675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map:             O(        ) span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Total:      O(        ) span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C0D3C0A8-03B8-40A5-9607-A1994F17BFA0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26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Sequential Quicksort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Quicksort (review):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Pick a pivot                                                   O(1)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Partition into two sub-arrays                         O(n)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Recursively sort A and B                           2T(n/2), avg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 startAt="3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Complexity (avg case)</a:t>
            </a:r>
          </a:p>
          <a:p>
            <a:pPr marL="815975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T(n) = n + 2T(n/2)            T(0) = T(1) = 1</a:t>
            </a:r>
          </a:p>
          <a:p>
            <a:pPr marL="815975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O(n logn)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How to parallelize?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0CE03CC7-4DC7-4C90-AE95-BC62360A68D5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27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Quicksort</a:t>
            </a:r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Quicksort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Pick a pivot                                                   O(1)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Partition into two sub-arrays                         O(n)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Recursively sort A and B </a:t>
            </a:r>
            <a:r>
              <a:rPr lang="en-US" altLang="en-US" sz="24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 parallel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           </a:t>
            </a:r>
            <a:r>
              <a:rPr lang="en-US" altLang="en-US" sz="24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T(n/2)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, avg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Complexity (avg case)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T(n) = n +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T(n/2)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           T(0) = T(1) = 1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Span: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O(        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Parallelism (work/span) = O(             )</a:t>
            </a: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C3FA3402-D01C-4D59-9496-B4ADDE2D8F84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28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Taking it to the next level…</a:t>
            </a: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 defTabSz="914400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O(</a:t>
            </a:r>
            <a:r>
              <a:rPr lang="en-US" altLang="en-US" sz="24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log n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) speed-up with infinite processors is okay, but a bit underwhelming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Sort 10</a:t>
            </a:r>
            <a:r>
              <a:rPr lang="en-US" altLang="en-US" sz="2000" baseline="32000">
                <a:latin typeface="Arial" pitchFamily="34" charset="0"/>
                <a:cs typeface="Arial" pitchFamily="34" charset="0"/>
                <a:sym typeface="Arial" pitchFamily="34" charset="0"/>
              </a:rPr>
              <a:t>9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elements 30x faster</a:t>
            </a:r>
          </a:p>
          <a:p>
            <a:pPr marL="339725" indent="-339725" defTabSz="914400">
              <a:spcBef>
                <a:spcPts val="600"/>
              </a:spcBef>
              <a:buFontTx/>
              <a:buChar char="–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39725" indent="-339725" defTabSz="914400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Bottleneck:   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8AB4B548-4C50-4AC6-97CA-B6442AF121E6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29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Partition</a:t>
            </a: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Partition into sub-arrays</a:t>
            </a:r>
          </a:p>
          <a:p>
            <a:pPr marL="968375" lvl="1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968375" lvl="1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What parallel operation can we use for this?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4E3BBEE7-089D-4BD6-98B3-50C4C866F0C4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Recap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01000" cy="4876800"/>
          </a:xfrm>
        </p:spPr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Last 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lectures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simple parallel programs</a:t>
            </a:r>
          </a:p>
          <a:p>
            <a:pPr marL="742950" lvl="1" indent="-285750" defTabSz="914400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common patterns:  map, reduce</a:t>
            </a:r>
          </a:p>
          <a:p>
            <a:pPr marL="742950" lvl="1" indent="-285750" defTabSz="914400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analysis tools (work, span, parallelism)</a:t>
            </a:r>
          </a:p>
          <a:p>
            <a:pPr marL="457200" lvl="1" defTabSz="914400">
              <a:spcBef>
                <a:spcPts val="6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Now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6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Amdahl’s Law</a:t>
            </a:r>
          </a:p>
          <a:p>
            <a:pPr marL="742950" lvl="1" indent="-285750" defTabSz="914400">
              <a:spcBef>
                <a:spcPts val="6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Parallel quicksort, merge sort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useful building blocks:  prefix, pack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62538C60-3D7C-45BC-94B4-FEB41A68A0A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30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Partition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Pick pivot</a:t>
            </a: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Pack (test: </a:t>
            </a:r>
            <a:r>
              <a:rPr lang="en-US" altLang="en-US" sz="2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&lt;6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) </a:t>
            </a: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Right pack (test: </a:t>
            </a:r>
            <a:r>
              <a:rPr lang="en-US" altLang="en-US" sz="2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&gt;=6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/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2819400" y="19510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Times New Roman Bold" charset="0"/>
              <a:sym typeface="Times New Roman Bold" charset="0"/>
            </a:endParaRPr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2881313" y="194945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8</a:t>
            </a:r>
            <a:endParaRPr lang="en-US" altLang="en-US"/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3200400" y="1949450"/>
            <a:ext cx="381000" cy="384175"/>
            <a:chOff x="0" y="0"/>
            <a:chExt cx="381000" cy="383541"/>
          </a:xfrm>
        </p:grpSpPr>
        <p:sp>
          <p:nvSpPr>
            <p:cNvPr id="24583" name="AutoShape 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84" name="AutoShape 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3581400" y="1949450"/>
            <a:ext cx="381000" cy="384175"/>
            <a:chOff x="0" y="0"/>
            <a:chExt cx="381000" cy="383541"/>
          </a:xfrm>
        </p:grpSpPr>
        <p:sp>
          <p:nvSpPr>
            <p:cNvPr id="24586" name="AutoShape 1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87" name="AutoShape 1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3962400" y="1949450"/>
            <a:ext cx="381000" cy="384175"/>
            <a:chOff x="0" y="0"/>
            <a:chExt cx="381000" cy="383541"/>
          </a:xfrm>
        </p:grpSpPr>
        <p:sp>
          <p:nvSpPr>
            <p:cNvPr id="24589" name="AutoShape 1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0" name="AutoShape 1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9</a:t>
              </a:r>
              <a:endParaRPr lang="en-US" altLang="en-US"/>
            </a:p>
          </p:txBody>
        </p:sp>
      </p:grpSp>
      <p:sp>
        <p:nvSpPr>
          <p:cNvPr id="24591" name="AutoShape 15"/>
          <p:cNvSpPr>
            <a:spLocks/>
          </p:cNvSpPr>
          <p:nvPr/>
        </p:nvSpPr>
        <p:spPr bwMode="auto">
          <a:xfrm>
            <a:off x="4343400" y="19510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Times New Roman Bold" charset="0"/>
              <a:sym typeface="Times New Roman Bold" charset="0"/>
            </a:endParaRPr>
          </a:p>
        </p:txBody>
      </p:sp>
      <p:sp>
        <p:nvSpPr>
          <p:cNvPr id="24592" name="AutoShape 16"/>
          <p:cNvSpPr>
            <a:spLocks/>
          </p:cNvSpPr>
          <p:nvPr/>
        </p:nvSpPr>
        <p:spPr bwMode="auto">
          <a:xfrm>
            <a:off x="4405313" y="194945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0</a:t>
            </a:r>
            <a:endParaRPr lang="en-US" altLang="en-US"/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4724400" y="1949450"/>
            <a:ext cx="381000" cy="384175"/>
            <a:chOff x="0" y="0"/>
            <a:chExt cx="381000" cy="383541"/>
          </a:xfrm>
        </p:grpSpPr>
        <p:sp>
          <p:nvSpPr>
            <p:cNvPr id="24594" name="AutoShape 18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5" name="AutoShape 19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5105400" y="1949450"/>
            <a:ext cx="381000" cy="384175"/>
            <a:chOff x="0" y="0"/>
            <a:chExt cx="381000" cy="383541"/>
          </a:xfrm>
        </p:grpSpPr>
        <p:sp>
          <p:nvSpPr>
            <p:cNvPr id="24597" name="AutoShape 21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8" name="AutoShape 22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5486400" y="1949450"/>
            <a:ext cx="381000" cy="384175"/>
            <a:chOff x="0" y="0"/>
            <a:chExt cx="381000" cy="383541"/>
          </a:xfrm>
        </p:grpSpPr>
        <p:sp>
          <p:nvSpPr>
            <p:cNvPr id="24600" name="AutoShape 24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01" name="AutoShape 25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5867400" y="1949450"/>
            <a:ext cx="381000" cy="384175"/>
            <a:chOff x="0" y="0"/>
            <a:chExt cx="381000" cy="383541"/>
          </a:xfrm>
        </p:grpSpPr>
        <p:sp>
          <p:nvSpPr>
            <p:cNvPr id="24603" name="AutoShape 2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04" name="AutoShape 2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7</a:t>
              </a:r>
              <a:endParaRPr lang="en-US" altLang="en-US"/>
            </a:p>
          </p:txBody>
        </p:sp>
      </p:grpSp>
      <p:sp>
        <p:nvSpPr>
          <p:cNvPr id="24605" name="AutoShape 29"/>
          <p:cNvSpPr>
            <a:spLocks/>
          </p:cNvSpPr>
          <p:nvPr/>
        </p:nvSpPr>
        <p:spPr bwMode="auto">
          <a:xfrm>
            <a:off x="6248400" y="19510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>
              <a:latin typeface="Times New Roman Bold" charset="0"/>
              <a:sym typeface="Times New Roman Bold" charset="0"/>
            </a:endParaRPr>
          </a:p>
        </p:txBody>
      </p:sp>
      <p:sp>
        <p:nvSpPr>
          <p:cNvPr id="24606" name="AutoShape 30"/>
          <p:cNvSpPr>
            <a:spLocks/>
          </p:cNvSpPr>
          <p:nvPr/>
        </p:nvSpPr>
        <p:spPr bwMode="auto">
          <a:xfrm>
            <a:off x="6310313" y="194945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6</a:t>
            </a:r>
            <a:endParaRPr lang="en-US" altLang="en-US"/>
          </a:p>
        </p:txBody>
      </p:sp>
      <p:grpSp>
        <p:nvGrpSpPr>
          <p:cNvPr id="24607" name="Group 31"/>
          <p:cNvGrpSpPr>
            <a:grpSpLocks/>
          </p:cNvGrpSpPr>
          <p:nvPr/>
        </p:nvGrpSpPr>
        <p:grpSpPr bwMode="auto">
          <a:xfrm>
            <a:off x="2809875" y="3414713"/>
            <a:ext cx="3810000" cy="384175"/>
            <a:chOff x="0" y="-1"/>
            <a:chExt cx="3810000" cy="383542"/>
          </a:xfrm>
        </p:grpSpPr>
        <p:grpSp>
          <p:nvGrpSpPr>
            <p:cNvPr id="24608" name="Group 32"/>
            <p:cNvGrpSpPr>
              <a:grpSpLocks/>
            </p:cNvGrpSpPr>
            <p:nvPr/>
          </p:nvGrpSpPr>
          <p:grpSpPr bwMode="auto">
            <a:xfrm>
              <a:off x="0" y="-1"/>
              <a:ext cx="381000" cy="383542"/>
              <a:chOff x="0" y="0"/>
              <a:chExt cx="381000" cy="383541"/>
            </a:xfrm>
          </p:grpSpPr>
          <p:sp>
            <p:nvSpPr>
              <p:cNvPr id="24609" name="AutoShape 33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0" name="AutoShape 34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>
              <a:off x="381000" y="-1"/>
              <a:ext cx="381000" cy="383542"/>
              <a:chOff x="0" y="0"/>
              <a:chExt cx="381000" cy="383541"/>
            </a:xfrm>
          </p:grpSpPr>
          <p:sp>
            <p:nvSpPr>
              <p:cNvPr id="24612" name="AutoShape 36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3" name="AutoShape 37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4614" name="Group 38"/>
            <p:cNvGrpSpPr>
              <a:grpSpLocks/>
            </p:cNvGrpSpPr>
            <p:nvPr/>
          </p:nvGrpSpPr>
          <p:grpSpPr bwMode="auto">
            <a:xfrm>
              <a:off x="762000" y="-1"/>
              <a:ext cx="381001" cy="383542"/>
              <a:chOff x="0" y="0"/>
              <a:chExt cx="381000" cy="383541"/>
            </a:xfrm>
          </p:grpSpPr>
          <p:sp>
            <p:nvSpPr>
              <p:cNvPr id="24615" name="AutoShape 39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6" name="AutoShape 40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4617" name="Group 41"/>
            <p:cNvGrpSpPr>
              <a:grpSpLocks/>
            </p:cNvGrpSpPr>
            <p:nvPr/>
          </p:nvGrpSpPr>
          <p:grpSpPr bwMode="auto">
            <a:xfrm>
              <a:off x="1143000" y="-1"/>
              <a:ext cx="381001" cy="383542"/>
              <a:chOff x="0" y="0"/>
              <a:chExt cx="381000" cy="383541"/>
            </a:xfrm>
          </p:grpSpPr>
          <p:sp>
            <p:nvSpPr>
              <p:cNvPr id="24618" name="AutoShape 42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9" name="AutoShape 43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4620" name="Group 44"/>
            <p:cNvGrpSpPr>
              <a:grpSpLocks/>
            </p:cNvGrpSpPr>
            <p:nvPr/>
          </p:nvGrpSpPr>
          <p:grpSpPr bwMode="auto">
            <a:xfrm>
              <a:off x="1524000" y="-1"/>
              <a:ext cx="381001" cy="383542"/>
              <a:chOff x="0" y="0"/>
              <a:chExt cx="381000" cy="383541"/>
            </a:xfrm>
          </p:grpSpPr>
          <p:sp>
            <p:nvSpPr>
              <p:cNvPr id="24621" name="AutoShape 45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2" name="AutoShape 46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>
              <a:off x="1905000" y="-1"/>
              <a:ext cx="381001" cy="383542"/>
              <a:chOff x="0" y="0"/>
              <a:chExt cx="381000" cy="383541"/>
            </a:xfrm>
          </p:grpSpPr>
          <p:sp>
            <p:nvSpPr>
              <p:cNvPr id="24624" name="AutoShape 48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5" name="AutoShape 49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4626" name="Group 50"/>
            <p:cNvGrpSpPr>
              <a:grpSpLocks/>
            </p:cNvGrpSpPr>
            <p:nvPr/>
          </p:nvGrpSpPr>
          <p:grpSpPr bwMode="auto">
            <a:xfrm>
              <a:off x="1967229" y="1270"/>
              <a:ext cx="1018541" cy="381001"/>
              <a:chOff x="0" y="0"/>
              <a:chExt cx="1018540" cy="381000"/>
            </a:xfrm>
          </p:grpSpPr>
          <p:sp>
            <p:nvSpPr>
              <p:cNvPr id="24627" name="AutoShape 51"/>
              <p:cNvSpPr>
                <a:spLocks/>
              </p:cNvSpPr>
              <p:nvPr/>
            </p:nvSpPr>
            <p:spPr bwMode="auto">
              <a:xfrm>
                <a:off x="318770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8" name="AutoShape 52"/>
              <p:cNvSpPr>
                <a:spLocks/>
              </p:cNvSpPr>
              <p:nvPr/>
            </p:nvSpPr>
            <p:spPr bwMode="auto">
              <a:xfrm>
                <a:off x="0" y="4125"/>
                <a:ext cx="1018541" cy="3727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Times New Roman Bold" charset="0"/>
                    <a:sym typeface="Times New Roman Bold" charset="0"/>
                  </a:rPr>
                  <a:t>	</a:t>
                </a:r>
                <a:endParaRPr lang="en-US" altLang="en-US"/>
              </a:p>
            </p:txBody>
          </p:sp>
        </p:grpSp>
        <p:sp>
          <p:nvSpPr>
            <p:cNvPr id="24629" name="AutoShape 53"/>
            <p:cNvSpPr>
              <a:spLocks/>
            </p:cNvSpPr>
            <p:nvPr/>
          </p:nvSpPr>
          <p:spPr bwMode="auto">
            <a:xfrm>
              <a:off x="2667000" y="127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0" name="AutoShape 54"/>
            <p:cNvSpPr>
              <a:spLocks/>
            </p:cNvSpPr>
            <p:nvPr/>
          </p:nvSpPr>
          <p:spPr bwMode="auto">
            <a:xfrm>
              <a:off x="3048000" y="1270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1" name="AutoShape 55"/>
            <p:cNvSpPr>
              <a:spLocks/>
            </p:cNvSpPr>
            <p:nvPr/>
          </p:nvSpPr>
          <p:spPr bwMode="auto">
            <a:xfrm>
              <a:off x="3429000" y="1270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grpSp>
        <p:nvGrpSpPr>
          <p:cNvPr id="24632" name="Group 56"/>
          <p:cNvGrpSpPr>
            <a:grpSpLocks/>
          </p:cNvGrpSpPr>
          <p:nvPr/>
        </p:nvGrpSpPr>
        <p:grpSpPr bwMode="auto">
          <a:xfrm>
            <a:off x="2743200" y="5067300"/>
            <a:ext cx="381000" cy="384175"/>
            <a:chOff x="0" y="0"/>
            <a:chExt cx="381000" cy="383541"/>
          </a:xfrm>
        </p:grpSpPr>
        <p:sp>
          <p:nvSpPr>
            <p:cNvPr id="24633" name="AutoShape 5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4" name="AutoShape 5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24635" name="Group 59"/>
          <p:cNvGrpSpPr>
            <a:grpSpLocks/>
          </p:cNvGrpSpPr>
          <p:nvPr/>
        </p:nvGrpSpPr>
        <p:grpSpPr bwMode="auto">
          <a:xfrm>
            <a:off x="3124200" y="5067300"/>
            <a:ext cx="381000" cy="384175"/>
            <a:chOff x="0" y="0"/>
            <a:chExt cx="381000" cy="383541"/>
          </a:xfrm>
        </p:grpSpPr>
        <p:sp>
          <p:nvSpPr>
            <p:cNvPr id="24636" name="AutoShape 6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7" name="AutoShape 6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24638" name="Group 62"/>
          <p:cNvGrpSpPr>
            <a:grpSpLocks/>
          </p:cNvGrpSpPr>
          <p:nvPr/>
        </p:nvGrpSpPr>
        <p:grpSpPr bwMode="auto">
          <a:xfrm>
            <a:off x="3505200" y="5067300"/>
            <a:ext cx="381000" cy="384175"/>
            <a:chOff x="0" y="0"/>
            <a:chExt cx="381000" cy="383541"/>
          </a:xfrm>
        </p:grpSpPr>
        <p:sp>
          <p:nvSpPr>
            <p:cNvPr id="24639" name="AutoShape 6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0" name="AutoShape 6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24641" name="Group 65"/>
          <p:cNvGrpSpPr>
            <a:grpSpLocks/>
          </p:cNvGrpSpPr>
          <p:nvPr/>
        </p:nvGrpSpPr>
        <p:grpSpPr bwMode="auto">
          <a:xfrm>
            <a:off x="3886200" y="5067300"/>
            <a:ext cx="381000" cy="384175"/>
            <a:chOff x="0" y="0"/>
            <a:chExt cx="381000" cy="383541"/>
          </a:xfrm>
        </p:grpSpPr>
        <p:sp>
          <p:nvSpPr>
            <p:cNvPr id="24642" name="AutoShape 66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3" name="AutoShape 67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24644" name="Group 68"/>
          <p:cNvGrpSpPr>
            <a:grpSpLocks/>
          </p:cNvGrpSpPr>
          <p:nvPr/>
        </p:nvGrpSpPr>
        <p:grpSpPr bwMode="auto">
          <a:xfrm>
            <a:off x="4267200" y="5067300"/>
            <a:ext cx="381000" cy="384175"/>
            <a:chOff x="0" y="0"/>
            <a:chExt cx="381000" cy="383541"/>
          </a:xfrm>
        </p:grpSpPr>
        <p:sp>
          <p:nvSpPr>
            <p:cNvPr id="24645" name="AutoShape 69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6" name="AutoShape 70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24647" name="Group 71"/>
          <p:cNvGrpSpPr>
            <a:grpSpLocks/>
          </p:cNvGrpSpPr>
          <p:nvPr/>
        </p:nvGrpSpPr>
        <p:grpSpPr bwMode="auto">
          <a:xfrm>
            <a:off x="4648200" y="5067300"/>
            <a:ext cx="381000" cy="384175"/>
            <a:chOff x="0" y="0"/>
            <a:chExt cx="381000" cy="383541"/>
          </a:xfrm>
        </p:grpSpPr>
        <p:sp>
          <p:nvSpPr>
            <p:cNvPr id="24648" name="AutoShape 72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9" name="AutoShape 73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2</a:t>
              </a:r>
              <a:endParaRPr lang="en-US" altLang="en-US"/>
            </a:p>
          </p:txBody>
        </p:sp>
      </p:grpSp>
      <p:sp>
        <p:nvSpPr>
          <p:cNvPr id="24650" name="AutoShape 74"/>
          <p:cNvSpPr>
            <a:spLocks/>
          </p:cNvSpPr>
          <p:nvPr/>
        </p:nvSpPr>
        <p:spPr bwMode="auto">
          <a:xfrm>
            <a:off x="5029200" y="506888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 b="1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</p:txBody>
      </p:sp>
      <p:sp>
        <p:nvSpPr>
          <p:cNvPr id="24651" name="AutoShape 75"/>
          <p:cNvSpPr>
            <a:spLocks/>
          </p:cNvSpPr>
          <p:nvPr/>
        </p:nvSpPr>
        <p:spPr bwMode="auto">
          <a:xfrm>
            <a:off x="5091113" y="506730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6</a:t>
            </a:r>
            <a:endParaRPr lang="en-US" altLang="en-US"/>
          </a:p>
        </p:txBody>
      </p:sp>
      <p:grpSp>
        <p:nvGrpSpPr>
          <p:cNvPr id="24652" name="Group 76"/>
          <p:cNvGrpSpPr>
            <a:grpSpLocks/>
          </p:cNvGrpSpPr>
          <p:nvPr/>
        </p:nvGrpSpPr>
        <p:grpSpPr bwMode="auto">
          <a:xfrm>
            <a:off x="5410200" y="5067300"/>
            <a:ext cx="381000" cy="384175"/>
            <a:chOff x="0" y="0"/>
            <a:chExt cx="381000" cy="383541"/>
          </a:xfrm>
        </p:grpSpPr>
        <p:sp>
          <p:nvSpPr>
            <p:cNvPr id="24653" name="AutoShape 7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54" name="AutoShape 7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8</a:t>
              </a:r>
              <a:endParaRPr lang="en-US" altLang="en-US"/>
            </a:p>
          </p:txBody>
        </p:sp>
      </p:grpSp>
      <p:grpSp>
        <p:nvGrpSpPr>
          <p:cNvPr id="24655" name="Group 79"/>
          <p:cNvGrpSpPr>
            <a:grpSpLocks/>
          </p:cNvGrpSpPr>
          <p:nvPr/>
        </p:nvGrpSpPr>
        <p:grpSpPr bwMode="auto">
          <a:xfrm>
            <a:off x="5791200" y="5067300"/>
            <a:ext cx="381000" cy="384175"/>
            <a:chOff x="0" y="0"/>
            <a:chExt cx="381000" cy="383541"/>
          </a:xfrm>
        </p:grpSpPr>
        <p:sp>
          <p:nvSpPr>
            <p:cNvPr id="24656" name="AutoShape 8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57" name="AutoShape 8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9</a:t>
              </a:r>
              <a:endParaRPr lang="en-US" altLang="en-US"/>
            </a:p>
          </p:txBody>
        </p:sp>
      </p:grpSp>
      <p:grpSp>
        <p:nvGrpSpPr>
          <p:cNvPr id="24658" name="Group 82"/>
          <p:cNvGrpSpPr>
            <a:grpSpLocks/>
          </p:cNvGrpSpPr>
          <p:nvPr/>
        </p:nvGrpSpPr>
        <p:grpSpPr bwMode="auto">
          <a:xfrm>
            <a:off x="6172200" y="5067300"/>
            <a:ext cx="381000" cy="384175"/>
            <a:chOff x="0" y="0"/>
            <a:chExt cx="381000" cy="383541"/>
          </a:xfrm>
        </p:grpSpPr>
        <p:sp>
          <p:nvSpPr>
            <p:cNvPr id="24659" name="AutoShape 8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60" name="AutoShape 8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7</a:t>
              </a:r>
              <a:endParaRPr lang="en-US" altLang="en-US"/>
            </a:p>
          </p:txBody>
        </p:sp>
      </p:grpSp>
      <p:sp>
        <p:nvSpPr>
          <p:cNvPr id="24661" name="AutoShape 85"/>
          <p:cNvSpPr>
            <a:spLocks/>
          </p:cNvSpPr>
          <p:nvPr/>
        </p:nvSpPr>
        <p:spPr bwMode="auto">
          <a:xfrm rot="16200000">
            <a:off x="5829300" y="5106988"/>
            <a:ext cx="304800" cy="1143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385"/>
                  <a:pt x="10800" y="21120"/>
                </a:cubicBezTo>
                <a:lnTo>
                  <a:pt x="10800" y="11279"/>
                </a:lnTo>
                <a:cubicBezTo>
                  <a:pt x="10800" y="11014"/>
                  <a:pt x="5964" y="10800"/>
                  <a:pt x="0" y="10800"/>
                </a:cubicBezTo>
                <a:cubicBezTo>
                  <a:pt x="5964" y="10800"/>
                  <a:pt x="10800" y="10585"/>
                  <a:pt x="10800" y="10320"/>
                </a:cubicBezTo>
                <a:lnTo>
                  <a:pt x="10800" y="479"/>
                </a:lnTo>
                <a:cubicBezTo>
                  <a:pt x="10800" y="214"/>
                  <a:pt x="15635" y="0"/>
                  <a:pt x="21600" y="0"/>
                </a:cubicBezTo>
              </a:path>
            </a:pathLst>
          </a:custGeom>
          <a:noFill/>
          <a:ln w="476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>
              <a:latin typeface="Times New Roman Bold" charset="0"/>
              <a:sym typeface="Times New Roman Bol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1D0B5EC-3CB7-4BD3-9AC2-8DAC8DCD0CF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31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Quicksort</a:t>
            </a: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Quicksort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Pick a pivot                                                   O(1)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Partition into two sub-arrays                     </a:t>
            </a:r>
            <a:r>
              <a:rPr lang="en-US" altLang="en-US" sz="24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O(      ) span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Recursively sort A and B in parallel           T(n/2), avg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Complexity (avg case)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T(n) =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O(       )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+ T(n/2)            T(0) = T(1) = 1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Span: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O(        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Parallelism (work/span) = O(             )</a:t>
            </a: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F661E853-539C-4F7B-9409-C95BE651F48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32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Sequential Mergesort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Mergesort (review):</a:t>
            </a:r>
          </a:p>
          <a:p>
            <a:pPr marL="803275" lvl="1" indent="-330200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Sort left and right halves                               2T(n/2)</a:t>
            </a:r>
          </a:p>
          <a:p>
            <a:pPr marL="803275" lvl="1" indent="-330200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Merge results                                                  O(n)</a:t>
            </a: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Complexity (worst case)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T(n) = n + 2T(n/2)            T(0) = T(1) = 1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O(n logn)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How to parallelize?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Do left + right in parallel, improves to O(n)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do better, we need to…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1405D3F9-F3A1-40D1-A2A6-7D849BE36EBF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33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Merge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How to merge two sorted lists in parallel?</a:t>
            </a:r>
            <a:endParaRPr lang="en-US" alt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474913" y="1752600"/>
            <a:ext cx="4192587" cy="381000"/>
            <a:chOff x="-1" y="0"/>
            <a:chExt cx="4191001" cy="381000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27654" name="AutoShape 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55" name="AutoShape 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7656" name="Group 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27657" name="AutoShape 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58" name="AutoShape 1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7659" name="Group 11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27660" name="AutoShape 1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1" name="AutoShape 1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27662" name="Group 14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27663" name="AutoShape 1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4" name="AutoShape 1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27666" name="AutoShape 1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7" name="AutoShape 1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7668" name="Group 20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27669" name="AutoShape 2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0" name="AutoShape 2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7671" name="Group 23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27672" name="AutoShape 2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3" name="AutoShape 2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7674" name="Group 26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27675" name="AutoShape 2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6" name="AutoShape 2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7677" name="Group 29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27678" name="AutoShape 3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9" name="AutoShape 3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7680" name="Group 32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27681" name="AutoShape 3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82" name="AutoShape 3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E1FA0724-DEA3-40D3-87CF-29D22E1266B0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34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Merge</a:t>
            </a: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marL="354013" indent="-354013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4013" indent="-354013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4013" indent="-354013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4013" indent="-354013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Choose median M of left half             O(         )</a:t>
            </a:r>
          </a:p>
          <a:p>
            <a:pPr marL="354013" indent="-354013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Split both arrays into &lt; M, &gt;=M          O(         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how?</a:t>
            </a:r>
            <a:endParaRPr lang="en-US" altLang="en-US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474913" y="1752600"/>
            <a:ext cx="4192587" cy="381000"/>
            <a:chOff x="-1" y="0"/>
            <a:chExt cx="4191001" cy="381000"/>
          </a:xfrm>
        </p:grpSpPr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28678" name="AutoShape 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79" name="AutoShape 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28681" name="AutoShape 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82" name="AutoShape 1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8683" name="Group 11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28684" name="AutoShape 1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85" name="AutoShape 1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28686" name="Group 14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28687" name="AutoShape 1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88" name="AutoShape 1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28690" name="AutoShape 1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91" name="AutoShape 1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8692" name="Group 20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28693" name="AutoShape 2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94" name="AutoShape 2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8695" name="Group 23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28696" name="AutoShape 2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97" name="AutoShape 2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8698" name="Group 26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28699" name="AutoShape 2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700" name="AutoShape 2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8701" name="Group 29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28702" name="AutoShape 3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703" name="AutoShape 3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8704" name="Group 32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28705" name="AutoShape 3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706" name="AutoShape 3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  <p:sp>
        <p:nvSpPr>
          <p:cNvPr id="28707" name="AutoShape 35"/>
          <p:cNvSpPr>
            <a:spLocks/>
          </p:cNvSpPr>
          <p:nvPr/>
        </p:nvSpPr>
        <p:spPr bwMode="auto">
          <a:xfrm>
            <a:off x="3255963" y="2090738"/>
            <a:ext cx="357187" cy="436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M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53CAF982-2D4B-46C0-85EF-BCF71D64D3A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35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Merge</a:t>
            </a: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marL="357188" indent="-357188" defTabSz="914400"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7188" indent="-357188" defTabSz="914400"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7188" indent="-357188" defTabSz="914400"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7188" indent="-35718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Choose median M of left half             </a:t>
            </a:r>
          </a:p>
          <a:p>
            <a:pPr marL="357188" indent="-35718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Split both arrays into &lt; M, &gt;=M         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how?</a:t>
            </a:r>
          </a:p>
          <a:p>
            <a:pPr marL="357188" indent="-35718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Do two submerges in parallel</a:t>
            </a:r>
            <a:endParaRPr lang="en-US" altLang="en-US" dirty="0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1825625" y="1133475"/>
            <a:ext cx="5491163" cy="1289050"/>
            <a:chOff x="-1" y="0"/>
            <a:chExt cx="5491399" cy="1289565"/>
          </a:xfrm>
        </p:grpSpPr>
        <p:grpSp>
          <p:nvGrpSpPr>
            <p:cNvPr id="29701" name="Group 5"/>
            <p:cNvGrpSpPr>
              <a:grpSpLocks/>
            </p:cNvGrpSpPr>
            <p:nvPr/>
          </p:nvGrpSpPr>
          <p:grpSpPr bwMode="auto">
            <a:xfrm>
              <a:off x="650197" y="0"/>
              <a:ext cx="4191002" cy="381000"/>
              <a:chOff x="-1" y="-1"/>
              <a:chExt cx="4191001" cy="381001"/>
            </a:xfrm>
          </p:grpSpPr>
          <p:grpSp>
            <p:nvGrpSpPr>
              <p:cNvPr id="29702" name="Group 6"/>
              <p:cNvGrpSpPr>
                <a:grpSpLocks/>
              </p:cNvGrpSpPr>
              <p:nvPr/>
            </p:nvGrpSpPr>
            <p:grpSpPr bwMode="auto">
              <a:xfrm>
                <a:off x="-1" y="-1"/>
                <a:ext cx="381001" cy="381001"/>
                <a:chOff x="0" y="-1"/>
                <a:chExt cx="381000" cy="381001"/>
              </a:xfrm>
            </p:grpSpPr>
            <p:sp>
              <p:nvSpPr>
                <p:cNvPr id="29703" name="AutoShape 7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04" name="AutoShape 8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9705" name="Group 9"/>
              <p:cNvGrpSpPr>
                <a:grpSpLocks/>
              </p:cNvGrpSpPr>
              <p:nvPr/>
            </p:nvGrpSpPr>
            <p:grpSpPr bwMode="auto">
              <a:xfrm>
                <a:off x="380999" y="-1"/>
                <a:ext cx="381001" cy="381001"/>
                <a:chOff x="0" y="-1"/>
                <a:chExt cx="381000" cy="381001"/>
              </a:xfrm>
            </p:grpSpPr>
            <p:sp>
              <p:nvSpPr>
                <p:cNvPr id="29706" name="AutoShape 10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07" name="AutoShape 11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4</a:t>
                  </a:r>
                  <a:endParaRPr lang="en-US" altLang="en-US"/>
                </a:p>
              </p:txBody>
            </p:sp>
          </p:grpSp>
          <p:grpSp>
            <p:nvGrpSpPr>
              <p:cNvPr id="29708" name="Group 12"/>
              <p:cNvGrpSpPr>
                <a:grpSpLocks/>
              </p:cNvGrpSpPr>
              <p:nvPr/>
            </p:nvGrpSpPr>
            <p:grpSpPr bwMode="auto">
              <a:xfrm>
                <a:off x="762000" y="-1"/>
                <a:ext cx="381000" cy="381001"/>
                <a:chOff x="0" y="-1"/>
                <a:chExt cx="381000" cy="381001"/>
              </a:xfrm>
            </p:grpSpPr>
            <p:sp>
              <p:nvSpPr>
                <p:cNvPr id="29709" name="AutoShape 13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0" name="AutoShape 14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 u="sng">
                      <a:latin typeface="Arial Bold" charset="0"/>
                      <a:sym typeface="Arial Bold" charset="0"/>
                    </a:rPr>
                    <a:t>6</a:t>
                  </a:r>
                  <a:endParaRPr lang="en-US" altLang="en-US"/>
                </a:p>
              </p:txBody>
            </p:sp>
          </p:grpSp>
          <p:grpSp>
            <p:nvGrpSpPr>
              <p:cNvPr id="29711" name="Group 15"/>
              <p:cNvGrpSpPr>
                <a:grpSpLocks/>
              </p:cNvGrpSpPr>
              <p:nvPr/>
            </p:nvGrpSpPr>
            <p:grpSpPr bwMode="auto">
              <a:xfrm>
                <a:off x="1143000" y="-1"/>
                <a:ext cx="381000" cy="381001"/>
                <a:chOff x="0" y="-1"/>
                <a:chExt cx="381000" cy="381001"/>
              </a:xfrm>
            </p:grpSpPr>
            <p:sp>
              <p:nvSpPr>
                <p:cNvPr id="29712" name="AutoShape 16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3" name="AutoShape 17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8</a:t>
                  </a:r>
                  <a:endParaRPr lang="en-US" altLang="en-US"/>
                </a:p>
              </p:txBody>
            </p:sp>
          </p:grpSp>
          <p:grpSp>
            <p:nvGrpSpPr>
              <p:cNvPr id="29714" name="Group 18"/>
              <p:cNvGrpSpPr>
                <a:grpSpLocks/>
              </p:cNvGrpSpPr>
              <p:nvPr/>
            </p:nvGrpSpPr>
            <p:grpSpPr bwMode="auto">
              <a:xfrm>
                <a:off x="1524000" y="-1"/>
                <a:ext cx="381000" cy="381001"/>
                <a:chOff x="0" y="-1"/>
                <a:chExt cx="381000" cy="381001"/>
              </a:xfrm>
            </p:grpSpPr>
            <p:sp>
              <p:nvSpPr>
                <p:cNvPr id="29715" name="AutoShape 19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6" name="AutoShape 20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9717" name="Group 21"/>
              <p:cNvGrpSpPr>
                <a:grpSpLocks/>
              </p:cNvGrpSpPr>
              <p:nvPr/>
            </p:nvGrpSpPr>
            <p:grpSpPr bwMode="auto">
              <a:xfrm>
                <a:off x="2286000" y="-1"/>
                <a:ext cx="381000" cy="381001"/>
                <a:chOff x="0" y="-1"/>
                <a:chExt cx="381000" cy="381001"/>
              </a:xfrm>
            </p:grpSpPr>
            <p:sp>
              <p:nvSpPr>
                <p:cNvPr id="29718" name="AutoShape 22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9" name="AutoShape 23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1</a:t>
                  </a:r>
                  <a:endParaRPr lang="en-US" altLang="en-US"/>
                </a:p>
              </p:txBody>
            </p:sp>
          </p:grpSp>
          <p:grpSp>
            <p:nvGrpSpPr>
              <p:cNvPr id="29720" name="Group 24"/>
              <p:cNvGrpSpPr>
                <a:grpSpLocks/>
              </p:cNvGrpSpPr>
              <p:nvPr/>
            </p:nvGrpSpPr>
            <p:grpSpPr bwMode="auto">
              <a:xfrm>
                <a:off x="2667000" y="-1"/>
                <a:ext cx="381000" cy="381001"/>
                <a:chOff x="0" y="-1"/>
                <a:chExt cx="381000" cy="381001"/>
              </a:xfrm>
            </p:grpSpPr>
            <p:sp>
              <p:nvSpPr>
                <p:cNvPr id="29721" name="AutoShape 25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22" name="AutoShape 26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2</a:t>
                  </a:r>
                  <a:endParaRPr lang="en-US" altLang="en-US"/>
                </a:p>
              </p:txBody>
            </p:sp>
          </p:grpSp>
          <p:grpSp>
            <p:nvGrpSpPr>
              <p:cNvPr id="29723" name="Group 27"/>
              <p:cNvGrpSpPr>
                <a:grpSpLocks/>
              </p:cNvGrpSpPr>
              <p:nvPr/>
            </p:nvGrpSpPr>
            <p:grpSpPr bwMode="auto">
              <a:xfrm>
                <a:off x="3048000" y="-1"/>
                <a:ext cx="381000" cy="381001"/>
                <a:chOff x="0" y="-1"/>
                <a:chExt cx="381000" cy="381001"/>
              </a:xfrm>
            </p:grpSpPr>
            <p:sp>
              <p:nvSpPr>
                <p:cNvPr id="29724" name="AutoShape 28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25" name="AutoShape 29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9726" name="Group 30"/>
              <p:cNvGrpSpPr>
                <a:grpSpLocks/>
              </p:cNvGrpSpPr>
              <p:nvPr/>
            </p:nvGrpSpPr>
            <p:grpSpPr bwMode="auto">
              <a:xfrm>
                <a:off x="3429000" y="-1"/>
                <a:ext cx="381000" cy="381001"/>
                <a:chOff x="0" y="-1"/>
                <a:chExt cx="381000" cy="381001"/>
              </a:xfrm>
            </p:grpSpPr>
            <p:sp>
              <p:nvSpPr>
                <p:cNvPr id="29727" name="AutoShape 31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28" name="AutoShape 32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5</a:t>
                  </a:r>
                  <a:endParaRPr lang="en-US" altLang="en-US"/>
                </a:p>
              </p:txBody>
            </p:sp>
          </p:grpSp>
          <p:grpSp>
            <p:nvGrpSpPr>
              <p:cNvPr id="29729" name="Group 33"/>
              <p:cNvGrpSpPr>
                <a:grpSpLocks/>
              </p:cNvGrpSpPr>
              <p:nvPr/>
            </p:nvGrpSpPr>
            <p:grpSpPr bwMode="auto">
              <a:xfrm>
                <a:off x="3810000" y="-1"/>
                <a:ext cx="381000" cy="381001"/>
                <a:chOff x="0" y="-1"/>
                <a:chExt cx="381000" cy="381001"/>
              </a:xfrm>
            </p:grpSpPr>
            <p:sp>
              <p:nvSpPr>
                <p:cNvPr id="29730" name="AutoShape 34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31" name="AutoShape 35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7</a:t>
                  </a:r>
                  <a:endParaRPr lang="en-US" altLang="en-US"/>
                </a:p>
              </p:txBody>
            </p:sp>
          </p:grpSp>
        </p:grpSp>
        <p:grpSp>
          <p:nvGrpSpPr>
            <p:cNvPr id="29732" name="Group 36"/>
            <p:cNvGrpSpPr>
              <a:grpSpLocks/>
            </p:cNvGrpSpPr>
            <p:nvPr/>
          </p:nvGrpSpPr>
          <p:grpSpPr bwMode="auto">
            <a:xfrm>
              <a:off x="-1" y="533399"/>
              <a:ext cx="5491399" cy="756166"/>
              <a:chOff x="-1" y="-1"/>
              <a:chExt cx="5491399" cy="756166"/>
            </a:xfrm>
          </p:grpSpPr>
          <p:grpSp>
            <p:nvGrpSpPr>
              <p:cNvPr id="29733" name="Group 37"/>
              <p:cNvGrpSpPr>
                <a:grpSpLocks/>
              </p:cNvGrpSpPr>
              <p:nvPr/>
            </p:nvGrpSpPr>
            <p:grpSpPr bwMode="auto">
              <a:xfrm>
                <a:off x="-1" y="342899"/>
                <a:ext cx="2460886" cy="381000"/>
                <a:chOff x="0" y="-1"/>
                <a:chExt cx="2460886" cy="381001"/>
              </a:xfrm>
            </p:grpSpPr>
            <p:grpSp>
              <p:nvGrpSpPr>
                <p:cNvPr id="29734" name="Group 38"/>
                <p:cNvGrpSpPr>
                  <a:grpSpLocks/>
                </p:cNvGrpSpPr>
                <p:nvPr/>
              </p:nvGrpSpPr>
              <p:grpSpPr bwMode="auto">
                <a:xfrm>
                  <a:off x="0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35" name="AutoShape 39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36" name="AutoShape 40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0</a:t>
                    </a:r>
                    <a:endParaRPr lang="en-US" altLang="en-US"/>
                  </a:p>
                </p:txBody>
              </p:sp>
            </p:grpSp>
            <p:grpSp>
              <p:nvGrpSpPr>
                <p:cNvPr id="29737" name="Group 41"/>
                <p:cNvGrpSpPr>
                  <a:grpSpLocks/>
                </p:cNvGrpSpPr>
                <p:nvPr/>
              </p:nvGrpSpPr>
              <p:grpSpPr bwMode="auto">
                <a:xfrm>
                  <a:off x="381000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38" name="AutoShape 42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39" name="AutoShape 43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4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0" name="Group 44"/>
                <p:cNvGrpSpPr>
                  <a:grpSpLocks/>
                </p:cNvGrpSpPr>
                <p:nvPr/>
              </p:nvGrpSpPr>
              <p:grpSpPr bwMode="auto">
                <a:xfrm>
                  <a:off x="936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41" name="AutoShape 45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42" name="AutoShape 46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1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3" name="Group 47"/>
                <p:cNvGrpSpPr>
                  <a:grpSpLocks/>
                </p:cNvGrpSpPr>
                <p:nvPr/>
              </p:nvGrpSpPr>
              <p:grpSpPr bwMode="auto">
                <a:xfrm>
                  <a:off x="1317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44" name="AutoShape 48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45" name="AutoShape 49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2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6" name="Group 50"/>
                <p:cNvGrpSpPr>
                  <a:grpSpLocks/>
                </p:cNvGrpSpPr>
                <p:nvPr/>
              </p:nvGrpSpPr>
              <p:grpSpPr bwMode="auto">
                <a:xfrm>
                  <a:off x="1698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47" name="AutoShape 51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48" name="AutoShape 52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3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9" name="Group 53"/>
                <p:cNvGrpSpPr>
                  <a:grpSpLocks/>
                </p:cNvGrpSpPr>
                <p:nvPr/>
              </p:nvGrpSpPr>
              <p:grpSpPr bwMode="auto">
                <a:xfrm>
                  <a:off x="2079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50" name="AutoShape 54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51" name="AutoShape 55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5</a:t>
                    </a:r>
                    <a:endParaRPr lang="en-US" altLang="en-US"/>
                  </a:p>
                </p:txBody>
              </p:sp>
            </p:grpSp>
          </p:grpSp>
          <p:sp>
            <p:nvSpPr>
              <p:cNvPr id="29752" name="AutoShape 56"/>
              <p:cNvSpPr>
                <a:spLocks/>
              </p:cNvSpPr>
              <p:nvPr/>
            </p:nvSpPr>
            <p:spPr bwMode="auto">
              <a:xfrm>
                <a:off x="-1" y="0"/>
                <a:ext cx="2460886" cy="42139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altLang="en-US" b="1" i="1"/>
                  <a:t>merge</a:t>
                </a:r>
                <a:endParaRPr lang="en-US" altLang="en-US"/>
              </a:p>
            </p:txBody>
          </p:sp>
          <p:grpSp>
            <p:nvGrpSpPr>
              <p:cNvPr id="29753" name="Group 57"/>
              <p:cNvGrpSpPr>
                <a:grpSpLocks/>
              </p:cNvGrpSpPr>
              <p:nvPr/>
            </p:nvGrpSpPr>
            <p:grpSpPr bwMode="auto">
              <a:xfrm>
                <a:off x="3844352" y="-1"/>
                <a:ext cx="1647046" cy="756166"/>
                <a:chOff x="-1" y="-1"/>
                <a:chExt cx="1647047" cy="756166"/>
              </a:xfrm>
            </p:grpSpPr>
            <p:grpSp>
              <p:nvGrpSpPr>
                <p:cNvPr id="29754" name="Group 58"/>
                <p:cNvGrpSpPr>
                  <a:grpSpLocks/>
                </p:cNvGrpSpPr>
                <p:nvPr/>
              </p:nvGrpSpPr>
              <p:grpSpPr bwMode="auto">
                <a:xfrm>
                  <a:off x="-1" y="375165"/>
                  <a:ext cx="381001" cy="381000"/>
                  <a:chOff x="0" y="-1"/>
                  <a:chExt cx="381000" cy="381001"/>
                </a:xfrm>
              </p:grpSpPr>
              <p:sp>
                <p:nvSpPr>
                  <p:cNvPr id="29755" name="AutoShape 59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56" name="AutoShape 60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6</a:t>
                    </a:r>
                    <a:endParaRPr lang="en-US" altLang="en-US"/>
                  </a:p>
                </p:txBody>
              </p:sp>
            </p:grpSp>
            <p:grpSp>
              <p:nvGrpSpPr>
                <p:cNvPr id="29757" name="Group 61"/>
                <p:cNvGrpSpPr>
                  <a:grpSpLocks/>
                </p:cNvGrpSpPr>
                <p:nvPr/>
              </p:nvGrpSpPr>
              <p:grpSpPr bwMode="auto">
                <a:xfrm>
                  <a:off x="381000" y="375165"/>
                  <a:ext cx="381000" cy="381000"/>
                  <a:chOff x="0" y="-1"/>
                  <a:chExt cx="381000" cy="381001"/>
                </a:xfrm>
              </p:grpSpPr>
              <p:sp>
                <p:nvSpPr>
                  <p:cNvPr id="29758" name="AutoShape 62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59" name="AutoShape 63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8</a:t>
                    </a:r>
                    <a:endParaRPr lang="en-US" altLang="en-US"/>
                  </a:p>
                </p:txBody>
              </p:sp>
            </p:grpSp>
            <p:grpSp>
              <p:nvGrpSpPr>
                <p:cNvPr id="29760" name="Group 64"/>
                <p:cNvGrpSpPr>
                  <a:grpSpLocks/>
                </p:cNvGrpSpPr>
                <p:nvPr/>
              </p:nvGrpSpPr>
              <p:grpSpPr bwMode="auto">
                <a:xfrm>
                  <a:off x="762000" y="375165"/>
                  <a:ext cx="381000" cy="381000"/>
                  <a:chOff x="0" y="-1"/>
                  <a:chExt cx="381000" cy="381001"/>
                </a:xfrm>
              </p:grpSpPr>
              <p:sp>
                <p:nvSpPr>
                  <p:cNvPr id="29761" name="AutoShape 65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62" name="AutoShape 66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9</a:t>
                    </a:r>
                    <a:endParaRPr lang="en-US" altLang="en-US"/>
                  </a:p>
                </p:txBody>
              </p:sp>
            </p:grpSp>
            <p:grpSp>
              <p:nvGrpSpPr>
                <p:cNvPr id="29763" name="Group 67"/>
                <p:cNvGrpSpPr>
                  <a:grpSpLocks/>
                </p:cNvGrpSpPr>
                <p:nvPr/>
              </p:nvGrpSpPr>
              <p:grpSpPr bwMode="auto">
                <a:xfrm>
                  <a:off x="1266044" y="375165"/>
                  <a:ext cx="381001" cy="381000"/>
                  <a:chOff x="0" y="-1"/>
                  <a:chExt cx="381000" cy="381001"/>
                </a:xfrm>
              </p:grpSpPr>
              <p:sp>
                <p:nvSpPr>
                  <p:cNvPr id="29764" name="AutoShape 68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65" name="AutoShape 69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7</a:t>
                    </a:r>
                    <a:endParaRPr lang="en-US" altLang="en-US"/>
                  </a:p>
                </p:txBody>
              </p:sp>
            </p:grpSp>
            <p:sp>
              <p:nvSpPr>
                <p:cNvPr id="29766" name="AutoShape 70"/>
                <p:cNvSpPr>
                  <a:spLocks/>
                </p:cNvSpPr>
                <p:nvPr/>
              </p:nvSpPr>
              <p:spPr bwMode="auto">
                <a:xfrm>
                  <a:off x="0" y="0"/>
                  <a:ext cx="1647046" cy="42139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en-US" altLang="en-US" b="1" i="1"/>
                    <a:t>merge</a:t>
                  </a:r>
                  <a:endParaRPr lang="en-US" alt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1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50A83E9B-D9D9-4F70-8955-7F9274065FBF}" type="slidenum">
              <a:rPr lang="en-US" altLang="en-US" sz="1400"/>
              <a:pPr algn="r"/>
              <a:t>36</a:t>
            </a:fld>
            <a:endParaRPr lang="en-US" altLang="en-US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474913" y="838200"/>
            <a:ext cx="4192587" cy="381000"/>
            <a:chOff x="-1" y="0"/>
            <a:chExt cx="4191001" cy="381000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30724" name="AutoShape 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25" name="AutoShape 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30727" name="AutoShape 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28" name="AutoShape 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0729" name="Group 9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30730" name="AutoShape 1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31" name="AutoShape 1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30732" name="Group 12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30733" name="AutoShape 1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34" name="AutoShape 1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30736" name="AutoShape 1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37" name="AutoShape 1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30738" name="Group 18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30739" name="AutoShape 1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0" name="AutoShape 2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0741" name="Group 21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30742" name="AutoShape 2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3" name="AutoShape 2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0744" name="Group 24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30745" name="AutoShape 2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6" name="AutoShape 2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0747" name="Group 27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30748" name="AutoShape 2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9" name="AutoShape 2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30750" name="Group 30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30751" name="AutoShape 3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52" name="AutoShape 3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  <p:grpSp>
        <p:nvGrpSpPr>
          <p:cNvPr id="30753" name="Group 33"/>
          <p:cNvGrpSpPr>
            <a:grpSpLocks/>
          </p:cNvGrpSpPr>
          <p:nvPr/>
        </p:nvGrpSpPr>
        <p:grpSpPr bwMode="auto">
          <a:xfrm>
            <a:off x="1825625" y="1849438"/>
            <a:ext cx="381000" cy="381000"/>
            <a:chOff x="0" y="0"/>
            <a:chExt cx="381000" cy="381000"/>
          </a:xfrm>
        </p:grpSpPr>
        <p:sp>
          <p:nvSpPr>
            <p:cNvPr id="30754" name="AutoShape 3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55" name="AutoShape 3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756" name="Group 36"/>
          <p:cNvGrpSpPr>
            <a:grpSpLocks/>
          </p:cNvGrpSpPr>
          <p:nvPr/>
        </p:nvGrpSpPr>
        <p:grpSpPr bwMode="auto">
          <a:xfrm>
            <a:off x="2206625" y="1849438"/>
            <a:ext cx="381000" cy="381000"/>
            <a:chOff x="0" y="0"/>
            <a:chExt cx="381000" cy="381000"/>
          </a:xfrm>
        </p:grpSpPr>
        <p:sp>
          <p:nvSpPr>
            <p:cNvPr id="30757" name="AutoShape 3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58" name="AutoShape 3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759" name="Group 39"/>
          <p:cNvGrpSpPr>
            <a:grpSpLocks/>
          </p:cNvGrpSpPr>
          <p:nvPr/>
        </p:nvGrpSpPr>
        <p:grpSpPr bwMode="auto">
          <a:xfrm>
            <a:off x="2762250" y="1849438"/>
            <a:ext cx="381000" cy="381000"/>
            <a:chOff x="0" y="0"/>
            <a:chExt cx="381000" cy="381000"/>
          </a:xfrm>
        </p:grpSpPr>
        <p:sp>
          <p:nvSpPr>
            <p:cNvPr id="30760" name="AutoShape 4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61" name="AutoShape 4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762" name="Group 42"/>
          <p:cNvGrpSpPr>
            <a:grpSpLocks/>
          </p:cNvGrpSpPr>
          <p:nvPr/>
        </p:nvGrpSpPr>
        <p:grpSpPr bwMode="auto">
          <a:xfrm>
            <a:off x="3143250" y="1849438"/>
            <a:ext cx="381000" cy="381000"/>
            <a:chOff x="0" y="0"/>
            <a:chExt cx="381000" cy="381000"/>
          </a:xfrm>
        </p:grpSpPr>
        <p:sp>
          <p:nvSpPr>
            <p:cNvPr id="30763" name="AutoShape 4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64" name="AutoShape 4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765" name="Group 45"/>
          <p:cNvGrpSpPr>
            <a:grpSpLocks/>
          </p:cNvGrpSpPr>
          <p:nvPr/>
        </p:nvGrpSpPr>
        <p:grpSpPr bwMode="auto">
          <a:xfrm>
            <a:off x="3524250" y="1849438"/>
            <a:ext cx="381000" cy="381000"/>
            <a:chOff x="0" y="0"/>
            <a:chExt cx="381000" cy="381000"/>
          </a:xfrm>
        </p:grpSpPr>
        <p:sp>
          <p:nvSpPr>
            <p:cNvPr id="30766" name="AutoShape 4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67" name="AutoShape 4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768" name="Group 48"/>
          <p:cNvGrpSpPr>
            <a:grpSpLocks/>
          </p:cNvGrpSpPr>
          <p:nvPr/>
        </p:nvGrpSpPr>
        <p:grpSpPr bwMode="auto">
          <a:xfrm>
            <a:off x="3905250" y="1849438"/>
            <a:ext cx="381000" cy="381000"/>
            <a:chOff x="0" y="0"/>
            <a:chExt cx="381000" cy="381000"/>
          </a:xfrm>
        </p:grpSpPr>
        <p:sp>
          <p:nvSpPr>
            <p:cNvPr id="30769" name="AutoShape 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70" name="AutoShape 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771" name="AutoShape 51"/>
          <p:cNvSpPr>
            <a:spLocks/>
          </p:cNvSpPr>
          <p:nvPr/>
        </p:nvSpPr>
        <p:spPr bwMode="auto">
          <a:xfrm>
            <a:off x="1825625" y="1441450"/>
            <a:ext cx="2460625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0772" name="Group 52"/>
          <p:cNvGrpSpPr>
            <a:grpSpLocks/>
          </p:cNvGrpSpPr>
          <p:nvPr/>
        </p:nvGrpSpPr>
        <p:grpSpPr bwMode="auto">
          <a:xfrm>
            <a:off x="5670550" y="1849438"/>
            <a:ext cx="381000" cy="381000"/>
            <a:chOff x="0" y="0"/>
            <a:chExt cx="381000" cy="381000"/>
          </a:xfrm>
        </p:grpSpPr>
        <p:sp>
          <p:nvSpPr>
            <p:cNvPr id="30773" name="AutoShape 5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74" name="AutoShape 5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sp>
        <p:nvSpPr>
          <p:cNvPr id="30775" name="AutoShape 55"/>
          <p:cNvSpPr>
            <a:spLocks/>
          </p:cNvSpPr>
          <p:nvPr/>
        </p:nvSpPr>
        <p:spPr bwMode="auto">
          <a:xfrm>
            <a:off x="6051550" y="18494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EB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776" name="AutoShape 56"/>
          <p:cNvSpPr>
            <a:spLocks/>
          </p:cNvSpPr>
          <p:nvPr/>
        </p:nvSpPr>
        <p:spPr bwMode="auto">
          <a:xfrm>
            <a:off x="6118225" y="18526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grpSp>
        <p:nvGrpSpPr>
          <p:cNvPr id="30777" name="Group 57"/>
          <p:cNvGrpSpPr>
            <a:grpSpLocks/>
          </p:cNvGrpSpPr>
          <p:nvPr/>
        </p:nvGrpSpPr>
        <p:grpSpPr bwMode="auto">
          <a:xfrm>
            <a:off x="6432550" y="1849438"/>
            <a:ext cx="381000" cy="381000"/>
            <a:chOff x="0" y="0"/>
            <a:chExt cx="381000" cy="381000"/>
          </a:xfrm>
        </p:grpSpPr>
        <p:sp>
          <p:nvSpPr>
            <p:cNvPr id="30778" name="AutoShape 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79" name="AutoShape 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9</a:t>
              </a:r>
              <a:endParaRPr lang="en-US" altLang="en-US"/>
            </a:p>
          </p:txBody>
        </p:sp>
      </p:grpSp>
      <p:grpSp>
        <p:nvGrpSpPr>
          <p:cNvPr id="30780" name="Group 60"/>
          <p:cNvGrpSpPr>
            <a:grpSpLocks/>
          </p:cNvGrpSpPr>
          <p:nvPr/>
        </p:nvGrpSpPr>
        <p:grpSpPr bwMode="auto">
          <a:xfrm>
            <a:off x="6935788" y="1849438"/>
            <a:ext cx="381000" cy="381000"/>
            <a:chOff x="0" y="0"/>
            <a:chExt cx="381000" cy="381000"/>
          </a:xfrm>
        </p:grpSpPr>
        <p:sp>
          <p:nvSpPr>
            <p:cNvPr id="30781" name="AutoShape 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82" name="AutoShape 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0783" name="AutoShape 63"/>
          <p:cNvSpPr>
            <a:spLocks/>
          </p:cNvSpPr>
          <p:nvPr/>
        </p:nvSpPr>
        <p:spPr bwMode="auto">
          <a:xfrm>
            <a:off x="5670550" y="1441450"/>
            <a:ext cx="1646238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0784" name="Group 64"/>
          <p:cNvGrpSpPr>
            <a:grpSpLocks/>
          </p:cNvGrpSpPr>
          <p:nvPr/>
        </p:nvGrpSpPr>
        <p:grpSpPr bwMode="auto">
          <a:xfrm>
            <a:off x="1825625" y="2492375"/>
            <a:ext cx="2460625" cy="381000"/>
            <a:chOff x="0" y="0"/>
            <a:chExt cx="2460884" cy="381000"/>
          </a:xfrm>
        </p:grpSpPr>
        <p:grpSp>
          <p:nvGrpSpPr>
            <p:cNvPr id="30785" name="Group 65"/>
            <p:cNvGrpSpPr>
              <a:grpSpLocks/>
            </p:cNvGrpSpPr>
            <p:nvPr/>
          </p:nvGrpSpPr>
          <p:grpSpPr bwMode="auto">
            <a:xfrm>
              <a:off x="0" y="0"/>
              <a:ext cx="381000" cy="381000"/>
              <a:chOff x="-1" y="0"/>
              <a:chExt cx="381001" cy="381000"/>
            </a:xfrm>
          </p:grpSpPr>
          <p:sp>
            <p:nvSpPr>
              <p:cNvPr id="30786" name="AutoShape 66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87" name="AutoShape 67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0788" name="Group 6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-1" y="0"/>
              <a:chExt cx="381001" cy="381000"/>
            </a:xfrm>
          </p:grpSpPr>
          <p:sp>
            <p:nvSpPr>
              <p:cNvPr id="30789" name="AutoShape 69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0" name="AutoShape 70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0791" name="Group 71"/>
            <p:cNvGrpSpPr>
              <a:grpSpLocks/>
            </p:cNvGrpSpPr>
            <p:nvPr/>
          </p:nvGrpSpPr>
          <p:grpSpPr bwMode="auto">
            <a:xfrm>
              <a:off x="936884" y="0"/>
              <a:ext cx="381000" cy="381000"/>
              <a:chOff x="-1" y="0"/>
              <a:chExt cx="381001" cy="381000"/>
            </a:xfrm>
          </p:grpSpPr>
          <p:sp>
            <p:nvSpPr>
              <p:cNvPr id="30792" name="AutoShape 72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3" name="AutoShape 73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0794" name="Group 74"/>
            <p:cNvGrpSpPr>
              <a:grpSpLocks/>
            </p:cNvGrpSpPr>
            <p:nvPr/>
          </p:nvGrpSpPr>
          <p:grpSpPr bwMode="auto">
            <a:xfrm>
              <a:off x="1317884" y="0"/>
              <a:ext cx="381000" cy="381000"/>
              <a:chOff x="-1" y="0"/>
              <a:chExt cx="381001" cy="381000"/>
            </a:xfrm>
          </p:grpSpPr>
          <p:sp>
            <p:nvSpPr>
              <p:cNvPr id="30795" name="AutoShape 75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6" name="AutoShape 76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0797" name="Group 77"/>
            <p:cNvGrpSpPr>
              <a:grpSpLocks/>
            </p:cNvGrpSpPr>
            <p:nvPr/>
          </p:nvGrpSpPr>
          <p:grpSpPr bwMode="auto">
            <a:xfrm>
              <a:off x="1698884" y="0"/>
              <a:ext cx="381000" cy="381000"/>
              <a:chOff x="-1" y="0"/>
              <a:chExt cx="381001" cy="381000"/>
            </a:xfrm>
          </p:grpSpPr>
          <p:sp>
            <p:nvSpPr>
              <p:cNvPr id="30798" name="AutoShape 78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9" name="AutoShape 79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0800" name="Group 80"/>
            <p:cNvGrpSpPr>
              <a:grpSpLocks/>
            </p:cNvGrpSpPr>
            <p:nvPr/>
          </p:nvGrpSpPr>
          <p:grpSpPr bwMode="auto">
            <a:xfrm>
              <a:off x="2079884" y="0"/>
              <a:ext cx="381000" cy="381000"/>
              <a:chOff x="-1" y="0"/>
              <a:chExt cx="381001" cy="381000"/>
            </a:xfrm>
          </p:grpSpPr>
          <p:sp>
            <p:nvSpPr>
              <p:cNvPr id="30801" name="AutoShape 81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802" name="AutoShape 82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</p:grpSp>
      <p:sp>
        <p:nvSpPr>
          <p:cNvPr id="30803" name="AutoShape 83"/>
          <p:cNvSpPr>
            <a:spLocks/>
          </p:cNvSpPr>
          <p:nvPr/>
        </p:nvSpPr>
        <p:spPr bwMode="auto">
          <a:xfrm>
            <a:off x="6054725" y="2519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04" name="AutoShape 84"/>
          <p:cNvSpPr>
            <a:spLocks/>
          </p:cNvSpPr>
          <p:nvPr/>
        </p:nvSpPr>
        <p:spPr bwMode="auto">
          <a:xfrm>
            <a:off x="6118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u="sng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0805" name="AutoShape 85"/>
          <p:cNvSpPr>
            <a:spLocks/>
          </p:cNvSpPr>
          <p:nvPr/>
        </p:nvSpPr>
        <p:spPr bwMode="auto">
          <a:xfrm>
            <a:off x="6432550" y="2524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06" name="AutoShape 86"/>
          <p:cNvSpPr>
            <a:spLocks/>
          </p:cNvSpPr>
          <p:nvPr/>
        </p:nvSpPr>
        <p:spPr bwMode="auto">
          <a:xfrm>
            <a:off x="6499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0807" name="Group 87"/>
          <p:cNvGrpSpPr>
            <a:grpSpLocks/>
          </p:cNvGrpSpPr>
          <p:nvPr/>
        </p:nvGrpSpPr>
        <p:grpSpPr bwMode="auto">
          <a:xfrm>
            <a:off x="1344613" y="3535363"/>
            <a:ext cx="381000" cy="381000"/>
            <a:chOff x="0" y="0"/>
            <a:chExt cx="381000" cy="381000"/>
          </a:xfrm>
        </p:grpSpPr>
        <p:sp>
          <p:nvSpPr>
            <p:cNvPr id="30808" name="AutoShape 8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09" name="AutoShape 8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10" name="Group 90"/>
          <p:cNvGrpSpPr>
            <a:grpSpLocks/>
          </p:cNvGrpSpPr>
          <p:nvPr/>
        </p:nvGrpSpPr>
        <p:grpSpPr bwMode="auto">
          <a:xfrm>
            <a:off x="3224213" y="3535363"/>
            <a:ext cx="381000" cy="381000"/>
            <a:chOff x="0" y="0"/>
            <a:chExt cx="381000" cy="381000"/>
          </a:xfrm>
        </p:grpSpPr>
        <p:sp>
          <p:nvSpPr>
            <p:cNvPr id="30811" name="AutoShape 9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12" name="AutoShape 9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13" name="Group 93"/>
          <p:cNvGrpSpPr>
            <a:grpSpLocks/>
          </p:cNvGrpSpPr>
          <p:nvPr/>
        </p:nvGrpSpPr>
        <p:grpSpPr bwMode="auto">
          <a:xfrm>
            <a:off x="1919288" y="3535363"/>
            <a:ext cx="381000" cy="381000"/>
            <a:chOff x="0" y="0"/>
            <a:chExt cx="381000" cy="381000"/>
          </a:xfrm>
        </p:grpSpPr>
        <p:sp>
          <p:nvSpPr>
            <p:cNvPr id="30814" name="AutoShape 9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15" name="AutoShape 9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16" name="Group 96"/>
          <p:cNvGrpSpPr>
            <a:grpSpLocks/>
          </p:cNvGrpSpPr>
          <p:nvPr/>
        </p:nvGrpSpPr>
        <p:grpSpPr bwMode="auto">
          <a:xfrm>
            <a:off x="2300288" y="3535363"/>
            <a:ext cx="381000" cy="381000"/>
            <a:chOff x="0" y="0"/>
            <a:chExt cx="381000" cy="381000"/>
          </a:xfrm>
        </p:grpSpPr>
        <p:sp>
          <p:nvSpPr>
            <p:cNvPr id="30817" name="AutoShape 9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18" name="AutoShape 9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19" name="Group 99"/>
          <p:cNvGrpSpPr>
            <a:grpSpLocks/>
          </p:cNvGrpSpPr>
          <p:nvPr/>
        </p:nvGrpSpPr>
        <p:grpSpPr bwMode="auto">
          <a:xfrm>
            <a:off x="3792538" y="3535363"/>
            <a:ext cx="381000" cy="381000"/>
            <a:chOff x="0" y="0"/>
            <a:chExt cx="381000" cy="381000"/>
          </a:xfrm>
        </p:grpSpPr>
        <p:sp>
          <p:nvSpPr>
            <p:cNvPr id="30820" name="AutoShape 10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21" name="AutoShape 10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22" name="Group 102"/>
          <p:cNvGrpSpPr>
            <a:grpSpLocks/>
          </p:cNvGrpSpPr>
          <p:nvPr/>
        </p:nvGrpSpPr>
        <p:grpSpPr bwMode="auto">
          <a:xfrm>
            <a:off x="4173538" y="3535363"/>
            <a:ext cx="381000" cy="381000"/>
            <a:chOff x="0" y="0"/>
            <a:chExt cx="381000" cy="381000"/>
          </a:xfrm>
        </p:grpSpPr>
        <p:sp>
          <p:nvSpPr>
            <p:cNvPr id="30823" name="AutoShape 10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24" name="AutoShape 10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u="sng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825" name="AutoShape 105"/>
          <p:cNvSpPr>
            <a:spLocks/>
          </p:cNvSpPr>
          <p:nvPr/>
        </p:nvSpPr>
        <p:spPr bwMode="auto">
          <a:xfrm>
            <a:off x="7416800" y="3535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26" name="AutoShape 106"/>
          <p:cNvSpPr>
            <a:spLocks/>
          </p:cNvSpPr>
          <p:nvPr/>
        </p:nvSpPr>
        <p:spPr bwMode="auto">
          <a:xfrm>
            <a:off x="7483475" y="3538538"/>
            <a:ext cx="246063" cy="3762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0827" name="AutoShape 107"/>
          <p:cNvSpPr>
            <a:spLocks/>
          </p:cNvSpPr>
          <p:nvPr/>
        </p:nvSpPr>
        <p:spPr bwMode="auto">
          <a:xfrm>
            <a:off x="5440363" y="3119438"/>
            <a:ext cx="1303337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0828" name="AutoShape 108"/>
          <p:cNvSpPr>
            <a:spLocks/>
          </p:cNvSpPr>
          <p:nvPr/>
        </p:nvSpPr>
        <p:spPr bwMode="auto">
          <a:xfrm>
            <a:off x="1344613" y="3119438"/>
            <a:ext cx="133667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0829" name="AutoShape 109"/>
          <p:cNvSpPr>
            <a:spLocks/>
          </p:cNvSpPr>
          <p:nvPr/>
        </p:nvSpPr>
        <p:spPr bwMode="auto">
          <a:xfrm>
            <a:off x="3224213" y="3119438"/>
            <a:ext cx="133032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0830" name="Group 110"/>
          <p:cNvGrpSpPr>
            <a:grpSpLocks/>
          </p:cNvGrpSpPr>
          <p:nvPr/>
        </p:nvGrpSpPr>
        <p:grpSpPr bwMode="auto">
          <a:xfrm>
            <a:off x="1344613" y="4178300"/>
            <a:ext cx="381000" cy="381000"/>
            <a:chOff x="0" y="0"/>
            <a:chExt cx="381000" cy="381000"/>
          </a:xfrm>
        </p:grpSpPr>
        <p:sp>
          <p:nvSpPr>
            <p:cNvPr id="30831" name="AutoShape 11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32" name="AutoShape 11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33" name="Group 113"/>
          <p:cNvGrpSpPr>
            <a:grpSpLocks/>
          </p:cNvGrpSpPr>
          <p:nvPr/>
        </p:nvGrpSpPr>
        <p:grpSpPr bwMode="auto">
          <a:xfrm>
            <a:off x="3224213" y="4178300"/>
            <a:ext cx="381000" cy="381000"/>
            <a:chOff x="0" y="0"/>
            <a:chExt cx="381000" cy="381000"/>
          </a:xfrm>
        </p:grpSpPr>
        <p:sp>
          <p:nvSpPr>
            <p:cNvPr id="30834" name="AutoShape 11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35" name="AutoShape 11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36" name="Group 116"/>
          <p:cNvGrpSpPr>
            <a:grpSpLocks/>
          </p:cNvGrpSpPr>
          <p:nvPr/>
        </p:nvGrpSpPr>
        <p:grpSpPr bwMode="auto">
          <a:xfrm>
            <a:off x="1919288" y="4178300"/>
            <a:ext cx="381000" cy="381000"/>
            <a:chOff x="0" y="0"/>
            <a:chExt cx="381000" cy="381000"/>
          </a:xfrm>
        </p:grpSpPr>
        <p:sp>
          <p:nvSpPr>
            <p:cNvPr id="30837" name="AutoShape 11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38" name="AutoShape 11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39" name="Group 119"/>
          <p:cNvGrpSpPr>
            <a:grpSpLocks/>
          </p:cNvGrpSpPr>
          <p:nvPr/>
        </p:nvGrpSpPr>
        <p:grpSpPr bwMode="auto">
          <a:xfrm>
            <a:off x="2300288" y="4178300"/>
            <a:ext cx="381000" cy="381000"/>
            <a:chOff x="0" y="0"/>
            <a:chExt cx="381000" cy="381000"/>
          </a:xfrm>
        </p:grpSpPr>
        <p:sp>
          <p:nvSpPr>
            <p:cNvPr id="30840" name="AutoShape 12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41" name="AutoShape 12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42" name="Group 122"/>
          <p:cNvGrpSpPr>
            <a:grpSpLocks/>
          </p:cNvGrpSpPr>
          <p:nvPr/>
        </p:nvGrpSpPr>
        <p:grpSpPr bwMode="auto">
          <a:xfrm>
            <a:off x="3792538" y="4178300"/>
            <a:ext cx="381000" cy="381000"/>
            <a:chOff x="0" y="0"/>
            <a:chExt cx="381000" cy="381000"/>
          </a:xfrm>
        </p:grpSpPr>
        <p:sp>
          <p:nvSpPr>
            <p:cNvPr id="30843" name="AutoShape 12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44" name="AutoShape 12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45" name="Group 125"/>
          <p:cNvGrpSpPr>
            <a:grpSpLocks/>
          </p:cNvGrpSpPr>
          <p:nvPr/>
        </p:nvGrpSpPr>
        <p:grpSpPr bwMode="auto">
          <a:xfrm>
            <a:off x="4173538" y="4178300"/>
            <a:ext cx="381000" cy="381000"/>
            <a:chOff x="0" y="0"/>
            <a:chExt cx="381000" cy="381000"/>
          </a:xfrm>
        </p:grpSpPr>
        <p:sp>
          <p:nvSpPr>
            <p:cNvPr id="30846" name="AutoShape 12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47" name="AutoShape 12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30848" name="Group 128"/>
          <p:cNvGrpSpPr>
            <a:grpSpLocks/>
          </p:cNvGrpSpPr>
          <p:nvPr/>
        </p:nvGrpSpPr>
        <p:grpSpPr bwMode="auto">
          <a:xfrm>
            <a:off x="1104900" y="5181600"/>
            <a:ext cx="381000" cy="381000"/>
            <a:chOff x="0" y="0"/>
            <a:chExt cx="381000" cy="381000"/>
          </a:xfrm>
        </p:grpSpPr>
        <p:sp>
          <p:nvSpPr>
            <p:cNvPr id="30849" name="AutoShape 12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0" name="AutoShape 13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51" name="Group 131"/>
          <p:cNvGrpSpPr>
            <a:grpSpLocks/>
          </p:cNvGrpSpPr>
          <p:nvPr/>
        </p:nvGrpSpPr>
        <p:grpSpPr bwMode="auto">
          <a:xfrm>
            <a:off x="2982913" y="5181600"/>
            <a:ext cx="381000" cy="381000"/>
            <a:chOff x="0" y="0"/>
            <a:chExt cx="381000" cy="381000"/>
          </a:xfrm>
        </p:grpSpPr>
        <p:sp>
          <p:nvSpPr>
            <p:cNvPr id="30852" name="AutoShape 13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3" name="AutoShape 13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54" name="Group 134"/>
          <p:cNvGrpSpPr>
            <a:grpSpLocks/>
          </p:cNvGrpSpPr>
          <p:nvPr/>
        </p:nvGrpSpPr>
        <p:grpSpPr bwMode="auto">
          <a:xfrm>
            <a:off x="1598613" y="5181600"/>
            <a:ext cx="381000" cy="381000"/>
            <a:chOff x="0" y="0"/>
            <a:chExt cx="381000" cy="381000"/>
          </a:xfrm>
        </p:grpSpPr>
        <p:sp>
          <p:nvSpPr>
            <p:cNvPr id="30855" name="AutoShape 13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6" name="AutoShape 13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57" name="Group 137"/>
          <p:cNvGrpSpPr>
            <a:grpSpLocks/>
          </p:cNvGrpSpPr>
          <p:nvPr/>
        </p:nvGrpSpPr>
        <p:grpSpPr bwMode="auto">
          <a:xfrm>
            <a:off x="2306638" y="5181600"/>
            <a:ext cx="381000" cy="381000"/>
            <a:chOff x="0" y="0"/>
            <a:chExt cx="381000" cy="381000"/>
          </a:xfrm>
        </p:grpSpPr>
        <p:sp>
          <p:nvSpPr>
            <p:cNvPr id="30858" name="AutoShape 13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9" name="AutoShape 13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60" name="Group 140"/>
          <p:cNvGrpSpPr>
            <a:grpSpLocks/>
          </p:cNvGrpSpPr>
          <p:nvPr/>
        </p:nvGrpSpPr>
        <p:grpSpPr bwMode="auto">
          <a:xfrm>
            <a:off x="3505200" y="5181600"/>
            <a:ext cx="381000" cy="381000"/>
            <a:chOff x="0" y="0"/>
            <a:chExt cx="381000" cy="381000"/>
          </a:xfrm>
        </p:grpSpPr>
        <p:sp>
          <p:nvSpPr>
            <p:cNvPr id="30861" name="AutoShape 14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62" name="AutoShape 14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63" name="Group 143"/>
          <p:cNvGrpSpPr>
            <a:grpSpLocks/>
          </p:cNvGrpSpPr>
          <p:nvPr/>
        </p:nvGrpSpPr>
        <p:grpSpPr bwMode="auto">
          <a:xfrm>
            <a:off x="4238625" y="5181600"/>
            <a:ext cx="381000" cy="381000"/>
            <a:chOff x="0" y="0"/>
            <a:chExt cx="381000" cy="381000"/>
          </a:xfrm>
        </p:grpSpPr>
        <p:sp>
          <p:nvSpPr>
            <p:cNvPr id="30864" name="AutoShape 14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65" name="AutoShape 14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866" name="AutoShape 146"/>
          <p:cNvSpPr>
            <a:spLocks/>
          </p:cNvSpPr>
          <p:nvPr/>
        </p:nvSpPr>
        <p:spPr bwMode="auto">
          <a:xfrm>
            <a:off x="1103313" y="4821238"/>
            <a:ext cx="955675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sp>
        <p:nvSpPr>
          <p:cNvPr id="30867" name="AutoShape 147"/>
          <p:cNvSpPr>
            <a:spLocks/>
          </p:cNvSpPr>
          <p:nvPr/>
        </p:nvSpPr>
        <p:spPr bwMode="auto">
          <a:xfrm>
            <a:off x="2982913" y="4821238"/>
            <a:ext cx="949325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grpSp>
        <p:nvGrpSpPr>
          <p:cNvPr id="30868" name="Group 148"/>
          <p:cNvGrpSpPr>
            <a:grpSpLocks/>
          </p:cNvGrpSpPr>
          <p:nvPr/>
        </p:nvGrpSpPr>
        <p:grpSpPr bwMode="auto">
          <a:xfrm>
            <a:off x="2670175" y="5824538"/>
            <a:ext cx="381000" cy="381000"/>
            <a:chOff x="0" y="0"/>
            <a:chExt cx="381000" cy="381000"/>
          </a:xfrm>
        </p:grpSpPr>
        <p:sp>
          <p:nvSpPr>
            <p:cNvPr id="30869" name="AutoShape 1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0" name="AutoShape 1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71" name="Group 151"/>
          <p:cNvGrpSpPr>
            <a:grpSpLocks/>
          </p:cNvGrpSpPr>
          <p:nvPr/>
        </p:nvGrpSpPr>
        <p:grpSpPr bwMode="auto">
          <a:xfrm>
            <a:off x="4186238" y="5824538"/>
            <a:ext cx="381000" cy="381000"/>
            <a:chOff x="0" y="0"/>
            <a:chExt cx="381000" cy="381000"/>
          </a:xfrm>
        </p:grpSpPr>
        <p:sp>
          <p:nvSpPr>
            <p:cNvPr id="30872" name="AutoShape 15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3" name="AutoShape 15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74" name="Group 154"/>
          <p:cNvGrpSpPr>
            <a:grpSpLocks/>
          </p:cNvGrpSpPr>
          <p:nvPr/>
        </p:nvGrpSpPr>
        <p:grpSpPr bwMode="auto">
          <a:xfrm>
            <a:off x="3044825" y="5824538"/>
            <a:ext cx="381000" cy="381000"/>
            <a:chOff x="0" y="0"/>
            <a:chExt cx="381000" cy="381000"/>
          </a:xfrm>
        </p:grpSpPr>
        <p:sp>
          <p:nvSpPr>
            <p:cNvPr id="30875" name="AutoShape 15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6" name="AutoShape 15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77" name="Group 157"/>
          <p:cNvGrpSpPr>
            <a:grpSpLocks/>
          </p:cNvGrpSpPr>
          <p:nvPr/>
        </p:nvGrpSpPr>
        <p:grpSpPr bwMode="auto">
          <a:xfrm>
            <a:off x="3425825" y="5824538"/>
            <a:ext cx="381000" cy="381000"/>
            <a:chOff x="0" y="0"/>
            <a:chExt cx="381000" cy="381000"/>
          </a:xfrm>
        </p:grpSpPr>
        <p:sp>
          <p:nvSpPr>
            <p:cNvPr id="30878" name="AutoShape 1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9" name="AutoShape 1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80" name="Group 160"/>
          <p:cNvGrpSpPr>
            <a:grpSpLocks/>
          </p:cNvGrpSpPr>
          <p:nvPr/>
        </p:nvGrpSpPr>
        <p:grpSpPr bwMode="auto">
          <a:xfrm>
            <a:off x="3805238" y="5824538"/>
            <a:ext cx="381000" cy="381000"/>
            <a:chOff x="0" y="0"/>
            <a:chExt cx="381000" cy="381000"/>
          </a:xfrm>
        </p:grpSpPr>
        <p:sp>
          <p:nvSpPr>
            <p:cNvPr id="30881" name="AutoShape 1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82" name="AutoShape 1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83" name="Group 163"/>
          <p:cNvGrpSpPr>
            <a:grpSpLocks/>
          </p:cNvGrpSpPr>
          <p:nvPr/>
        </p:nvGrpSpPr>
        <p:grpSpPr bwMode="auto">
          <a:xfrm>
            <a:off x="4567238" y="5824538"/>
            <a:ext cx="381000" cy="381000"/>
            <a:chOff x="0" y="0"/>
            <a:chExt cx="381000" cy="381000"/>
          </a:xfrm>
        </p:grpSpPr>
        <p:sp>
          <p:nvSpPr>
            <p:cNvPr id="30884" name="AutoShape 16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85" name="AutoShape 16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886" name="AutoShape 166"/>
          <p:cNvSpPr>
            <a:spLocks/>
          </p:cNvSpPr>
          <p:nvPr/>
        </p:nvSpPr>
        <p:spPr bwMode="auto">
          <a:xfrm>
            <a:off x="6091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87" name="AutoShape 167"/>
          <p:cNvSpPr>
            <a:spLocks/>
          </p:cNvSpPr>
          <p:nvPr/>
        </p:nvSpPr>
        <p:spPr bwMode="auto">
          <a:xfrm>
            <a:off x="6159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0888" name="AutoShape 168"/>
          <p:cNvSpPr>
            <a:spLocks/>
          </p:cNvSpPr>
          <p:nvPr/>
        </p:nvSpPr>
        <p:spPr bwMode="auto">
          <a:xfrm>
            <a:off x="4948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89" name="AutoShape 169"/>
          <p:cNvSpPr>
            <a:spLocks/>
          </p:cNvSpPr>
          <p:nvPr/>
        </p:nvSpPr>
        <p:spPr bwMode="auto">
          <a:xfrm>
            <a:off x="5016500" y="58277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6</a:t>
            </a:r>
            <a:endParaRPr lang="en-US" altLang="en-US"/>
          </a:p>
        </p:txBody>
      </p:sp>
      <p:sp>
        <p:nvSpPr>
          <p:cNvPr id="30890" name="AutoShape 170"/>
          <p:cNvSpPr>
            <a:spLocks/>
          </p:cNvSpPr>
          <p:nvPr/>
        </p:nvSpPr>
        <p:spPr bwMode="auto">
          <a:xfrm>
            <a:off x="5710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91" name="AutoShape 171"/>
          <p:cNvSpPr>
            <a:spLocks/>
          </p:cNvSpPr>
          <p:nvPr/>
        </p:nvSpPr>
        <p:spPr bwMode="auto">
          <a:xfrm>
            <a:off x="5778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0892" name="AutoShape 172"/>
          <p:cNvSpPr>
            <a:spLocks/>
          </p:cNvSpPr>
          <p:nvPr/>
        </p:nvSpPr>
        <p:spPr bwMode="auto">
          <a:xfrm>
            <a:off x="5329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93" name="AutoShape 173"/>
          <p:cNvSpPr>
            <a:spLocks/>
          </p:cNvSpPr>
          <p:nvPr/>
        </p:nvSpPr>
        <p:spPr bwMode="auto">
          <a:xfrm>
            <a:off x="5397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7</a:t>
            </a:r>
            <a:endParaRPr lang="en-US" altLang="en-US"/>
          </a:p>
        </p:txBody>
      </p:sp>
      <p:grpSp>
        <p:nvGrpSpPr>
          <p:cNvPr id="30894" name="Group 174"/>
          <p:cNvGrpSpPr>
            <a:grpSpLocks/>
          </p:cNvGrpSpPr>
          <p:nvPr/>
        </p:nvGrpSpPr>
        <p:grpSpPr bwMode="auto">
          <a:xfrm>
            <a:off x="7038975" y="3533775"/>
            <a:ext cx="381000" cy="382588"/>
            <a:chOff x="0" y="0"/>
            <a:chExt cx="381000" cy="382367"/>
          </a:xfrm>
        </p:grpSpPr>
        <p:sp>
          <p:nvSpPr>
            <p:cNvPr id="30895" name="AutoShape 17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96" name="AutoShape 176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grpSp>
        <p:nvGrpSpPr>
          <p:cNvPr id="30897" name="Group 177"/>
          <p:cNvGrpSpPr>
            <a:grpSpLocks/>
          </p:cNvGrpSpPr>
          <p:nvPr/>
        </p:nvGrpSpPr>
        <p:grpSpPr bwMode="auto">
          <a:xfrm>
            <a:off x="5670550" y="2519363"/>
            <a:ext cx="381000" cy="381000"/>
            <a:chOff x="0" y="0"/>
            <a:chExt cx="381000" cy="381000"/>
          </a:xfrm>
        </p:grpSpPr>
        <p:sp>
          <p:nvSpPr>
            <p:cNvPr id="30898" name="AutoShape 17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99" name="AutoShape 17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00" name="Group 180"/>
          <p:cNvGrpSpPr>
            <a:grpSpLocks/>
          </p:cNvGrpSpPr>
          <p:nvPr/>
        </p:nvGrpSpPr>
        <p:grpSpPr bwMode="auto">
          <a:xfrm>
            <a:off x="6935788" y="2519363"/>
            <a:ext cx="381000" cy="381000"/>
            <a:chOff x="0" y="0"/>
            <a:chExt cx="381000" cy="381000"/>
          </a:xfrm>
        </p:grpSpPr>
        <p:sp>
          <p:nvSpPr>
            <p:cNvPr id="30901" name="AutoShape 18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02" name="AutoShape 18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0903" name="Group 183"/>
          <p:cNvGrpSpPr>
            <a:grpSpLocks/>
          </p:cNvGrpSpPr>
          <p:nvPr/>
        </p:nvGrpSpPr>
        <p:grpSpPr bwMode="auto">
          <a:xfrm>
            <a:off x="5670550" y="3532188"/>
            <a:ext cx="381000" cy="381000"/>
            <a:chOff x="0" y="0"/>
            <a:chExt cx="381000" cy="381000"/>
          </a:xfrm>
        </p:grpSpPr>
        <p:sp>
          <p:nvSpPr>
            <p:cNvPr id="30904" name="AutoShape 18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05" name="AutoShape 18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06" name="Group 186"/>
          <p:cNvGrpSpPr>
            <a:grpSpLocks/>
          </p:cNvGrpSpPr>
          <p:nvPr/>
        </p:nvGrpSpPr>
        <p:grpSpPr bwMode="auto">
          <a:xfrm>
            <a:off x="6189663" y="3532188"/>
            <a:ext cx="381000" cy="381000"/>
            <a:chOff x="0" y="0"/>
            <a:chExt cx="381000" cy="381000"/>
          </a:xfrm>
        </p:grpSpPr>
        <p:sp>
          <p:nvSpPr>
            <p:cNvPr id="30907" name="AutoShape 18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08" name="AutoShape 18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0909" name="Group 189"/>
          <p:cNvGrpSpPr>
            <a:grpSpLocks/>
          </p:cNvGrpSpPr>
          <p:nvPr/>
        </p:nvGrpSpPr>
        <p:grpSpPr bwMode="auto">
          <a:xfrm>
            <a:off x="5670550" y="4154488"/>
            <a:ext cx="381000" cy="381000"/>
            <a:chOff x="0" y="0"/>
            <a:chExt cx="381000" cy="381000"/>
          </a:xfrm>
        </p:grpSpPr>
        <p:sp>
          <p:nvSpPr>
            <p:cNvPr id="30910" name="AutoShape 19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11" name="AutoShape 19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12" name="Group 192"/>
          <p:cNvGrpSpPr>
            <a:grpSpLocks/>
          </p:cNvGrpSpPr>
          <p:nvPr/>
        </p:nvGrpSpPr>
        <p:grpSpPr bwMode="auto">
          <a:xfrm>
            <a:off x="6189663" y="4154488"/>
            <a:ext cx="381000" cy="381000"/>
            <a:chOff x="0" y="0"/>
            <a:chExt cx="381000" cy="381000"/>
          </a:xfrm>
        </p:grpSpPr>
        <p:sp>
          <p:nvSpPr>
            <p:cNvPr id="30913" name="AutoShape 19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14" name="AutoShape 19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0915" name="Group 195"/>
          <p:cNvGrpSpPr>
            <a:grpSpLocks/>
          </p:cNvGrpSpPr>
          <p:nvPr/>
        </p:nvGrpSpPr>
        <p:grpSpPr bwMode="auto">
          <a:xfrm>
            <a:off x="5670550" y="5178425"/>
            <a:ext cx="381000" cy="381000"/>
            <a:chOff x="0" y="0"/>
            <a:chExt cx="381000" cy="381000"/>
          </a:xfrm>
        </p:grpSpPr>
        <p:sp>
          <p:nvSpPr>
            <p:cNvPr id="30916" name="AutoShape 19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17" name="AutoShape 19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18" name="Group 198"/>
          <p:cNvGrpSpPr>
            <a:grpSpLocks/>
          </p:cNvGrpSpPr>
          <p:nvPr/>
        </p:nvGrpSpPr>
        <p:grpSpPr bwMode="auto">
          <a:xfrm>
            <a:off x="6046788" y="5178425"/>
            <a:ext cx="381000" cy="381000"/>
            <a:chOff x="0" y="0"/>
            <a:chExt cx="381000" cy="381000"/>
          </a:xfrm>
        </p:grpSpPr>
        <p:sp>
          <p:nvSpPr>
            <p:cNvPr id="30919" name="AutoShape 19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20" name="AutoShape 20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0921" name="AutoShape 201"/>
          <p:cNvSpPr>
            <a:spLocks/>
          </p:cNvSpPr>
          <p:nvPr/>
        </p:nvSpPr>
        <p:spPr bwMode="auto">
          <a:xfrm>
            <a:off x="7416800" y="41576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922" name="AutoShape 202"/>
          <p:cNvSpPr>
            <a:spLocks/>
          </p:cNvSpPr>
          <p:nvPr/>
        </p:nvSpPr>
        <p:spPr bwMode="auto">
          <a:xfrm>
            <a:off x="7483475" y="4160838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0923" name="Group 203"/>
          <p:cNvGrpSpPr>
            <a:grpSpLocks/>
          </p:cNvGrpSpPr>
          <p:nvPr/>
        </p:nvGrpSpPr>
        <p:grpSpPr bwMode="auto">
          <a:xfrm>
            <a:off x="7038975" y="4156075"/>
            <a:ext cx="381000" cy="381000"/>
            <a:chOff x="0" y="0"/>
            <a:chExt cx="381000" cy="382367"/>
          </a:xfrm>
        </p:grpSpPr>
        <p:sp>
          <p:nvSpPr>
            <p:cNvPr id="30924" name="AutoShape 20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25" name="AutoShape 205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0926" name="AutoShape 206"/>
          <p:cNvSpPr>
            <a:spLocks/>
          </p:cNvSpPr>
          <p:nvPr/>
        </p:nvSpPr>
        <p:spPr bwMode="auto">
          <a:xfrm>
            <a:off x="7416800" y="5191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927" name="AutoShape 207"/>
          <p:cNvSpPr>
            <a:spLocks/>
          </p:cNvSpPr>
          <p:nvPr/>
        </p:nvSpPr>
        <p:spPr bwMode="auto">
          <a:xfrm>
            <a:off x="7483475" y="5194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0928" name="Group 208"/>
          <p:cNvGrpSpPr>
            <a:grpSpLocks/>
          </p:cNvGrpSpPr>
          <p:nvPr/>
        </p:nvGrpSpPr>
        <p:grpSpPr bwMode="auto">
          <a:xfrm>
            <a:off x="7038975" y="5187950"/>
            <a:ext cx="381000" cy="382588"/>
            <a:chOff x="0" y="0"/>
            <a:chExt cx="381000" cy="382367"/>
          </a:xfrm>
        </p:grpSpPr>
        <p:sp>
          <p:nvSpPr>
            <p:cNvPr id="30929" name="AutoShape 20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30" name="AutoShape 210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23812CA8-B05E-46AF-8ACE-5D8BA566C05A}" type="slidenum">
              <a:rPr lang="en-US" altLang="en-US" sz="1400"/>
              <a:pPr algn="r"/>
              <a:t>37</a:t>
            </a:fld>
            <a:endParaRPr lang="en-US" altLang="en-US"/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2474913" y="838200"/>
            <a:ext cx="4192587" cy="381000"/>
            <a:chOff x="-1" y="0"/>
            <a:chExt cx="4191001" cy="381000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31748" name="AutoShape 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49" name="AutoShape 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31751" name="AutoShape 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52" name="AutoShape 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1753" name="Group 9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31754" name="AutoShape 1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55" name="AutoShape 1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31756" name="Group 12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31757" name="AutoShape 1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58" name="AutoShape 1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31759" name="Group 15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31760" name="AutoShape 1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61" name="AutoShape 1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31762" name="Group 18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31763" name="AutoShape 1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64" name="AutoShape 2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1765" name="Group 21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31766" name="AutoShape 2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67" name="AutoShape 2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1768" name="Group 24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31769" name="AutoShape 2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70" name="AutoShape 2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1771" name="Group 27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31772" name="AutoShape 2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73" name="AutoShape 2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31774" name="Group 30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31775" name="AutoShape 3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76" name="AutoShape 3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1825625" y="1849438"/>
            <a:ext cx="381000" cy="381000"/>
            <a:chOff x="0" y="0"/>
            <a:chExt cx="381000" cy="381000"/>
          </a:xfrm>
        </p:grpSpPr>
        <p:sp>
          <p:nvSpPr>
            <p:cNvPr id="31778" name="AutoShape 3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79" name="AutoShape 3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780" name="Group 36"/>
          <p:cNvGrpSpPr>
            <a:grpSpLocks/>
          </p:cNvGrpSpPr>
          <p:nvPr/>
        </p:nvGrpSpPr>
        <p:grpSpPr bwMode="auto">
          <a:xfrm>
            <a:off x="2206625" y="1849438"/>
            <a:ext cx="381000" cy="381000"/>
            <a:chOff x="0" y="0"/>
            <a:chExt cx="381000" cy="381000"/>
          </a:xfrm>
        </p:grpSpPr>
        <p:sp>
          <p:nvSpPr>
            <p:cNvPr id="31781" name="AutoShape 3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82" name="AutoShape 3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2762250" y="1849438"/>
            <a:ext cx="381000" cy="381000"/>
            <a:chOff x="0" y="0"/>
            <a:chExt cx="381000" cy="381000"/>
          </a:xfrm>
        </p:grpSpPr>
        <p:sp>
          <p:nvSpPr>
            <p:cNvPr id="31784" name="AutoShape 4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85" name="AutoShape 4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786" name="Group 42"/>
          <p:cNvGrpSpPr>
            <a:grpSpLocks/>
          </p:cNvGrpSpPr>
          <p:nvPr/>
        </p:nvGrpSpPr>
        <p:grpSpPr bwMode="auto">
          <a:xfrm>
            <a:off x="3143250" y="1849438"/>
            <a:ext cx="381000" cy="381000"/>
            <a:chOff x="0" y="0"/>
            <a:chExt cx="381000" cy="381000"/>
          </a:xfrm>
        </p:grpSpPr>
        <p:sp>
          <p:nvSpPr>
            <p:cNvPr id="31787" name="AutoShape 4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88" name="AutoShape 4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789" name="Group 45"/>
          <p:cNvGrpSpPr>
            <a:grpSpLocks/>
          </p:cNvGrpSpPr>
          <p:nvPr/>
        </p:nvGrpSpPr>
        <p:grpSpPr bwMode="auto">
          <a:xfrm>
            <a:off x="3524250" y="1849438"/>
            <a:ext cx="381000" cy="381000"/>
            <a:chOff x="0" y="0"/>
            <a:chExt cx="381000" cy="381000"/>
          </a:xfrm>
        </p:grpSpPr>
        <p:sp>
          <p:nvSpPr>
            <p:cNvPr id="31790" name="AutoShape 4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91" name="AutoShape 4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792" name="Group 48"/>
          <p:cNvGrpSpPr>
            <a:grpSpLocks/>
          </p:cNvGrpSpPr>
          <p:nvPr/>
        </p:nvGrpSpPr>
        <p:grpSpPr bwMode="auto">
          <a:xfrm>
            <a:off x="3905250" y="1849438"/>
            <a:ext cx="381000" cy="381000"/>
            <a:chOff x="0" y="0"/>
            <a:chExt cx="381000" cy="381000"/>
          </a:xfrm>
        </p:grpSpPr>
        <p:sp>
          <p:nvSpPr>
            <p:cNvPr id="31793" name="AutoShape 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94" name="AutoShape 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795" name="AutoShape 51"/>
          <p:cNvSpPr>
            <a:spLocks/>
          </p:cNvSpPr>
          <p:nvPr/>
        </p:nvSpPr>
        <p:spPr bwMode="auto">
          <a:xfrm>
            <a:off x="1825625" y="1441450"/>
            <a:ext cx="2460625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1796" name="Group 52"/>
          <p:cNvGrpSpPr>
            <a:grpSpLocks/>
          </p:cNvGrpSpPr>
          <p:nvPr/>
        </p:nvGrpSpPr>
        <p:grpSpPr bwMode="auto">
          <a:xfrm>
            <a:off x="5670550" y="1849438"/>
            <a:ext cx="381000" cy="381000"/>
            <a:chOff x="0" y="0"/>
            <a:chExt cx="381000" cy="381000"/>
          </a:xfrm>
        </p:grpSpPr>
        <p:sp>
          <p:nvSpPr>
            <p:cNvPr id="31797" name="AutoShape 5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98" name="AutoShape 5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sp>
        <p:nvSpPr>
          <p:cNvPr id="31799" name="AutoShape 55"/>
          <p:cNvSpPr>
            <a:spLocks/>
          </p:cNvSpPr>
          <p:nvPr/>
        </p:nvSpPr>
        <p:spPr bwMode="auto">
          <a:xfrm>
            <a:off x="6051550" y="18494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EB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00" name="AutoShape 56"/>
          <p:cNvSpPr>
            <a:spLocks/>
          </p:cNvSpPr>
          <p:nvPr/>
        </p:nvSpPr>
        <p:spPr bwMode="auto">
          <a:xfrm>
            <a:off x="6118225" y="18526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grpSp>
        <p:nvGrpSpPr>
          <p:cNvPr id="31801" name="Group 57"/>
          <p:cNvGrpSpPr>
            <a:grpSpLocks/>
          </p:cNvGrpSpPr>
          <p:nvPr/>
        </p:nvGrpSpPr>
        <p:grpSpPr bwMode="auto">
          <a:xfrm>
            <a:off x="6432550" y="1849438"/>
            <a:ext cx="381000" cy="381000"/>
            <a:chOff x="0" y="0"/>
            <a:chExt cx="381000" cy="381000"/>
          </a:xfrm>
        </p:grpSpPr>
        <p:sp>
          <p:nvSpPr>
            <p:cNvPr id="31802" name="AutoShape 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03" name="AutoShape 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9</a:t>
              </a:r>
              <a:endParaRPr lang="en-US" altLang="en-US"/>
            </a:p>
          </p:txBody>
        </p:sp>
      </p:grpSp>
      <p:grpSp>
        <p:nvGrpSpPr>
          <p:cNvPr id="31804" name="Group 60"/>
          <p:cNvGrpSpPr>
            <a:grpSpLocks/>
          </p:cNvGrpSpPr>
          <p:nvPr/>
        </p:nvGrpSpPr>
        <p:grpSpPr bwMode="auto">
          <a:xfrm>
            <a:off x="6935788" y="1849438"/>
            <a:ext cx="381000" cy="381000"/>
            <a:chOff x="0" y="0"/>
            <a:chExt cx="381000" cy="381000"/>
          </a:xfrm>
        </p:grpSpPr>
        <p:sp>
          <p:nvSpPr>
            <p:cNvPr id="31805" name="AutoShape 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06" name="AutoShape 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1807" name="AutoShape 63"/>
          <p:cNvSpPr>
            <a:spLocks/>
          </p:cNvSpPr>
          <p:nvPr/>
        </p:nvSpPr>
        <p:spPr bwMode="auto">
          <a:xfrm>
            <a:off x="5670550" y="1441450"/>
            <a:ext cx="1646238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1808" name="Group 64"/>
          <p:cNvGrpSpPr>
            <a:grpSpLocks/>
          </p:cNvGrpSpPr>
          <p:nvPr/>
        </p:nvGrpSpPr>
        <p:grpSpPr bwMode="auto">
          <a:xfrm>
            <a:off x="1825625" y="2492375"/>
            <a:ext cx="2460625" cy="381000"/>
            <a:chOff x="0" y="0"/>
            <a:chExt cx="2460884" cy="381000"/>
          </a:xfrm>
        </p:grpSpPr>
        <p:grpSp>
          <p:nvGrpSpPr>
            <p:cNvPr id="31809" name="Group 65"/>
            <p:cNvGrpSpPr>
              <a:grpSpLocks/>
            </p:cNvGrpSpPr>
            <p:nvPr/>
          </p:nvGrpSpPr>
          <p:grpSpPr bwMode="auto">
            <a:xfrm>
              <a:off x="0" y="0"/>
              <a:ext cx="381000" cy="381000"/>
              <a:chOff x="-1" y="0"/>
              <a:chExt cx="381001" cy="381000"/>
            </a:xfrm>
          </p:grpSpPr>
          <p:sp>
            <p:nvSpPr>
              <p:cNvPr id="31810" name="AutoShape 66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11" name="AutoShape 67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1812" name="Group 6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-1" y="0"/>
              <a:chExt cx="381001" cy="381000"/>
            </a:xfrm>
          </p:grpSpPr>
          <p:sp>
            <p:nvSpPr>
              <p:cNvPr id="31813" name="AutoShape 69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14" name="AutoShape 70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1815" name="Group 71"/>
            <p:cNvGrpSpPr>
              <a:grpSpLocks/>
            </p:cNvGrpSpPr>
            <p:nvPr/>
          </p:nvGrpSpPr>
          <p:grpSpPr bwMode="auto">
            <a:xfrm>
              <a:off x="936884" y="0"/>
              <a:ext cx="381000" cy="381000"/>
              <a:chOff x="-1" y="0"/>
              <a:chExt cx="381001" cy="381000"/>
            </a:xfrm>
          </p:grpSpPr>
          <p:sp>
            <p:nvSpPr>
              <p:cNvPr id="31816" name="AutoShape 72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17" name="AutoShape 73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1818" name="Group 74"/>
            <p:cNvGrpSpPr>
              <a:grpSpLocks/>
            </p:cNvGrpSpPr>
            <p:nvPr/>
          </p:nvGrpSpPr>
          <p:grpSpPr bwMode="auto">
            <a:xfrm>
              <a:off x="1317884" y="0"/>
              <a:ext cx="381000" cy="381000"/>
              <a:chOff x="-1" y="0"/>
              <a:chExt cx="381001" cy="381000"/>
            </a:xfrm>
          </p:grpSpPr>
          <p:sp>
            <p:nvSpPr>
              <p:cNvPr id="31819" name="AutoShape 75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20" name="AutoShape 76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1821" name="Group 77"/>
            <p:cNvGrpSpPr>
              <a:grpSpLocks/>
            </p:cNvGrpSpPr>
            <p:nvPr/>
          </p:nvGrpSpPr>
          <p:grpSpPr bwMode="auto">
            <a:xfrm>
              <a:off x="1698884" y="0"/>
              <a:ext cx="381000" cy="381000"/>
              <a:chOff x="-1" y="0"/>
              <a:chExt cx="381001" cy="381000"/>
            </a:xfrm>
          </p:grpSpPr>
          <p:sp>
            <p:nvSpPr>
              <p:cNvPr id="31822" name="AutoShape 78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23" name="AutoShape 79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1824" name="Group 80"/>
            <p:cNvGrpSpPr>
              <a:grpSpLocks/>
            </p:cNvGrpSpPr>
            <p:nvPr/>
          </p:nvGrpSpPr>
          <p:grpSpPr bwMode="auto">
            <a:xfrm>
              <a:off x="2079884" y="0"/>
              <a:ext cx="381000" cy="381000"/>
              <a:chOff x="-1" y="0"/>
              <a:chExt cx="381001" cy="381000"/>
            </a:xfrm>
          </p:grpSpPr>
          <p:sp>
            <p:nvSpPr>
              <p:cNvPr id="31825" name="AutoShape 81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26" name="AutoShape 82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</p:grpSp>
      <p:sp>
        <p:nvSpPr>
          <p:cNvPr id="31827" name="AutoShape 83"/>
          <p:cNvSpPr>
            <a:spLocks/>
          </p:cNvSpPr>
          <p:nvPr/>
        </p:nvSpPr>
        <p:spPr bwMode="auto">
          <a:xfrm>
            <a:off x="6054725" y="2519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28" name="AutoShape 84"/>
          <p:cNvSpPr>
            <a:spLocks/>
          </p:cNvSpPr>
          <p:nvPr/>
        </p:nvSpPr>
        <p:spPr bwMode="auto">
          <a:xfrm>
            <a:off x="6118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u="sng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1829" name="AutoShape 85"/>
          <p:cNvSpPr>
            <a:spLocks/>
          </p:cNvSpPr>
          <p:nvPr/>
        </p:nvSpPr>
        <p:spPr bwMode="auto">
          <a:xfrm>
            <a:off x="6432550" y="2524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30" name="AutoShape 86"/>
          <p:cNvSpPr>
            <a:spLocks/>
          </p:cNvSpPr>
          <p:nvPr/>
        </p:nvSpPr>
        <p:spPr bwMode="auto">
          <a:xfrm>
            <a:off x="6499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1831" name="Group 87"/>
          <p:cNvGrpSpPr>
            <a:grpSpLocks/>
          </p:cNvGrpSpPr>
          <p:nvPr/>
        </p:nvGrpSpPr>
        <p:grpSpPr bwMode="auto">
          <a:xfrm>
            <a:off x="1344613" y="3535363"/>
            <a:ext cx="381000" cy="381000"/>
            <a:chOff x="0" y="0"/>
            <a:chExt cx="381000" cy="381000"/>
          </a:xfrm>
        </p:grpSpPr>
        <p:sp>
          <p:nvSpPr>
            <p:cNvPr id="31832" name="AutoShape 8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33" name="AutoShape 8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34" name="Group 90"/>
          <p:cNvGrpSpPr>
            <a:grpSpLocks/>
          </p:cNvGrpSpPr>
          <p:nvPr/>
        </p:nvGrpSpPr>
        <p:grpSpPr bwMode="auto">
          <a:xfrm>
            <a:off x="3224213" y="3535363"/>
            <a:ext cx="381000" cy="381000"/>
            <a:chOff x="0" y="0"/>
            <a:chExt cx="381000" cy="381000"/>
          </a:xfrm>
        </p:grpSpPr>
        <p:sp>
          <p:nvSpPr>
            <p:cNvPr id="31835" name="AutoShape 9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36" name="AutoShape 9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37" name="Group 93"/>
          <p:cNvGrpSpPr>
            <a:grpSpLocks/>
          </p:cNvGrpSpPr>
          <p:nvPr/>
        </p:nvGrpSpPr>
        <p:grpSpPr bwMode="auto">
          <a:xfrm>
            <a:off x="1919288" y="3535363"/>
            <a:ext cx="381000" cy="381000"/>
            <a:chOff x="0" y="0"/>
            <a:chExt cx="381000" cy="381000"/>
          </a:xfrm>
        </p:grpSpPr>
        <p:sp>
          <p:nvSpPr>
            <p:cNvPr id="31838" name="AutoShape 9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39" name="AutoShape 9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840" name="Group 96"/>
          <p:cNvGrpSpPr>
            <a:grpSpLocks/>
          </p:cNvGrpSpPr>
          <p:nvPr/>
        </p:nvGrpSpPr>
        <p:grpSpPr bwMode="auto">
          <a:xfrm>
            <a:off x="2300288" y="3535363"/>
            <a:ext cx="381000" cy="381000"/>
            <a:chOff x="0" y="0"/>
            <a:chExt cx="381000" cy="381000"/>
          </a:xfrm>
        </p:grpSpPr>
        <p:sp>
          <p:nvSpPr>
            <p:cNvPr id="31841" name="AutoShape 9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42" name="AutoShape 9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843" name="Group 99"/>
          <p:cNvGrpSpPr>
            <a:grpSpLocks/>
          </p:cNvGrpSpPr>
          <p:nvPr/>
        </p:nvGrpSpPr>
        <p:grpSpPr bwMode="auto">
          <a:xfrm>
            <a:off x="3792538" y="3535363"/>
            <a:ext cx="381000" cy="381000"/>
            <a:chOff x="0" y="0"/>
            <a:chExt cx="381000" cy="381000"/>
          </a:xfrm>
        </p:grpSpPr>
        <p:sp>
          <p:nvSpPr>
            <p:cNvPr id="31844" name="AutoShape 10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45" name="AutoShape 10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846" name="Group 102"/>
          <p:cNvGrpSpPr>
            <a:grpSpLocks/>
          </p:cNvGrpSpPr>
          <p:nvPr/>
        </p:nvGrpSpPr>
        <p:grpSpPr bwMode="auto">
          <a:xfrm>
            <a:off x="4173538" y="3535363"/>
            <a:ext cx="381000" cy="381000"/>
            <a:chOff x="0" y="0"/>
            <a:chExt cx="381000" cy="381000"/>
          </a:xfrm>
        </p:grpSpPr>
        <p:sp>
          <p:nvSpPr>
            <p:cNvPr id="31847" name="AutoShape 10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48" name="AutoShape 10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u="sng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849" name="AutoShape 105"/>
          <p:cNvSpPr>
            <a:spLocks/>
          </p:cNvSpPr>
          <p:nvPr/>
        </p:nvSpPr>
        <p:spPr bwMode="auto">
          <a:xfrm>
            <a:off x="7416800" y="3535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50" name="AutoShape 106"/>
          <p:cNvSpPr>
            <a:spLocks/>
          </p:cNvSpPr>
          <p:nvPr/>
        </p:nvSpPr>
        <p:spPr bwMode="auto">
          <a:xfrm>
            <a:off x="7483475" y="3538538"/>
            <a:ext cx="246063" cy="3762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1851" name="AutoShape 107"/>
          <p:cNvSpPr>
            <a:spLocks/>
          </p:cNvSpPr>
          <p:nvPr/>
        </p:nvSpPr>
        <p:spPr bwMode="auto">
          <a:xfrm>
            <a:off x="5440363" y="3119438"/>
            <a:ext cx="1303337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1852" name="AutoShape 108"/>
          <p:cNvSpPr>
            <a:spLocks/>
          </p:cNvSpPr>
          <p:nvPr/>
        </p:nvSpPr>
        <p:spPr bwMode="auto">
          <a:xfrm>
            <a:off x="1344613" y="3119438"/>
            <a:ext cx="133667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1853" name="AutoShape 109"/>
          <p:cNvSpPr>
            <a:spLocks/>
          </p:cNvSpPr>
          <p:nvPr/>
        </p:nvSpPr>
        <p:spPr bwMode="auto">
          <a:xfrm>
            <a:off x="3224213" y="3119438"/>
            <a:ext cx="133032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1854" name="Group 110"/>
          <p:cNvGrpSpPr>
            <a:grpSpLocks/>
          </p:cNvGrpSpPr>
          <p:nvPr/>
        </p:nvGrpSpPr>
        <p:grpSpPr bwMode="auto">
          <a:xfrm>
            <a:off x="1344613" y="4178300"/>
            <a:ext cx="381000" cy="381000"/>
            <a:chOff x="0" y="0"/>
            <a:chExt cx="381000" cy="381000"/>
          </a:xfrm>
        </p:grpSpPr>
        <p:sp>
          <p:nvSpPr>
            <p:cNvPr id="31855" name="AutoShape 11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56" name="AutoShape 11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57" name="Group 113"/>
          <p:cNvGrpSpPr>
            <a:grpSpLocks/>
          </p:cNvGrpSpPr>
          <p:nvPr/>
        </p:nvGrpSpPr>
        <p:grpSpPr bwMode="auto">
          <a:xfrm>
            <a:off x="3224213" y="4178300"/>
            <a:ext cx="381000" cy="381000"/>
            <a:chOff x="0" y="0"/>
            <a:chExt cx="381000" cy="381000"/>
          </a:xfrm>
        </p:grpSpPr>
        <p:sp>
          <p:nvSpPr>
            <p:cNvPr id="31858" name="AutoShape 11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59" name="AutoShape 11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60" name="Group 116"/>
          <p:cNvGrpSpPr>
            <a:grpSpLocks/>
          </p:cNvGrpSpPr>
          <p:nvPr/>
        </p:nvGrpSpPr>
        <p:grpSpPr bwMode="auto">
          <a:xfrm>
            <a:off x="1919288" y="4178300"/>
            <a:ext cx="381000" cy="381000"/>
            <a:chOff x="0" y="0"/>
            <a:chExt cx="381000" cy="381000"/>
          </a:xfrm>
        </p:grpSpPr>
        <p:sp>
          <p:nvSpPr>
            <p:cNvPr id="31861" name="AutoShape 11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62" name="AutoShape 11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863" name="Group 119"/>
          <p:cNvGrpSpPr>
            <a:grpSpLocks/>
          </p:cNvGrpSpPr>
          <p:nvPr/>
        </p:nvGrpSpPr>
        <p:grpSpPr bwMode="auto">
          <a:xfrm>
            <a:off x="2300288" y="4178300"/>
            <a:ext cx="381000" cy="381000"/>
            <a:chOff x="0" y="0"/>
            <a:chExt cx="381000" cy="381000"/>
          </a:xfrm>
        </p:grpSpPr>
        <p:sp>
          <p:nvSpPr>
            <p:cNvPr id="31864" name="AutoShape 12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65" name="AutoShape 12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866" name="Group 122"/>
          <p:cNvGrpSpPr>
            <a:grpSpLocks/>
          </p:cNvGrpSpPr>
          <p:nvPr/>
        </p:nvGrpSpPr>
        <p:grpSpPr bwMode="auto">
          <a:xfrm>
            <a:off x="3792538" y="4178300"/>
            <a:ext cx="381000" cy="381000"/>
            <a:chOff x="0" y="0"/>
            <a:chExt cx="381000" cy="381000"/>
          </a:xfrm>
        </p:grpSpPr>
        <p:sp>
          <p:nvSpPr>
            <p:cNvPr id="31867" name="AutoShape 12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68" name="AutoShape 12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869" name="Group 125"/>
          <p:cNvGrpSpPr>
            <a:grpSpLocks/>
          </p:cNvGrpSpPr>
          <p:nvPr/>
        </p:nvGrpSpPr>
        <p:grpSpPr bwMode="auto">
          <a:xfrm>
            <a:off x="4173538" y="4178300"/>
            <a:ext cx="381000" cy="381000"/>
            <a:chOff x="0" y="0"/>
            <a:chExt cx="381000" cy="381000"/>
          </a:xfrm>
        </p:grpSpPr>
        <p:sp>
          <p:nvSpPr>
            <p:cNvPr id="31870" name="AutoShape 12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71" name="AutoShape 12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31872" name="Group 128"/>
          <p:cNvGrpSpPr>
            <a:grpSpLocks/>
          </p:cNvGrpSpPr>
          <p:nvPr/>
        </p:nvGrpSpPr>
        <p:grpSpPr bwMode="auto">
          <a:xfrm>
            <a:off x="1104900" y="5181600"/>
            <a:ext cx="381000" cy="381000"/>
            <a:chOff x="0" y="0"/>
            <a:chExt cx="381000" cy="381000"/>
          </a:xfrm>
        </p:grpSpPr>
        <p:sp>
          <p:nvSpPr>
            <p:cNvPr id="31873" name="AutoShape 12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74" name="AutoShape 13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75" name="Group 131"/>
          <p:cNvGrpSpPr>
            <a:grpSpLocks/>
          </p:cNvGrpSpPr>
          <p:nvPr/>
        </p:nvGrpSpPr>
        <p:grpSpPr bwMode="auto">
          <a:xfrm>
            <a:off x="2982913" y="5181600"/>
            <a:ext cx="381000" cy="381000"/>
            <a:chOff x="0" y="0"/>
            <a:chExt cx="381000" cy="381000"/>
          </a:xfrm>
        </p:grpSpPr>
        <p:sp>
          <p:nvSpPr>
            <p:cNvPr id="31876" name="AutoShape 13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77" name="AutoShape 13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78" name="Group 134"/>
          <p:cNvGrpSpPr>
            <a:grpSpLocks/>
          </p:cNvGrpSpPr>
          <p:nvPr/>
        </p:nvGrpSpPr>
        <p:grpSpPr bwMode="auto">
          <a:xfrm>
            <a:off x="1600200" y="5181600"/>
            <a:ext cx="381000" cy="381000"/>
            <a:chOff x="0" y="0"/>
            <a:chExt cx="381000" cy="381000"/>
          </a:xfrm>
        </p:grpSpPr>
        <p:sp>
          <p:nvSpPr>
            <p:cNvPr id="31879" name="AutoShape 13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0" name="AutoShape 13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881" name="Group 137"/>
          <p:cNvGrpSpPr>
            <a:grpSpLocks/>
          </p:cNvGrpSpPr>
          <p:nvPr/>
        </p:nvGrpSpPr>
        <p:grpSpPr bwMode="auto">
          <a:xfrm>
            <a:off x="2306638" y="5181600"/>
            <a:ext cx="381000" cy="381000"/>
            <a:chOff x="0" y="0"/>
            <a:chExt cx="381000" cy="381000"/>
          </a:xfrm>
        </p:grpSpPr>
        <p:sp>
          <p:nvSpPr>
            <p:cNvPr id="31882" name="AutoShape 13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3" name="AutoShape 13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884" name="Group 140"/>
          <p:cNvGrpSpPr>
            <a:grpSpLocks/>
          </p:cNvGrpSpPr>
          <p:nvPr/>
        </p:nvGrpSpPr>
        <p:grpSpPr bwMode="auto">
          <a:xfrm>
            <a:off x="3505200" y="5181600"/>
            <a:ext cx="381000" cy="381000"/>
            <a:chOff x="0" y="0"/>
            <a:chExt cx="381000" cy="381000"/>
          </a:xfrm>
        </p:grpSpPr>
        <p:sp>
          <p:nvSpPr>
            <p:cNvPr id="31885" name="AutoShape 14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6" name="AutoShape 14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887" name="Group 143"/>
          <p:cNvGrpSpPr>
            <a:grpSpLocks/>
          </p:cNvGrpSpPr>
          <p:nvPr/>
        </p:nvGrpSpPr>
        <p:grpSpPr bwMode="auto">
          <a:xfrm>
            <a:off x="4238625" y="5181600"/>
            <a:ext cx="381000" cy="381000"/>
            <a:chOff x="0" y="0"/>
            <a:chExt cx="381000" cy="381000"/>
          </a:xfrm>
        </p:grpSpPr>
        <p:sp>
          <p:nvSpPr>
            <p:cNvPr id="31888" name="AutoShape 14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9" name="AutoShape 14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890" name="AutoShape 146"/>
          <p:cNvSpPr>
            <a:spLocks/>
          </p:cNvSpPr>
          <p:nvPr/>
        </p:nvSpPr>
        <p:spPr bwMode="auto">
          <a:xfrm>
            <a:off x="1104900" y="4821238"/>
            <a:ext cx="954088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sp>
        <p:nvSpPr>
          <p:cNvPr id="31891" name="AutoShape 147"/>
          <p:cNvSpPr>
            <a:spLocks/>
          </p:cNvSpPr>
          <p:nvPr/>
        </p:nvSpPr>
        <p:spPr bwMode="auto">
          <a:xfrm>
            <a:off x="2982913" y="4821238"/>
            <a:ext cx="949325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grpSp>
        <p:nvGrpSpPr>
          <p:cNvPr id="31892" name="Group 148"/>
          <p:cNvGrpSpPr>
            <a:grpSpLocks/>
          </p:cNvGrpSpPr>
          <p:nvPr/>
        </p:nvGrpSpPr>
        <p:grpSpPr bwMode="auto">
          <a:xfrm>
            <a:off x="2670175" y="5824538"/>
            <a:ext cx="381000" cy="381000"/>
            <a:chOff x="0" y="0"/>
            <a:chExt cx="381000" cy="381000"/>
          </a:xfrm>
        </p:grpSpPr>
        <p:sp>
          <p:nvSpPr>
            <p:cNvPr id="31893" name="AutoShape 1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94" name="AutoShape 1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95" name="Group 151"/>
          <p:cNvGrpSpPr>
            <a:grpSpLocks/>
          </p:cNvGrpSpPr>
          <p:nvPr/>
        </p:nvGrpSpPr>
        <p:grpSpPr bwMode="auto">
          <a:xfrm>
            <a:off x="4186238" y="5824538"/>
            <a:ext cx="381000" cy="381000"/>
            <a:chOff x="0" y="0"/>
            <a:chExt cx="381000" cy="381000"/>
          </a:xfrm>
        </p:grpSpPr>
        <p:sp>
          <p:nvSpPr>
            <p:cNvPr id="31896" name="AutoShape 15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97" name="AutoShape 15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98" name="Group 154"/>
          <p:cNvGrpSpPr>
            <a:grpSpLocks/>
          </p:cNvGrpSpPr>
          <p:nvPr/>
        </p:nvGrpSpPr>
        <p:grpSpPr bwMode="auto">
          <a:xfrm>
            <a:off x="3044825" y="5824538"/>
            <a:ext cx="381000" cy="381000"/>
            <a:chOff x="0" y="0"/>
            <a:chExt cx="381000" cy="381000"/>
          </a:xfrm>
        </p:grpSpPr>
        <p:sp>
          <p:nvSpPr>
            <p:cNvPr id="31899" name="AutoShape 15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0" name="AutoShape 15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901" name="Group 157"/>
          <p:cNvGrpSpPr>
            <a:grpSpLocks/>
          </p:cNvGrpSpPr>
          <p:nvPr/>
        </p:nvGrpSpPr>
        <p:grpSpPr bwMode="auto">
          <a:xfrm>
            <a:off x="3425825" y="5824538"/>
            <a:ext cx="381000" cy="381000"/>
            <a:chOff x="0" y="0"/>
            <a:chExt cx="381000" cy="381000"/>
          </a:xfrm>
        </p:grpSpPr>
        <p:sp>
          <p:nvSpPr>
            <p:cNvPr id="31902" name="AutoShape 1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3" name="AutoShape 1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904" name="Group 160"/>
          <p:cNvGrpSpPr>
            <a:grpSpLocks/>
          </p:cNvGrpSpPr>
          <p:nvPr/>
        </p:nvGrpSpPr>
        <p:grpSpPr bwMode="auto">
          <a:xfrm>
            <a:off x="3805238" y="5824538"/>
            <a:ext cx="381000" cy="381000"/>
            <a:chOff x="0" y="0"/>
            <a:chExt cx="381000" cy="381000"/>
          </a:xfrm>
        </p:grpSpPr>
        <p:sp>
          <p:nvSpPr>
            <p:cNvPr id="31905" name="AutoShape 1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6" name="AutoShape 1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907" name="Group 163"/>
          <p:cNvGrpSpPr>
            <a:grpSpLocks/>
          </p:cNvGrpSpPr>
          <p:nvPr/>
        </p:nvGrpSpPr>
        <p:grpSpPr bwMode="auto">
          <a:xfrm>
            <a:off x="4567238" y="5824538"/>
            <a:ext cx="381000" cy="381000"/>
            <a:chOff x="0" y="0"/>
            <a:chExt cx="381000" cy="381000"/>
          </a:xfrm>
        </p:grpSpPr>
        <p:sp>
          <p:nvSpPr>
            <p:cNvPr id="31908" name="AutoShape 16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9" name="AutoShape 16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910" name="AutoShape 166"/>
          <p:cNvSpPr>
            <a:spLocks/>
          </p:cNvSpPr>
          <p:nvPr/>
        </p:nvSpPr>
        <p:spPr bwMode="auto">
          <a:xfrm>
            <a:off x="6091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1" name="AutoShape 167"/>
          <p:cNvSpPr>
            <a:spLocks/>
          </p:cNvSpPr>
          <p:nvPr/>
        </p:nvSpPr>
        <p:spPr bwMode="auto">
          <a:xfrm>
            <a:off x="6159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1912" name="AutoShape 168"/>
          <p:cNvSpPr>
            <a:spLocks/>
          </p:cNvSpPr>
          <p:nvPr/>
        </p:nvSpPr>
        <p:spPr bwMode="auto">
          <a:xfrm>
            <a:off x="4948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3" name="AutoShape 169"/>
          <p:cNvSpPr>
            <a:spLocks/>
          </p:cNvSpPr>
          <p:nvPr/>
        </p:nvSpPr>
        <p:spPr bwMode="auto">
          <a:xfrm>
            <a:off x="5016500" y="58277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6</a:t>
            </a:r>
            <a:endParaRPr lang="en-US" altLang="en-US"/>
          </a:p>
        </p:txBody>
      </p:sp>
      <p:sp>
        <p:nvSpPr>
          <p:cNvPr id="31914" name="AutoShape 170"/>
          <p:cNvSpPr>
            <a:spLocks/>
          </p:cNvSpPr>
          <p:nvPr/>
        </p:nvSpPr>
        <p:spPr bwMode="auto">
          <a:xfrm>
            <a:off x="5710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5" name="AutoShape 171"/>
          <p:cNvSpPr>
            <a:spLocks/>
          </p:cNvSpPr>
          <p:nvPr/>
        </p:nvSpPr>
        <p:spPr bwMode="auto">
          <a:xfrm>
            <a:off x="5778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1916" name="AutoShape 172"/>
          <p:cNvSpPr>
            <a:spLocks/>
          </p:cNvSpPr>
          <p:nvPr/>
        </p:nvSpPr>
        <p:spPr bwMode="auto">
          <a:xfrm>
            <a:off x="5329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7" name="AutoShape 173"/>
          <p:cNvSpPr>
            <a:spLocks/>
          </p:cNvSpPr>
          <p:nvPr/>
        </p:nvSpPr>
        <p:spPr bwMode="auto">
          <a:xfrm>
            <a:off x="5397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7</a:t>
            </a:r>
            <a:endParaRPr lang="en-US" altLang="en-US"/>
          </a:p>
        </p:txBody>
      </p:sp>
      <p:grpSp>
        <p:nvGrpSpPr>
          <p:cNvPr id="31918" name="Group 174"/>
          <p:cNvGrpSpPr>
            <a:grpSpLocks/>
          </p:cNvGrpSpPr>
          <p:nvPr/>
        </p:nvGrpSpPr>
        <p:grpSpPr bwMode="auto">
          <a:xfrm>
            <a:off x="7038975" y="3533775"/>
            <a:ext cx="381000" cy="382588"/>
            <a:chOff x="0" y="0"/>
            <a:chExt cx="381000" cy="382367"/>
          </a:xfrm>
        </p:grpSpPr>
        <p:sp>
          <p:nvSpPr>
            <p:cNvPr id="31919" name="AutoShape 17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0" name="AutoShape 176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grpSp>
        <p:nvGrpSpPr>
          <p:cNvPr id="31921" name="Group 177"/>
          <p:cNvGrpSpPr>
            <a:grpSpLocks/>
          </p:cNvGrpSpPr>
          <p:nvPr/>
        </p:nvGrpSpPr>
        <p:grpSpPr bwMode="auto">
          <a:xfrm>
            <a:off x="5670550" y="2519363"/>
            <a:ext cx="381000" cy="381000"/>
            <a:chOff x="0" y="0"/>
            <a:chExt cx="381000" cy="381000"/>
          </a:xfrm>
        </p:grpSpPr>
        <p:sp>
          <p:nvSpPr>
            <p:cNvPr id="31922" name="AutoShape 17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3" name="AutoShape 17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24" name="Group 180"/>
          <p:cNvGrpSpPr>
            <a:grpSpLocks/>
          </p:cNvGrpSpPr>
          <p:nvPr/>
        </p:nvGrpSpPr>
        <p:grpSpPr bwMode="auto">
          <a:xfrm>
            <a:off x="6935788" y="2519363"/>
            <a:ext cx="381000" cy="381000"/>
            <a:chOff x="0" y="0"/>
            <a:chExt cx="381000" cy="381000"/>
          </a:xfrm>
        </p:grpSpPr>
        <p:sp>
          <p:nvSpPr>
            <p:cNvPr id="31925" name="AutoShape 18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6" name="AutoShape 18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1927" name="Group 183"/>
          <p:cNvGrpSpPr>
            <a:grpSpLocks/>
          </p:cNvGrpSpPr>
          <p:nvPr/>
        </p:nvGrpSpPr>
        <p:grpSpPr bwMode="auto">
          <a:xfrm>
            <a:off x="5670550" y="3532188"/>
            <a:ext cx="381000" cy="381000"/>
            <a:chOff x="0" y="0"/>
            <a:chExt cx="381000" cy="381000"/>
          </a:xfrm>
        </p:grpSpPr>
        <p:sp>
          <p:nvSpPr>
            <p:cNvPr id="31928" name="AutoShape 18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9" name="AutoShape 18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30" name="Group 186"/>
          <p:cNvGrpSpPr>
            <a:grpSpLocks/>
          </p:cNvGrpSpPr>
          <p:nvPr/>
        </p:nvGrpSpPr>
        <p:grpSpPr bwMode="auto">
          <a:xfrm>
            <a:off x="6189663" y="3532188"/>
            <a:ext cx="381000" cy="381000"/>
            <a:chOff x="0" y="0"/>
            <a:chExt cx="381000" cy="381000"/>
          </a:xfrm>
        </p:grpSpPr>
        <p:sp>
          <p:nvSpPr>
            <p:cNvPr id="31931" name="AutoShape 18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32" name="AutoShape 18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1933" name="Group 189"/>
          <p:cNvGrpSpPr>
            <a:grpSpLocks/>
          </p:cNvGrpSpPr>
          <p:nvPr/>
        </p:nvGrpSpPr>
        <p:grpSpPr bwMode="auto">
          <a:xfrm>
            <a:off x="5670550" y="4154488"/>
            <a:ext cx="381000" cy="381000"/>
            <a:chOff x="0" y="0"/>
            <a:chExt cx="381000" cy="381000"/>
          </a:xfrm>
        </p:grpSpPr>
        <p:sp>
          <p:nvSpPr>
            <p:cNvPr id="31934" name="AutoShape 19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35" name="AutoShape 19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36" name="Group 192"/>
          <p:cNvGrpSpPr>
            <a:grpSpLocks/>
          </p:cNvGrpSpPr>
          <p:nvPr/>
        </p:nvGrpSpPr>
        <p:grpSpPr bwMode="auto">
          <a:xfrm>
            <a:off x="6189663" y="4154488"/>
            <a:ext cx="381000" cy="381000"/>
            <a:chOff x="0" y="0"/>
            <a:chExt cx="381000" cy="381000"/>
          </a:xfrm>
        </p:grpSpPr>
        <p:sp>
          <p:nvSpPr>
            <p:cNvPr id="31937" name="AutoShape 19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38" name="AutoShape 19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1939" name="Group 195"/>
          <p:cNvGrpSpPr>
            <a:grpSpLocks/>
          </p:cNvGrpSpPr>
          <p:nvPr/>
        </p:nvGrpSpPr>
        <p:grpSpPr bwMode="auto">
          <a:xfrm>
            <a:off x="5670550" y="5178425"/>
            <a:ext cx="381000" cy="381000"/>
            <a:chOff x="0" y="0"/>
            <a:chExt cx="381000" cy="381000"/>
          </a:xfrm>
        </p:grpSpPr>
        <p:sp>
          <p:nvSpPr>
            <p:cNvPr id="31940" name="AutoShape 19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41" name="AutoShape 19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42" name="Group 198"/>
          <p:cNvGrpSpPr>
            <a:grpSpLocks/>
          </p:cNvGrpSpPr>
          <p:nvPr/>
        </p:nvGrpSpPr>
        <p:grpSpPr bwMode="auto">
          <a:xfrm>
            <a:off x="6046788" y="5178425"/>
            <a:ext cx="381000" cy="381000"/>
            <a:chOff x="0" y="0"/>
            <a:chExt cx="381000" cy="381000"/>
          </a:xfrm>
        </p:grpSpPr>
        <p:sp>
          <p:nvSpPr>
            <p:cNvPr id="31943" name="AutoShape 19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44" name="AutoShape 20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1945" name="AutoShape 201"/>
          <p:cNvSpPr>
            <a:spLocks/>
          </p:cNvSpPr>
          <p:nvPr/>
        </p:nvSpPr>
        <p:spPr bwMode="auto">
          <a:xfrm>
            <a:off x="7416800" y="41576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46" name="AutoShape 202"/>
          <p:cNvSpPr>
            <a:spLocks/>
          </p:cNvSpPr>
          <p:nvPr/>
        </p:nvSpPr>
        <p:spPr bwMode="auto">
          <a:xfrm>
            <a:off x="7483475" y="4160838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1947" name="Group 203"/>
          <p:cNvGrpSpPr>
            <a:grpSpLocks/>
          </p:cNvGrpSpPr>
          <p:nvPr/>
        </p:nvGrpSpPr>
        <p:grpSpPr bwMode="auto">
          <a:xfrm>
            <a:off x="7038975" y="4156075"/>
            <a:ext cx="381000" cy="381000"/>
            <a:chOff x="0" y="0"/>
            <a:chExt cx="381000" cy="382367"/>
          </a:xfrm>
        </p:grpSpPr>
        <p:sp>
          <p:nvSpPr>
            <p:cNvPr id="31948" name="AutoShape 20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49" name="AutoShape 205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1950" name="AutoShape 206"/>
          <p:cNvSpPr>
            <a:spLocks/>
          </p:cNvSpPr>
          <p:nvPr/>
        </p:nvSpPr>
        <p:spPr bwMode="auto">
          <a:xfrm>
            <a:off x="7416800" y="5191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51" name="AutoShape 207"/>
          <p:cNvSpPr>
            <a:spLocks/>
          </p:cNvSpPr>
          <p:nvPr/>
        </p:nvSpPr>
        <p:spPr bwMode="auto">
          <a:xfrm>
            <a:off x="7483475" y="5194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1952" name="Group 208"/>
          <p:cNvGrpSpPr>
            <a:grpSpLocks/>
          </p:cNvGrpSpPr>
          <p:nvPr/>
        </p:nvGrpSpPr>
        <p:grpSpPr bwMode="auto">
          <a:xfrm>
            <a:off x="7038975" y="5187950"/>
            <a:ext cx="381000" cy="382588"/>
            <a:chOff x="0" y="0"/>
            <a:chExt cx="381000" cy="382367"/>
          </a:xfrm>
        </p:grpSpPr>
        <p:sp>
          <p:nvSpPr>
            <p:cNvPr id="31953" name="AutoShape 20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54" name="AutoShape 210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1955" name="AutoShape 211"/>
          <p:cNvSpPr>
            <a:spLocks/>
          </p:cNvSpPr>
          <p:nvPr/>
        </p:nvSpPr>
        <p:spPr bwMode="auto">
          <a:xfrm>
            <a:off x="760877" y="2447924"/>
            <a:ext cx="7581900" cy="2035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404040"/>
          </a:solidFill>
          <a:ln w="38100" cap="flat" cmpd="sng">
            <a:solidFill>
              <a:srgbClr val="AAE2CA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79" tIns="182879" rIns="182879" bIns="182879"/>
          <a:lstStyle>
            <a:lvl1pPr marL="204788" indent="-204788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>
              <a:spcBef>
                <a:spcPts val="500"/>
              </a:spcBef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When we do each merge in parallel:</a:t>
            </a:r>
            <a:endParaRPr lang="en-US" altLang="en-US" sz="3000">
              <a:latin typeface="Arial Bold" charset="0"/>
              <a:sym typeface="Arial Bold" charset="0"/>
            </a:endParaRPr>
          </a:p>
          <a:p>
            <a:pPr>
              <a:spcBef>
                <a:spcPts val="500"/>
              </a:spcBef>
              <a:buClr>
                <a:srgbClr val="AAE2CA"/>
              </a:buClr>
              <a:buSzPct val="100000"/>
              <a:buFont typeface="Wingdings" pitchFamily="2" charset="2"/>
              <a:buChar char="▪"/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we split the bigger array in half</a:t>
            </a:r>
            <a:endParaRPr lang="en-US" altLang="en-US" sz="3000">
              <a:latin typeface="Arial Bold" charset="0"/>
              <a:sym typeface="Arial Bold" charset="0"/>
            </a:endParaRPr>
          </a:p>
          <a:p>
            <a:pPr>
              <a:spcBef>
                <a:spcPts val="500"/>
              </a:spcBef>
              <a:buClr>
                <a:srgbClr val="AAE2CA"/>
              </a:buClr>
              <a:buSzPct val="100000"/>
              <a:buFont typeface="Wingdings" pitchFamily="2" charset="2"/>
              <a:buChar char="▪"/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use binary search to split the smaller array</a:t>
            </a:r>
            <a:endParaRPr lang="en-US" altLang="en-US" sz="3000">
              <a:latin typeface="Arial Bold" charset="0"/>
              <a:sym typeface="Arial Bold" charset="0"/>
            </a:endParaRPr>
          </a:p>
          <a:p>
            <a:pPr>
              <a:spcBef>
                <a:spcPts val="500"/>
              </a:spcBef>
              <a:buClr>
                <a:srgbClr val="AAE2CA"/>
              </a:buClr>
              <a:buSzPct val="100000"/>
              <a:buFont typeface="Wingdings" pitchFamily="2" charset="2"/>
              <a:buChar char="▪"/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And in base case we copy to the output array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9CE79CF5-6AAA-479B-9BB9-400B3C4E9BF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38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000">
                <a:latin typeface="Arial" pitchFamily="34" charset="0"/>
                <a:cs typeface="Arial" pitchFamily="34" charset="0"/>
                <a:sym typeface="Arial" pitchFamily="34" charset="0"/>
              </a:rPr>
              <a:t>Parallel Mergesort Pseudocode</a:t>
            </a:r>
            <a:endParaRPr lang="en-US" altLang="en-US"/>
          </a:p>
        </p:txBody>
      </p:sp>
      <p:sp>
        <p:nvSpPr>
          <p:cNvPr id="32771" name="AutoShape 3"/>
          <p:cNvSpPr>
            <a:spLocks/>
          </p:cNvSpPr>
          <p:nvPr/>
        </p:nvSpPr>
        <p:spPr bwMode="auto">
          <a:xfrm>
            <a:off x="685800" y="1219200"/>
            <a:ext cx="7772400" cy="4876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Merge(arr[],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out[],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)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int leftSize =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 altLang="en-US" sz="15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int rightSize =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 altLang="en-US" sz="15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// Assert: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= leftSize + rightSize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// We will assume leftSize &gt; rightSize without loss of generality</a:t>
            </a:r>
          </a:p>
          <a:p>
            <a:pPr>
              <a:spcBef>
                <a:spcPts val="800"/>
              </a:spcBef>
            </a:pPr>
            <a:r>
              <a:rPr lang="en-US" altLang="en-US" sz="700"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if (leftSize + rightSize &lt; CUTOFF)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	sequential merge and copy into out[out1..out2]</a:t>
            </a:r>
          </a:p>
          <a:p>
            <a:pPr>
              <a:spcBef>
                <a:spcPts val="800"/>
              </a:spcBef>
            </a:pPr>
            <a:r>
              <a:rPr lang="en-US" altLang="en-US" sz="700"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int mid = (left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)/2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binarySearch arr[right1..right2] to find j such that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	arr[j] ≤ arr[mid] ≤ arr[j+1]</a:t>
            </a:r>
          </a:p>
          <a:p>
            <a:pPr>
              <a:spcBef>
                <a:spcPts val="800"/>
              </a:spcBef>
            </a:pPr>
            <a:r>
              <a:rPr lang="en-US" altLang="en-US" sz="700"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Merge(arr[],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mid,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j, out[],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+mid+j)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Merge(arr[], mid+1,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j+1,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out[],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+mid+j+1,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) 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718CC0BE-3850-441F-B906-A811C4F0E23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39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Analysis</a:t>
            </a: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Parallel Merge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(worst case)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Height of partition call tree with n elements: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O(           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Complexity of each thread </a:t>
            </a:r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(ignoring recursive call</a:t>
            </a:r>
            <a:r>
              <a:rPr lang="en-US" altLang="en-US" sz="1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O(           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Span:   O(             )</a:t>
            </a:r>
            <a:b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Parallel </a:t>
            </a:r>
            <a:r>
              <a:rPr lang="en-US" altLang="en-US" sz="2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Mergesort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(worst case)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Span:  O(              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Parallelism (work / span):  O(                    )</a:t>
            </a:r>
            <a:b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Subtlety:  uneven splits</a:t>
            </a: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but even in worst case, get a 3/4 to 1/4 split</a:t>
            </a:r>
          </a:p>
          <a:p>
            <a:pPr marL="1247775" lvl="2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still gives O(log n) height </a:t>
            </a:r>
          </a:p>
          <a:p>
            <a:pPr defTabSz="914400">
              <a:spcBef>
                <a:spcPts val="6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endParaRPr lang="en-US" altLang="en-US" dirty="0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627313" y="5257800"/>
            <a:ext cx="3811587" cy="381000"/>
            <a:chOff x="-1" y="0"/>
            <a:chExt cx="3810001" cy="381000"/>
          </a:xfrm>
        </p:grpSpPr>
        <p:grpSp>
          <p:nvGrpSpPr>
            <p:cNvPr id="33797" name="Group 5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33798" name="AutoShape 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799" name="AutoShape 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3800" name="Group 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33801" name="AutoShape 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02" name="AutoShape 1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3803" name="Group 11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33804" name="AutoShape 1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05" name="AutoShape 1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33806" name="Group 14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33807" name="AutoShape 1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08" name="AutoShape 1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33809" name="Group 17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33810" name="AutoShape 1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11" name="AutoShape 1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3812" name="Group 20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33813" name="AutoShape 2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14" name="AutoShape 2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3815" name="Group 23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33816" name="AutoShape 2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17" name="AutoShape 2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3818" name="Group 26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33819" name="AutoShape 2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20" name="AutoShape 2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Analyzing Parallel Programs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Let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dirty="0" smtClean="0">
                <a:latin typeface="Arial" charset="0"/>
                <a:cs typeface="Arial" charset="0"/>
              </a:rPr>
              <a:t>P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be the running time on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P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processors</a:t>
            </a:r>
          </a:p>
          <a:p>
            <a:pPr>
              <a:buFontTx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Two key measures of run-time:</a:t>
            </a:r>
          </a:p>
          <a:p>
            <a:r>
              <a:rPr lang="en-US" alt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Work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How long it would take 1 processor = </a:t>
            </a:r>
            <a:r>
              <a:rPr lang="en-US" alt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</a:t>
            </a:r>
            <a:endParaRPr lang="en-US" altLang="en-US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en-US" alt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Span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How long it would take infinity processors = </a:t>
            </a:r>
            <a:r>
              <a:rPr lang="en-US" alt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dirty="0" smtClean="0">
                <a:solidFill>
                  <a:srgbClr val="0070C0"/>
                </a:solidFill>
                <a:latin typeface="Arial" charset="0"/>
                <a:cs typeface="Arial" charset="0"/>
                <a:sym typeface="Symbol" pitchFamily="18" charset="2"/>
              </a:rPr>
              <a:t></a:t>
            </a:r>
            <a:endParaRPr lang="en-US" altLang="en-US" sz="2400" b="1" baseline="-250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The hypothetical ideal for parallelization</a:t>
            </a: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This is the longest “dependence chain” in the computation</a:t>
            </a: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Example: </a:t>
            </a:r>
            <a:r>
              <a:rPr lang="en-US" altLang="en-US" sz="2000" i="1" dirty="0" smtClean="0">
                <a:latin typeface="Arial" charset="0"/>
                <a:cs typeface="Arial" charset="0"/>
              </a:rPr>
              <a:t>O</a:t>
            </a:r>
            <a:r>
              <a:rPr lang="en-US" altLang="en-US" sz="2000" dirty="0" smtClean="0">
                <a:latin typeface="Arial" charset="0"/>
                <a:cs typeface="Arial" charset="0"/>
              </a:rPr>
              <a:t>(</a:t>
            </a: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i="1" dirty="0" smtClean="0">
                <a:latin typeface="Arial" charset="0"/>
                <a:cs typeface="Arial" charset="0"/>
              </a:rPr>
              <a:t>n</a:t>
            </a:r>
            <a:r>
              <a:rPr lang="en-US" altLang="en-US" sz="2000" dirty="0" smtClean="0">
                <a:latin typeface="Arial" charset="0"/>
                <a:cs typeface="Arial" charset="0"/>
              </a:rPr>
              <a:t>) for summing an array </a:t>
            </a: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Also called “critical path length” or “computational depth”</a:t>
            </a:r>
          </a:p>
          <a:p>
            <a:endParaRPr lang="en-US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A26E78-EC6A-46C8-8E84-3A98B7F1AA60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B66DDED1-2035-4BD9-B3F8-36FC3E98EE70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40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000">
                <a:latin typeface="Arial" pitchFamily="34" charset="0"/>
                <a:cs typeface="Arial" pitchFamily="34" charset="0"/>
                <a:sym typeface="Arial" pitchFamily="34" charset="0"/>
              </a:rPr>
              <a:t>Parallel Quicksort vs. Mergesort</a:t>
            </a: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Parallelism (work / span)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quicksort:   O(n / log n)        avg case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mergesort:  O(n / log</a:t>
            </a:r>
            <a:r>
              <a:rPr lang="en-US" altLang="en-US" sz="2000" baseline="32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n)      worst case</a:t>
            </a:r>
            <a:b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0010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Divide and Conquer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85800" y="1371600"/>
            <a:ext cx="7772400" cy="381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>
                <a:cs typeface="Courier New" pitchFamily="49" charset="0"/>
              </a:rPr>
              <a:t>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frequently look like this: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14340" name="Group 7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33600" y="2057400"/>
            <a:ext cx="5882047" cy="2627313"/>
            <a:chOff x="1466850" y="2423432"/>
            <a:chExt cx="8021821" cy="4087966"/>
          </a:xfrm>
        </p:grpSpPr>
        <p:sp>
          <p:nvSpPr>
            <p:cNvPr id="14343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44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45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46" name="AutoShape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7" name="AutoShape 10"/>
            <p:cNvCxnSpPr>
              <a:cxnSpLocks noChangeShapeType="1"/>
              <a:endCxn id="14344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4457700" y="2804431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49" name="Oval 8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50" name="AutoShape 9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1" name="AutoShape 10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2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53" name="Oval 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54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5" name="AutoShape 10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6" name="Oval 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57" name="Oval 8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58" name="AutoShape 9"/>
            <p:cNvCxnSpPr>
              <a:cxnSpLocks noChangeShapeType="1"/>
              <a:stCxn id="14349" idx="3"/>
              <a:endCxn id="14357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10"/>
            <p:cNvCxnSpPr>
              <a:cxnSpLocks noChangeShapeType="1"/>
              <a:endCxn id="14356" idx="0"/>
            </p:cNvCxnSpPr>
            <p:nvPr>
              <p:custDataLst>
                <p:tags r:id="rId22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6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62" name="AutoShape 9"/>
            <p:cNvCxnSpPr>
              <a:cxnSpLocks noChangeShapeType="1"/>
              <a:endCxn id="14361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AutoShape 10"/>
            <p:cNvCxnSpPr>
              <a:cxnSpLocks noChangeShapeType="1"/>
              <a:endCxn id="14360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4" name="Oval 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65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66" name="AutoShape 9"/>
            <p:cNvCxnSpPr>
              <a:cxnSpLocks noChangeShapeType="1"/>
              <a:endCxn id="14365" idx="0"/>
            </p:cNvCxnSpPr>
            <p:nvPr>
              <p:custDataLst>
                <p:tags r:id="rId29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AutoShape 10"/>
            <p:cNvCxnSpPr>
              <a:cxnSpLocks noChangeShapeType="1"/>
              <a:endCxn id="14364" idx="0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8" name="Oval 7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69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70" name="AutoShape 9"/>
            <p:cNvCxnSpPr>
              <a:cxnSpLocks noChangeShapeType="1"/>
              <a:endCxn id="14369" idx="0"/>
            </p:cNvCxnSpPr>
            <p:nvPr>
              <p:custDataLst>
                <p:tags r:id="rId33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10"/>
            <p:cNvCxnSpPr>
              <a:cxnSpLocks noChangeShapeType="1"/>
              <a:endCxn id="14368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2" name="AutoShape 9"/>
            <p:cNvCxnSpPr>
              <a:cxnSpLocks noChangeShapeType="1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3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4" name="Oval 8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75" name="AutoShape 9"/>
            <p:cNvCxnSpPr>
              <a:cxnSpLocks noChangeShapeType="1"/>
            </p:cNvCxnSpPr>
            <p:nvPr>
              <p:custDataLst>
                <p:tags r:id="rId38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6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7" name="Oval 8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78" name="AutoShape 9"/>
            <p:cNvCxnSpPr>
              <a:cxnSpLocks noChangeShapeType="1"/>
            </p:cNvCxnSpPr>
            <p:nvPr>
              <p:custDataLst>
                <p:tags r:id="rId41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9" name="AutoShape 9"/>
            <p:cNvCxnSpPr>
              <a:cxnSpLocks noChangeShapeType="1"/>
            </p:cNvCxnSpPr>
            <p:nvPr>
              <p:custDataLst>
                <p:tags r:id="rId42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0" name="Oval 8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81" name="AutoShape 9"/>
            <p:cNvCxnSpPr>
              <a:cxnSpLocks noChangeShapeType="1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2" name="AutoShape 9"/>
            <p:cNvCxnSpPr>
              <a:cxnSpLocks noChangeShapeType="1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3" name="Oval 8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84" name="AutoShape 9"/>
            <p:cNvCxnSpPr>
              <a:cxnSpLocks noChangeShapeType="1"/>
              <a:stCxn id="14374" idx="4"/>
              <a:endCxn id="14386" idx="1"/>
            </p:cNvCxnSpPr>
            <p:nvPr>
              <p:custDataLst>
                <p:tags r:id="rId47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5" name="AutoShape 9"/>
            <p:cNvCxnSpPr>
              <a:cxnSpLocks noChangeShapeType="1"/>
              <a:stCxn id="14377" idx="3"/>
              <a:endCxn id="14386" idx="7"/>
            </p:cNvCxnSpPr>
            <p:nvPr>
              <p:custDataLst>
                <p:tags r:id="rId48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6" name="Oval 8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87" name="AutoShape 9"/>
            <p:cNvCxnSpPr>
              <a:cxnSpLocks noChangeShapeType="1"/>
              <a:endCxn id="14389" idx="1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AutoShape 9"/>
            <p:cNvCxnSpPr>
              <a:cxnSpLocks noChangeShapeType="1"/>
              <a:endCxn id="14389" idx="7"/>
            </p:cNvCxnSpPr>
            <p:nvPr>
              <p:custDataLst>
                <p:tags r:id="rId51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9" name="Oval 8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90" name="Oval 5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/>
              <a:endPara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391" name="AutoShape 9"/>
            <p:cNvCxnSpPr>
              <a:cxnSpLocks noChangeShapeType="1"/>
              <a:endCxn id="14390" idx="2"/>
            </p:cNvCxnSpPr>
            <p:nvPr>
              <p:custDataLst>
                <p:tags r:id="rId54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2" name="AutoShape 9"/>
            <p:cNvCxnSpPr>
              <a:cxnSpLocks noChangeShapeType="1"/>
              <a:stCxn id="14389" idx="2"/>
            </p:cNvCxnSpPr>
            <p:nvPr>
              <p:custDataLst>
                <p:tags r:id="rId55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93" name="Left Brace 90"/>
            <p:cNvSpPr>
              <a:spLocks/>
            </p:cNvSpPr>
            <p:nvPr>
              <p:custDataLst>
                <p:tags r:id="rId56"/>
              </p:custDataLst>
            </p:nvPr>
          </p:nvSpPr>
          <p:spPr bwMode="auto">
            <a:xfrm rot="10800000">
              <a:off x="7098173" y="4428725"/>
              <a:ext cx="3048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hangingPunct="1"/>
              <a:endPara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/>
            <p:nvPr>
              <p:custDataLst>
                <p:tags r:id="rId57"/>
              </p:custDataLst>
            </p:nvPr>
          </p:nvSpPr>
          <p:spPr>
            <a:xfrm>
              <a:off x="7468235" y="4419248"/>
              <a:ext cx="2020436" cy="622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base cases</a:t>
              </a:r>
            </a:p>
          </p:txBody>
        </p:sp>
        <p:sp>
          <p:nvSpPr>
            <p:cNvPr id="14395" name="Left Brace 92"/>
            <p:cNvSpPr>
              <a:spLocks/>
            </p:cNvSpPr>
            <p:nvPr>
              <p:custDataLst>
                <p:tags r:id="rId58"/>
              </p:custDataLst>
            </p:nvPr>
          </p:nvSpPr>
          <p:spPr bwMode="auto">
            <a:xfrm rot="10800000">
              <a:off x="7010400" y="2590799"/>
              <a:ext cx="304800" cy="1676400"/>
            </a:xfrm>
            <a:prstGeom prst="leftBrace">
              <a:avLst>
                <a:gd name="adj1" fmla="val 8326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hangingPunct="1"/>
              <a:endPara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Box 93"/>
            <p:cNvSpPr txBox="1"/>
            <p:nvPr>
              <p:custDataLst>
                <p:tags r:id="rId59"/>
              </p:custDataLst>
            </p:nvPr>
          </p:nvSpPr>
          <p:spPr>
            <a:xfrm>
              <a:off x="7379470" y="3201505"/>
              <a:ext cx="1264030" cy="622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divide </a:t>
              </a:r>
            </a:p>
          </p:txBody>
        </p:sp>
        <p:sp>
          <p:nvSpPr>
            <p:cNvPr id="14397" name="Left Brace 94"/>
            <p:cNvSpPr>
              <a:spLocks/>
            </p:cNvSpPr>
            <p:nvPr>
              <p:custDataLst>
                <p:tags r:id="rId60"/>
              </p:custDataLst>
            </p:nvPr>
          </p:nvSpPr>
          <p:spPr bwMode="auto">
            <a:xfrm rot="10800000">
              <a:off x="7086601" y="4952999"/>
              <a:ext cx="304800" cy="1524001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hangingPunct="1"/>
              <a:endParaRPr lang="en-US" altLang="en-US" b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Box 95"/>
            <p:cNvSpPr txBox="1"/>
            <p:nvPr>
              <p:custDataLst>
                <p:tags r:id="rId61"/>
              </p:custDataLst>
            </p:nvPr>
          </p:nvSpPr>
          <p:spPr>
            <a:xfrm>
              <a:off x="7455245" y="5409747"/>
              <a:ext cx="1597771" cy="11016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combine results </a:t>
              </a:r>
            </a:p>
          </p:txBody>
        </p:sp>
      </p:grpSp>
      <p:sp>
        <p:nvSpPr>
          <p:cNvPr id="62" name="TextBox 61"/>
          <p:cNvSpPr txBox="1"/>
          <p:nvPr>
            <p:custDataLst>
              <p:tags r:id="rId4"/>
            </p:custDataLst>
          </p:nvPr>
        </p:nvSpPr>
        <p:spPr>
          <a:xfrm>
            <a:off x="457200" y="4724400"/>
            <a:ext cx="8458200" cy="1538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eaLnBrk="0"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this context, the span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is:</a:t>
            </a:r>
          </a:p>
          <a:p>
            <a:pPr lvl="2" eaLnBrk="0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longest dependence-chain; longest ‘branch’ in parallel ‘tree’</a:t>
            </a:r>
          </a:p>
          <a:p>
            <a:pPr lvl="2" eaLnBrk="0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(log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for summing an array; we halve the data down to our cut-off, then add back together;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(log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steps, O(1) time for each</a:t>
            </a:r>
          </a:p>
          <a:p>
            <a:pPr lvl="2" eaLnBrk="0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Also called “critical path length” or “computational depth”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1"/>
            <p:custDataLst>
              <p:tags r:id="rId5"/>
            </p:custDataLst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3E338B-2D0E-410E-AD1A-F90E18B93A4B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5</a:t>
            </a:fld>
            <a:endParaRPr lang="en-US" altLang="en-US" sz="1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28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Speed-up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Speed-up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on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P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processors: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 dirty="0" smtClean="0">
                <a:latin typeface="Arial" charset="0"/>
                <a:cs typeface="Arial" charset="0"/>
              </a:rPr>
              <a:t>1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 dirty="0" smtClean="0">
                <a:latin typeface="Arial" charset="0"/>
                <a:cs typeface="Arial" charset="0"/>
              </a:rPr>
              <a:t>P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</a:t>
            </a: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  <a:p>
            <a:r>
              <a:rPr lang="en-US" altLang="en-US" sz="2000" dirty="0" smtClean="0">
                <a:latin typeface="Arial" charset="0"/>
                <a:cs typeface="Arial" charset="0"/>
              </a:rPr>
              <a:t>If speed-up is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P</a:t>
            </a:r>
            <a:r>
              <a:rPr lang="en-US" altLang="en-US" sz="2000" dirty="0" smtClean="0">
                <a:latin typeface="Arial" charset="0"/>
                <a:cs typeface="Arial" charset="0"/>
              </a:rPr>
              <a:t>, we call it </a:t>
            </a:r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perfect linear speed-up</a:t>
            </a: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e.g., doubling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P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halves running time</a:t>
            </a: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hard to achieve in practice</a:t>
            </a: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  <a:p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Parallelism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is the maximum possible speed-up: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 dirty="0" smtClean="0">
                <a:latin typeface="Arial" charset="0"/>
                <a:cs typeface="Arial" charset="0"/>
              </a:rPr>
              <a:t>1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 dirty="0" smtClean="0">
                <a:latin typeface="Arial" charset="0"/>
                <a:cs typeface="Arial" charset="0"/>
                <a:sym typeface="Symbol" pitchFamily="18" charset="2"/>
              </a:rPr>
              <a:t> </a:t>
            </a:r>
            <a:r>
              <a:rPr lang="en-US" altLang="en-US" sz="2000" b="1" baseline="-25000" dirty="0" smtClean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en-US" altLang="en-US" sz="2000" dirty="0" smtClean="0">
                <a:latin typeface="Arial" charset="0"/>
                <a:cs typeface="Arial" charset="0"/>
              </a:rPr>
              <a:t>if you had infinite processors</a:t>
            </a: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138AAB-34FB-4CFA-85A3-336CBF41AA11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6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Estimating T</a:t>
            </a:r>
            <a:r>
              <a:rPr lang="en-US" altLang="en-US" baseline="-25000" smtClean="0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How to estimate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P </a:t>
            </a:r>
            <a:r>
              <a:rPr lang="en-US" sz="2400" dirty="0" smtClean="0"/>
              <a:t> (e.g., P = 4)?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Lower bounds on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P</a:t>
            </a:r>
            <a:r>
              <a:rPr lang="en-US" sz="2400" dirty="0" smtClean="0"/>
              <a:t>  </a:t>
            </a:r>
            <a:r>
              <a:rPr lang="en-US" sz="1800" dirty="0" smtClean="0"/>
              <a:t>(ignoring memory, caching...)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b="1" dirty="0" smtClean="0"/>
              <a:t>T</a:t>
            </a:r>
            <a:r>
              <a:rPr lang="en-US" sz="2000" b="1" baseline="-25000" dirty="0" smtClean="0">
                <a:sym typeface="Symbol"/>
              </a:rPr>
              <a:t> 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b="1" dirty="0" smtClean="0"/>
              <a:t>T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/ P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US" sz="2000" dirty="0" smtClean="0"/>
              <a:t>which one is the tighter (higher) lower bound?</a:t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ForkJoin</a:t>
            </a:r>
            <a:r>
              <a:rPr lang="en-US" sz="2400" dirty="0" smtClean="0"/>
              <a:t> Java Framework achieves the following expected time asymptotic bound:</a:t>
            </a:r>
            <a:br>
              <a:rPr lang="en-US" sz="2400" dirty="0" smtClean="0"/>
            </a:br>
            <a:r>
              <a:rPr lang="en-US" sz="2400" dirty="0" smtClean="0"/>
              <a:t>               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 </a:t>
            </a:r>
            <a:r>
              <a:rPr lang="el-GR" dirty="0" smtClean="0"/>
              <a:t>ϵ</a:t>
            </a:r>
            <a:r>
              <a:rPr lang="en-US" dirty="0" smtClean="0"/>
              <a:t>  </a:t>
            </a:r>
            <a:r>
              <a:rPr lang="en-US" b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(</a:t>
            </a:r>
            <a:r>
              <a:rPr lang="en-US" sz="2400" b="1" dirty="0" smtClean="0"/>
              <a:t>T</a:t>
            </a:r>
            <a:r>
              <a:rPr lang="en-US" sz="2400" b="1" baseline="-25000" dirty="0" smtClean="0">
                <a:sym typeface="Symbol"/>
              </a:rPr>
              <a:t> 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/ P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 lvl="1">
              <a:defRPr/>
            </a:pPr>
            <a:r>
              <a:rPr lang="en-US" sz="2000" dirty="0" smtClean="0"/>
              <a:t>this bound is optimal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21B337-3A37-4904-B7C5-AA79C5A12A08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7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Most programs have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parts that parallelize well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parts that don’t parallelize at all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514350" indent="-457200">
              <a:defRPr/>
            </a:pPr>
            <a:r>
              <a:rPr lang="en-US" dirty="0" smtClean="0"/>
              <a:t>The latter become bottlenecks</a:t>
            </a: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13BC8-6FC4-435A-B796-AECDDF8CF8A1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8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Let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 unit of time</a:t>
            </a:r>
          </a:p>
          <a:p>
            <a:pPr>
              <a:defRPr/>
            </a:pPr>
            <a:r>
              <a:rPr lang="en-US" sz="2000" dirty="0" smtClean="0"/>
              <a:t>Let S = proportion that can’t be parallelized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2400" dirty="0" smtClean="0"/>
              <a:t>1 =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 S + (1 – S)</a:t>
            </a:r>
          </a:p>
          <a:p>
            <a:pPr>
              <a:defRPr/>
            </a:pPr>
            <a:r>
              <a:rPr lang="en-US" sz="2000" dirty="0" smtClean="0"/>
              <a:t>Suppose we get perfect linear speedup on the parallel portion:</a:t>
            </a: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b="1" dirty="0" smtClean="0"/>
              <a:t>			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P</a:t>
            </a:r>
            <a:r>
              <a:rPr lang="en-US" sz="2400" b="1" dirty="0" smtClean="0"/>
              <a:t> =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defRPr/>
            </a:pPr>
            <a:r>
              <a:rPr lang="en-US" sz="2000" dirty="0" smtClean="0"/>
              <a:t>So the overall speed-up on P processors is (Amdahl’s Law):</a:t>
            </a:r>
            <a:r>
              <a:rPr lang="en-US" sz="2400" dirty="0" smtClean="0"/>
              <a:t>				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/ T</a:t>
            </a:r>
            <a:r>
              <a:rPr lang="en-US" sz="2400" b="1" baseline="-25000" dirty="0" smtClean="0">
                <a:sym typeface="Symbol"/>
              </a:rPr>
              <a:t> P</a:t>
            </a:r>
            <a:r>
              <a:rPr lang="en-US" sz="2400" b="1" dirty="0" smtClean="0"/>
              <a:t> =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		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/ T</a:t>
            </a:r>
            <a:r>
              <a:rPr lang="en-US" sz="2400" b="1" baseline="-25000" dirty="0" smtClean="0">
                <a:sym typeface="Symbol"/>
              </a:rPr>
              <a:t> </a:t>
            </a:r>
            <a:r>
              <a:rPr lang="en-US" sz="2400" b="1" dirty="0" smtClean="0"/>
              <a:t> =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000" dirty="0" smtClean="0"/>
              <a:t>If 1/3 of your program is parallelizable, max speedup is: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1F87EE-49CC-4A39-AB53-8529FFDC3AF4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8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ectur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lec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2022</Words>
  <Application>Microsoft Office PowerPoint</Application>
  <PresentationFormat>On-screen Show (4:3)</PresentationFormat>
  <Paragraphs>778</Paragraphs>
  <Slides>40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Office Theme</vt:lpstr>
      <vt:lpstr>lecture</vt:lpstr>
      <vt:lpstr>CSE 332: Parallel Sorting</vt:lpstr>
      <vt:lpstr>Announcements</vt:lpstr>
      <vt:lpstr>Recap</vt:lpstr>
      <vt:lpstr>Analyzing Parallel Programs</vt:lpstr>
      <vt:lpstr>Divide and Conquer Algorithms</vt:lpstr>
      <vt:lpstr>Parallel Speed-up</vt:lpstr>
      <vt:lpstr>Estimating Tp</vt:lpstr>
      <vt:lpstr>Amdahl’s Law</vt:lpstr>
      <vt:lpstr>Amdahl’s Law</vt:lpstr>
      <vt:lpstr>Pretty Bad News</vt:lpstr>
      <vt:lpstr>Take Aways</vt:lpstr>
      <vt:lpstr>Parallelizable?</vt:lpstr>
      <vt:lpstr>Parallelizable?</vt:lpstr>
      <vt:lpstr>First Pass:  Sum</vt:lpstr>
      <vt:lpstr>First Pass:  Sum</vt:lpstr>
      <vt:lpstr>2nd Pass:  Use Sum for Prefix-Sum</vt:lpstr>
      <vt:lpstr>2nd Pass:  Use Sum for Prefix-Sum</vt:lpstr>
      <vt:lpstr>Prefix-Sum Analysis</vt:lpstr>
      <vt:lpstr>Parallel Prefix, Generalized</vt:lpstr>
      <vt:lpstr>Pack</vt:lpstr>
      <vt:lpstr>Parallel Pack?</vt:lpstr>
      <vt:lpstr>Parallel Pack</vt:lpstr>
      <vt:lpstr>Parallel Pack</vt:lpstr>
      <vt:lpstr>Parallel Pack</vt:lpstr>
      <vt:lpstr>Parallel Pack Analysis</vt:lpstr>
      <vt:lpstr>Sequential Quicksort</vt:lpstr>
      <vt:lpstr>Parallel Quicksort</vt:lpstr>
      <vt:lpstr>Taking it to the next level…</vt:lpstr>
      <vt:lpstr>Parallel Partition</vt:lpstr>
      <vt:lpstr>Parallel Partition</vt:lpstr>
      <vt:lpstr>Parallel Quicksort</vt:lpstr>
      <vt:lpstr>Sequential Mergesort</vt:lpstr>
      <vt:lpstr>Parallel Merge</vt:lpstr>
      <vt:lpstr>Parallel Merge</vt:lpstr>
      <vt:lpstr>Parallel Merge</vt:lpstr>
      <vt:lpstr>PowerPoint Presentation</vt:lpstr>
      <vt:lpstr>PowerPoint Presentation</vt:lpstr>
      <vt:lpstr>Parallel Mergesort Pseudocode</vt:lpstr>
      <vt:lpstr>Analysis</vt:lpstr>
      <vt:lpstr>Parallel Quicksort vs. Mergesort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Parallel Sorting</dc:title>
  <dc:creator>Richard Anderson</dc:creator>
  <cp:lastModifiedBy>Richard Anderson</cp:lastModifiedBy>
  <cp:revision>23</cp:revision>
  <dcterms:modified xsi:type="dcterms:W3CDTF">2016-05-06T01:47:36Z</dcterms:modified>
</cp:coreProperties>
</file>