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5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6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7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8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9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0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11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12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13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14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15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16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17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8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19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20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21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22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23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24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25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26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27.xml" ContentType="application/vnd.openxmlformats-officedocument.presentationml.notesSl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28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29.xml" ContentType="application/vnd.openxmlformats-officedocument.presentationml.notesSlid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30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notesSlides/notesSlide31.xml" ContentType="application/vnd.openxmlformats-officedocument.presentationml.notesSlide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notesSlides/notesSlide32.xml" ContentType="application/vnd.openxmlformats-officedocument.presentationml.notesSl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33.xml" ContentType="application/vnd.openxmlformats-officedocument.presentationml.notesSl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34.xml" ContentType="application/vnd.openxmlformats-officedocument.presentationml.notesSlid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35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36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37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38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39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40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41.xml" ContentType="application/vnd.openxmlformats-officedocument.presentationml.notesSlid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42.xml" ContentType="application/vnd.openxmlformats-officedocument.presentationml.notesSlide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43.xml" ContentType="application/vnd.openxmlformats-officedocument.presentationml.notesSlid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44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45.xml" ContentType="application/vnd.openxmlformats-officedocument.presentationml.notesSl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457" r:id="rId2"/>
    <p:sldId id="466" r:id="rId3"/>
    <p:sldId id="458" r:id="rId4"/>
    <p:sldId id="459" r:id="rId5"/>
    <p:sldId id="460" r:id="rId6"/>
    <p:sldId id="461" r:id="rId7"/>
    <p:sldId id="462" r:id="rId8"/>
    <p:sldId id="463" r:id="rId9"/>
    <p:sldId id="464" r:id="rId10"/>
    <p:sldId id="465" r:id="rId11"/>
    <p:sldId id="256" r:id="rId12"/>
    <p:sldId id="384" r:id="rId13"/>
    <p:sldId id="444" r:id="rId14"/>
    <p:sldId id="415" r:id="rId15"/>
    <p:sldId id="438" r:id="rId16"/>
    <p:sldId id="322" r:id="rId17"/>
    <p:sldId id="323" r:id="rId18"/>
    <p:sldId id="325" r:id="rId19"/>
    <p:sldId id="329" r:id="rId20"/>
    <p:sldId id="440" r:id="rId21"/>
    <p:sldId id="446" r:id="rId22"/>
    <p:sldId id="447" r:id="rId23"/>
    <p:sldId id="448" r:id="rId24"/>
    <p:sldId id="336" r:id="rId25"/>
    <p:sldId id="423" r:id="rId26"/>
    <p:sldId id="398" r:id="rId27"/>
    <p:sldId id="399" r:id="rId28"/>
    <p:sldId id="425" r:id="rId29"/>
    <p:sldId id="433" r:id="rId30"/>
    <p:sldId id="450" r:id="rId31"/>
    <p:sldId id="451" r:id="rId32"/>
    <p:sldId id="400" r:id="rId33"/>
    <p:sldId id="452" r:id="rId34"/>
    <p:sldId id="402" r:id="rId35"/>
    <p:sldId id="453" r:id="rId36"/>
    <p:sldId id="454" r:id="rId37"/>
    <p:sldId id="442" r:id="rId38"/>
    <p:sldId id="404" r:id="rId39"/>
    <p:sldId id="405" r:id="rId40"/>
    <p:sldId id="455" r:id="rId41"/>
    <p:sldId id="456" r:id="rId42"/>
    <p:sldId id="427" r:id="rId43"/>
    <p:sldId id="428" r:id="rId44"/>
    <p:sldId id="429" r:id="rId45"/>
    <p:sldId id="439" r:id="rId46"/>
    <p:sldId id="432" r:id="rId47"/>
  </p:sldIdLst>
  <p:sldSz cx="9144000" cy="6858000" type="screen4x3"/>
  <p:notesSz cx="7315200" cy="9601200"/>
  <p:custDataLst>
    <p:tags r:id="rId50"/>
  </p:custDataLst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accent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accent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accent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accent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accent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accent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accent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accent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accent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99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5190" autoAdjust="0"/>
  </p:normalViewPr>
  <p:slideViewPr>
    <p:cSldViewPr>
      <p:cViewPr>
        <p:scale>
          <a:sx n="101" d="100"/>
          <a:sy n="101" d="100"/>
        </p:scale>
        <p:origin x="-1230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090" y="-90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2.xml"/><Relationship Id="rId13" Type="http://schemas.openxmlformats.org/officeDocument/2006/relationships/slide" Target="slides/slide40.xml"/><Relationship Id="rId3" Type="http://schemas.openxmlformats.org/officeDocument/2006/relationships/slide" Target="slides/slide17.xml"/><Relationship Id="rId7" Type="http://schemas.openxmlformats.org/officeDocument/2006/relationships/slide" Target="slides/slide25.xml"/><Relationship Id="rId12" Type="http://schemas.openxmlformats.org/officeDocument/2006/relationships/slide" Target="slides/slide36.xml"/><Relationship Id="rId2" Type="http://schemas.openxmlformats.org/officeDocument/2006/relationships/slide" Target="slides/slide14.xml"/><Relationship Id="rId16" Type="http://schemas.openxmlformats.org/officeDocument/2006/relationships/slide" Target="slides/slide43.xml"/><Relationship Id="rId1" Type="http://schemas.openxmlformats.org/officeDocument/2006/relationships/slide" Target="slides/slide11.xml"/><Relationship Id="rId6" Type="http://schemas.openxmlformats.org/officeDocument/2006/relationships/slide" Target="slides/slide24.xml"/><Relationship Id="rId11" Type="http://schemas.openxmlformats.org/officeDocument/2006/relationships/slide" Target="slides/slide35.xml"/><Relationship Id="rId5" Type="http://schemas.openxmlformats.org/officeDocument/2006/relationships/slide" Target="slides/slide19.xml"/><Relationship Id="rId15" Type="http://schemas.openxmlformats.org/officeDocument/2006/relationships/slide" Target="slides/slide42.xml"/><Relationship Id="rId10" Type="http://schemas.openxmlformats.org/officeDocument/2006/relationships/slide" Target="slides/slide34.xml"/><Relationship Id="rId4" Type="http://schemas.openxmlformats.org/officeDocument/2006/relationships/slide" Target="slides/slide18.xml"/><Relationship Id="rId9" Type="http://schemas.openxmlformats.org/officeDocument/2006/relationships/slide" Target="slides/slide33.xml"/><Relationship Id="rId14" Type="http://schemas.openxmlformats.org/officeDocument/2006/relationships/slide" Target="slides/slide4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82258" cy="47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2" tIns="47416" rIns="94832" bIns="47416" numCol="1" anchor="t" anchorCtr="0" compatLnSpc="1">
            <a:prstTxWarp prst="textNoShape">
              <a:avLst/>
            </a:prstTxWarp>
          </a:bodyPr>
          <a:lstStyle>
            <a:lvl1pPr defTabSz="949325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6572" y="1"/>
            <a:ext cx="3182258" cy="47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2" tIns="47416" rIns="94832" bIns="47416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34476"/>
            <a:ext cx="3182258" cy="47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2" tIns="47416" rIns="94832" bIns="47416" numCol="1" anchor="b" anchorCtr="0" compatLnSpc="1">
            <a:prstTxWarp prst="textNoShape">
              <a:avLst/>
            </a:prstTxWarp>
          </a:bodyPr>
          <a:lstStyle>
            <a:lvl1pPr defTabSz="949325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6572" y="9134476"/>
            <a:ext cx="3182258" cy="47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2" tIns="47416" rIns="94832" bIns="47416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5E06DAB-D18D-45CC-81CC-3C5FA50208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57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1371" cy="47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829" y="0"/>
            <a:ext cx="3171371" cy="47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876" y="4558904"/>
            <a:ext cx="5365448" cy="432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974"/>
            <a:ext cx="3171371" cy="47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829" y="9121974"/>
            <a:ext cx="3171371" cy="47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75AA7BD-49E0-4A53-996B-024EB3C15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505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14375" indent="-274638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098550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538288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1978025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4352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8924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3496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068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D17C474B-C3E0-4DCD-B84A-C2977C7F6AF3}" type="slidenum">
              <a:rPr lang="en-US" altLang="en-US" sz="1300" smtClean="0">
                <a:solidFill>
                  <a:schemeClr val="tx1"/>
                </a:solidFill>
              </a:rPr>
              <a:pPr/>
              <a:t>1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14375" indent="-274638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098550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538288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1978025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4352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8924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3496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068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A21DB23E-75ED-4DCB-AD1D-7E0D5DC6D172}" type="slidenum">
              <a:rPr lang="en-US" altLang="en-US" sz="1300" smtClean="0">
                <a:solidFill>
                  <a:schemeClr val="tx1"/>
                </a:solidFill>
              </a:rPr>
              <a:pPr/>
              <a:t>10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225FF96F-7784-4B41-949E-5E4AFA637D68}" type="slidenum">
              <a:rPr lang="en-US" altLang="en-US" sz="1200" smtClean="0">
                <a:solidFill>
                  <a:schemeClr val="tx1"/>
                </a:solidFill>
              </a:rPr>
              <a:pPr/>
              <a:t>11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BD51F647-C9CE-42C8-A87E-AD572CD89531}" type="slidenum">
              <a:rPr lang="en-US" altLang="en-US" sz="1200" smtClean="0">
                <a:solidFill>
                  <a:schemeClr val="tx1"/>
                </a:solidFill>
              </a:rPr>
              <a:pPr/>
              <a:t>12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A77CCD06-B362-4276-8665-02388F1E1E4F}" type="slidenum">
              <a:rPr lang="en-US" altLang="en-US" sz="1200" smtClean="0">
                <a:solidFill>
                  <a:schemeClr val="tx1"/>
                </a:solidFill>
              </a:rPr>
              <a:pPr/>
              <a:t>13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b="1" smtClean="0"/>
              <a:t>Emperical</a:t>
            </a:r>
            <a:r>
              <a:rPr lang="en-US" altLang="en-US" smtClean="0"/>
              <a:t> approach:  run the program many times—this is probably the best thing to do if you have time to do it.</a:t>
            </a:r>
          </a:p>
          <a:p>
            <a:r>
              <a:rPr lang="en-US" altLang="en-US" smtClean="0"/>
              <a:t>Some caveats</a:t>
            </a:r>
          </a:p>
          <a:p>
            <a:r>
              <a:rPr lang="en-US" altLang="en-US" smtClean="0"/>
              <a:t>	- requires you to implement every alg you want to evaluate</a:t>
            </a:r>
          </a:p>
          <a:p>
            <a:r>
              <a:rPr lang="en-US" altLang="en-US" smtClean="0"/>
              <a:t>	- results may be particular to type of machine you’re using</a:t>
            </a:r>
          </a:p>
          <a:p>
            <a:r>
              <a:rPr lang="en-US" altLang="en-US" smtClean="0"/>
              <a:t>	- need to test on same data sizes and distributions you expect to see in practice</a:t>
            </a:r>
          </a:p>
          <a:p>
            <a:endParaRPr lang="en-US" altLang="en-US" smtClean="0"/>
          </a:p>
          <a:p>
            <a:r>
              <a:rPr lang="en-US" altLang="en-US" b="1" smtClean="0"/>
              <a:t>Analytical</a:t>
            </a:r>
            <a:r>
              <a:rPr lang="en-US" altLang="en-US" smtClean="0"/>
              <a:t> approach:  count operations, come up with (upper/lower) bounds on running time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A92B580D-0B23-4ADE-833E-8CC043B8342B}" type="slidenum">
              <a:rPr lang="en-US" altLang="en-US" sz="1200" smtClean="0">
                <a:solidFill>
                  <a:schemeClr val="tx1"/>
                </a:solidFill>
              </a:rPr>
              <a:pPr/>
              <a:t>14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4143829" y="9121974"/>
            <a:ext cx="3171371" cy="47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92" tIns="46445" rIns="92892" bIns="46445" anchor="b"/>
          <a:lstStyle>
            <a:lvl1pPr defTabSz="9286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286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286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286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286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370146C0-D36B-49E5-BC3D-592DEF7198DB}" type="slidenum">
              <a:rPr lang="en-US" altLang="en-US" sz="1200">
                <a:solidFill>
                  <a:schemeClr val="tx1"/>
                </a:solidFill>
              </a:rPr>
              <a:pPr algn="r">
                <a:spcBef>
                  <a:spcPct val="0"/>
                </a:spcBef>
              </a:pPr>
              <a:t>14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6820"/>
            <a:ext cx="5367867" cy="4323456"/>
          </a:xfrm>
          <a:noFill/>
        </p:spPr>
        <p:txBody>
          <a:bodyPr vert="horz" lIns="92784" tIns="46393" rIns="92784" bIns="46393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190DB1E1-F765-46BA-9093-6D44CB48B43B}" type="slidenum">
              <a:rPr lang="en-US" altLang="en-US" sz="1200" smtClean="0">
                <a:solidFill>
                  <a:schemeClr val="tx1"/>
                </a:solidFill>
              </a:rPr>
              <a:pPr/>
              <a:t>15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876" y="4560988"/>
            <a:ext cx="5365448" cy="4319289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B8CE97C7-8F13-45DF-84A7-6144F35D9646}" type="slidenum">
              <a:rPr lang="en-US" altLang="en-US" sz="1200" smtClean="0">
                <a:solidFill>
                  <a:schemeClr val="tx1"/>
                </a:solidFill>
              </a:rPr>
              <a:pPr/>
              <a:t>16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Linear, binary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650B3D16-CDED-4C0E-B2BD-5AED33A60E77}" type="slidenum">
              <a:rPr lang="en-US" altLang="en-US" sz="1200" smtClean="0">
                <a:solidFill>
                  <a:schemeClr val="tx1"/>
                </a:solidFill>
              </a:rPr>
              <a:pPr/>
              <a:t>17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CURLESS: this is a weird algorithm, shouldn’t it actually return the location of the key, rather than just say if it was found?</a:t>
            </a:r>
          </a:p>
          <a:p>
            <a:pPr algn="just"/>
            <a:endParaRPr lang="en-US" altLang="en-US" smtClean="0"/>
          </a:p>
          <a:p>
            <a:r>
              <a:rPr lang="en-US" altLang="en-US" smtClean="0"/>
              <a:t>Arguably, the best case is a zero length array query…n=0…but this doesn’t tell us best case a fn of n.</a:t>
            </a:r>
          </a:p>
          <a:p>
            <a:endParaRPr lang="en-US" altLang="en-US" smtClean="0"/>
          </a:p>
          <a:p>
            <a:r>
              <a:rPr lang="en-US" altLang="en-US" smtClean="0"/>
              <a:t>T(n) = n (we are looking for “exact” runtimes)</a:t>
            </a:r>
          </a:p>
          <a:p>
            <a:r>
              <a:rPr lang="en-US" altLang="en-US" smtClean="0"/>
              <a:t>loop init: 1</a:t>
            </a:r>
          </a:p>
          <a:p>
            <a:r>
              <a:rPr lang="en-US" altLang="en-US" smtClean="0"/>
              <a:t>Loop check: n+1 (max, if not found)</a:t>
            </a:r>
          </a:p>
          <a:p>
            <a:r>
              <a:rPr lang="en-US" altLang="en-US" smtClean="0"/>
              <a:t>Loop counter: n</a:t>
            </a:r>
          </a:p>
          <a:p>
            <a:r>
              <a:rPr lang="en-US" altLang="en-US" smtClean="0"/>
              <a:t>Conditional inside loop: n</a:t>
            </a:r>
          </a:p>
          <a:p>
            <a:r>
              <a:rPr lang="en-US" altLang="en-US" smtClean="0"/>
              <a:t>Best = T(n)=4, T(0) = 2, Worst if not found = T(n) = 3n + 3</a:t>
            </a:r>
          </a:p>
          <a:p>
            <a:r>
              <a:rPr lang="en-US" altLang="en-US" smtClean="0"/>
              <a:t>[note that average depends on if found]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1A4EC73F-3E2D-49DD-9F81-CAF86E92616A}" type="slidenum">
              <a:rPr lang="en-US" altLang="en-US" sz="1200" smtClean="0">
                <a:solidFill>
                  <a:schemeClr val="tx1"/>
                </a:solidFill>
              </a:rPr>
              <a:pPr/>
              <a:t>18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Here we (somewhat arbitrarily) count arithmetic ops, compares, returns, but not array indexing, function call, conditional.</a:t>
            </a:r>
          </a:p>
          <a:p>
            <a:r>
              <a:rPr lang="en-US" altLang="en-US" smtClean="0"/>
              <a:t>e.g., mid = (high + low) / 2 is 2 ops, if (key == array[mid]) is 1 op.  Lame, but need to choose some convention.</a:t>
            </a:r>
          </a:p>
          <a:p>
            <a:r>
              <a:rPr lang="en-US" altLang="en-US" smtClean="0"/>
              <a:t>Best = 5, or 2 if n=0, </a:t>
            </a:r>
          </a:p>
          <a:p>
            <a:r>
              <a:rPr lang="en-US" altLang="en-US" smtClean="0"/>
              <a:t>Worst = 7 + T(n/2)</a:t>
            </a:r>
          </a:p>
          <a:p>
            <a:r>
              <a:rPr lang="en-US" altLang="en-US" smtClean="0"/>
              <a:t>Uh-oh.  Let’s go to the next slide.  We’ll come back and fill out these numbers later.</a:t>
            </a:r>
          </a:p>
          <a:p>
            <a:endParaRPr lang="en-US" altLang="en-US" smtClean="0"/>
          </a:p>
          <a:p>
            <a:r>
              <a:rPr lang="en-US" altLang="en-US" smtClean="0"/>
              <a:t>Worst if not found = 7 log_2 n + 9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BF8E4779-A0EA-49AB-97B9-1DBEA0784B59}" type="slidenum">
              <a:rPr lang="en-US" altLang="en-US" sz="1200" smtClean="0">
                <a:solidFill>
                  <a:schemeClr val="tx1"/>
                </a:solidFill>
              </a:rPr>
              <a:pPr/>
              <a:t>19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1. T(n) = 7 + T( floor(n/2) )</a:t>
            </a:r>
          </a:p>
          <a:p>
            <a:r>
              <a:rPr lang="en-US" altLang="en-US" dirty="0" smtClean="0"/>
              <a:t>    T(1) = 7 + T(0) = 9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2. T(n) = 7 + (7 + T( floor(n/4) ) ) = 14 + T( floor(n/4) )</a:t>
            </a:r>
          </a:p>
          <a:p>
            <a:r>
              <a:rPr lang="en-US" altLang="en-US" dirty="0" smtClean="0"/>
              <a:t>   T(n) = 7 + (7 + (7 + T( floor(n/8) ) ) = 21 + T( floor(n/8) )</a:t>
            </a:r>
          </a:p>
          <a:p>
            <a:r>
              <a:rPr lang="en-US" altLang="en-US" dirty="0" smtClean="0"/>
              <a:t>   So, if k is the number of expansions, the general expression is:</a:t>
            </a:r>
          </a:p>
          <a:p>
            <a:r>
              <a:rPr lang="en-US" altLang="en-US" dirty="0" smtClean="0"/>
              <a:t>         T(n) = 7k + T( floor( n/(2^k) ) )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3. Since the base case is n = 1, we need to find a value of k such that the value of floor( n/(2^k) ) is 1 (which removes T(n) from the RHS of the equation, thus giving us a closed-form expression).  A value of k = log_2 n gives us this.  Setting k = log_2 n, we have:</a:t>
            </a:r>
          </a:p>
          <a:p>
            <a:r>
              <a:rPr lang="en-US" altLang="en-US" dirty="0" smtClean="0"/>
              <a:t>          T(n) = 7 log_2 n + T(1)</a:t>
            </a:r>
          </a:p>
          <a:p>
            <a:r>
              <a:rPr lang="en-US" altLang="en-US" dirty="0" smtClean="0"/>
              <a:t>          T(n) = 7 log_2 n + 9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C1960D44-33F1-4EC9-AC95-9325432B5826}" type="slidenum">
              <a:rPr lang="en-US" altLang="en-US" sz="1200" smtClean="0">
                <a:solidFill>
                  <a:schemeClr val="tx1"/>
                </a:solidFill>
              </a:rPr>
              <a:pPr/>
              <a:t>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876" y="4560988"/>
            <a:ext cx="5365448" cy="4319289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231BA987-66A1-43E6-B013-7BD5CEC71F2B}" type="slidenum">
              <a:rPr lang="en-US" altLang="en-US" sz="1200" smtClean="0">
                <a:solidFill>
                  <a:schemeClr val="tx1"/>
                </a:solidFill>
              </a:rPr>
              <a:pPr/>
              <a:t>20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Linear Search:  3,   3n+3</a:t>
            </a:r>
          </a:p>
          <a:p>
            <a:r>
              <a:rPr lang="en-US" altLang="en-US" smtClean="0"/>
              <a:t>Binary Search:  4,   7logN + 9</a:t>
            </a:r>
          </a:p>
          <a:p>
            <a:endParaRPr lang="en-US" altLang="en-US" smtClean="0"/>
          </a:p>
          <a:p>
            <a:r>
              <a:rPr lang="en-US" altLang="en-US" smtClean="0"/>
              <a:t>BS wins for n &gt; 7</a:t>
            </a:r>
          </a:p>
          <a:p>
            <a:endParaRPr lang="en-US" altLang="en-US" smtClean="0"/>
          </a:p>
          <a:p>
            <a:r>
              <a:rPr lang="en-US" altLang="en-US" smtClean="0"/>
              <a:t>Some students will probably say “Binary search, because it’s O( log n ), whereas linear search is O( n )”.  But the point of this discussion is that big-O notation obscures some important factors (like constants!) and we really don’t know the input size.</a:t>
            </a:r>
          </a:p>
          <a:p>
            <a:endParaRPr lang="en-US" altLang="en-US" smtClean="0"/>
          </a:p>
          <a:p>
            <a:r>
              <a:rPr lang="en-US" altLang="en-US" smtClean="0"/>
              <a:t>To make a meaningful comparison, we need to know more information.  What information might that be?</a:t>
            </a:r>
          </a:p>
          <a:p>
            <a:r>
              <a:rPr lang="en-US" altLang="en-US" smtClean="0"/>
              <a:t>  (1) what our priorities are (runtime?  Memory footprint?)</a:t>
            </a:r>
          </a:p>
          <a:p>
            <a:r>
              <a:rPr lang="en-US" altLang="en-US" smtClean="0"/>
              <a:t>  (2) what the input size is (or, even better, what the input is!)</a:t>
            </a:r>
          </a:p>
          <a:p>
            <a:r>
              <a:rPr lang="en-US" altLang="en-US" smtClean="0"/>
              <a:t>  (3) our platform/machine – we saw on the earlier chart that architecture made a difference!</a:t>
            </a:r>
          </a:p>
          <a:p>
            <a:r>
              <a:rPr lang="en-US" altLang="en-US" smtClean="0"/>
              <a:t>  (4) other …</a:t>
            </a:r>
          </a:p>
          <a:p>
            <a:endParaRPr lang="en-US" altLang="en-US" smtClean="0"/>
          </a:p>
          <a:p>
            <a:r>
              <a:rPr lang="en-US" altLang="en-US" smtClean="0"/>
              <a:t>Big-O notation gives us a way to compare algorithms without this information, but the cost is a loss of precision.</a:t>
            </a: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0B3DAAD9-43EA-47B9-A528-82B5BC6760CF}" type="slidenum">
              <a:rPr lang="en-US" altLang="en-US" sz="1200" smtClean="0">
                <a:solidFill>
                  <a:schemeClr val="tx1"/>
                </a:solidFill>
              </a:rPr>
              <a:pPr/>
              <a:t>21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I ran linear search over and over and plotted the running times.</a:t>
            </a:r>
          </a:p>
          <a:p>
            <a:r>
              <a:rPr lang="en-US" altLang="en-US" smtClean="0"/>
              <a:t>Specifically:</a:t>
            </a:r>
          </a:p>
          <a:p>
            <a:r>
              <a:rPr lang="en-US" altLang="en-US" smtClean="0"/>
              <a:t>	- created a random array of size N</a:t>
            </a:r>
          </a:p>
          <a:p>
            <a:r>
              <a:rPr lang="en-US" altLang="en-US" smtClean="0"/>
              <a:t>	- did several random searches (N/10 to be exact)</a:t>
            </a:r>
          </a:p>
          <a:p>
            <a:r>
              <a:rPr lang="en-US" altLang="en-US" smtClean="0"/>
              <a:t>	- generated a new random array and new searches, iterating 10 times</a:t>
            </a:r>
          </a:p>
          <a:p>
            <a:r>
              <a:rPr lang="en-US" altLang="en-US" smtClean="0"/>
              <a:t>Note color encoding—some run times occur more often then others (red is most frequent). </a:t>
            </a:r>
          </a:p>
          <a:p>
            <a:r>
              <a:rPr lang="en-US" altLang="en-US" smtClean="0"/>
              <a:t>	- why are the red dots at the top?</a:t>
            </a:r>
          </a:p>
          <a:p>
            <a:r>
              <a:rPr lang="en-US" altLang="en-US" smtClean="0"/>
              <a:t>This gives a pretty good picture of the running time characteristics of this algorithm—uniform under the triangle, with a peak at the top.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93DCCD9E-302C-4BD6-BD3D-288FA5A8415A}" type="slidenum">
              <a:rPr lang="en-US" altLang="en-US" sz="1200" smtClean="0">
                <a:solidFill>
                  <a:schemeClr val="tx1"/>
                </a:solidFill>
              </a:rPr>
              <a:pPr/>
              <a:t>22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Same for binary search…</a:t>
            </a:r>
          </a:p>
          <a:p>
            <a:r>
              <a:rPr lang="en-US" altLang="en-US" smtClean="0"/>
              <a:t>How do you compare these?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3F150393-86AC-4FE4-90E1-C8EE2E6162F2}" type="slidenum">
              <a:rPr lang="en-US" altLang="en-US" sz="1200" smtClean="0">
                <a:solidFill>
                  <a:schemeClr val="tx1"/>
                </a:solidFill>
              </a:rPr>
              <a:pPr/>
              <a:t>23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Binary better almost all of the time, especially for large values of N.</a:t>
            </a:r>
          </a:p>
          <a:p>
            <a:r>
              <a:rPr lang="en-US" altLang="en-US" smtClean="0"/>
              <a:t>Linear is better for small values of N</a:t>
            </a:r>
          </a:p>
          <a:p>
            <a:r>
              <a:rPr lang="en-US" altLang="en-US" smtClean="0"/>
              <a:t>Linear best case always beats out binary best case (bottom of the graph)</a:t>
            </a:r>
          </a:p>
          <a:p>
            <a:endParaRPr lang="en-US" altLang="en-US" smtClean="0"/>
          </a:p>
          <a:p>
            <a:r>
              <a:rPr lang="en-US" altLang="en-US" smtClean="0"/>
              <a:t>There also seem to be some trends (linear slope vs. logarithmic).  Can we quantify these?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B170DB35-F4BB-4DD2-8A90-BD5183491202}" type="slidenum">
              <a:rPr lang="en-US" altLang="en-US" sz="1200" smtClean="0">
                <a:solidFill>
                  <a:schemeClr val="tx1"/>
                </a:solidFill>
              </a:rPr>
              <a:pPr/>
              <a:t>24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Okay, so the point of all those pretty pictures is to show that, while constants matter, they don’t really matter as much as the </a:t>
            </a:r>
            <a:r>
              <a:rPr lang="en-US" altLang="en-US" i="1" smtClean="0"/>
              <a:t>order</a:t>
            </a:r>
            <a:r>
              <a:rPr lang="en-US" altLang="en-US" smtClean="0"/>
              <a:t> for “sufficiently large” input (“large” depends, of course, on the constants).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DFE18581-D432-47E4-8F5A-B55D67B9BCBA}" type="slidenum">
              <a:rPr lang="en-US" altLang="en-US" sz="1200" smtClean="0">
                <a:solidFill>
                  <a:schemeClr val="tx1"/>
                </a:solidFill>
              </a:rPr>
              <a:pPr/>
              <a:t>25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5E87B766-4460-4A62-B39A-49E12CA05741}" type="slidenum">
              <a:rPr lang="en-US" altLang="en-US" sz="1200" smtClean="0">
                <a:solidFill>
                  <a:schemeClr val="tx1"/>
                </a:solidFill>
              </a:rPr>
              <a:pPr/>
              <a:t>26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4BFBB75C-222B-4588-866C-D6F325090956}" type="slidenum">
              <a:rPr lang="en-US" altLang="en-US" sz="1200" smtClean="0">
                <a:solidFill>
                  <a:schemeClr val="tx1"/>
                </a:solidFill>
              </a:rPr>
              <a:pPr/>
              <a:t>27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38D6021F-5B44-47DE-B6DE-A1EE88300976}" type="slidenum">
              <a:rPr lang="en-US" altLang="en-US" sz="1200" smtClean="0">
                <a:solidFill>
                  <a:schemeClr val="tx1"/>
                </a:solidFill>
              </a:rPr>
              <a:pPr/>
              <a:t>28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0EA4A5EA-2787-4E24-AA74-3FEDE1B98E51}" type="slidenum">
              <a:rPr lang="en-US" altLang="en-US" sz="1200" smtClean="0">
                <a:solidFill>
                  <a:schemeClr val="tx1"/>
                </a:solidFill>
              </a:rPr>
              <a:pPr/>
              <a:t>29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14375" indent="-274638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098550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538288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1978025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4352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8924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3496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068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25FF9EB8-73B8-480F-A4A2-C92707B78722}" type="slidenum">
              <a:rPr lang="en-US" altLang="en-US" sz="1300" smtClean="0">
                <a:solidFill>
                  <a:schemeClr val="tx1"/>
                </a:solidFill>
              </a:rPr>
              <a:pPr/>
              <a:t>3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16" y="4560899"/>
            <a:ext cx="5363371" cy="43195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You’ve probably seen the Q before. If so, this is an opportunity to get familiar with how we will be treating concepts in this class.  If not, then the Q is a simple but very powerful abstraction, and you should make sure you understand it thoroughly.</a:t>
            </a:r>
          </a:p>
          <a:p>
            <a:endParaRPr lang="en-US" altLang="en-US" smtClean="0"/>
          </a:p>
          <a:p>
            <a:r>
              <a:rPr lang="en-US" altLang="en-US" smtClean="0"/>
              <a:t>Note the lack of any implementation details – just the interface and key properties that must be satisfied.</a:t>
            </a: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35FCE81F-E19F-442C-B24D-338810313230}" type="slidenum">
              <a:rPr lang="en-US" altLang="en-US" sz="1200" smtClean="0">
                <a:solidFill>
                  <a:schemeClr val="tx1"/>
                </a:solidFill>
              </a:rPr>
              <a:pPr/>
              <a:t>30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Modify eqn, to h(n) &lt;= cf(n) for all n&gt;= n_0  </a:t>
            </a: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2789BDCD-6EAE-413D-8EAF-9323327534C1}" type="slidenum">
              <a:rPr lang="en-US" altLang="en-US" sz="1200" smtClean="0">
                <a:solidFill>
                  <a:schemeClr val="tx1"/>
                </a:solidFill>
              </a:rPr>
              <a:pPr/>
              <a:t>31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D2D98315-8063-4F4F-8DDA-24F82CBB52BB}" type="slidenum">
              <a:rPr lang="en-US" altLang="en-US" sz="1200" smtClean="0">
                <a:solidFill>
                  <a:schemeClr val="tx1"/>
                </a:solidFill>
              </a:rPr>
              <a:pPr/>
              <a:t>32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F0537E75-3CC4-42AA-B7BB-8576FCDAAFFE}" type="slidenum">
              <a:rPr lang="en-US" altLang="en-US" sz="1200" smtClean="0">
                <a:solidFill>
                  <a:schemeClr val="tx1"/>
                </a:solidFill>
              </a:rPr>
              <a:pPr/>
              <a:t>33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For c = 1, the crossover happens at n = 100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129C706F-2DE7-4E4A-AD9E-7252E8406283}" type="slidenum">
              <a:rPr lang="en-US" altLang="en-US" sz="1200" smtClean="0">
                <a:solidFill>
                  <a:schemeClr val="tx1"/>
                </a:solidFill>
              </a:rPr>
              <a:pPr/>
              <a:t>34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3E26529A-CD9C-4EBA-A915-7D6E7F8765C2}" type="slidenum">
              <a:rPr lang="en-US" altLang="en-US" sz="1200" smtClean="0">
                <a:solidFill>
                  <a:schemeClr val="tx1"/>
                </a:solidFill>
              </a:rPr>
              <a:pPr/>
              <a:t>35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So why bother with these constants?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CBBE6CAD-895C-44C2-A113-93B30306B448}" type="slidenum">
              <a:rPr lang="en-US" altLang="en-US" sz="1200" smtClean="0">
                <a:solidFill>
                  <a:schemeClr val="tx1"/>
                </a:solidFill>
              </a:rPr>
              <a:pPr/>
              <a:t>36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n=2:  LHS = 16</a:t>
            </a:r>
          </a:p>
          <a:p>
            <a:endParaRPr lang="en-US" altLang="en-US" smtClean="0"/>
          </a:p>
          <a:p>
            <a:r>
              <a:rPr lang="en-US" altLang="en-US" smtClean="0"/>
              <a:t>So set n_0 = 2, c = 16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2FA4EC0F-2C10-40F7-88AD-1A60A3A5AA3C}" type="slidenum">
              <a:rPr lang="en-US" altLang="en-US" sz="1200" smtClean="0">
                <a:solidFill>
                  <a:schemeClr val="tx1"/>
                </a:solidFill>
              </a:rPr>
              <a:pPr/>
              <a:t>37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plot 7logN + 9 bounded by 15logN above, and 5logN below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A597B99D-DAB3-441A-9693-F0498E0E9613}" type="slidenum">
              <a:rPr lang="en-US" altLang="en-US" sz="1200" smtClean="0">
                <a:solidFill>
                  <a:schemeClr val="tx1"/>
                </a:solidFill>
              </a:rPr>
              <a:pPr/>
              <a:t>38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DE24607B-00E6-4949-AF92-1E338BAEC2F9}" type="slidenum">
              <a:rPr lang="en-US" altLang="en-US" sz="1200" smtClean="0">
                <a:solidFill>
                  <a:schemeClr val="tx1"/>
                </a:solidFill>
              </a:rPr>
              <a:pPr/>
              <a:t>39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086" y="4560988"/>
            <a:ext cx="5363029" cy="4319289"/>
          </a:xfrm>
          <a:noFill/>
        </p:spPr>
        <p:txBody>
          <a:bodyPr vert="horz" lIns="96478" tIns="48238" rIns="96478" bIns="48238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14375" indent="-274638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098550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538288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1978025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4352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8924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3496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068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E43C2D5C-6784-46DF-A808-062BA941A1E8}" type="slidenum">
              <a:rPr lang="en-US" altLang="en-US" sz="1300" smtClean="0">
                <a:solidFill>
                  <a:schemeClr val="tx1"/>
                </a:solidFill>
              </a:rPr>
              <a:pPr/>
              <a:t>4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16" y="4560899"/>
            <a:ext cx="5363371" cy="43195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A5BD0FC1-6220-45D1-AE18-92675328ECBB}" type="slidenum">
              <a:rPr lang="en-US" altLang="en-US" sz="1200" smtClean="0">
                <a:solidFill>
                  <a:schemeClr val="tx1"/>
                </a:solidFill>
              </a:rPr>
              <a:pPr/>
              <a:t>40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chemeClr val="accent2"/>
                </a:solidFill>
                <a:sym typeface="Symbol" pitchFamily="18" charset="2"/>
              </a:rPr>
              <a:t>N in Omega (log N) </a:t>
            </a:r>
          </a:p>
          <a:p>
            <a:endParaRPr lang="en-US" altLang="en-US" smtClean="0">
              <a:solidFill>
                <a:schemeClr val="accent2"/>
              </a:solidFill>
              <a:sym typeface="Symbol" pitchFamily="18" charset="2"/>
            </a:endParaRPr>
          </a:p>
          <a:p>
            <a:r>
              <a:rPr lang="en-US" altLang="en-US" smtClean="0">
                <a:solidFill>
                  <a:schemeClr val="accent2"/>
                </a:solidFill>
                <a:sym typeface="Symbol" pitchFamily="18" charset="2"/>
              </a:rPr>
              <a:t>N in O(N^2)</a:t>
            </a:r>
            <a:endParaRPr lang="en-US" altLang="en-US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F13DA730-B476-4775-A5C9-E9D943B56100}" type="slidenum">
              <a:rPr lang="en-US" altLang="en-US" sz="1200" smtClean="0">
                <a:solidFill>
                  <a:schemeClr val="tx1"/>
                </a:solidFill>
              </a:rPr>
              <a:pPr/>
              <a:t>41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chemeClr val="accent2"/>
                </a:solidFill>
                <a:sym typeface="Symbol" pitchFamily="18" charset="2"/>
              </a:rPr>
              <a:t>7logN + 9 in O(logN)</a:t>
            </a:r>
          </a:p>
          <a:p>
            <a:r>
              <a:rPr lang="en-US" altLang="en-US" smtClean="0">
                <a:solidFill>
                  <a:schemeClr val="accent2"/>
                </a:solidFill>
                <a:sym typeface="Symbol" pitchFamily="18" charset="2"/>
              </a:rPr>
              <a:t>7logN + 9 in Omega(logN)</a:t>
            </a:r>
            <a:endParaRPr lang="en-US" altLang="en-US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79AAB8D5-0A11-447C-B040-30DB8587A9CA}" type="slidenum">
              <a:rPr lang="en-US" altLang="en-US" sz="1200" smtClean="0">
                <a:solidFill>
                  <a:schemeClr val="tx1"/>
                </a:solidFill>
              </a:rPr>
              <a:pPr/>
              <a:t>42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chemeClr val="accent2"/>
                </a:solidFill>
                <a:sym typeface="Symbol" pitchFamily="18" charset="2"/>
              </a:rPr>
              <a:t>The strictly less/greater than versions are less common</a:t>
            </a:r>
            <a:endParaRPr lang="en-US" altLang="en-US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01CE34A2-FFC6-4F33-81B5-604E2DD830CA}" type="slidenum">
              <a:rPr lang="en-US" altLang="en-US" sz="1200" smtClean="0">
                <a:solidFill>
                  <a:schemeClr val="tx1"/>
                </a:solidFill>
              </a:rPr>
              <a:pPr/>
              <a:t>43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Note how they all look suspiciously like copy-and-paste definitions …</a:t>
            </a:r>
          </a:p>
          <a:p>
            <a:endParaRPr lang="en-US" altLang="en-US" smtClean="0"/>
          </a:p>
          <a:p>
            <a:r>
              <a:rPr lang="en-US" altLang="en-US" smtClean="0"/>
              <a:t>Make sure that they notice the only difference between the relations -- less-than, less-than-or-equal, etc.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FB05C41F-280E-4230-9B74-54FA6DFC33BC}" type="slidenum">
              <a:rPr lang="en-US" altLang="en-US" sz="1200" smtClean="0">
                <a:solidFill>
                  <a:schemeClr val="tx1"/>
                </a:solidFill>
              </a:rPr>
              <a:pPr/>
              <a:t>44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In fact, it’s not just the intuitive chart, but it’s the chart of definitions!  Notice how similar the formal definitions all were … they only differed in the relations which we highlighted in blue!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026F3A87-30BE-463B-89AA-A3D96BF2D4EE}" type="slidenum">
              <a:rPr lang="en-US" altLang="en-US" sz="1200" smtClean="0">
                <a:solidFill>
                  <a:schemeClr val="tx1"/>
                </a:solidFill>
              </a:rPr>
              <a:pPr/>
              <a:t>45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876" y="4560988"/>
            <a:ext cx="5365448" cy="4319289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We already discussed the bound flavor. All of these can be applied to any analysis case. For example, we’ll later prove that sorting in the worst case takes at least n log n time. That’s a lower bound on a worst case.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Average case is hard! What does “average” mean. For example, what’s the average case for searching an unordered list (as precise as possible, not asymptotic).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WRONG! It’s about n, not 1/2 n. Why? You have to search the whole thing if the elt is not there.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Note there’s two senses of tight. I’ll try to avoid the terminology “asymptotically tight” and stick with the lower def’n of tight. O(inf) is not tight!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defTabSz="966788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2048F6E1-0E94-4A88-BB09-7B727FBB4A8F}" type="slidenum">
              <a:rPr lang="en-US" altLang="en-US" sz="1200" smtClean="0">
                <a:solidFill>
                  <a:schemeClr val="tx1"/>
                </a:solidFill>
              </a:rPr>
              <a:pPr/>
              <a:t>46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086" y="4560988"/>
            <a:ext cx="5363029" cy="4319289"/>
          </a:xfrm>
          <a:noFill/>
        </p:spPr>
        <p:txBody>
          <a:bodyPr vert="horz" lIns="96478" tIns="48238" rIns="96478" bIns="48238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14375" indent="-274638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098550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538288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1978025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4352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8924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3496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068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47F12C06-30F4-4D07-8958-88093D90529F}" type="slidenum">
              <a:rPr lang="en-US" altLang="en-US" sz="1300" smtClean="0">
                <a:solidFill>
                  <a:schemeClr val="tx1"/>
                </a:solidFill>
              </a:rPr>
              <a:pPr/>
              <a:t>5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16" y="4560899"/>
            <a:ext cx="5363371" cy="43195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Here is a data structure implementation of the Q.</a:t>
            </a:r>
          </a:p>
          <a:p>
            <a:r>
              <a:rPr lang="en-US" altLang="en-US" dirty="0" smtClean="0"/>
              <a:t>The queue is stored as an array.</a:t>
            </a:r>
          </a:p>
          <a:p>
            <a:r>
              <a:rPr lang="en-US" altLang="en-US" dirty="0" err="1" smtClean="0"/>
              <a:t>shiftLeftOne</a:t>
            </a:r>
            <a:r>
              <a:rPr lang="en-US" altLang="en-US" dirty="0" smtClean="0"/>
              <a:t> is expensive!  </a:t>
            </a:r>
          </a:p>
          <a:p>
            <a:endParaRPr lang="en-US" altLang="en-US" dirty="0" smtClean="0"/>
          </a:p>
          <a:p>
            <a:r>
              <a:rPr lang="en-US" altLang="en-US" b="1" dirty="0" smtClean="0"/>
              <a:t>There’s also another problem here. What’s wrong with the </a:t>
            </a:r>
            <a:r>
              <a:rPr lang="en-US" altLang="en-US" b="1" dirty="0" err="1" smtClean="0"/>
              <a:t>Enqueue</a:t>
            </a:r>
            <a:r>
              <a:rPr lang="en-US" altLang="en-US" b="1" dirty="0" smtClean="0"/>
              <a:t> and </a:t>
            </a:r>
            <a:r>
              <a:rPr lang="en-US" altLang="en-US" b="1" dirty="0" err="1" smtClean="0"/>
              <a:t>Dequeue</a:t>
            </a:r>
            <a:r>
              <a:rPr lang="en-US" altLang="en-US" b="1" dirty="0" smtClean="0"/>
              <a:t> functions?</a:t>
            </a:r>
          </a:p>
          <a:p>
            <a:endParaRPr lang="en-US" altLang="en-US" b="1" dirty="0" smtClean="0"/>
          </a:p>
          <a:p>
            <a:r>
              <a:rPr lang="en-US" altLang="en-US" b="1" dirty="0" smtClean="0"/>
              <a:t>Your data structures should be robust!</a:t>
            </a:r>
            <a:r>
              <a:rPr lang="en-US" altLang="en-US" dirty="0" smtClean="0"/>
              <a:t> Make them robust before you even consider thinking about making them efficient! That is an order!</a:t>
            </a:r>
          </a:p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14375" indent="-274638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098550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538288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1978025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4352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8924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3496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068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D4BCAECB-BB50-4643-A925-F846CA6A618B}" type="slidenum">
              <a:rPr lang="en-US" altLang="en-US" sz="1300" smtClean="0">
                <a:solidFill>
                  <a:schemeClr val="tx1"/>
                </a:solidFill>
              </a:rPr>
              <a:pPr/>
              <a:t>6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16" y="4560899"/>
            <a:ext cx="5363371" cy="43195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Here is another data structure implementation of the Q.</a:t>
            </a:r>
          </a:p>
          <a:p>
            <a:r>
              <a:rPr lang="en-US" altLang="en-US" dirty="0" smtClean="0"/>
              <a:t>The queue is stored as an array, and, to avoid shifting all the elements each time an element is </a:t>
            </a:r>
            <a:r>
              <a:rPr lang="en-US" altLang="en-US" dirty="0" err="1" smtClean="0"/>
              <a:t>dequeued</a:t>
            </a:r>
            <a:r>
              <a:rPr lang="en-US" altLang="en-US" dirty="0" smtClean="0"/>
              <a:t>, we imagine that the array wraps around on itself.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Test for empty/full:  front = back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Can we do something smarter when full?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14375" indent="-274638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098550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538288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1978025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4352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8924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3496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068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7EADF361-F837-4BB7-9A2A-0C72D4D3F27F}" type="slidenum">
              <a:rPr lang="en-US" altLang="en-US" sz="1300" smtClean="0">
                <a:solidFill>
                  <a:schemeClr val="tx1"/>
                </a:solidFill>
              </a:rPr>
              <a:pPr/>
              <a:t>7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14375" indent="-274638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098550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538288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1978025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4352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8924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3496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068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78326E5A-D565-48A9-8F72-93478170DB49}" type="slidenum">
              <a:rPr lang="en-US" altLang="en-US" sz="1300" smtClean="0">
                <a:solidFill>
                  <a:schemeClr val="tx1"/>
                </a:solidFill>
              </a:rPr>
              <a:pPr/>
              <a:t>8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16" y="4560899"/>
            <a:ext cx="5363371" cy="43195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Advantage of circular array?   Faster (except for resize), simpler memory management</a:t>
            </a:r>
          </a:p>
          <a:p>
            <a:r>
              <a:rPr lang="en-US" altLang="en-US" smtClean="0"/>
              <a:t>Advantage of linked list?  No max size (or need to reallocate/copy)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14375" indent="-274638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098550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538288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1978025" indent="-219075" defTabSz="920750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4352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8924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3496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06825" indent="-219075" defTabSz="92075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4BE4EC1B-2898-4C5B-A287-7AA66FDAC488}" type="slidenum">
              <a:rPr lang="en-US" altLang="en-US" sz="1300" smtClean="0">
                <a:solidFill>
                  <a:schemeClr val="tx1"/>
                </a:solidFill>
              </a:rPr>
              <a:pPr/>
              <a:t>9</a:t>
            </a:fld>
            <a:endParaRPr lang="en-US" altLang="en-US" sz="1300" smtClean="0">
              <a:solidFill>
                <a:schemeClr val="tx1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ED858-C996-4F1C-9ABD-6B6E3D5F0A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33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000C3-B44E-49A6-94F9-09B2B0A93A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89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08D81-F155-4CA8-BE6C-35BA9FE18D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85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291F0-60F1-4F29-B060-2D26529DF1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296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D62FA-A2F7-48CC-9F31-D19E8F226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71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161E5-969E-42CF-911A-78CC34C58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44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28235-83AE-444A-8D8C-6A7B4C176D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34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A3107-F4CB-40DB-A2B3-0C86E23B2A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87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36CD-F36E-4EA7-8622-EB15AAC70E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06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C2108-0DA2-4BE1-9EFE-E7A51CE4D4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22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4681D-5452-4B74-8B66-13521F6103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794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591C4-820E-41E8-8371-0F8181C04B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62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A80D9-A9DE-4E26-B9EA-9EFE44D0BF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75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5EC2B01-7EAE-4FD5-A4A3-0930D44387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5.xml"/><Relationship Id="rId4" Type="http://schemas.openxmlformats.org/officeDocument/2006/relationships/tags" Target="../tags/tag1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3" Type="http://schemas.openxmlformats.org/officeDocument/2006/relationships/tags" Target="../tags/tag150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" Type="http://schemas.openxmlformats.org/officeDocument/2006/relationships/tags" Target="../tags/tag149.xml"/><Relationship Id="rId16" Type="http://schemas.openxmlformats.org/officeDocument/2006/relationships/tags" Target="../tags/tag163.xml"/><Relationship Id="rId20" Type="http://schemas.openxmlformats.org/officeDocument/2006/relationships/tags" Target="../tags/tag167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5" Type="http://schemas.openxmlformats.org/officeDocument/2006/relationships/tags" Target="../tags/tag152.xml"/><Relationship Id="rId15" Type="http://schemas.openxmlformats.org/officeDocument/2006/relationships/tags" Target="../tags/tag162.xml"/><Relationship Id="rId10" Type="http://schemas.openxmlformats.org/officeDocument/2006/relationships/tags" Target="../tags/tag157.xml"/><Relationship Id="rId19" Type="http://schemas.openxmlformats.org/officeDocument/2006/relationships/tags" Target="../tags/tag166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Relationship Id="rId2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72.xml"/><Relationship Id="rId4" Type="http://schemas.openxmlformats.org/officeDocument/2006/relationships/tags" Target="../tags/tag17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tags" Target="../tags/tag185.xml"/><Relationship Id="rId18" Type="http://schemas.openxmlformats.org/officeDocument/2006/relationships/tags" Target="../tags/tag190.xml"/><Relationship Id="rId3" Type="http://schemas.openxmlformats.org/officeDocument/2006/relationships/tags" Target="../tags/tag175.xml"/><Relationship Id="rId21" Type="http://schemas.openxmlformats.org/officeDocument/2006/relationships/tags" Target="../tags/tag193.xml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17" Type="http://schemas.openxmlformats.org/officeDocument/2006/relationships/tags" Target="../tags/tag189.xml"/><Relationship Id="rId2" Type="http://schemas.openxmlformats.org/officeDocument/2006/relationships/tags" Target="../tags/tag174.xml"/><Relationship Id="rId16" Type="http://schemas.openxmlformats.org/officeDocument/2006/relationships/tags" Target="../tags/tag188.xml"/><Relationship Id="rId20" Type="http://schemas.openxmlformats.org/officeDocument/2006/relationships/tags" Target="../tags/tag192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24" Type="http://schemas.openxmlformats.org/officeDocument/2006/relationships/notesSlide" Target="../notesSlides/notesSlide18.xml"/><Relationship Id="rId5" Type="http://schemas.openxmlformats.org/officeDocument/2006/relationships/tags" Target="../tags/tag177.xml"/><Relationship Id="rId15" Type="http://schemas.openxmlformats.org/officeDocument/2006/relationships/tags" Target="../tags/tag187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82.xml"/><Relationship Id="rId19" Type="http://schemas.openxmlformats.org/officeDocument/2006/relationships/tags" Target="../tags/tag191.xml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Relationship Id="rId22" Type="http://schemas.openxmlformats.org/officeDocument/2006/relationships/tags" Target="../tags/tag19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9.xml"/><Relationship Id="rId4" Type="http://schemas.openxmlformats.org/officeDocument/2006/relationships/tags" Target="../tags/tag19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0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20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9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3" Type="http://schemas.openxmlformats.org/officeDocument/2006/relationships/tags" Target="../tags/tag21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9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13" Type="http://schemas.openxmlformats.org/officeDocument/2006/relationships/image" Target="../media/image3.jpeg"/><Relationship Id="rId3" Type="http://schemas.openxmlformats.org/officeDocument/2006/relationships/tags" Target="../tags/tag218.xml"/><Relationship Id="rId7" Type="http://schemas.openxmlformats.org/officeDocument/2006/relationships/tags" Target="../tags/tag222.xml"/><Relationship Id="rId12" Type="http://schemas.openxmlformats.org/officeDocument/2006/relationships/notesSlide" Target="../notesSlides/notesSlide23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20.xml"/><Relationship Id="rId10" Type="http://schemas.openxmlformats.org/officeDocument/2006/relationships/tags" Target="../tags/tag225.xml"/><Relationship Id="rId4" Type="http://schemas.openxmlformats.org/officeDocument/2006/relationships/tags" Target="../tags/tag219.xml"/><Relationship Id="rId9" Type="http://schemas.openxmlformats.org/officeDocument/2006/relationships/tags" Target="../tags/tag224.xml"/><Relationship Id="rId1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.wmf"/><Relationship Id="rId3" Type="http://schemas.openxmlformats.org/officeDocument/2006/relationships/tags" Target="../tags/tag230.xml"/><Relationship Id="rId7" Type="http://schemas.openxmlformats.org/officeDocument/2006/relationships/tags" Target="../tags/tag234.xml"/><Relationship Id="rId12" Type="http://schemas.openxmlformats.org/officeDocument/2006/relationships/oleObject" Target="../embeddings/oleObject2.bin"/><Relationship Id="rId2" Type="http://schemas.openxmlformats.org/officeDocument/2006/relationships/tags" Target="../tags/tag229.xml"/><Relationship Id="rId1" Type="http://schemas.openxmlformats.org/officeDocument/2006/relationships/vmlDrawing" Target="../drawings/vmlDrawing1.vml"/><Relationship Id="rId6" Type="http://schemas.openxmlformats.org/officeDocument/2006/relationships/tags" Target="../tags/tag233.xml"/><Relationship Id="rId11" Type="http://schemas.openxmlformats.org/officeDocument/2006/relationships/image" Target="../media/image5.wmf"/><Relationship Id="rId5" Type="http://schemas.openxmlformats.org/officeDocument/2006/relationships/tags" Target="../tags/tag232.xml"/><Relationship Id="rId10" Type="http://schemas.openxmlformats.org/officeDocument/2006/relationships/oleObject" Target="../embeddings/oleObject1.bin"/><Relationship Id="rId4" Type="http://schemas.openxmlformats.org/officeDocument/2006/relationships/tags" Target="../tags/tag231.xml"/><Relationship Id="rId9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240.xml"/><Relationship Id="rId7" Type="http://schemas.openxmlformats.org/officeDocument/2006/relationships/notesSlide" Target="../notesSlides/notesSlide28.xml"/><Relationship Id="rId2" Type="http://schemas.openxmlformats.org/officeDocument/2006/relationships/tags" Target="../tags/tag239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2.xml"/><Relationship Id="rId4" Type="http://schemas.openxmlformats.org/officeDocument/2006/relationships/tags" Target="../tags/tag241.xml"/><Relationship Id="rId9" Type="http://schemas.openxmlformats.org/officeDocument/2006/relationships/image" Target="../media/image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56.xml"/><Relationship Id="rId7" Type="http://schemas.openxmlformats.org/officeDocument/2006/relationships/image" Target="../media/image8.png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7" Type="http://schemas.openxmlformats.org/officeDocument/2006/relationships/image" Target="../media/image9.png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tags" Target="../tags/tag281.xml"/><Relationship Id="rId7" Type="http://schemas.openxmlformats.org/officeDocument/2006/relationships/oleObject" Target="../embeddings/oleObject4.bin"/><Relationship Id="rId2" Type="http://schemas.openxmlformats.org/officeDocument/2006/relationships/tags" Target="../tags/tag280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4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wmf"/><Relationship Id="rId3" Type="http://schemas.openxmlformats.org/officeDocument/2006/relationships/tags" Target="../tags/tag286.xml"/><Relationship Id="rId7" Type="http://schemas.openxmlformats.org/officeDocument/2006/relationships/tags" Target="../tags/tag290.xml"/><Relationship Id="rId12" Type="http://schemas.openxmlformats.org/officeDocument/2006/relationships/oleObject" Target="../embeddings/oleObject6.bin"/><Relationship Id="rId2" Type="http://schemas.openxmlformats.org/officeDocument/2006/relationships/tags" Target="../tags/tag285.xml"/><Relationship Id="rId1" Type="http://schemas.openxmlformats.org/officeDocument/2006/relationships/vmlDrawing" Target="../drawings/vmlDrawing4.vml"/><Relationship Id="rId6" Type="http://schemas.openxmlformats.org/officeDocument/2006/relationships/tags" Target="../tags/tag289.xml"/><Relationship Id="rId11" Type="http://schemas.openxmlformats.org/officeDocument/2006/relationships/image" Target="../media/image11.wmf"/><Relationship Id="rId5" Type="http://schemas.openxmlformats.org/officeDocument/2006/relationships/tags" Target="../tags/tag288.xml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5.bin"/><Relationship Id="rId4" Type="http://schemas.openxmlformats.org/officeDocument/2006/relationships/tags" Target="../tags/tag287.xml"/><Relationship Id="rId9" Type="http://schemas.openxmlformats.org/officeDocument/2006/relationships/notesSlide" Target="../notesSlides/notesSlide43.xml"/><Relationship Id="rId14" Type="http://schemas.openxmlformats.org/officeDocument/2006/relationships/oleObject" Target="../embeddings/oleObject7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4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4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5" Type="http://schemas.openxmlformats.org/officeDocument/2006/relationships/notesSlide" Target="../notesSlides/notesSlide46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26" Type="http://schemas.openxmlformats.org/officeDocument/2006/relationships/tags" Target="../tags/tag44.xml"/><Relationship Id="rId3" Type="http://schemas.openxmlformats.org/officeDocument/2006/relationships/tags" Target="../tags/tag21.xml"/><Relationship Id="rId21" Type="http://schemas.openxmlformats.org/officeDocument/2006/relationships/tags" Target="../tags/tag39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5" Type="http://schemas.openxmlformats.org/officeDocument/2006/relationships/tags" Target="../tags/tag43.xml"/><Relationship Id="rId33" Type="http://schemas.openxmlformats.org/officeDocument/2006/relationships/notesSlide" Target="../notesSlides/notesSlide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tags" Target="../tags/tag38.xml"/><Relationship Id="rId29" Type="http://schemas.openxmlformats.org/officeDocument/2006/relationships/tags" Target="../tags/tag47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tags" Target="../tags/tag42.xml"/><Relationship Id="rId32" Type="http://schemas.openxmlformats.org/officeDocument/2006/relationships/slideLayout" Target="../slideLayouts/slideLayout4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tags" Target="../tags/tag41.xml"/><Relationship Id="rId28" Type="http://schemas.openxmlformats.org/officeDocument/2006/relationships/tags" Target="../tags/tag46.xml"/><Relationship Id="rId10" Type="http://schemas.openxmlformats.org/officeDocument/2006/relationships/tags" Target="../tags/tag28.xml"/><Relationship Id="rId19" Type="http://schemas.openxmlformats.org/officeDocument/2006/relationships/tags" Target="../tags/tag37.xml"/><Relationship Id="rId31" Type="http://schemas.openxmlformats.org/officeDocument/2006/relationships/tags" Target="../tags/tag49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tags" Target="../tags/tag40.xml"/><Relationship Id="rId27" Type="http://schemas.openxmlformats.org/officeDocument/2006/relationships/tags" Target="../tags/tag45.xml"/><Relationship Id="rId30" Type="http://schemas.openxmlformats.org/officeDocument/2006/relationships/tags" Target="../tags/tag4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26" Type="http://schemas.openxmlformats.org/officeDocument/2006/relationships/tags" Target="../tags/tag75.xml"/><Relationship Id="rId3" Type="http://schemas.openxmlformats.org/officeDocument/2006/relationships/tags" Target="../tags/tag52.xml"/><Relationship Id="rId21" Type="http://schemas.openxmlformats.org/officeDocument/2006/relationships/tags" Target="../tags/tag70.xml"/><Relationship Id="rId34" Type="http://schemas.openxmlformats.org/officeDocument/2006/relationships/slideLayout" Target="../slideLayouts/slideLayout4.xml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tags" Target="../tags/tag74.xml"/><Relationship Id="rId33" Type="http://schemas.openxmlformats.org/officeDocument/2006/relationships/tags" Target="../tags/tag82.xml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0" Type="http://schemas.openxmlformats.org/officeDocument/2006/relationships/tags" Target="../tags/tag69.xml"/><Relationship Id="rId29" Type="http://schemas.openxmlformats.org/officeDocument/2006/relationships/tags" Target="../tags/tag78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tags" Target="../tags/tag73.xml"/><Relationship Id="rId32" Type="http://schemas.openxmlformats.org/officeDocument/2006/relationships/tags" Target="../tags/tag81.xml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tags" Target="../tags/tag72.xml"/><Relationship Id="rId28" Type="http://schemas.openxmlformats.org/officeDocument/2006/relationships/tags" Target="../tags/tag77.xml"/><Relationship Id="rId10" Type="http://schemas.openxmlformats.org/officeDocument/2006/relationships/tags" Target="../tags/tag59.xml"/><Relationship Id="rId19" Type="http://schemas.openxmlformats.org/officeDocument/2006/relationships/tags" Target="../tags/tag68.xml"/><Relationship Id="rId31" Type="http://schemas.openxmlformats.org/officeDocument/2006/relationships/tags" Target="../tags/tag80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tags" Target="../tags/tag71.xml"/><Relationship Id="rId27" Type="http://schemas.openxmlformats.org/officeDocument/2006/relationships/tags" Target="../tags/tag76.xml"/><Relationship Id="rId30" Type="http://schemas.openxmlformats.org/officeDocument/2006/relationships/tags" Target="../tags/tag79.xml"/><Relationship Id="rId3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tags" Target="../tags/tag95.xml"/><Relationship Id="rId18" Type="http://schemas.openxmlformats.org/officeDocument/2006/relationships/tags" Target="../tags/tag100.xml"/><Relationship Id="rId26" Type="http://schemas.openxmlformats.org/officeDocument/2006/relationships/tags" Target="../tags/tag108.xml"/><Relationship Id="rId3" Type="http://schemas.openxmlformats.org/officeDocument/2006/relationships/tags" Target="../tags/tag85.xml"/><Relationship Id="rId21" Type="http://schemas.openxmlformats.org/officeDocument/2006/relationships/tags" Target="../tags/tag103.xml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tags" Target="../tags/tag99.xml"/><Relationship Id="rId25" Type="http://schemas.openxmlformats.org/officeDocument/2006/relationships/tags" Target="../tags/tag107.xml"/><Relationship Id="rId2" Type="http://schemas.openxmlformats.org/officeDocument/2006/relationships/tags" Target="../tags/tag84.xml"/><Relationship Id="rId16" Type="http://schemas.openxmlformats.org/officeDocument/2006/relationships/tags" Target="../tags/tag98.xml"/><Relationship Id="rId20" Type="http://schemas.openxmlformats.org/officeDocument/2006/relationships/tags" Target="../tags/tag102.xml"/><Relationship Id="rId29" Type="http://schemas.openxmlformats.org/officeDocument/2006/relationships/tags" Target="../tags/tag111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24" Type="http://schemas.openxmlformats.org/officeDocument/2006/relationships/tags" Target="../tags/tag106.xml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23" Type="http://schemas.openxmlformats.org/officeDocument/2006/relationships/tags" Target="../tags/tag105.xml"/><Relationship Id="rId28" Type="http://schemas.openxmlformats.org/officeDocument/2006/relationships/tags" Target="../tags/tag110.xml"/><Relationship Id="rId10" Type="http://schemas.openxmlformats.org/officeDocument/2006/relationships/tags" Target="../tags/tag92.xml"/><Relationship Id="rId19" Type="http://schemas.openxmlformats.org/officeDocument/2006/relationships/tags" Target="../tags/tag101.xml"/><Relationship Id="rId31" Type="http://schemas.openxmlformats.org/officeDocument/2006/relationships/notesSlide" Target="../notesSlides/notesSlide7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Relationship Id="rId22" Type="http://schemas.openxmlformats.org/officeDocument/2006/relationships/tags" Target="../tags/tag104.xml"/><Relationship Id="rId27" Type="http://schemas.openxmlformats.org/officeDocument/2006/relationships/tags" Target="../tags/tag109.xml"/><Relationship Id="rId30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2" Type="http://schemas.openxmlformats.org/officeDocument/2006/relationships/tags" Target="../tags/tag118.xml"/><Relationship Id="rId16" Type="http://schemas.openxmlformats.org/officeDocument/2006/relationships/notesSlide" Target="../notesSlides/notesSlide9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5" Type="http://schemas.openxmlformats.org/officeDocument/2006/relationships/tags" Target="../tags/tag121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26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CSE 332: Abstractions</a:t>
            </a:r>
            <a:br>
              <a:rPr lang="en-US" altLang="en-US" dirty="0" smtClean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Stacks and Queues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dirty="0" smtClean="0"/>
              <a:t>Spring 2016</a:t>
            </a:r>
          </a:p>
          <a:p>
            <a:r>
              <a:rPr lang="en-US" altLang="en-US" dirty="0" smtClean="0"/>
              <a:t>Richard Anderson</a:t>
            </a:r>
          </a:p>
          <a:p>
            <a:r>
              <a:rPr lang="en-US" altLang="en-US" dirty="0" smtClean="0"/>
              <a:t>Lecture </a:t>
            </a:r>
            <a:r>
              <a:rPr lang="en-US" altLang="en-US" dirty="0" smtClean="0"/>
              <a:t>2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324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Stacks in Practice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smtClean="0"/>
              <a:t>Function call stack</a:t>
            </a:r>
          </a:p>
          <a:p>
            <a:r>
              <a:rPr lang="en-US" altLang="en-US" smtClean="0"/>
              <a:t>Removing recursion</a:t>
            </a:r>
          </a:p>
          <a:p>
            <a:r>
              <a:rPr lang="en-US" altLang="en-US" smtClean="0"/>
              <a:t>Balancing symbols (parentheses)</a:t>
            </a:r>
          </a:p>
          <a:p>
            <a:r>
              <a:rPr lang="en-US" altLang="en-US" smtClean="0"/>
              <a:t>Evaluating postfix or “reverse Polish” notation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F581E7-D2B1-4A06-A900-127F9D6873ED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3600"/>
            <a:ext cx="7772400" cy="1295400"/>
          </a:xfrm>
        </p:spPr>
        <p:txBody>
          <a:bodyPr/>
          <a:lstStyle/>
          <a:p>
            <a:r>
              <a:rPr lang="en-US" altLang="en-US" dirty="0" smtClean="0"/>
              <a:t>CSE 332: Data Abstractions</a:t>
            </a:r>
            <a:br>
              <a:rPr lang="en-US" altLang="en-US" dirty="0" smtClean="0"/>
            </a:br>
            <a:r>
              <a:rPr lang="en-US" altLang="en-US" dirty="0" smtClean="0"/>
              <a:t>Asymptotic Analysis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4691063"/>
            <a:ext cx="6400800" cy="1752600"/>
          </a:xfrm>
        </p:spPr>
        <p:txBody>
          <a:bodyPr/>
          <a:lstStyle/>
          <a:p>
            <a:r>
              <a:rPr lang="en-US" altLang="en-US" dirty="0" smtClean="0"/>
              <a:t>Richard Anderson, Spring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A32D34-F265-4BE4-82AF-92B77EF52B1C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Algorithm Analysis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1371600"/>
            <a:ext cx="8001000" cy="4876800"/>
          </a:xfrm>
        </p:spPr>
        <p:txBody>
          <a:bodyPr/>
          <a:lstStyle/>
          <a:p>
            <a:r>
              <a:rPr lang="en-US" altLang="en-US" sz="2400" dirty="0" smtClean="0"/>
              <a:t>Correctness:</a:t>
            </a:r>
          </a:p>
          <a:p>
            <a:pPr lvl="1"/>
            <a:r>
              <a:rPr lang="en-US" altLang="en-US" dirty="0" smtClean="0"/>
              <a:t>Does the algorithm do what is intended.</a:t>
            </a:r>
          </a:p>
          <a:p>
            <a:pPr lvl="1"/>
            <a:endParaRPr lang="en-US" altLang="en-US" dirty="0" smtClean="0"/>
          </a:p>
          <a:p>
            <a:r>
              <a:rPr lang="en-US" altLang="en-US" sz="2400" dirty="0" smtClean="0"/>
              <a:t>Performance:</a:t>
            </a:r>
          </a:p>
          <a:p>
            <a:pPr lvl="1"/>
            <a:r>
              <a:rPr lang="en-US" altLang="en-US" dirty="0" smtClean="0"/>
              <a:t>Speed	 </a:t>
            </a:r>
            <a:r>
              <a:rPr lang="en-US" altLang="en-US" dirty="0" smtClean="0">
                <a:solidFill>
                  <a:srgbClr val="FF0000"/>
                </a:solidFill>
              </a:rPr>
              <a:t>time complexity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Memory	 </a:t>
            </a:r>
            <a:r>
              <a:rPr lang="en-US" altLang="en-US" dirty="0" smtClean="0">
                <a:solidFill>
                  <a:srgbClr val="FF0000"/>
                </a:solidFill>
              </a:rPr>
              <a:t>space complexity</a:t>
            </a:r>
          </a:p>
          <a:p>
            <a:pPr lvl="1"/>
            <a:endParaRPr lang="en-US" altLang="en-US" dirty="0" smtClean="0">
              <a:solidFill>
                <a:srgbClr val="FF0000"/>
              </a:solidFill>
            </a:endParaRPr>
          </a:p>
          <a:p>
            <a:r>
              <a:rPr lang="en-US" altLang="en-US" dirty="0" smtClean="0"/>
              <a:t>Why analyze?</a:t>
            </a:r>
          </a:p>
          <a:p>
            <a:pPr lvl="1"/>
            <a:r>
              <a:rPr lang="en-US" altLang="en-US" dirty="0" smtClean="0"/>
              <a:t>To make good design decisions</a:t>
            </a:r>
          </a:p>
          <a:p>
            <a:pPr lvl="1"/>
            <a:r>
              <a:rPr lang="en-US" altLang="en-US" dirty="0" smtClean="0"/>
              <a:t>Enable you to look at an algorithm (or code) and identify the bottlenecks, etc.</a:t>
            </a:r>
          </a:p>
          <a:p>
            <a:pPr lvl="1"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93A07D-3C05-452F-918B-6D14675246BA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How to measure performance?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9221" name="Text Box 4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5624513"/>
            <a:ext cx="78486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1"/>
                </a:solidFill>
                <a:latin typeface="Times New Roman" pitchFamily="18" charset="0"/>
              </a:rPr>
              <a:t>Empirical (plot):  code it up, run lots of times, plot times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1"/>
                </a:solidFill>
                <a:latin typeface="Times New Roman" pitchFamily="18" charset="0"/>
              </a:rPr>
              <a:t>Analytical (eqs):  count ops, derive bounds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FF1516-4511-4D11-B7F2-D6D6F8EDA759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10243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1143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>
              <a:buFontTx/>
              <a:buNone/>
            </a:pPr>
            <a:r>
              <a:rPr lang="en-US" altLang="en-US" dirty="0"/>
              <a:t>We will focus on analyzing time complexity.  First, we have some “rules” to help measure how long it takes to do things:</a:t>
            </a:r>
          </a:p>
          <a:p>
            <a:pPr lvl="1">
              <a:buFontTx/>
              <a:buNone/>
            </a:pPr>
            <a:endParaRPr lang="en-US" altLang="en-US" dirty="0"/>
          </a:p>
          <a:p>
            <a:pPr lvl="1">
              <a:buFontTx/>
              <a:buNone/>
            </a:pPr>
            <a:endParaRPr lang="en-US" altLang="en-US" dirty="0"/>
          </a:p>
          <a:p>
            <a:pPr lvl="1">
              <a:buFontTx/>
              <a:buNone/>
            </a:pPr>
            <a:endParaRPr lang="en-US" altLang="en-US" dirty="0"/>
          </a:p>
          <a:p>
            <a:pPr lvl="1">
              <a:buFontTx/>
              <a:buNone/>
            </a:pPr>
            <a:endParaRPr lang="en-US" altLang="en-US" dirty="0"/>
          </a:p>
          <a:p>
            <a:pPr lvl="1">
              <a:buFontTx/>
              <a:buNone/>
            </a:pPr>
            <a:endParaRPr lang="en-US" altLang="en-US" dirty="0"/>
          </a:p>
          <a:p>
            <a:pPr lvl="1">
              <a:buFontTx/>
              <a:buNone/>
            </a:pPr>
            <a:endParaRPr lang="en-US" altLang="en-US" dirty="0"/>
          </a:p>
          <a:p>
            <a:pPr lvl="1">
              <a:buFontTx/>
              <a:buNone/>
            </a:pPr>
            <a:endParaRPr lang="en-US" altLang="en-US" dirty="0"/>
          </a:p>
          <a:p>
            <a:pPr lvl="1">
              <a:buFontTx/>
              <a:buNone/>
            </a:pPr>
            <a:r>
              <a:rPr lang="en-US" altLang="en-US" dirty="0"/>
              <a:t>Second, we will be interested in </a:t>
            </a:r>
            <a:r>
              <a:rPr lang="en-US" altLang="en-US" b="1" dirty="0" smtClean="0"/>
              <a:t>Worse </a:t>
            </a:r>
            <a:r>
              <a:rPr lang="en-US" altLang="en-US" dirty="0" smtClean="0"/>
              <a:t>performance (average and best case sometimes).</a:t>
            </a:r>
            <a:endParaRPr lang="en-US" altLang="en-US" dirty="0"/>
          </a:p>
        </p:txBody>
      </p:sp>
      <p:sp>
        <p:nvSpPr>
          <p:cNvPr id="10244" name="Slide Number Placeholder 6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6E406BF-6B60-46BA-A4DE-2A55095A1AE8}" type="slidenum">
              <a:rPr lang="en-US" altLang="en-US" sz="1400"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304800" y="381000"/>
            <a:ext cx="8534400" cy="838200"/>
          </a:xfrm>
        </p:spPr>
        <p:txBody>
          <a:bodyPr/>
          <a:lstStyle/>
          <a:p>
            <a:r>
              <a:rPr lang="en-US" altLang="en-US" sz="4000" smtClean="0"/>
              <a:t>Analyzing Performance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4294967295"/>
            <p:custDataLst>
              <p:tags r:id="rId4"/>
            </p:custDataLst>
          </p:nvPr>
        </p:nvSpPr>
        <p:spPr>
          <a:xfrm>
            <a:off x="-457200" y="2743200"/>
            <a:ext cx="4881563" cy="3505200"/>
          </a:xfrm>
        </p:spPr>
        <p:txBody>
          <a:bodyPr/>
          <a:lstStyle/>
          <a:p>
            <a:pPr algn="r">
              <a:buFontTx/>
              <a:buNone/>
            </a:pPr>
            <a:r>
              <a:rPr lang="en-US" altLang="en-US" sz="2400" b="1" dirty="0" smtClean="0"/>
              <a:t>Basic operations</a:t>
            </a:r>
          </a:p>
          <a:p>
            <a:pPr algn="r">
              <a:buFontTx/>
              <a:buNone/>
            </a:pPr>
            <a:r>
              <a:rPr lang="en-US" altLang="en-US" sz="2400" b="1" dirty="0" smtClean="0"/>
              <a:t>Consecutive statements</a:t>
            </a:r>
          </a:p>
          <a:p>
            <a:pPr algn="r">
              <a:buFontTx/>
              <a:buNone/>
            </a:pPr>
            <a:r>
              <a:rPr lang="en-US" altLang="en-US" sz="2400" b="1" dirty="0" smtClean="0"/>
              <a:t>Conditionals</a:t>
            </a:r>
          </a:p>
          <a:p>
            <a:pPr algn="r">
              <a:buFontTx/>
              <a:buNone/>
            </a:pPr>
            <a:r>
              <a:rPr lang="en-US" altLang="en-US" sz="2400" b="1" dirty="0" smtClean="0"/>
              <a:t>Loops</a:t>
            </a:r>
          </a:p>
          <a:p>
            <a:pPr algn="r">
              <a:buFontTx/>
              <a:buNone/>
            </a:pPr>
            <a:r>
              <a:rPr lang="en-US" altLang="en-US" sz="2400" b="1" dirty="0" smtClean="0"/>
              <a:t>Function calls</a:t>
            </a:r>
          </a:p>
          <a:p>
            <a:pPr algn="r">
              <a:buFontTx/>
              <a:buNone/>
            </a:pPr>
            <a:r>
              <a:rPr lang="en-US" altLang="en-US" sz="2400" b="1" dirty="0" smtClean="0"/>
              <a:t>Recursive functions</a:t>
            </a:r>
          </a:p>
        </p:txBody>
      </p:sp>
      <p:sp>
        <p:nvSpPr>
          <p:cNvPr id="10247" name="Rectangle 4"/>
          <p:cNvSpPr>
            <a:spLocks noGrp="1" noChangeArrowheads="1"/>
          </p:cNvSpPr>
          <p:nvPr>
            <p:ph type="body" sz="half" idx="4294967295"/>
            <p:custDataLst>
              <p:tags r:id="rId5"/>
            </p:custDataLst>
          </p:nvPr>
        </p:nvSpPr>
        <p:spPr>
          <a:xfrm>
            <a:off x="4419600" y="2743200"/>
            <a:ext cx="4800600" cy="3505200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accent2"/>
                </a:solidFill>
              </a:rPr>
              <a:t>Constant time</a:t>
            </a:r>
          </a:p>
          <a:p>
            <a:pPr eaLnBrk="1" hangingPunct="1"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accent2"/>
                </a:solidFill>
              </a:rPr>
              <a:t>Sum of times</a:t>
            </a:r>
          </a:p>
          <a:p>
            <a:pPr eaLnBrk="1" hangingPunct="1"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accent2"/>
                </a:solidFill>
              </a:rPr>
              <a:t>Test, plus larger branch cost</a:t>
            </a:r>
          </a:p>
          <a:p>
            <a:pPr eaLnBrk="1" hangingPunct="1"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accent2"/>
                </a:solidFill>
              </a:rPr>
              <a:t>Sum of iterations</a:t>
            </a:r>
          </a:p>
          <a:p>
            <a:pPr eaLnBrk="1" hangingPunct="1"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accent2"/>
                </a:solidFill>
              </a:rPr>
              <a:t>Cost of function body</a:t>
            </a:r>
          </a:p>
          <a:p>
            <a:pPr eaLnBrk="1" hangingPunct="1"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accent2"/>
                </a:solidFill>
              </a:rPr>
              <a:t>Solve recurrence relation…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15BA62-2BC4-4757-9D93-1705238BF3A2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Complexity cases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We’ll start by focusing on two cases.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smtClean="0"/>
              <a:t>Problem size </a:t>
            </a:r>
            <a:r>
              <a:rPr lang="en-US" altLang="en-US" b="1" smtClean="0">
                <a:solidFill>
                  <a:srgbClr val="0033CC"/>
                </a:solidFill>
              </a:rPr>
              <a:t>N</a:t>
            </a:r>
          </a:p>
          <a:p>
            <a:pPr lvl="1"/>
            <a:r>
              <a:rPr lang="en-US" altLang="en-US" b="1" smtClean="0"/>
              <a:t>Worst-case complexity</a:t>
            </a:r>
            <a:r>
              <a:rPr lang="en-US" altLang="en-US" smtClean="0"/>
              <a:t>: </a:t>
            </a:r>
            <a:r>
              <a:rPr lang="en-US" altLang="en-US" b="1" smtClean="0">
                <a:solidFill>
                  <a:schemeClr val="accent2"/>
                </a:solidFill>
              </a:rPr>
              <a:t>max</a:t>
            </a:r>
            <a:r>
              <a:rPr lang="en-US" altLang="en-US" smtClean="0"/>
              <a:t> # steps algorithm takes on “most challenging” input of size </a:t>
            </a:r>
            <a:r>
              <a:rPr lang="en-US" altLang="en-US" b="1" smtClean="0">
                <a:solidFill>
                  <a:srgbClr val="0033CC"/>
                </a:solidFill>
              </a:rPr>
              <a:t>N</a:t>
            </a:r>
            <a:br>
              <a:rPr lang="en-US" altLang="en-US" b="1" smtClean="0">
                <a:solidFill>
                  <a:srgbClr val="0033CC"/>
                </a:solidFill>
              </a:rPr>
            </a:br>
            <a:endParaRPr lang="en-US" altLang="en-US" b="1" smtClean="0">
              <a:solidFill>
                <a:srgbClr val="0033CC"/>
              </a:solidFill>
            </a:endParaRPr>
          </a:p>
          <a:p>
            <a:pPr lvl="1"/>
            <a:r>
              <a:rPr lang="en-US" altLang="en-US" b="1" smtClean="0"/>
              <a:t>Best-case complexity:</a:t>
            </a:r>
            <a:r>
              <a:rPr lang="en-US" altLang="en-US" smtClean="0"/>
              <a:t> </a:t>
            </a:r>
            <a:r>
              <a:rPr lang="en-US" altLang="en-US" b="1" smtClean="0">
                <a:solidFill>
                  <a:schemeClr val="accent2"/>
                </a:solidFill>
              </a:rPr>
              <a:t>min</a:t>
            </a:r>
            <a:r>
              <a:rPr lang="en-US" altLang="en-US" smtClean="0"/>
              <a:t> # steps algorithm takes on “easiest” input of size </a:t>
            </a:r>
            <a:r>
              <a:rPr lang="en-US" altLang="en-US" b="1" smtClean="0">
                <a:solidFill>
                  <a:srgbClr val="0033CC"/>
                </a:solidFill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F71A34-CF14-42E6-B1C0-D01F6DF6669D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dirty="0" smtClean="0">
                <a:latin typeface="+mn-lt"/>
              </a:rPr>
              <a:t>Exercise - Searching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144463" y="1905000"/>
            <a:ext cx="8985250" cy="44958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altLang="en-US" sz="2400" smtClean="0">
                <a:latin typeface="Courier New" pitchFamily="49" charset="0"/>
              </a:rPr>
              <a:t>bool </a:t>
            </a:r>
            <a:r>
              <a:rPr lang="en-US" altLang="en-US" sz="2400" b="1" smtClean="0">
                <a:latin typeface="Courier New" pitchFamily="49" charset="0"/>
              </a:rPr>
              <a:t>ArrayContains</a:t>
            </a:r>
            <a:r>
              <a:rPr lang="en-US" altLang="en-US" sz="2400" smtClean="0">
                <a:latin typeface="Courier New" pitchFamily="49" charset="0"/>
              </a:rPr>
              <a:t>(int array[], int n, int key){</a:t>
            </a:r>
          </a:p>
          <a:p>
            <a:pPr>
              <a:buFontTx/>
              <a:buNone/>
            </a:pPr>
            <a:r>
              <a:rPr lang="en-US" altLang="en-US" sz="2000" smtClean="0"/>
              <a:t>	// Insert your algorithm here</a:t>
            </a:r>
          </a:p>
          <a:p>
            <a:pPr>
              <a:buFontTx/>
              <a:buNone/>
            </a:pPr>
            <a:endParaRPr lang="en-US" altLang="en-US" sz="2000" smtClean="0">
              <a:latin typeface="Courier New" pitchFamily="49" charset="0"/>
            </a:endParaRPr>
          </a:p>
          <a:p>
            <a:pPr>
              <a:buFontTx/>
              <a:buNone/>
            </a:pPr>
            <a:endParaRPr lang="en-US" altLang="en-US" sz="2400" smtClean="0">
              <a:latin typeface="Courier New" pitchFamily="49" charset="0"/>
            </a:endParaRPr>
          </a:p>
          <a:p>
            <a:pPr>
              <a:buFontTx/>
              <a:buNone/>
            </a:pPr>
            <a:endParaRPr lang="en-US" altLang="en-US" sz="2400" smtClean="0">
              <a:latin typeface="Courier New" pitchFamily="49" charset="0"/>
            </a:endParaRPr>
          </a:p>
          <a:p>
            <a:pPr>
              <a:buFontTx/>
              <a:buNone/>
            </a:pPr>
            <a:endParaRPr lang="en-US" altLang="en-US" sz="2400" smtClean="0">
              <a:latin typeface="Courier New" pitchFamily="49" charset="0"/>
            </a:endParaRPr>
          </a:p>
          <a:p>
            <a:pPr>
              <a:buFontTx/>
              <a:buNone/>
            </a:pPr>
            <a:endParaRPr lang="en-US" altLang="en-US" sz="2400" smtClean="0">
              <a:latin typeface="Courier New" pitchFamily="49" charset="0"/>
            </a:endParaRPr>
          </a:p>
          <a:p>
            <a:pPr>
              <a:buFontTx/>
              <a:buNone/>
            </a:pPr>
            <a:endParaRPr lang="en-US" altLang="en-US" sz="240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altLang="en-US" sz="2400" smtClean="0">
                <a:latin typeface="Courier New" pitchFamily="49" charset="0"/>
              </a:rPr>
              <a:t>}</a:t>
            </a:r>
          </a:p>
        </p:txBody>
      </p:sp>
      <p:grpSp>
        <p:nvGrpSpPr>
          <p:cNvPr id="12293" name="Group 3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321050" y="1447800"/>
            <a:ext cx="4910138" cy="533400"/>
            <a:chOff x="2092" y="912"/>
            <a:chExt cx="3093" cy="336"/>
          </a:xfrm>
        </p:grpSpPr>
        <p:sp>
          <p:nvSpPr>
            <p:cNvPr id="12295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92" y="912"/>
              <a:ext cx="3093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2296" name="Line 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2476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297" name="Line 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2860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298" name="Line 8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244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299" name="Line 9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628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300" name="Line 10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012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301" name="Line 11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396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302" name="Line 12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780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303" name="Text Box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177" y="954"/>
              <a:ext cx="1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+mn-lt"/>
                </a:rPr>
                <a:t>2</a:t>
              </a:r>
            </a:p>
          </p:txBody>
        </p:sp>
        <p:sp>
          <p:nvSpPr>
            <p:cNvPr id="12304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61" y="9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3</a:t>
              </a:r>
            </a:p>
          </p:txBody>
        </p:sp>
        <p:sp>
          <p:nvSpPr>
            <p:cNvPr id="12305" name="Text 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45" y="9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5</a:t>
              </a:r>
            </a:p>
          </p:txBody>
        </p:sp>
        <p:sp>
          <p:nvSpPr>
            <p:cNvPr id="12306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301" y="9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16</a:t>
              </a:r>
            </a:p>
          </p:txBody>
        </p:sp>
        <p:sp>
          <p:nvSpPr>
            <p:cNvPr id="12307" name="Text Box 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692" y="9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37</a:t>
              </a:r>
            </a:p>
          </p:txBody>
        </p:sp>
        <p:sp>
          <p:nvSpPr>
            <p:cNvPr id="12308" name="Text Box 2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76" y="9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50</a:t>
              </a:r>
            </a:p>
          </p:txBody>
        </p:sp>
        <p:sp>
          <p:nvSpPr>
            <p:cNvPr id="12309" name="Text Box 2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438" y="9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73</a:t>
              </a:r>
            </a:p>
          </p:txBody>
        </p:sp>
        <p:sp>
          <p:nvSpPr>
            <p:cNvPr id="12310" name="Text Box 2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51" y="9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75</a:t>
              </a:r>
            </a:p>
          </p:txBody>
        </p:sp>
      </p:grpSp>
      <p:sp>
        <p:nvSpPr>
          <p:cNvPr id="12294" name="Text Box 2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29200" y="5943600"/>
            <a:ext cx="388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>
              <a:buFontTx/>
              <a:buNone/>
            </a:pPr>
            <a:r>
              <a:rPr lang="en-US" altLang="en-US" sz="2000" i="1">
                <a:solidFill>
                  <a:schemeClr val="accent2"/>
                </a:solidFill>
                <a:latin typeface="Times New Roman" pitchFamily="18" charset="0"/>
              </a:rPr>
              <a:t>What algorithm would you choose to implement this code snippet?</a:t>
            </a:r>
            <a:endParaRPr lang="en-US" altLang="en-US" sz="200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4E6EB1-E10C-47FE-B436-333A44330002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Linear Search Analysis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304800" y="1704975"/>
            <a:ext cx="8261350" cy="25685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itchFamily="49" charset="0"/>
              </a:rPr>
              <a:t>bool </a:t>
            </a:r>
            <a:r>
              <a:rPr lang="en-US" altLang="en-US" sz="1800" b="1" smtClean="0">
                <a:latin typeface="Courier New" pitchFamily="49" charset="0"/>
              </a:rPr>
              <a:t>LinearArrayContains</a:t>
            </a:r>
            <a:r>
              <a:rPr lang="en-US" altLang="en-US" sz="1800" smtClean="0">
                <a:latin typeface="Courier New" pitchFamily="49" charset="0"/>
              </a:rPr>
              <a:t>(int array[], int n, int key 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itchFamily="49" charset="0"/>
              </a:rPr>
              <a:t>	for( int i = 0; i &lt; n; i++ ) {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itchFamily="49" charset="0"/>
              </a:rPr>
              <a:t>		if( array[i] == key 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itchFamily="49" charset="0"/>
              </a:rPr>
              <a:t>		    </a:t>
            </a:r>
            <a:r>
              <a:rPr lang="en-US" altLang="en-US" sz="1800" smtClean="0"/>
              <a:t>// Found it!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itchFamily="49" charset="0"/>
              </a:rPr>
              <a:t>		    return true;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itchFamily="49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itchFamily="49" charset="0"/>
              </a:rPr>
              <a:t>	return false;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Courier New" pitchFamily="49" charset="0"/>
              </a:rPr>
              <a:t>}</a:t>
            </a:r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48400" y="1828800"/>
            <a:ext cx="2438400" cy="3886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000" smtClean="0"/>
          </a:p>
          <a:p>
            <a:endParaRPr lang="en-US" altLang="en-US" sz="2000" smtClean="0"/>
          </a:p>
          <a:p>
            <a:pPr>
              <a:buFontTx/>
              <a:buNone/>
            </a:pPr>
            <a:r>
              <a:rPr lang="en-US" altLang="en-US" sz="2000" smtClean="0"/>
              <a:t>Best Case:</a:t>
            </a:r>
          </a:p>
          <a:p>
            <a:pPr>
              <a:buFontTx/>
              <a:buNone/>
            </a:pPr>
            <a:r>
              <a:rPr lang="en-US" altLang="en-US" sz="2000" smtClean="0"/>
              <a:t>	</a:t>
            </a:r>
          </a:p>
          <a:p>
            <a:endParaRPr lang="en-US" altLang="en-US" sz="2000" smtClean="0"/>
          </a:p>
          <a:p>
            <a:pPr>
              <a:buFontTx/>
              <a:buNone/>
            </a:pPr>
            <a:r>
              <a:rPr lang="en-US" altLang="en-US" sz="2000" smtClean="0"/>
              <a:t>Worst Case:</a:t>
            </a:r>
          </a:p>
          <a:p>
            <a:pPr>
              <a:buFontTx/>
              <a:buNone/>
            </a:pPr>
            <a:r>
              <a:rPr lang="en-US" altLang="en-US" sz="2000" smtClean="0"/>
              <a:t>	</a:t>
            </a:r>
          </a:p>
        </p:txBody>
      </p:sp>
      <p:sp>
        <p:nvSpPr>
          <p:cNvPr id="13318" name="Text Box 5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5486400"/>
            <a:ext cx="464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1"/>
                </a:solidFill>
                <a:latin typeface="Times New Roman" pitchFamily="18" charset="0"/>
              </a:rPr>
              <a:t>Best: T(n) = 4, when at [0]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1"/>
                </a:solidFill>
                <a:latin typeface="Times New Roman" pitchFamily="18" charset="0"/>
              </a:rPr>
              <a:t>Worst: T(n) = 3n+3, when not found</a:t>
            </a:r>
          </a:p>
        </p:txBody>
      </p:sp>
      <p:sp>
        <p:nvSpPr>
          <p:cNvPr id="13319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0" y="2514600"/>
            <a:ext cx="28194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accent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886E19-9B79-499E-9250-521993448526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altLang="en-US" smtClean="0"/>
              <a:t>Binary Search Analysis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52400" y="1838325"/>
            <a:ext cx="7212013" cy="32750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smtClean="0">
                <a:latin typeface="Courier New" pitchFamily="49" charset="0"/>
              </a:rPr>
              <a:t>bool </a:t>
            </a:r>
            <a:r>
              <a:rPr lang="en-US" altLang="en-US" sz="1400" b="1" smtClean="0">
                <a:latin typeface="Courier New" pitchFamily="49" charset="0"/>
              </a:rPr>
              <a:t>BinArrayContains</a:t>
            </a:r>
            <a:r>
              <a:rPr lang="en-US" altLang="en-US" sz="1400" smtClean="0">
                <a:latin typeface="Courier New" pitchFamily="49" charset="0"/>
              </a:rPr>
              <a:t>( int array[], int low, int high, int key 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smtClean="0">
                <a:latin typeface="Courier New" pitchFamily="49" charset="0"/>
              </a:rPr>
              <a:t>	</a:t>
            </a:r>
            <a:r>
              <a:rPr lang="en-US" altLang="en-US" sz="1400" smtClean="0"/>
              <a:t>// The subarray is empty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smtClean="0">
                <a:latin typeface="Courier New" pitchFamily="49" charset="0"/>
              </a:rPr>
              <a:t>	if( low &gt; high ) return false;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400" smtClean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smtClean="0">
                <a:latin typeface="Courier New" pitchFamily="49" charset="0"/>
              </a:rPr>
              <a:t>	</a:t>
            </a:r>
            <a:r>
              <a:rPr lang="en-US" altLang="en-US" sz="1400" smtClean="0"/>
              <a:t>// Search this subarray recursively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smtClean="0">
                <a:latin typeface="Courier New" pitchFamily="49" charset="0"/>
              </a:rPr>
              <a:t>	int mid = (high + low) / 2;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smtClean="0">
                <a:latin typeface="Courier New" pitchFamily="49" charset="0"/>
              </a:rPr>
              <a:t>	if( key == array[mid] 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smtClean="0">
                <a:latin typeface="Courier New" pitchFamily="49" charset="0"/>
              </a:rPr>
              <a:t>	    return true;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smtClean="0">
                <a:latin typeface="Courier New" pitchFamily="49" charset="0"/>
              </a:rPr>
              <a:t>	} else if( key &lt; array[mid] 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smtClean="0">
                <a:latin typeface="Courier New" pitchFamily="49" charset="0"/>
              </a:rPr>
              <a:t>	    return </a:t>
            </a:r>
            <a:r>
              <a:rPr lang="en-US" altLang="en-US" sz="1400" b="1" smtClean="0">
                <a:latin typeface="Courier New" pitchFamily="49" charset="0"/>
              </a:rPr>
              <a:t>BinArrayFind</a:t>
            </a:r>
            <a:r>
              <a:rPr lang="en-US" altLang="en-US" sz="1400" smtClean="0">
                <a:latin typeface="Courier New" pitchFamily="49" charset="0"/>
              </a:rPr>
              <a:t>( array, low, mid-1, key 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smtClean="0">
                <a:latin typeface="Courier New" pitchFamily="49" charset="0"/>
              </a:rPr>
              <a:t>	} else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smtClean="0">
                <a:latin typeface="Courier New" pitchFamily="49" charset="0"/>
              </a:rPr>
              <a:t>	    return </a:t>
            </a:r>
            <a:r>
              <a:rPr lang="en-US" altLang="en-US" sz="1400" b="1" smtClean="0">
                <a:latin typeface="Courier New" pitchFamily="49" charset="0"/>
              </a:rPr>
              <a:t>BinArrayFind</a:t>
            </a:r>
            <a:r>
              <a:rPr lang="en-US" altLang="en-US" sz="1400" smtClean="0">
                <a:latin typeface="Courier New" pitchFamily="49" charset="0"/>
              </a:rPr>
              <a:t>( array, mid+1, high, key 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smtClean="0">
                <a:latin typeface="Courier New" pitchFamily="49" charset="0"/>
              </a:rPr>
              <a:t>}</a:t>
            </a:r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body" sz="half" idx="4294967295"/>
            <p:custDataLst>
              <p:tags r:id="rId3"/>
            </p:custDataLst>
          </p:nvPr>
        </p:nvSpPr>
        <p:spPr>
          <a:xfrm>
            <a:off x="6096000" y="1676400"/>
            <a:ext cx="2819400" cy="43434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/>
          </a:p>
          <a:p>
            <a:endParaRPr lang="en-US" altLang="en-US" sz="2400" smtClean="0"/>
          </a:p>
          <a:p>
            <a:pPr>
              <a:buFontTx/>
              <a:buNone/>
            </a:pPr>
            <a:r>
              <a:rPr lang="en-US" altLang="en-US" sz="2400" smtClean="0"/>
              <a:t>Best case:</a:t>
            </a:r>
          </a:p>
          <a:p>
            <a:pPr>
              <a:buFontTx/>
              <a:buNone/>
            </a:pPr>
            <a:r>
              <a:rPr lang="en-US" altLang="en-US" sz="2400" smtClean="0"/>
              <a:t>	</a:t>
            </a:r>
          </a:p>
          <a:p>
            <a:endParaRPr lang="en-US" altLang="en-US" sz="2400" smtClean="0"/>
          </a:p>
          <a:p>
            <a:pPr>
              <a:buFontTx/>
              <a:buNone/>
            </a:pPr>
            <a:r>
              <a:rPr lang="en-US" altLang="en-US" sz="2400" smtClean="0"/>
              <a:t>Worst case:</a:t>
            </a:r>
          </a:p>
          <a:p>
            <a:pPr>
              <a:buFontTx/>
              <a:buNone/>
            </a:pPr>
            <a:r>
              <a:rPr lang="en-US" altLang="en-US" sz="2400" smtClean="0"/>
              <a:t>	</a:t>
            </a:r>
          </a:p>
        </p:txBody>
      </p:sp>
      <p:sp>
        <p:nvSpPr>
          <p:cNvPr id="14342" name="Text Box 5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64188" y="5486400"/>
            <a:ext cx="357981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1"/>
                </a:solidFill>
                <a:latin typeface="Arial" charset="0"/>
              </a:rPr>
              <a:t>Best:  5 when at [mid] (or 2, n=0)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1"/>
                </a:solidFill>
                <a:latin typeface="Arial" charset="0"/>
              </a:rPr>
              <a:t>Worst: 7 + recursion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1"/>
                </a:solidFill>
                <a:latin typeface="Arial" charset="0"/>
              </a:rPr>
              <a:t>   = 7log(n) + 9 (work out)</a:t>
            </a:r>
          </a:p>
        </p:txBody>
      </p:sp>
      <p:sp>
        <p:nvSpPr>
          <p:cNvPr id="14343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0" y="2514600"/>
            <a:ext cx="28194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accent1"/>
              </a:solidFill>
              <a:latin typeface="Times New Roman" pitchFamily="18" charset="0"/>
            </a:endParaRPr>
          </a:p>
        </p:txBody>
      </p:sp>
      <p:grpSp>
        <p:nvGrpSpPr>
          <p:cNvPr id="14344" name="Group 7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814763" y="1092200"/>
            <a:ext cx="4910137" cy="533400"/>
            <a:chOff x="2092" y="912"/>
            <a:chExt cx="3093" cy="336"/>
          </a:xfrm>
        </p:grpSpPr>
        <p:sp>
          <p:nvSpPr>
            <p:cNvPr id="14345" name="Rectangle 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92" y="912"/>
              <a:ext cx="3093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4346" name="Line 9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2476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347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2860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348" name="Line 1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244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349" name="Line 12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628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350" name="Line 13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012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351" name="Line 1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396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352" name="Line 1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4780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353" name="Text Box 1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77" y="954"/>
              <a:ext cx="1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2</a:t>
              </a:r>
            </a:p>
          </p:txBody>
        </p:sp>
        <p:sp>
          <p:nvSpPr>
            <p:cNvPr id="14354" name="Text Box 1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561" y="9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3</a:t>
              </a:r>
            </a:p>
          </p:txBody>
        </p:sp>
        <p:sp>
          <p:nvSpPr>
            <p:cNvPr id="14355" name="Text Box 1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45" y="9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5</a:t>
              </a:r>
            </a:p>
          </p:txBody>
        </p:sp>
        <p:sp>
          <p:nvSpPr>
            <p:cNvPr id="14356" name="Text Box 19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301" y="9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16</a:t>
              </a:r>
            </a:p>
          </p:txBody>
        </p:sp>
        <p:sp>
          <p:nvSpPr>
            <p:cNvPr id="14357" name="Text Box 2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692" y="9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37</a:t>
              </a:r>
            </a:p>
          </p:txBody>
        </p:sp>
        <p:sp>
          <p:nvSpPr>
            <p:cNvPr id="14358" name="Text Box 2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076" y="9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50</a:t>
              </a:r>
            </a:p>
          </p:txBody>
        </p:sp>
        <p:sp>
          <p:nvSpPr>
            <p:cNvPr id="14359" name="Text Box 2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38" y="9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73</a:t>
              </a:r>
            </a:p>
          </p:txBody>
        </p:sp>
        <p:sp>
          <p:nvSpPr>
            <p:cNvPr id="14360" name="Text Box 2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851" y="9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75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2102E4-574C-4C46-BF57-95108B77A592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848600" cy="1066800"/>
          </a:xfrm>
        </p:spPr>
        <p:txBody>
          <a:bodyPr/>
          <a:lstStyle/>
          <a:p>
            <a:r>
              <a:rPr lang="en-US" altLang="en-US" sz="4000" smtClean="0"/>
              <a:t>Solving Recurrence Relations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524000"/>
            <a:ext cx="8610600" cy="42672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000" smtClean="0"/>
              <a:t>Determine the recurrence relation and base case(s).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altLang="en-US" sz="2000" smtClean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altLang="en-US" sz="2400" smtClean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000" smtClean="0"/>
              <a:t>“Expand” the original relation to find an equivalent expression </a:t>
            </a:r>
            <a:r>
              <a:rPr lang="en-US" altLang="en-US" sz="2000" i="1" smtClean="0"/>
              <a:t>in terms of the number of expansions (k)</a:t>
            </a:r>
            <a:r>
              <a:rPr lang="en-US" altLang="en-US" sz="2000" smtClean="0"/>
              <a:t>.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altLang="en-US" sz="2000" smtClean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altLang="en-US" sz="2000" smtClean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altLang="en-US" sz="2400" smtClean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altLang="en-US" sz="2400" smtClean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altLang="en-US" sz="2000" smtClean="0"/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000" smtClean="0"/>
              <a:t>Find a closed-form expression by setting </a:t>
            </a:r>
            <a:r>
              <a:rPr lang="en-US" altLang="en-US" sz="2000" i="1" smtClean="0"/>
              <a:t>k</a:t>
            </a:r>
            <a:r>
              <a:rPr lang="en-US" altLang="en-US" sz="2000" smtClean="0"/>
              <a:t> to a value which reduces the problem to a base case</a:t>
            </a:r>
          </a:p>
        </p:txBody>
      </p:sp>
      <p:sp>
        <p:nvSpPr>
          <p:cNvPr id="15365" name="Text Box 6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94275" y="1192213"/>
            <a:ext cx="3184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T(n) = 7 + T(n/2);     T(1) = 9</a:t>
            </a:r>
          </a:p>
        </p:txBody>
      </p:sp>
      <p:sp>
        <p:nvSpPr>
          <p:cNvPr id="15366" name="Text Box 7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07100" y="3352800"/>
            <a:ext cx="31369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T(n) = 7 + (7 + T( n/4 ) )</a:t>
            </a:r>
            <a:b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        = 7 + (7 +  (7 + T(n/8)))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        = 7*3 + T(n/2</a:t>
            </a:r>
            <a:r>
              <a:rPr lang="en-US" altLang="en-US" sz="2000" baseline="30000">
                <a:solidFill>
                  <a:schemeClr val="accent1"/>
                </a:solidFill>
                <a:latin typeface="Times New Roman" pitchFamily="18" charset="0"/>
              </a:rPr>
              <a:t>3</a:t>
            </a: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        = … = 7k + T(n/2</a:t>
            </a:r>
            <a:r>
              <a:rPr lang="en-US" altLang="en-US" sz="2000" baseline="30000">
                <a:solidFill>
                  <a:schemeClr val="accent1"/>
                </a:solidFill>
                <a:latin typeface="Times New Roman" pitchFamily="18" charset="0"/>
              </a:rPr>
              <a:t>k</a:t>
            </a: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5367" name="Text Box 8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400800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Need (n/2</a:t>
            </a:r>
            <a:r>
              <a:rPr lang="en-US" altLang="en-US" sz="2000" baseline="30000">
                <a:solidFill>
                  <a:schemeClr val="accent1"/>
                </a:solidFill>
                <a:latin typeface="Times New Roman" pitchFamily="18" charset="0"/>
              </a:rPr>
              <a:t>k</a:t>
            </a: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) = 1, mult by 2^k  So k = log n  (all logs to base 2) Hence, T(n) = 7 log n + 9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69EECE-602A-49A2-B457-A045236FB164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Announcements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371600"/>
            <a:ext cx="8305800" cy="4724400"/>
          </a:xfrm>
        </p:spPr>
        <p:txBody>
          <a:bodyPr>
            <a:normAutofit fontScale="92500" lnSpcReduction="10000"/>
          </a:bodyPr>
          <a:lstStyle/>
          <a:p>
            <a:pPr marL="533400" indent="-533400"/>
            <a:r>
              <a:rPr lang="en-US" altLang="en-US" dirty="0" smtClean="0"/>
              <a:t>Homework requires you get the textbook (Either 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or 3</a:t>
            </a:r>
            <a:r>
              <a:rPr lang="en-US" altLang="en-US" baseline="30000" dirty="0" smtClean="0"/>
              <a:t>rd</a:t>
            </a:r>
            <a:r>
              <a:rPr lang="en-US" altLang="en-US" dirty="0" smtClean="0"/>
              <a:t> Edition)</a:t>
            </a:r>
          </a:p>
          <a:p>
            <a:pPr marL="533400" indent="-533400"/>
            <a:r>
              <a:rPr lang="en-US" altLang="en-US" dirty="0" smtClean="0"/>
              <a:t>Section </a:t>
            </a:r>
            <a:r>
              <a:rPr lang="en-US" altLang="en-US" dirty="0" smtClean="0"/>
              <a:t>Thursday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marL="533400" indent="-533400"/>
            <a:r>
              <a:rPr lang="en-US" altLang="en-US" dirty="0" smtClean="0"/>
              <a:t>Homework #1 out today (Wednesday)</a:t>
            </a:r>
          </a:p>
          <a:p>
            <a:pPr marL="914400" lvl="1" indent="-457200"/>
            <a:r>
              <a:rPr lang="en-US" altLang="en-US" dirty="0" smtClean="0"/>
              <a:t>Due at the </a:t>
            </a:r>
            <a:r>
              <a:rPr lang="en-US" altLang="en-US" b="1" dirty="0" smtClean="0"/>
              <a:t>beginning of </a:t>
            </a:r>
            <a:r>
              <a:rPr lang="en-US" altLang="en-US" b="1" smtClean="0"/>
              <a:t>class </a:t>
            </a:r>
            <a:r>
              <a:rPr lang="en-US" altLang="en-US" b="1" smtClean="0"/>
              <a:t>next </a:t>
            </a:r>
            <a:r>
              <a:rPr lang="en-US" altLang="en-US" b="1" dirty="0" smtClean="0"/>
              <a:t>Wednesday</a:t>
            </a:r>
            <a:r>
              <a:rPr lang="en-US" altLang="en-US" dirty="0" smtClean="0"/>
              <a:t>(Apr 6).</a:t>
            </a:r>
          </a:p>
          <a:p>
            <a:pPr marL="514350" indent="-457200"/>
            <a:r>
              <a:rPr lang="en-US" altLang="en-US" dirty="0" smtClean="0"/>
              <a:t>Program Assignment #1 is available</a:t>
            </a:r>
          </a:p>
          <a:p>
            <a:pPr marL="914400" lvl="1" indent="-457200"/>
            <a:r>
              <a:rPr lang="en-US" altLang="en-US" dirty="0" smtClean="0"/>
              <a:t>Get environment set up and compile the program by </a:t>
            </a:r>
            <a:r>
              <a:rPr lang="en-US" altLang="en-US" dirty="0" smtClean="0"/>
              <a:t>Thursday</a:t>
            </a:r>
          </a:p>
          <a:p>
            <a:pPr marL="514350" indent="-457200"/>
            <a:r>
              <a:rPr lang="en-US" altLang="en-US" dirty="0" smtClean="0"/>
              <a:t>Office hours:</a:t>
            </a:r>
          </a:p>
          <a:p>
            <a:pPr marL="914400" lvl="1" indent="-457200"/>
            <a:r>
              <a:rPr lang="en-US" altLang="en-US" dirty="0" smtClean="0"/>
              <a:t>Richard Anderson,  MW, 3:30-4:30</a:t>
            </a:r>
          </a:p>
          <a:p>
            <a:pPr marL="914400" lvl="1" indent="-457200"/>
            <a:r>
              <a:rPr lang="en-US" altLang="en-US" dirty="0" smtClean="0"/>
              <a:t>Andrew Li, </a:t>
            </a:r>
            <a:r>
              <a:rPr lang="en-US" altLang="en-US" dirty="0" err="1" smtClean="0"/>
              <a:t>TuF</a:t>
            </a:r>
            <a:r>
              <a:rPr lang="en-US" altLang="en-US" dirty="0" smtClean="0"/>
              <a:t>, 3:30-4:30</a:t>
            </a:r>
          </a:p>
          <a:p>
            <a:pPr marL="914400" lvl="1" indent="-457200"/>
            <a:r>
              <a:rPr lang="en-US" altLang="en-US" dirty="0" smtClean="0"/>
              <a:t>Hunter Zahn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770343-1FFB-4B86-A505-DA74486FF125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Linear Search vs Binary Search</a:t>
            </a:r>
          </a:p>
        </p:txBody>
      </p:sp>
      <p:graphicFrame>
        <p:nvGraphicFramePr>
          <p:cNvPr id="472067" name="Group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62000" y="1447800"/>
          <a:ext cx="7391400" cy="1616075"/>
        </p:xfrm>
        <a:graphic>
          <a:graphicData uri="http://schemas.openxmlformats.org/drawingml/2006/table">
            <a:tbl>
              <a:tblPr/>
              <a:tblGrid>
                <a:gridCol w="2592388"/>
                <a:gridCol w="2495550"/>
                <a:gridCol w="2303462"/>
              </a:tblGrid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</a:rPr>
                        <a:t>Linear Search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</a:rPr>
                        <a:t>Binary Search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</a:rPr>
                        <a:t>Best Case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 at [middle]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</a:rPr>
                        <a:t>Worst Case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3n+3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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log n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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+ 9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2" name="Text Box 32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853363" y="2657475"/>
            <a:ext cx="12906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1"/>
                </a:solidFill>
                <a:latin typeface="Times New Roman" pitchFamily="18" charset="0"/>
              </a:rPr>
              <a:t>BS wins for n&gt;7</a:t>
            </a:r>
          </a:p>
        </p:txBody>
      </p:sp>
      <p:sp>
        <p:nvSpPr>
          <p:cNvPr id="16403" name="Text Box 33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5543550"/>
            <a:ext cx="5103813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/>
                </a:solidFill>
                <a:latin typeface="Arial" charset="0"/>
              </a:rPr>
              <a:t>But we’re sweeping a lot of stuff under the rug…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en-US" altLang="en-US" sz="1600">
                <a:solidFill>
                  <a:schemeClr val="accent1"/>
                </a:solidFill>
                <a:latin typeface="Arial" charset="0"/>
              </a:rPr>
              <a:t>depends on input, processor…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en-US" altLang="en-US" sz="1600">
                <a:solidFill>
                  <a:schemeClr val="accent1"/>
                </a:solidFill>
                <a:latin typeface="Arial" charset="0"/>
              </a:rPr>
              <a:t>sorting time for binary search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en-US" altLang="en-US" sz="1600">
                <a:solidFill>
                  <a:schemeClr val="accent1"/>
                </a:solidFill>
                <a:latin typeface="Arial" charset="0"/>
              </a:rPr>
              <a:t>but for really large values of n, BS is going to win</a:t>
            </a:r>
          </a:p>
          <a:p>
            <a:pPr lvl="1">
              <a:spcBef>
                <a:spcPct val="0"/>
              </a:spcBef>
              <a:buFontTx/>
              <a:buChar char="-"/>
            </a:pPr>
            <a:endParaRPr lang="en-US" altLang="en-US" sz="160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0993C6-AAFD-4775-96AD-E2C64F9F484F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z="4000" smtClean="0"/>
              <a:t>Linear search—empirical analysis</a:t>
            </a:r>
          </a:p>
        </p:txBody>
      </p:sp>
      <p:sp>
        <p:nvSpPr>
          <p:cNvPr id="17412" name="Rectangle 3" hidden="1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7413" name="Picture 4" descr="lsearchMC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1090613"/>
            <a:ext cx="6072187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29000" y="57912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N (= array size)</a:t>
            </a:r>
          </a:p>
        </p:txBody>
      </p:sp>
      <p:sp>
        <p:nvSpPr>
          <p:cNvPr id="17415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28956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time</a:t>
            </a:r>
            <a:br>
              <a:rPr lang="en-US" altLang="en-US" sz="2000">
                <a:latin typeface="Arial" charset="0"/>
              </a:rPr>
            </a:br>
            <a:r>
              <a:rPr lang="en-US" altLang="en-US" sz="2000">
                <a:latin typeface="Arial" charset="0"/>
              </a:rPr>
              <a:t>(# ops)</a:t>
            </a:r>
          </a:p>
        </p:txBody>
      </p:sp>
      <p:sp>
        <p:nvSpPr>
          <p:cNvPr id="1741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6172200"/>
            <a:ext cx="716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Each search produces a dot in above graph.</a:t>
            </a:r>
            <a:br>
              <a:rPr lang="en-US" altLang="en-US" sz="1800">
                <a:latin typeface="Arial" charset="0"/>
              </a:rPr>
            </a:br>
            <a:r>
              <a:rPr lang="en-US" altLang="en-US" sz="1800">
                <a:solidFill>
                  <a:schemeClr val="accent2"/>
                </a:solidFill>
                <a:latin typeface="Arial" charset="0"/>
              </a:rPr>
              <a:t>Blue = less frequent</a:t>
            </a:r>
            <a:r>
              <a:rPr lang="en-US" altLang="en-US" sz="1800">
                <a:latin typeface="Arial" charset="0"/>
              </a:rPr>
              <a:t>ly occurring, </a:t>
            </a:r>
            <a:r>
              <a:rPr lang="en-US" altLang="en-US" sz="1800">
                <a:solidFill>
                  <a:srgbClr val="FF0000"/>
                </a:solidFill>
                <a:latin typeface="Arial" charset="0"/>
              </a:rPr>
              <a:t>Red = more frequent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8C4F6F-BBB9-48F4-BE5B-5D7A8124B548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z="4000" smtClean="0"/>
              <a:t>Binary search—empirical analysis</a:t>
            </a:r>
          </a:p>
        </p:txBody>
      </p:sp>
      <p:sp>
        <p:nvSpPr>
          <p:cNvPr id="18436" name="Rectangle 3" hidden="1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8437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29000" y="57912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N (= array size)</a:t>
            </a:r>
          </a:p>
        </p:txBody>
      </p:sp>
      <p:sp>
        <p:nvSpPr>
          <p:cNvPr id="18438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28956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time</a:t>
            </a:r>
            <a:br>
              <a:rPr lang="en-US" altLang="en-US" sz="2000">
                <a:latin typeface="Arial" charset="0"/>
              </a:rPr>
            </a:br>
            <a:r>
              <a:rPr lang="en-US" altLang="en-US" sz="2000">
                <a:latin typeface="Arial" charset="0"/>
              </a:rPr>
              <a:t>(# ops)</a:t>
            </a:r>
          </a:p>
        </p:txBody>
      </p:sp>
      <p:sp>
        <p:nvSpPr>
          <p:cNvPr id="18439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43000" y="6172200"/>
            <a:ext cx="716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Each search produces a dot in above graph.</a:t>
            </a:r>
            <a:br>
              <a:rPr lang="en-US" altLang="en-US" sz="1800">
                <a:latin typeface="Arial" charset="0"/>
              </a:rPr>
            </a:br>
            <a:r>
              <a:rPr lang="en-US" altLang="en-US" sz="1800">
                <a:solidFill>
                  <a:schemeClr val="accent2"/>
                </a:solidFill>
                <a:latin typeface="Arial" charset="0"/>
              </a:rPr>
              <a:t>Blue = less frequent</a:t>
            </a:r>
            <a:r>
              <a:rPr lang="en-US" altLang="en-US" sz="1800">
                <a:latin typeface="Arial" charset="0"/>
              </a:rPr>
              <a:t>ly occurring, </a:t>
            </a:r>
            <a:r>
              <a:rPr lang="en-US" altLang="en-US" sz="1800">
                <a:solidFill>
                  <a:srgbClr val="FF0000"/>
                </a:solidFill>
                <a:latin typeface="Arial" charset="0"/>
              </a:rPr>
              <a:t>Red = more frequent</a:t>
            </a:r>
          </a:p>
        </p:txBody>
      </p:sp>
      <p:pic>
        <p:nvPicPr>
          <p:cNvPr id="18440" name="Picture 7" descr="bsearchMC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1090613"/>
            <a:ext cx="6072187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10A4EF-F63B-4DC2-BF14-06AC648D2AA2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Empirical comparison</a:t>
            </a:r>
          </a:p>
        </p:txBody>
      </p:sp>
      <p:sp>
        <p:nvSpPr>
          <p:cNvPr id="19460" name="Rectangle 3" hidden="1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9461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76400" y="3840163"/>
            <a:ext cx="2895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>N (= array size)</a:t>
            </a:r>
          </a:p>
        </p:txBody>
      </p:sp>
      <p:sp>
        <p:nvSpPr>
          <p:cNvPr id="19462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0" y="2209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>time</a:t>
            </a:r>
            <a:br>
              <a:rPr lang="en-US" altLang="en-US" sz="1200">
                <a:latin typeface="Arial" charset="0"/>
              </a:rPr>
            </a:br>
            <a:r>
              <a:rPr lang="en-US" altLang="en-US" sz="1200">
                <a:latin typeface="Arial" charset="0"/>
              </a:rPr>
              <a:t>(# ops)</a:t>
            </a:r>
          </a:p>
        </p:txBody>
      </p:sp>
      <p:pic>
        <p:nvPicPr>
          <p:cNvPr id="19463" name="Picture 6" descr="bsearchMC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1547813"/>
            <a:ext cx="30353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7" descr="lsearchMC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1547813"/>
            <a:ext cx="30353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3000" y="3840163"/>
            <a:ext cx="2895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charset="0"/>
              </a:rPr>
              <a:t>N (= array size)</a:t>
            </a:r>
          </a:p>
        </p:txBody>
      </p:sp>
      <p:sp>
        <p:nvSpPr>
          <p:cNvPr id="19466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76400" y="42672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Linear search</a:t>
            </a:r>
          </a:p>
        </p:txBody>
      </p:sp>
      <p:sp>
        <p:nvSpPr>
          <p:cNvPr id="19467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53000" y="42672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Binary search</a:t>
            </a:r>
          </a:p>
        </p:txBody>
      </p:sp>
      <p:sp>
        <p:nvSpPr>
          <p:cNvPr id="19468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4400" y="54102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charset="0"/>
              </a:rPr>
              <a:t>Gives additional information</a:t>
            </a: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066FB1-5C39-408C-B551-F7E5C6FA98A6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Asymptotic Analysis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685800" y="1371600"/>
            <a:ext cx="7896225" cy="4724400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/>
              <a:t>Consider only the </a:t>
            </a:r>
            <a:r>
              <a:rPr lang="en-US" altLang="en-US" sz="2400" i="1" dirty="0" smtClean="0"/>
              <a:t>order</a:t>
            </a:r>
            <a:r>
              <a:rPr lang="en-US" altLang="en-US" sz="2400" dirty="0" smtClean="0"/>
              <a:t> of the running time</a:t>
            </a:r>
            <a:br>
              <a:rPr lang="en-US" altLang="en-US" sz="2400" dirty="0" smtClean="0"/>
            </a:br>
            <a:endParaRPr lang="en-US" altLang="en-US" sz="2400" dirty="0" smtClean="0"/>
          </a:p>
          <a:p>
            <a:pPr lvl="1">
              <a:defRPr/>
            </a:pPr>
            <a:r>
              <a:rPr lang="en-US" altLang="en-US" sz="2000" dirty="0" smtClean="0"/>
              <a:t>A valuable tool when the input gets “large”</a:t>
            </a:r>
          </a:p>
          <a:p>
            <a:pPr marL="457200" lvl="1" indent="0">
              <a:buFontTx/>
              <a:buNone/>
              <a:defRPr/>
            </a:pPr>
            <a:endParaRPr lang="en-US" altLang="en-US" sz="2000" dirty="0" smtClean="0"/>
          </a:p>
          <a:p>
            <a:pPr lvl="1">
              <a:defRPr/>
            </a:pPr>
            <a:r>
              <a:rPr lang="en-US" altLang="en-US" sz="2000" b="1" dirty="0" smtClean="0"/>
              <a:t>Ignores</a:t>
            </a:r>
            <a:r>
              <a:rPr lang="en-US" altLang="en-US" sz="2000" dirty="0" smtClean="0"/>
              <a:t> the effects of</a:t>
            </a:r>
            <a:r>
              <a:rPr lang="en-US" altLang="en-US" sz="2000" i="1" dirty="0" smtClean="0"/>
              <a:t> </a:t>
            </a:r>
            <a:r>
              <a:rPr lang="en-US" altLang="en-US" sz="2000" b="1" i="1" dirty="0" smtClean="0"/>
              <a:t>different machines</a:t>
            </a:r>
            <a:r>
              <a:rPr lang="en-US" altLang="en-US" sz="2000" dirty="0" smtClean="0"/>
              <a:t> or </a:t>
            </a:r>
            <a:r>
              <a:rPr lang="en-US" altLang="en-US" sz="2000" b="1" i="1" dirty="0" smtClean="0"/>
              <a:t>different implementations</a:t>
            </a:r>
            <a:r>
              <a:rPr lang="en-US" altLang="en-US" sz="2000" dirty="0" smtClean="0"/>
              <a:t> of same algorithm</a:t>
            </a:r>
          </a:p>
          <a:p>
            <a:pPr marL="0" indent="0">
              <a:buFontTx/>
              <a:buNone/>
              <a:defRPr/>
            </a:pPr>
            <a:endParaRPr lang="en-US" altLang="en-US" sz="1800" b="1" dirty="0" smtClean="0"/>
          </a:p>
          <a:p>
            <a:pPr>
              <a:buFontTx/>
              <a:buNone/>
              <a:defRPr/>
            </a:pPr>
            <a:endParaRPr lang="en-US" altLang="en-US" sz="2400" dirty="0" smtClean="0"/>
          </a:p>
          <a:p>
            <a:pPr lvl="1">
              <a:buFontTx/>
              <a:buNone/>
              <a:defRPr/>
            </a:pPr>
            <a:endParaRPr lang="en-US" altLang="en-US" sz="2000" dirty="0" smtClean="0"/>
          </a:p>
        </p:txBody>
      </p:sp>
      <p:sp>
        <p:nvSpPr>
          <p:cNvPr id="23557" name="Text Box 23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6461125"/>
            <a:ext cx="632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Show lim (3n+3)/(7logn+9), l’Hopital’s rule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EBCD3E-A6AB-4C71-AA5A-90CB2190AD53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smtClean="0"/>
              <a:t>Asymptotic Analysis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5800" y="13716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To find the asymptotic runtime, throw away the constants and low-order terms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lvl="1">
              <a:lnSpc>
                <a:spcPct val="90000"/>
              </a:lnSpc>
            </a:pPr>
            <a:r>
              <a:rPr lang="en-US" altLang="en-US" smtClean="0"/>
              <a:t>Linear search is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b="1" smtClean="0"/>
          </a:p>
          <a:p>
            <a:pPr lvl="1">
              <a:lnSpc>
                <a:spcPct val="90000"/>
              </a:lnSpc>
            </a:pPr>
            <a:r>
              <a:rPr lang="en-US" altLang="en-US" smtClean="0"/>
              <a:t>Binary search is</a:t>
            </a:r>
            <a:endParaRPr lang="en-US" altLang="en-US" b="1" smtClean="0"/>
          </a:p>
        </p:txBody>
      </p:sp>
      <p:sp>
        <p:nvSpPr>
          <p:cNvPr id="24581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92313" y="4992688"/>
            <a:ext cx="480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chemeClr val="accent2"/>
                </a:solidFill>
                <a:latin typeface="Times New Roman" pitchFamily="18" charset="0"/>
              </a:rPr>
              <a:t>Remember: the “fastest” algorithm has the slowest growing function for its runtime</a:t>
            </a:r>
          </a:p>
        </p:txBody>
      </p:sp>
      <p:sp>
        <p:nvSpPr>
          <p:cNvPr id="24582" name="Text Box 5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59436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1"/>
                </a:solidFill>
                <a:latin typeface="Times New Roman" pitchFamily="18" charset="0"/>
              </a:rPr>
              <a:t>Bases don’t matter, more in a sec</a:t>
            </a:r>
          </a:p>
        </p:txBody>
      </p:sp>
      <p:graphicFrame>
        <p:nvGraphicFramePr>
          <p:cNvPr id="24583" name="Object 10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4281488" y="3048000"/>
          <a:ext cx="295751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Equation" r:id="rId10" imgW="1473200" imgH="241300" progId="Equation.3">
                  <p:embed/>
                </p:oleObj>
              </mc:Choice>
              <mc:Fallback>
                <p:oleObj name="Equation" r:id="rId10" imgW="1473200" imgH="2413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488" y="3048000"/>
                        <a:ext cx="2957512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1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4254500" y="3810000"/>
          <a:ext cx="417988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Equation" r:id="rId12" imgW="2082800" imgH="241300" progId="Equation.3">
                  <p:embed/>
                </p:oleObj>
              </mc:Choice>
              <mc:Fallback>
                <p:oleObj name="Equation" r:id="rId12" imgW="2082800" imgH="2413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3810000"/>
                        <a:ext cx="4179888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5D10F5-58E2-444E-BEE3-981542566F27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Asymptotic Analysis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Eliminate low order terms</a:t>
            </a:r>
          </a:p>
          <a:p>
            <a:pPr lvl="1"/>
            <a:r>
              <a:rPr lang="en-US" altLang="en-US" smtClean="0"/>
              <a:t>4n + 5 </a:t>
            </a:r>
            <a:r>
              <a:rPr lang="en-US" altLang="en-US" smtClean="0">
                <a:sym typeface="Symbol" pitchFamily="18" charset="2"/>
              </a:rPr>
              <a:t></a:t>
            </a:r>
          </a:p>
          <a:p>
            <a:pPr lvl="1"/>
            <a:r>
              <a:rPr lang="en-US" altLang="en-US" smtClean="0"/>
              <a:t>0.5 n log </a:t>
            </a:r>
            <a:r>
              <a:rPr lang="en-US" altLang="en-US" smtClean="0">
                <a:sym typeface="Symbol" pitchFamily="18" charset="2"/>
              </a:rPr>
              <a:t>n</a:t>
            </a:r>
            <a:r>
              <a:rPr lang="en-US" altLang="en-US" smtClean="0"/>
              <a:t> + 2n + 7 </a:t>
            </a:r>
            <a:r>
              <a:rPr lang="en-US" altLang="en-US" smtClean="0">
                <a:sym typeface="Symbol" pitchFamily="18" charset="2"/>
              </a:rPr>
              <a:t></a:t>
            </a:r>
            <a:endParaRPr lang="en-US" altLang="en-US" smtClean="0"/>
          </a:p>
          <a:p>
            <a:pPr lvl="1"/>
            <a:r>
              <a:rPr lang="en-US" altLang="en-US" smtClean="0"/>
              <a:t>n</a:t>
            </a:r>
            <a:r>
              <a:rPr lang="en-US" altLang="en-US" baseline="30000" smtClean="0"/>
              <a:t>3</a:t>
            </a:r>
            <a:r>
              <a:rPr lang="en-US" altLang="en-US" smtClean="0"/>
              <a:t> + 3 2</a:t>
            </a:r>
            <a:r>
              <a:rPr lang="en-US" altLang="en-US" sz="2800" baseline="30000" smtClean="0"/>
              <a:t>n</a:t>
            </a:r>
            <a:r>
              <a:rPr lang="en-US" altLang="en-US" smtClean="0"/>
              <a:t> + 8n </a:t>
            </a:r>
            <a:r>
              <a:rPr lang="en-US" altLang="en-US" smtClean="0">
                <a:sym typeface="Symbol" pitchFamily="18" charset="2"/>
              </a:rPr>
              <a:t> </a:t>
            </a:r>
          </a:p>
          <a:p>
            <a:pPr>
              <a:buFontTx/>
              <a:buNone/>
            </a:pPr>
            <a:endParaRPr lang="en-US" altLang="en-US" sz="3200" smtClean="0"/>
          </a:p>
          <a:p>
            <a:pPr>
              <a:buFontTx/>
              <a:buNone/>
            </a:pPr>
            <a:r>
              <a:rPr lang="en-US" altLang="en-US" sz="3200" smtClean="0"/>
              <a:t>Eliminate coefficients</a:t>
            </a:r>
          </a:p>
          <a:p>
            <a:pPr lvl="1"/>
            <a:r>
              <a:rPr lang="en-US" altLang="en-US" smtClean="0"/>
              <a:t>4n </a:t>
            </a:r>
            <a:r>
              <a:rPr lang="en-US" altLang="en-US" smtClean="0">
                <a:sym typeface="Symbol" pitchFamily="18" charset="2"/>
              </a:rPr>
              <a:t></a:t>
            </a:r>
          </a:p>
          <a:p>
            <a:pPr lvl="1"/>
            <a:r>
              <a:rPr lang="en-US" altLang="en-US" smtClean="0">
                <a:sym typeface="Symbol" pitchFamily="18" charset="2"/>
              </a:rPr>
              <a:t>0.5 n log n </a:t>
            </a:r>
          </a:p>
          <a:p>
            <a:pPr lvl="1"/>
            <a:r>
              <a:rPr lang="en-US" altLang="en-US" smtClean="0"/>
              <a:t>3 2</a:t>
            </a:r>
            <a:r>
              <a:rPr lang="en-US" altLang="en-US" sz="2800" baseline="30000" smtClean="0"/>
              <a:t>n</a:t>
            </a:r>
            <a:r>
              <a:rPr lang="en-US" altLang="en-US" smtClean="0"/>
              <a:t> </a:t>
            </a:r>
            <a:r>
              <a:rPr lang="en-US" altLang="en-US" smtClean="0">
                <a:sym typeface="Symbol" pitchFamily="18" charset="2"/>
              </a:rPr>
              <a:t>=&gt;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883AA3-0861-4867-A861-7F8F0CAEEC04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Properties of Logs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371600"/>
            <a:ext cx="7772400" cy="5181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smtClean="0"/>
              <a:t>Basic: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A</a:t>
            </a:r>
            <a:r>
              <a:rPr lang="en-US" altLang="en-US" sz="2400" baseline="50000" smtClean="0"/>
              <a:t>log</a:t>
            </a:r>
            <a:r>
              <a:rPr lang="en-US" altLang="en-US" sz="2400" baseline="20000" smtClean="0"/>
              <a:t>A</a:t>
            </a:r>
            <a:r>
              <a:rPr lang="en-US" altLang="en-US" sz="2400" baseline="50000" smtClean="0"/>
              <a:t>B</a:t>
            </a:r>
            <a:r>
              <a:rPr lang="en-US" altLang="en-US" sz="2400" smtClean="0"/>
              <a:t> = B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log</a:t>
            </a:r>
            <a:r>
              <a:rPr lang="en-US" altLang="en-US" sz="2400" baseline="-25000" smtClean="0"/>
              <a:t>A</a:t>
            </a:r>
            <a:r>
              <a:rPr lang="en-US" altLang="en-US" sz="2400" smtClean="0"/>
              <a:t>A =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smtClean="0"/>
              <a:t>Independent of base: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log(AB) =</a:t>
            </a:r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r>
              <a:rPr lang="en-US" altLang="en-US" sz="2400" smtClean="0"/>
              <a:t>log(A/B) =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r>
              <a:rPr lang="en-US" altLang="en-US" sz="2400" smtClean="0"/>
              <a:t>log(A</a:t>
            </a:r>
            <a:r>
              <a:rPr lang="en-US" altLang="en-US" sz="2400" baseline="30000" smtClean="0"/>
              <a:t>B</a:t>
            </a:r>
            <a:r>
              <a:rPr lang="en-US" altLang="en-US" sz="2400" smtClean="0"/>
              <a:t>) =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r>
              <a:rPr lang="en-US" altLang="en-US" sz="2400" smtClean="0"/>
              <a:t>log((A</a:t>
            </a:r>
            <a:r>
              <a:rPr lang="en-US" altLang="en-US" sz="2400" baseline="30000" smtClean="0"/>
              <a:t>B</a:t>
            </a:r>
            <a:r>
              <a:rPr lang="en-US" altLang="en-US" sz="2400" smtClean="0"/>
              <a:t>)</a:t>
            </a:r>
            <a:r>
              <a:rPr lang="en-US" altLang="en-US" sz="2400" baseline="50000" smtClean="0"/>
              <a:t>C</a:t>
            </a:r>
            <a:r>
              <a:rPr lang="en-US" altLang="en-US" sz="2400" smtClean="0"/>
              <a:t>) =</a:t>
            </a:r>
          </a:p>
          <a:p>
            <a:pPr>
              <a:lnSpc>
                <a:spcPct val="90000"/>
              </a:lnSpc>
            </a:pP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524000"/>
            <a:ext cx="7772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kern="0" dirty="0" smtClean="0"/>
              <a:t>Changing base </a:t>
            </a:r>
            <a:r>
              <a:rPr lang="en-US" altLang="en-US" kern="0" dirty="0" smtClean="0">
                <a:sym typeface="Symbol"/>
              </a:rPr>
              <a:t> </a:t>
            </a:r>
            <a:r>
              <a:rPr lang="en-US" altLang="en-US" kern="0" dirty="0" smtClean="0"/>
              <a:t> multiply by constant</a:t>
            </a:r>
          </a:p>
          <a:p>
            <a:pPr lvl="1">
              <a:defRPr/>
            </a:pPr>
            <a:r>
              <a:rPr lang="en-US" altLang="en-US" kern="0" dirty="0" smtClean="0">
                <a:sym typeface="Symbol" pitchFamily="18" charset="2"/>
              </a:rPr>
              <a:t>For example:  log</a:t>
            </a:r>
            <a:r>
              <a:rPr lang="en-US" altLang="en-US" kern="0" baseline="-25000" dirty="0" smtClean="0">
                <a:sym typeface="Symbol" pitchFamily="18" charset="2"/>
              </a:rPr>
              <a:t>2</a:t>
            </a:r>
            <a:r>
              <a:rPr lang="en-US" altLang="en-US" kern="0" dirty="0" smtClean="0">
                <a:sym typeface="Symbol" pitchFamily="18" charset="2"/>
              </a:rPr>
              <a:t>x = 3.22 log</a:t>
            </a:r>
            <a:r>
              <a:rPr lang="en-US" altLang="en-US" kern="0" baseline="-25000" dirty="0" smtClean="0">
                <a:sym typeface="Symbol" pitchFamily="18" charset="2"/>
              </a:rPr>
              <a:t>10</a:t>
            </a:r>
            <a:r>
              <a:rPr lang="en-US" altLang="en-US" kern="0" dirty="0" smtClean="0">
                <a:sym typeface="Symbol" pitchFamily="18" charset="2"/>
              </a:rPr>
              <a:t>x </a:t>
            </a:r>
          </a:p>
          <a:p>
            <a:pPr lvl="1">
              <a:defRPr/>
            </a:pPr>
            <a:endParaRPr lang="en-US" altLang="en-US" kern="0" dirty="0" smtClean="0">
              <a:sym typeface="Symbol" pitchFamily="18" charset="2"/>
            </a:endParaRPr>
          </a:p>
          <a:p>
            <a:pPr lvl="1">
              <a:defRPr/>
            </a:pPr>
            <a:r>
              <a:rPr lang="en-US" altLang="en-US" kern="0" dirty="0" smtClean="0"/>
              <a:t>More generally</a:t>
            </a:r>
          </a:p>
          <a:p>
            <a:pPr lvl="1">
              <a:defRPr/>
            </a:pPr>
            <a:endParaRPr lang="en-US" altLang="en-US" kern="0" dirty="0" smtClean="0"/>
          </a:p>
          <a:p>
            <a:pPr lvl="1">
              <a:defRPr/>
            </a:pPr>
            <a:endParaRPr lang="en-US" altLang="en-US" kern="0" dirty="0" smtClean="0"/>
          </a:p>
          <a:p>
            <a:pPr lvl="1">
              <a:defRPr/>
            </a:pPr>
            <a:endParaRPr lang="en-US" altLang="en-US" kern="0" dirty="0" smtClean="0"/>
          </a:p>
          <a:p>
            <a:pPr lvl="1">
              <a:defRPr/>
            </a:pPr>
            <a:r>
              <a:rPr lang="en-US" altLang="en-US" kern="0" dirty="0" smtClean="0"/>
              <a:t>Means we can ignore the base for asymptotic analysis </a:t>
            </a:r>
            <a:br>
              <a:rPr lang="en-US" altLang="en-US" kern="0" dirty="0" smtClean="0"/>
            </a:br>
            <a:r>
              <a:rPr lang="en-US" altLang="en-US" kern="0" dirty="0" smtClean="0"/>
              <a:t>(since we’re ignoring constant multipliers)</a:t>
            </a:r>
          </a:p>
          <a:p>
            <a:pPr lvl="1">
              <a:defRPr/>
            </a:pPr>
            <a:endParaRPr lang="en-US" altLang="en-US" kern="0" dirty="0" smtClean="0">
              <a:sym typeface="Symbol" pitchFamily="18" charset="2"/>
            </a:endParaRPr>
          </a:p>
          <a:p>
            <a:pPr>
              <a:buFontTx/>
              <a:buNone/>
              <a:defRPr/>
            </a:pPr>
            <a:endParaRPr lang="en-US" altLang="en-US" sz="3200" kern="0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318EAF-B9E3-4277-9691-652E92661F58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en-US" smtClean="0"/>
              <a:t>Properties of Logs</a:t>
            </a:r>
          </a:p>
        </p:txBody>
      </p:sp>
      <p:sp>
        <p:nvSpPr>
          <p:cNvPr id="27653" name="Text Box 4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38538" y="4800600"/>
            <a:ext cx="2100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1"/>
                </a:solidFill>
                <a:latin typeface="Times New Roman" pitchFamily="18" charset="0"/>
              </a:rPr>
              <a:t>log</a:t>
            </a:r>
            <a:r>
              <a:rPr lang="en-US" altLang="en-US" sz="2400" baseline="-25000">
                <a:solidFill>
                  <a:schemeClr val="accent1"/>
                </a:solidFill>
                <a:latin typeface="Times New Roman" pitchFamily="18" charset="0"/>
              </a:rPr>
              <a:t>A</a:t>
            </a:r>
            <a:r>
              <a:rPr lang="en-US" altLang="en-US" sz="2400">
                <a:solidFill>
                  <a:schemeClr val="accent1"/>
                </a:solidFill>
                <a:latin typeface="Times New Roman" pitchFamily="18" charset="0"/>
              </a:rPr>
              <a:t>n = k log</a:t>
            </a:r>
            <a:r>
              <a:rPr lang="en-US" altLang="en-US" sz="2400" baseline="-25000">
                <a:solidFill>
                  <a:schemeClr val="accent1"/>
                </a:solidFill>
                <a:latin typeface="Times New Roman" pitchFamily="18" charset="0"/>
              </a:rPr>
              <a:t>B</a:t>
            </a:r>
            <a:r>
              <a:rPr lang="en-US" altLang="en-US" sz="2400">
                <a:solidFill>
                  <a:schemeClr val="accent1"/>
                </a:solidFill>
                <a:latin typeface="Times New Roman" pitchFamily="18" charset="0"/>
              </a:rPr>
              <a:t>n</a:t>
            </a:r>
          </a:p>
        </p:txBody>
      </p:sp>
      <p:graphicFrame>
        <p:nvGraphicFramePr>
          <p:cNvPr id="27654" name="Object 5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2743200" y="3378200"/>
          <a:ext cx="30861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Equation" r:id="rId8" imgW="1536700" imgH="482600" progId="Equation.3">
                  <p:embed/>
                </p:oleObj>
              </mc:Choice>
              <mc:Fallback>
                <p:oleObj name="Equation" r:id="rId8" imgW="1536700" imgH="4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378200"/>
                        <a:ext cx="30861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1BCB04-CCA9-4C40-8FAC-AF30683EA097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Another example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sz="2400" smtClean="0"/>
              <a:t>Eliminate </a:t>
            </a:r>
            <a:br>
              <a:rPr lang="en-US" altLang="en-US" sz="2400" smtClean="0"/>
            </a:br>
            <a:r>
              <a:rPr lang="en-US" altLang="en-US" sz="2400" smtClean="0"/>
              <a:t>low-order </a:t>
            </a:r>
            <a:br>
              <a:rPr lang="en-US" altLang="en-US" sz="2400" smtClean="0"/>
            </a:br>
            <a:r>
              <a:rPr lang="en-US" altLang="en-US" sz="2400" smtClean="0"/>
              <a:t>terms</a:t>
            </a:r>
          </a:p>
          <a:p>
            <a:endParaRPr lang="en-US" altLang="en-US" sz="2400" smtClean="0"/>
          </a:p>
          <a:p>
            <a:r>
              <a:rPr lang="en-US" altLang="en-US" sz="2400" smtClean="0"/>
              <a:t>Eliminate </a:t>
            </a:r>
            <a:br>
              <a:rPr lang="en-US" altLang="en-US" sz="2400" smtClean="0"/>
            </a:br>
            <a:r>
              <a:rPr lang="en-US" altLang="en-US" sz="2400" smtClean="0"/>
              <a:t>constant </a:t>
            </a:r>
            <a:br>
              <a:rPr lang="en-US" altLang="en-US" sz="2400" smtClean="0"/>
            </a:br>
            <a:r>
              <a:rPr lang="en-US" altLang="en-US" sz="2400" smtClean="0"/>
              <a:t>coefficients</a:t>
            </a:r>
          </a:p>
        </p:txBody>
      </p:sp>
      <p:sp>
        <p:nvSpPr>
          <p:cNvPr id="28677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86250" y="1403350"/>
            <a:ext cx="38671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itchFamily="18" charset="0"/>
              </a:rPr>
              <a:t>16</a:t>
            </a:r>
            <a:r>
              <a:rPr lang="en-US" altLang="en-US" i="1">
                <a:latin typeface="Times New Roman" pitchFamily="18" charset="0"/>
              </a:rPr>
              <a:t>n</a:t>
            </a:r>
            <a:r>
              <a:rPr lang="en-US" altLang="en-US" baseline="30000">
                <a:latin typeface="Times New Roman" pitchFamily="18" charset="0"/>
              </a:rPr>
              <a:t>3</a:t>
            </a:r>
            <a:r>
              <a:rPr lang="en-US" altLang="en-US">
                <a:latin typeface="Times New Roman" pitchFamily="18" charset="0"/>
              </a:rPr>
              <a:t>log</a:t>
            </a:r>
            <a:r>
              <a:rPr lang="en-US" altLang="en-US" baseline="-25000">
                <a:latin typeface="Times New Roman" pitchFamily="18" charset="0"/>
              </a:rPr>
              <a:t>8</a:t>
            </a:r>
            <a:r>
              <a:rPr lang="en-US" altLang="en-US">
                <a:latin typeface="Times New Roman" pitchFamily="18" charset="0"/>
              </a:rPr>
              <a:t>(10n</a:t>
            </a:r>
            <a:r>
              <a:rPr lang="en-US" altLang="en-US" baseline="30000">
                <a:latin typeface="Times New Roman" pitchFamily="18" charset="0"/>
              </a:rPr>
              <a:t>2</a:t>
            </a:r>
            <a:r>
              <a:rPr lang="en-US" altLang="en-US">
                <a:latin typeface="Times New Roman" pitchFamily="18" charset="0"/>
              </a:rPr>
              <a:t>) + 100n</a:t>
            </a:r>
            <a:r>
              <a:rPr lang="en-US" altLang="en-US" baseline="30000">
                <a:latin typeface="Times New Roman" pitchFamily="18" charset="0"/>
              </a:rPr>
              <a:t>2</a:t>
            </a:r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First Example: Queue ADT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76200" y="1905000"/>
            <a:ext cx="8001000" cy="3765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FIFO: First In First Out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Queue operations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/>
              <a:t>create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/>
              <a:t>destroy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/>
              <a:t>enqueue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/>
              <a:t>dequeue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mtClean="0"/>
              <a:t>is_empty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86D975-A0DE-4FD6-9375-1966BEFD710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560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3276600"/>
            <a:ext cx="1981200" cy="1143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+mj-lt"/>
              </a:rPr>
              <a:t>F E D C B</a:t>
            </a:r>
          </a:p>
        </p:txBody>
      </p:sp>
      <p:sp>
        <p:nvSpPr>
          <p:cNvPr id="25606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276600" y="3848100"/>
            <a:ext cx="1066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5607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00400" y="3519488"/>
            <a:ext cx="11079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chemeClr val="accent2"/>
                </a:solidFill>
                <a:latin typeface="+mj-lt"/>
              </a:rPr>
              <a:t>enqueue</a:t>
            </a:r>
            <a:endParaRPr lang="en-US" altLang="en-US" sz="2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5608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324600" y="3848100"/>
            <a:ext cx="1066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5609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84913" y="3505200"/>
            <a:ext cx="11079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chemeClr val="accent2"/>
                </a:solidFill>
                <a:latin typeface="+mj-lt"/>
              </a:rPr>
              <a:t>dequeue</a:t>
            </a:r>
            <a:endParaRPr lang="en-US" altLang="en-US" sz="2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5610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19400" y="3619500"/>
            <a:ext cx="378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+mj-lt"/>
              </a:rPr>
              <a:t>G</a:t>
            </a:r>
          </a:p>
        </p:txBody>
      </p:sp>
      <p:sp>
        <p:nvSpPr>
          <p:cNvPr id="25611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443788" y="3619500"/>
            <a:ext cx="362600" cy="46166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+mj-lt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016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B64843-B02C-4931-9FFA-7D71F1B7CC73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Comparing functions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r>
              <a:rPr lang="en-US" altLang="en-US" sz="2400" smtClean="0"/>
              <a:t>f(n) is an </a:t>
            </a:r>
            <a:r>
              <a:rPr lang="en-US" altLang="en-US" sz="2400" b="1" smtClean="0"/>
              <a:t>upper bound</a:t>
            </a:r>
            <a:r>
              <a:rPr lang="en-US" altLang="en-US" sz="2400" smtClean="0"/>
              <a:t> for h(n)</a:t>
            </a:r>
          </a:p>
          <a:p>
            <a:pPr>
              <a:buFontTx/>
              <a:buNone/>
            </a:pPr>
            <a:r>
              <a:rPr lang="en-US" altLang="en-US" sz="2400" smtClean="0"/>
              <a:t>   if h(n) ≤ f(n) for all n</a:t>
            </a:r>
          </a:p>
          <a:p>
            <a:pPr>
              <a:buFontTx/>
              <a:buNone/>
            </a:pPr>
            <a:endParaRPr lang="en-US" altLang="en-US" sz="2400" smtClean="0"/>
          </a:p>
          <a:p>
            <a:pPr>
              <a:buFontTx/>
              <a:buNone/>
            </a:pPr>
            <a:endParaRPr lang="en-US" altLang="en-US" sz="2400" smtClean="0"/>
          </a:p>
          <a:p>
            <a:pPr>
              <a:buFontTx/>
              <a:buNone/>
            </a:pPr>
            <a:r>
              <a:rPr lang="en-US" altLang="en-US" sz="2400" smtClean="0"/>
              <a:t>This is too strict – we mostly care about </a:t>
            </a:r>
            <a:r>
              <a:rPr lang="en-US" altLang="en-US" sz="2400" i="1" smtClean="0"/>
              <a:t>large</a:t>
            </a:r>
            <a:r>
              <a:rPr lang="en-US" altLang="en-US" sz="2400" smtClean="0"/>
              <a:t> n</a:t>
            </a:r>
          </a:p>
          <a:p>
            <a:pPr>
              <a:buFontTx/>
              <a:buNone/>
            </a:pPr>
            <a:endParaRPr lang="en-US" altLang="en-US" sz="2400" smtClean="0"/>
          </a:p>
          <a:p>
            <a:pPr>
              <a:buFontTx/>
              <a:buNone/>
            </a:pPr>
            <a:endParaRPr lang="en-US" altLang="en-US" sz="2400" smtClean="0"/>
          </a:p>
          <a:p>
            <a:pPr>
              <a:buFontTx/>
              <a:buNone/>
            </a:pPr>
            <a:r>
              <a:rPr lang="en-US" altLang="en-US" sz="2400" smtClean="0"/>
              <a:t>Still too strict if we want to ignore </a:t>
            </a:r>
            <a:r>
              <a:rPr lang="en-US" altLang="en-US" sz="2400" i="1" smtClean="0"/>
              <a:t>scale factors</a:t>
            </a:r>
          </a:p>
          <a:p>
            <a:pPr>
              <a:buFontTx/>
              <a:buNone/>
            </a:pPr>
            <a:endParaRPr lang="en-US" altLang="en-US" sz="2400" i="1" smtClean="0"/>
          </a:p>
        </p:txBody>
      </p:sp>
      <p:sp>
        <p:nvSpPr>
          <p:cNvPr id="29701" name="Text Box 4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00800" y="1279525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Plot h(n)=n, f(n) = n^2</a:t>
            </a:r>
          </a:p>
        </p:txBody>
      </p:sp>
      <p:sp>
        <p:nvSpPr>
          <p:cNvPr id="29702" name="Text Box 5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10400" y="4038600"/>
            <a:ext cx="213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Another plot where they cross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8CE817-953B-4B30-A07A-1F1401804C46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Definition of Order Notation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h(n) </a:t>
            </a:r>
            <a:r>
              <a:rPr lang="az-Cyrl-AZ" altLang="en-US" dirty="0" smtClean="0"/>
              <a:t>є</a:t>
            </a:r>
            <a:r>
              <a:rPr lang="en-US" altLang="en-US" dirty="0" smtClean="0"/>
              <a:t> O(f(n))              </a:t>
            </a:r>
            <a:r>
              <a:rPr lang="en-US" altLang="en-US" sz="2400" dirty="0" smtClean="0">
                <a:solidFill>
                  <a:schemeClr val="accent2"/>
                </a:solidFill>
                <a:sym typeface="Symbol" pitchFamily="18" charset="2"/>
              </a:rPr>
              <a:t>Big-O  “Order”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 smtClean="0"/>
              <a:t>   if there exist positive constants c and n</a:t>
            </a:r>
            <a:r>
              <a:rPr lang="en-US" altLang="en-US" sz="2400" baseline="-25000" dirty="0" smtClean="0"/>
              <a:t>0</a:t>
            </a:r>
            <a:endParaRPr lang="en-US" altLang="en-US" sz="2400" dirty="0" smtClean="0"/>
          </a:p>
          <a:p>
            <a:pPr>
              <a:buFontTx/>
              <a:buNone/>
              <a:defRPr/>
            </a:pPr>
            <a:r>
              <a:rPr lang="en-US" altLang="en-US" sz="2400" dirty="0" smtClean="0"/>
              <a:t>   such that h(n) ≤ c f(n) for all n ≥ n</a:t>
            </a:r>
            <a:r>
              <a:rPr lang="en-US" altLang="en-US" sz="2400" baseline="-25000" dirty="0" smtClean="0"/>
              <a:t>0</a:t>
            </a:r>
          </a:p>
          <a:p>
            <a:pPr>
              <a:buFontTx/>
              <a:buNone/>
              <a:defRPr/>
            </a:pPr>
            <a:r>
              <a:rPr lang="en-US" altLang="en-US" sz="2400" dirty="0" smtClean="0"/>
              <a:t> </a:t>
            </a:r>
          </a:p>
          <a:p>
            <a:pPr>
              <a:buFontTx/>
              <a:buNone/>
              <a:defRPr/>
            </a:pPr>
            <a:endParaRPr lang="en-US" altLang="en-US" sz="2400" dirty="0" smtClean="0"/>
          </a:p>
          <a:p>
            <a:pPr marL="533400" indent="-533400">
              <a:buFontTx/>
              <a:buNone/>
              <a:tabLst>
                <a:tab pos="2679700" algn="l"/>
                <a:tab pos="5775325" algn="l"/>
              </a:tabLst>
              <a:defRPr/>
            </a:pPr>
            <a:r>
              <a:rPr lang="en-US" altLang="en-US" sz="2400" dirty="0" smtClean="0"/>
              <a:t>O(f(n)) defines a class (set) of functions</a:t>
            </a:r>
          </a:p>
          <a:p>
            <a:pPr marL="533400" indent="-533400">
              <a:buFontTx/>
              <a:buNone/>
              <a:tabLst>
                <a:tab pos="2679700" algn="l"/>
                <a:tab pos="5775325" algn="l"/>
              </a:tabLst>
              <a:defRPr/>
            </a:pPr>
            <a:endParaRPr lang="en-US" altLang="en-US" sz="2400" dirty="0" smtClean="0">
              <a:solidFill>
                <a:schemeClr val="accent2"/>
              </a:solidFill>
              <a:sym typeface="Symbol" pitchFamily="18" charset="2"/>
            </a:endParaRPr>
          </a:p>
          <a:p>
            <a:pPr>
              <a:buFontTx/>
              <a:buNone/>
              <a:defRPr/>
            </a:pPr>
            <a:endParaRPr lang="en-US" altLang="en-US" sz="2400" dirty="0" smtClean="0"/>
          </a:p>
          <a:p>
            <a:pPr>
              <a:buFontTx/>
              <a:buNone/>
              <a:defRPr/>
            </a:pPr>
            <a:endParaRPr lang="en-US" altLang="en-US" sz="2400" i="1" dirty="0" smtClean="0"/>
          </a:p>
        </p:txBody>
      </p:sp>
      <p:sp>
        <p:nvSpPr>
          <p:cNvPr id="30725" name="Text Box 4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00800" y="1279525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Plot h(n)=n, f(n) = n^2</a:t>
            </a:r>
          </a:p>
        </p:txBody>
      </p:sp>
      <p:sp>
        <p:nvSpPr>
          <p:cNvPr id="30726" name="Text Box 5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10400" y="4038600"/>
            <a:ext cx="213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Another plot where they cross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38291A-1C8F-4075-9788-7A8538EE5D98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altLang="en-US" smtClean="0"/>
              <a:t>Order Notation: Intuition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14375" y="5486400"/>
            <a:ext cx="8048625" cy="1143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smtClean="0"/>
              <a:t>Although not yet apparent, as </a:t>
            </a:r>
            <a:r>
              <a:rPr lang="en-US" altLang="en-US" sz="2400" i="1" smtClean="0"/>
              <a:t>n</a:t>
            </a:r>
            <a:r>
              <a:rPr lang="en-US" altLang="en-US" sz="2400" smtClean="0"/>
              <a:t> gets “sufficiently large”, </a:t>
            </a:r>
            <a:r>
              <a:rPr lang="en-US" altLang="en-US" sz="2400" i="1" smtClean="0">
                <a:solidFill>
                  <a:srgbClr val="FF0000"/>
                </a:solidFill>
              </a:rPr>
              <a:t>a</a:t>
            </a:r>
            <a:r>
              <a:rPr lang="en-US" altLang="en-US" sz="2400" smtClean="0">
                <a:solidFill>
                  <a:srgbClr val="FF0000"/>
                </a:solidFill>
              </a:rPr>
              <a:t>(</a:t>
            </a:r>
            <a:r>
              <a:rPr lang="en-US" altLang="en-US" sz="2400" i="1" smtClean="0">
                <a:solidFill>
                  <a:srgbClr val="FF0000"/>
                </a:solidFill>
              </a:rPr>
              <a:t>n</a:t>
            </a:r>
            <a:r>
              <a:rPr lang="en-US" altLang="en-US" sz="2400" smtClean="0">
                <a:solidFill>
                  <a:srgbClr val="FF0000"/>
                </a:solidFill>
              </a:rPr>
              <a:t>)</a:t>
            </a:r>
            <a:r>
              <a:rPr lang="en-US" altLang="en-US" sz="2400" smtClean="0"/>
              <a:t> will be “greater than or equal to” </a:t>
            </a:r>
            <a:r>
              <a:rPr lang="en-US" altLang="en-US" sz="2400" i="1" smtClean="0">
                <a:solidFill>
                  <a:schemeClr val="accent2"/>
                </a:solidFill>
              </a:rPr>
              <a:t>b</a:t>
            </a:r>
            <a:r>
              <a:rPr lang="en-US" altLang="en-US" sz="2400" smtClean="0">
                <a:solidFill>
                  <a:schemeClr val="accent2"/>
                </a:solidFill>
              </a:rPr>
              <a:t>(</a:t>
            </a:r>
            <a:r>
              <a:rPr lang="en-US" altLang="en-US" sz="2400" i="1" smtClean="0">
                <a:solidFill>
                  <a:schemeClr val="accent2"/>
                </a:solidFill>
              </a:rPr>
              <a:t>n</a:t>
            </a:r>
            <a:r>
              <a:rPr lang="en-US" altLang="en-US" sz="2400" smtClean="0">
                <a:solidFill>
                  <a:schemeClr val="accent2"/>
                </a:solidFill>
              </a:rPr>
              <a:t>)</a:t>
            </a:r>
            <a:r>
              <a:rPr lang="en-US" altLang="en-US" sz="2400" smtClean="0"/>
              <a:t> </a:t>
            </a:r>
          </a:p>
        </p:txBody>
      </p:sp>
      <p:pic>
        <p:nvPicPr>
          <p:cNvPr id="31749" name="Picture 4" descr="race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14400"/>
            <a:ext cx="56578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2819400"/>
            <a:ext cx="3076575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i="1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en-US" i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</a:rPr>
              <a:t>) = </a:t>
            </a:r>
            <a:r>
              <a:rPr lang="en-US" altLang="en-US" i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altLang="en-US" baseline="3000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altLang="en-US">
                <a:solidFill>
                  <a:srgbClr val="FF0000"/>
                </a:solidFill>
                <a:latin typeface="Times New Roman" pitchFamily="18" charset="0"/>
              </a:rPr>
              <a:t> + 2</a:t>
            </a:r>
            <a:r>
              <a:rPr lang="en-US" altLang="en-US" i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altLang="en-US" baseline="3000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  <a:p>
            <a:pPr>
              <a:buFontTx/>
              <a:buNone/>
            </a:pPr>
            <a:r>
              <a:rPr lang="en-US" altLang="en-US" i="1">
                <a:solidFill>
                  <a:schemeClr val="accent2"/>
                </a:solidFill>
                <a:latin typeface="Times New Roman" pitchFamily="18" charset="0"/>
              </a:rPr>
              <a:t>b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en-US" altLang="en-US" i="1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) = 100</a:t>
            </a:r>
            <a:r>
              <a:rPr lang="en-US" altLang="en-US" i="1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en-US" altLang="en-US" baseline="30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 + 1000</a:t>
            </a:r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F01BA5-DC51-41CA-AE64-9780783F086E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altLang="en-US" smtClean="0"/>
              <a:t>Order Notation: Example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676400" y="5791200"/>
            <a:ext cx="6248400" cy="914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100</a:t>
            </a:r>
            <a:r>
              <a:rPr lang="en-US" altLang="en-US" sz="2000" i="1" smtClean="0">
                <a:solidFill>
                  <a:schemeClr val="accent2"/>
                </a:solidFill>
              </a:rPr>
              <a:t>n</a:t>
            </a:r>
            <a:r>
              <a:rPr lang="en-US" altLang="en-US" sz="2000" baseline="30000" smtClean="0">
                <a:solidFill>
                  <a:schemeClr val="accent2"/>
                </a:solidFill>
              </a:rPr>
              <a:t>2</a:t>
            </a:r>
            <a:r>
              <a:rPr lang="en-US" altLang="en-US" sz="2000" smtClean="0">
                <a:solidFill>
                  <a:schemeClr val="accent2"/>
                </a:solidFill>
              </a:rPr>
              <a:t> + 1000 </a:t>
            </a:r>
            <a:r>
              <a:rPr lang="en-US" altLang="en-US" sz="2000" smtClean="0"/>
              <a:t> </a:t>
            </a:r>
            <a:r>
              <a:rPr lang="en-US" altLang="en-US" sz="2000" smtClean="0">
                <a:sym typeface="Symbol" pitchFamily="18" charset="2"/>
              </a:rPr>
              <a:t>  (</a:t>
            </a:r>
            <a:r>
              <a:rPr lang="en-US" altLang="en-US" sz="2000" i="1" smtClean="0">
                <a:solidFill>
                  <a:srgbClr val="FF0000"/>
                </a:solidFill>
              </a:rPr>
              <a:t>n</a:t>
            </a:r>
            <a:r>
              <a:rPr lang="en-US" altLang="en-US" sz="2000" baseline="30000" smtClean="0">
                <a:solidFill>
                  <a:srgbClr val="FF0000"/>
                </a:solidFill>
              </a:rPr>
              <a:t>3</a:t>
            </a:r>
            <a:r>
              <a:rPr lang="en-US" altLang="en-US" sz="2000" smtClean="0">
                <a:solidFill>
                  <a:srgbClr val="FF0000"/>
                </a:solidFill>
              </a:rPr>
              <a:t> + 2</a:t>
            </a:r>
            <a:r>
              <a:rPr lang="en-US" altLang="en-US" sz="2000" i="1" smtClean="0">
                <a:solidFill>
                  <a:srgbClr val="FF0000"/>
                </a:solidFill>
              </a:rPr>
              <a:t>n</a:t>
            </a:r>
            <a:r>
              <a:rPr lang="en-US" altLang="en-US" sz="2000" baseline="30000" smtClean="0">
                <a:solidFill>
                  <a:srgbClr val="FF0000"/>
                </a:solidFill>
              </a:rPr>
              <a:t>2</a:t>
            </a:r>
            <a:r>
              <a:rPr lang="en-US" altLang="en-US" sz="2000" smtClean="0"/>
              <a:t>) for all </a:t>
            </a:r>
            <a:r>
              <a:rPr lang="en-US" altLang="en-US" sz="2000" i="1" smtClean="0"/>
              <a:t>n</a:t>
            </a:r>
            <a:r>
              <a:rPr lang="en-US" altLang="en-US" sz="2000" smtClean="0"/>
              <a:t> </a:t>
            </a:r>
            <a:r>
              <a:rPr lang="en-US" altLang="en-US" sz="2000" smtClean="0">
                <a:sym typeface="Symbol" pitchFamily="18" charset="2"/>
              </a:rPr>
              <a:t> </a:t>
            </a:r>
            <a:r>
              <a:rPr lang="en-US" altLang="en-US" sz="2000" smtClean="0">
                <a:solidFill>
                  <a:srgbClr val="339933"/>
                </a:solidFill>
                <a:sym typeface="Symbol" pitchFamily="18" charset="2"/>
              </a:rPr>
              <a:t>100</a:t>
            </a:r>
            <a:endParaRPr lang="en-US" altLang="en-US" sz="2000" smtClean="0">
              <a:sym typeface="Symbol" pitchFamily="18" charset="2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000" smtClean="0">
                <a:sym typeface="Symbol" pitchFamily="18" charset="2"/>
              </a:rPr>
              <a:t>So </a:t>
            </a:r>
            <a:r>
              <a:rPr lang="en-US" altLang="en-US" sz="2000" smtClean="0">
                <a:solidFill>
                  <a:schemeClr val="accent2"/>
                </a:solidFill>
              </a:rPr>
              <a:t>100</a:t>
            </a:r>
            <a:r>
              <a:rPr lang="en-US" altLang="en-US" sz="2000" i="1" smtClean="0">
                <a:solidFill>
                  <a:schemeClr val="accent2"/>
                </a:solidFill>
              </a:rPr>
              <a:t>n</a:t>
            </a:r>
            <a:r>
              <a:rPr lang="en-US" altLang="en-US" sz="2000" baseline="30000" smtClean="0">
                <a:solidFill>
                  <a:schemeClr val="accent2"/>
                </a:solidFill>
              </a:rPr>
              <a:t>2</a:t>
            </a:r>
            <a:r>
              <a:rPr lang="en-US" altLang="en-US" sz="2000" smtClean="0">
                <a:solidFill>
                  <a:schemeClr val="accent2"/>
                </a:solidFill>
              </a:rPr>
              <a:t> + 1000 </a:t>
            </a:r>
            <a:r>
              <a:rPr lang="en-US" altLang="en-US" sz="2000" smtClean="0">
                <a:sym typeface="Symbol" pitchFamily="18" charset="2"/>
              </a:rPr>
              <a:t> O(</a:t>
            </a:r>
            <a:r>
              <a:rPr lang="en-US" altLang="en-US" sz="2000" i="1" smtClean="0">
                <a:solidFill>
                  <a:srgbClr val="FF0000"/>
                </a:solidFill>
              </a:rPr>
              <a:t>n</a:t>
            </a:r>
            <a:r>
              <a:rPr lang="en-US" altLang="en-US" sz="2000" baseline="30000" smtClean="0">
                <a:solidFill>
                  <a:srgbClr val="FF0000"/>
                </a:solidFill>
              </a:rPr>
              <a:t>3</a:t>
            </a:r>
            <a:r>
              <a:rPr lang="en-US" altLang="en-US" sz="2000" smtClean="0">
                <a:solidFill>
                  <a:srgbClr val="FF0000"/>
                </a:solidFill>
              </a:rPr>
              <a:t> + 2</a:t>
            </a:r>
            <a:r>
              <a:rPr lang="en-US" altLang="en-US" sz="2000" i="1" smtClean="0">
                <a:solidFill>
                  <a:srgbClr val="FF0000"/>
                </a:solidFill>
              </a:rPr>
              <a:t>n</a:t>
            </a:r>
            <a:r>
              <a:rPr lang="en-US" altLang="en-US" sz="2000" baseline="30000" smtClean="0">
                <a:solidFill>
                  <a:srgbClr val="FF0000"/>
                </a:solidFill>
              </a:rPr>
              <a:t>2</a:t>
            </a:r>
            <a:r>
              <a:rPr lang="en-US" altLang="en-US" sz="2000" smtClean="0">
                <a:sym typeface="Symbol" pitchFamily="18" charset="2"/>
              </a:rPr>
              <a:t>)</a:t>
            </a:r>
            <a:endParaRPr lang="en-US" altLang="en-US" sz="2000" smtClean="0"/>
          </a:p>
        </p:txBody>
      </p:sp>
      <p:sp>
        <p:nvSpPr>
          <p:cNvPr id="32773" name="Text Box 5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879725"/>
            <a:ext cx="1905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Wait, crossover point at 100, not 198?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solidFill>
                <a:schemeClr val="accent1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/>
            </a:r>
            <a:b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If we pick c =1, then n</a:t>
            </a:r>
            <a:r>
              <a:rPr lang="en-US" altLang="en-US" sz="2000" baseline="-25000">
                <a:solidFill>
                  <a:schemeClr val="accent1"/>
                </a:solidFill>
                <a:latin typeface="Times New Roman" pitchFamily="18" charset="0"/>
              </a:rPr>
              <a:t>0</a:t>
            </a:r>
            <a:r>
              <a:rPr lang="en-US" altLang="en-US" sz="2000">
                <a:solidFill>
                  <a:schemeClr val="accent1"/>
                </a:solidFill>
                <a:latin typeface="Times New Roman" pitchFamily="18" charset="0"/>
              </a:rPr>
              <a:t>=100</a:t>
            </a:r>
          </a:p>
        </p:txBody>
      </p:sp>
      <p:sp>
        <p:nvSpPr>
          <p:cNvPr id="32774" name="Text Box 6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62484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</a:rPr>
              <a:t>b </a:t>
            </a: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</a:rPr>
              <a:t> O(n</a:t>
            </a:r>
            <a:r>
              <a:rPr lang="en-US" altLang="en-US" sz="1800" baseline="30000">
                <a:solidFill>
                  <a:schemeClr val="accent1"/>
                </a:solidFill>
                <a:latin typeface="Times New Roman" pitchFamily="18" charset="0"/>
              </a:rPr>
              <a:t>3</a:t>
            </a: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</a:rPr>
              <a:t>),O(n</a:t>
            </a:r>
            <a:r>
              <a:rPr lang="en-US" altLang="en-US" sz="1800" baseline="30000">
                <a:solidFill>
                  <a:schemeClr val="accent1"/>
                </a:solidFill>
                <a:latin typeface="Times New Roman" pitchFamily="18" charset="0"/>
              </a:rPr>
              <a:t>2</a:t>
            </a: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</a:rPr>
              <a:t>),</a:t>
            </a: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Ω(n</a:t>
            </a:r>
            <a:r>
              <a:rPr lang="en-US" altLang="en-US" sz="1800" baseline="300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l-GR" altLang="en-US" sz="18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altLang="en-US" sz="1800" baseline="300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altLang="en-US" sz="18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5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5915025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0093D3-1250-40DF-8104-B79C73B16557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371600"/>
            <a:ext cx="86106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i="1" smtClean="0"/>
              <a:t>h</a:t>
            </a:r>
            <a:r>
              <a:rPr lang="en-US" altLang="en-US" smtClean="0"/>
              <a:t>(</a:t>
            </a:r>
            <a:r>
              <a:rPr lang="en-US" altLang="en-US" i="1" smtClean="0"/>
              <a:t>n</a:t>
            </a:r>
            <a:r>
              <a:rPr lang="en-US" altLang="en-US" smtClean="0"/>
              <a:t>) </a:t>
            </a:r>
            <a:r>
              <a:rPr lang="en-US" altLang="en-US" smtClean="0">
                <a:sym typeface="Symbol" pitchFamily="18" charset="2"/>
              </a:rPr>
              <a:t> O( </a:t>
            </a:r>
            <a:r>
              <a:rPr lang="en-US" altLang="en-US" i="1" smtClean="0">
                <a:sym typeface="Symbol" pitchFamily="18" charset="2"/>
              </a:rPr>
              <a:t>f</a:t>
            </a:r>
            <a:r>
              <a:rPr lang="en-US" altLang="en-US" smtClean="0">
                <a:sym typeface="Symbol" pitchFamily="18" charset="2"/>
              </a:rPr>
              <a:t>(</a:t>
            </a:r>
            <a:r>
              <a:rPr lang="en-US" altLang="en-US" i="1" smtClean="0">
                <a:sym typeface="Symbol" pitchFamily="18" charset="2"/>
              </a:rPr>
              <a:t>n</a:t>
            </a:r>
            <a:r>
              <a:rPr lang="en-US" altLang="en-US" smtClean="0">
                <a:sym typeface="Symbol" pitchFamily="18" charset="2"/>
              </a:rPr>
              <a:t>) )     iff there exist positive constants </a:t>
            </a:r>
            <a:r>
              <a:rPr lang="en-US" altLang="en-US" i="1" smtClean="0">
                <a:solidFill>
                  <a:srgbClr val="339933"/>
                </a:solidFill>
                <a:sym typeface="Symbol" pitchFamily="18" charset="2"/>
              </a:rPr>
              <a:t>c</a:t>
            </a:r>
            <a:r>
              <a:rPr lang="en-US" altLang="en-US" smtClean="0">
                <a:sym typeface="Symbol" pitchFamily="18" charset="2"/>
              </a:rPr>
              <a:t> and </a:t>
            </a:r>
            <a:r>
              <a:rPr lang="en-US" altLang="en-US" i="1" smtClean="0">
                <a:solidFill>
                  <a:srgbClr val="339933"/>
                </a:solidFill>
                <a:sym typeface="Symbol" pitchFamily="18" charset="2"/>
              </a:rPr>
              <a:t>n</a:t>
            </a:r>
            <a:r>
              <a:rPr lang="en-US" altLang="en-US" i="1" baseline="-25000" smtClean="0">
                <a:solidFill>
                  <a:srgbClr val="339933"/>
                </a:solidFill>
                <a:sym typeface="Symbol" pitchFamily="18" charset="2"/>
              </a:rPr>
              <a:t>0</a:t>
            </a:r>
            <a:r>
              <a:rPr lang="en-US" altLang="en-US" smtClean="0">
                <a:sym typeface="Symbol" pitchFamily="18" charset="2"/>
              </a:rPr>
              <a:t> such that: </a:t>
            </a:r>
            <a:br>
              <a:rPr lang="en-US" altLang="en-US" smtClean="0">
                <a:sym typeface="Symbol" pitchFamily="18" charset="2"/>
              </a:rPr>
            </a:br>
            <a:r>
              <a:rPr lang="en-US" altLang="en-US" i="1" smtClean="0"/>
              <a:t>h</a:t>
            </a:r>
            <a:r>
              <a:rPr lang="en-US" altLang="en-US" smtClean="0"/>
              <a:t>(</a:t>
            </a:r>
            <a:r>
              <a:rPr lang="en-US" altLang="en-US" i="1" smtClean="0"/>
              <a:t>n</a:t>
            </a:r>
            <a:r>
              <a:rPr lang="en-US" altLang="en-US" smtClean="0"/>
              <a:t>) </a:t>
            </a:r>
            <a:r>
              <a:rPr lang="en-US" altLang="en-US" smtClean="0">
                <a:sym typeface="Symbol" pitchFamily="18" charset="2"/>
              </a:rPr>
              <a:t>  </a:t>
            </a:r>
            <a:r>
              <a:rPr lang="en-US" altLang="en-US" i="1" smtClean="0">
                <a:solidFill>
                  <a:srgbClr val="339933"/>
                </a:solidFill>
                <a:sym typeface="Symbol" pitchFamily="18" charset="2"/>
              </a:rPr>
              <a:t>c</a:t>
            </a:r>
            <a:r>
              <a:rPr lang="en-US" altLang="en-US" smtClean="0">
                <a:sym typeface="Symbol" pitchFamily="18" charset="2"/>
              </a:rPr>
              <a:t> </a:t>
            </a:r>
            <a:r>
              <a:rPr lang="en-US" altLang="en-US" i="1" smtClean="0">
                <a:sym typeface="Symbol" pitchFamily="18" charset="2"/>
              </a:rPr>
              <a:t>f</a:t>
            </a:r>
            <a:r>
              <a:rPr lang="en-US" altLang="en-US" smtClean="0">
                <a:sym typeface="Symbol" pitchFamily="18" charset="2"/>
              </a:rPr>
              <a:t>(</a:t>
            </a:r>
            <a:r>
              <a:rPr lang="en-US" altLang="en-US" i="1" smtClean="0">
                <a:sym typeface="Symbol" pitchFamily="18" charset="2"/>
              </a:rPr>
              <a:t>n</a:t>
            </a:r>
            <a:r>
              <a:rPr lang="en-US" altLang="en-US" smtClean="0">
                <a:sym typeface="Symbol" pitchFamily="18" charset="2"/>
              </a:rPr>
              <a:t>) for all </a:t>
            </a:r>
            <a:r>
              <a:rPr lang="en-US" altLang="en-US" i="1" smtClean="0">
                <a:sym typeface="Symbol" pitchFamily="18" charset="2"/>
              </a:rPr>
              <a:t>n</a:t>
            </a:r>
            <a:r>
              <a:rPr lang="en-US" altLang="en-US" smtClean="0">
                <a:sym typeface="Symbol" pitchFamily="18" charset="2"/>
              </a:rPr>
              <a:t>  </a:t>
            </a:r>
            <a:r>
              <a:rPr lang="en-US" altLang="en-US" i="1" smtClean="0">
                <a:solidFill>
                  <a:srgbClr val="339933"/>
                </a:solidFill>
                <a:sym typeface="Symbol" pitchFamily="18" charset="2"/>
              </a:rPr>
              <a:t>n</a:t>
            </a:r>
            <a:r>
              <a:rPr lang="en-US" altLang="en-US" i="1" baseline="-25000" smtClean="0">
                <a:solidFill>
                  <a:srgbClr val="339933"/>
                </a:solidFill>
                <a:sym typeface="Symbol" pitchFamily="18" charset="2"/>
              </a:rPr>
              <a:t>0</a:t>
            </a:r>
            <a:endParaRPr lang="en-US" altLang="en-US" i="1" smtClean="0">
              <a:solidFill>
                <a:srgbClr val="339933"/>
              </a:solidFill>
              <a:sym typeface="Symbol" pitchFamily="18" charset="2"/>
            </a:endParaRPr>
          </a:p>
          <a:p>
            <a:pPr>
              <a:buFontTx/>
              <a:buNone/>
            </a:pPr>
            <a:endParaRPr lang="en-US" altLang="en-US" smtClean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altLang="en-US" smtClean="0">
                <a:sym typeface="Symbol" pitchFamily="18" charset="2"/>
              </a:rPr>
              <a:t>Example:</a:t>
            </a:r>
          </a:p>
          <a:p>
            <a:pPr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100</a:t>
            </a:r>
            <a:r>
              <a:rPr lang="en-US" altLang="en-US" i="1" smtClean="0">
                <a:solidFill>
                  <a:schemeClr val="accent2"/>
                </a:solidFill>
              </a:rPr>
              <a:t>n</a:t>
            </a:r>
            <a:r>
              <a:rPr lang="en-US" altLang="en-US" baseline="30000" smtClean="0">
                <a:solidFill>
                  <a:schemeClr val="accent2"/>
                </a:solidFill>
              </a:rPr>
              <a:t>2</a:t>
            </a:r>
            <a:r>
              <a:rPr lang="en-US" altLang="en-US" smtClean="0">
                <a:solidFill>
                  <a:schemeClr val="accent2"/>
                </a:solidFill>
              </a:rPr>
              <a:t> + 1000 </a:t>
            </a:r>
            <a:r>
              <a:rPr lang="en-US" altLang="en-US" smtClean="0"/>
              <a:t> </a:t>
            </a:r>
            <a:r>
              <a:rPr lang="en-US" altLang="en-US" smtClean="0">
                <a:sym typeface="Symbol" pitchFamily="18" charset="2"/>
              </a:rPr>
              <a:t> </a:t>
            </a:r>
            <a:r>
              <a:rPr lang="en-US" altLang="en-US" smtClean="0">
                <a:solidFill>
                  <a:srgbClr val="339933"/>
                </a:solidFill>
                <a:sym typeface="Symbol" pitchFamily="18" charset="2"/>
              </a:rPr>
              <a:t>1</a:t>
            </a:r>
            <a:r>
              <a:rPr lang="en-US" altLang="en-US" smtClean="0">
                <a:sym typeface="Symbol" pitchFamily="18" charset="2"/>
              </a:rPr>
              <a:t> (</a:t>
            </a:r>
            <a:r>
              <a:rPr lang="en-US" altLang="en-US" i="1" smtClean="0">
                <a:solidFill>
                  <a:srgbClr val="FF0000"/>
                </a:solidFill>
              </a:rPr>
              <a:t>n</a:t>
            </a:r>
            <a:r>
              <a:rPr lang="en-US" altLang="en-US" baseline="30000" smtClean="0">
                <a:solidFill>
                  <a:srgbClr val="FF0000"/>
                </a:solidFill>
              </a:rPr>
              <a:t>3</a:t>
            </a:r>
            <a:r>
              <a:rPr lang="en-US" altLang="en-US" smtClean="0">
                <a:solidFill>
                  <a:srgbClr val="FF0000"/>
                </a:solidFill>
              </a:rPr>
              <a:t> + 2</a:t>
            </a:r>
            <a:r>
              <a:rPr lang="en-US" altLang="en-US" i="1" smtClean="0">
                <a:solidFill>
                  <a:srgbClr val="FF0000"/>
                </a:solidFill>
              </a:rPr>
              <a:t>n</a:t>
            </a:r>
            <a:r>
              <a:rPr lang="en-US" altLang="en-US" baseline="30000" smtClean="0">
                <a:solidFill>
                  <a:srgbClr val="FF0000"/>
                </a:solidFill>
              </a:rPr>
              <a:t>2</a:t>
            </a:r>
            <a:r>
              <a:rPr lang="en-US" altLang="en-US" smtClean="0"/>
              <a:t>) for all </a:t>
            </a:r>
            <a:r>
              <a:rPr lang="en-US" altLang="en-US" i="1" smtClean="0"/>
              <a:t>n</a:t>
            </a:r>
            <a:r>
              <a:rPr lang="en-US" altLang="en-US" smtClean="0"/>
              <a:t> </a:t>
            </a:r>
            <a:r>
              <a:rPr lang="en-US" altLang="en-US" smtClean="0">
                <a:sym typeface="Symbol" pitchFamily="18" charset="2"/>
              </a:rPr>
              <a:t> </a:t>
            </a:r>
            <a:r>
              <a:rPr lang="en-US" altLang="en-US" smtClean="0">
                <a:solidFill>
                  <a:srgbClr val="339933"/>
                </a:solidFill>
                <a:sym typeface="Symbol" pitchFamily="18" charset="2"/>
              </a:rPr>
              <a:t>100</a:t>
            </a:r>
            <a:br>
              <a:rPr lang="en-US" altLang="en-US" smtClean="0">
                <a:solidFill>
                  <a:srgbClr val="339933"/>
                </a:solidFill>
                <a:sym typeface="Symbol" pitchFamily="18" charset="2"/>
              </a:rPr>
            </a:br>
            <a:r>
              <a:rPr lang="en-US" altLang="en-US" smtClean="0">
                <a:sym typeface="Symbol" pitchFamily="18" charset="2"/>
              </a:rPr>
              <a:t/>
            </a:r>
            <a:br>
              <a:rPr lang="en-US" altLang="en-US" smtClean="0">
                <a:sym typeface="Symbol" pitchFamily="18" charset="2"/>
              </a:rPr>
            </a:br>
            <a:r>
              <a:rPr lang="en-US" altLang="en-US" smtClean="0">
                <a:sym typeface="Symbol" pitchFamily="18" charset="2"/>
              </a:rPr>
              <a:t>		So </a:t>
            </a:r>
            <a:r>
              <a:rPr lang="en-US" altLang="en-US" smtClean="0">
                <a:solidFill>
                  <a:schemeClr val="accent2"/>
                </a:solidFill>
              </a:rPr>
              <a:t>100</a:t>
            </a:r>
            <a:r>
              <a:rPr lang="en-US" altLang="en-US" i="1" smtClean="0">
                <a:solidFill>
                  <a:schemeClr val="accent2"/>
                </a:solidFill>
              </a:rPr>
              <a:t>n</a:t>
            </a:r>
            <a:r>
              <a:rPr lang="en-US" altLang="en-US" baseline="30000" smtClean="0">
                <a:solidFill>
                  <a:schemeClr val="accent2"/>
                </a:solidFill>
              </a:rPr>
              <a:t>2</a:t>
            </a:r>
            <a:r>
              <a:rPr lang="en-US" altLang="en-US" smtClean="0">
                <a:solidFill>
                  <a:schemeClr val="accent2"/>
                </a:solidFill>
              </a:rPr>
              <a:t> + 1000 </a:t>
            </a:r>
            <a:r>
              <a:rPr lang="en-US" altLang="en-US" smtClean="0">
                <a:sym typeface="Symbol" pitchFamily="18" charset="2"/>
              </a:rPr>
              <a:t> O(</a:t>
            </a:r>
            <a:r>
              <a:rPr lang="en-US" altLang="en-US" i="1" smtClean="0">
                <a:solidFill>
                  <a:srgbClr val="FF0000"/>
                </a:solidFill>
              </a:rPr>
              <a:t>n</a:t>
            </a:r>
            <a:r>
              <a:rPr lang="en-US" altLang="en-US" baseline="30000" smtClean="0">
                <a:solidFill>
                  <a:srgbClr val="FF0000"/>
                </a:solidFill>
              </a:rPr>
              <a:t>3</a:t>
            </a:r>
            <a:r>
              <a:rPr lang="en-US" altLang="en-US" smtClean="0">
                <a:solidFill>
                  <a:srgbClr val="FF0000"/>
                </a:solidFill>
              </a:rPr>
              <a:t> + 2</a:t>
            </a:r>
            <a:r>
              <a:rPr lang="en-US" altLang="en-US" i="1" smtClean="0">
                <a:solidFill>
                  <a:srgbClr val="FF0000"/>
                </a:solidFill>
              </a:rPr>
              <a:t>n</a:t>
            </a:r>
            <a:r>
              <a:rPr lang="en-US" altLang="en-US" baseline="30000" smtClean="0">
                <a:solidFill>
                  <a:srgbClr val="FF0000"/>
                </a:solidFill>
              </a:rPr>
              <a:t>2</a:t>
            </a:r>
            <a:r>
              <a:rPr lang="en-US" altLang="en-US" smtClean="0">
                <a:sym typeface="Symbol" pitchFamily="18" charset="2"/>
              </a:rPr>
              <a:t> )</a:t>
            </a:r>
          </a:p>
          <a:p>
            <a:pPr>
              <a:buFontTx/>
              <a:buNone/>
            </a:pPr>
            <a:endParaRPr lang="en-US" altLang="en-US" smtClean="0">
              <a:sym typeface="Symbol" pitchFamily="18" charset="2"/>
            </a:endParaRPr>
          </a:p>
          <a:p>
            <a:pPr>
              <a:buFontTx/>
              <a:buNone/>
            </a:pPr>
            <a:endParaRPr lang="en-US" altLang="en-US" smtClean="0">
              <a:sym typeface="Symbol" pitchFamily="18" charset="2"/>
            </a:endParaRPr>
          </a:p>
        </p:txBody>
      </p:sp>
      <p:sp>
        <p:nvSpPr>
          <p:cNvPr id="33797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41725" y="5984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689235-1C67-4012-8338-267E6ECB2DF7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Constants are not unique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371600"/>
            <a:ext cx="86106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i="1" smtClean="0"/>
              <a:t>h</a:t>
            </a:r>
            <a:r>
              <a:rPr lang="en-US" altLang="en-US" smtClean="0"/>
              <a:t>(</a:t>
            </a:r>
            <a:r>
              <a:rPr lang="en-US" altLang="en-US" i="1" smtClean="0"/>
              <a:t>n</a:t>
            </a:r>
            <a:r>
              <a:rPr lang="en-US" altLang="en-US" smtClean="0"/>
              <a:t>) </a:t>
            </a:r>
            <a:r>
              <a:rPr lang="en-US" altLang="en-US" smtClean="0">
                <a:sym typeface="Symbol" pitchFamily="18" charset="2"/>
              </a:rPr>
              <a:t> O( </a:t>
            </a:r>
            <a:r>
              <a:rPr lang="en-US" altLang="en-US" i="1" smtClean="0">
                <a:sym typeface="Symbol" pitchFamily="18" charset="2"/>
              </a:rPr>
              <a:t>f</a:t>
            </a:r>
            <a:r>
              <a:rPr lang="en-US" altLang="en-US" smtClean="0">
                <a:sym typeface="Symbol" pitchFamily="18" charset="2"/>
              </a:rPr>
              <a:t>(</a:t>
            </a:r>
            <a:r>
              <a:rPr lang="en-US" altLang="en-US" i="1" smtClean="0">
                <a:sym typeface="Symbol" pitchFamily="18" charset="2"/>
              </a:rPr>
              <a:t>n</a:t>
            </a:r>
            <a:r>
              <a:rPr lang="en-US" altLang="en-US" smtClean="0">
                <a:sym typeface="Symbol" pitchFamily="18" charset="2"/>
              </a:rPr>
              <a:t>) )     iff there exist positive constants </a:t>
            </a:r>
            <a:r>
              <a:rPr lang="en-US" altLang="en-US" i="1" smtClean="0">
                <a:solidFill>
                  <a:srgbClr val="339933"/>
                </a:solidFill>
                <a:sym typeface="Symbol" pitchFamily="18" charset="2"/>
              </a:rPr>
              <a:t>c</a:t>
            </a:r>
            <a:r>
              <a:rPr lang="en-US" altLang="en-US" smtClean="0">
                <a:sym typeface="Symbol" pitchFamily="18" charset="2"/>
              </a:rPr>
              <a:t> and </a:t>
            </a:r>
            <a:r>
              <a:rPr lang="en-US" altLang="en-US" i="1" smtClean="0">
                <a:solidFill>
                  <a:srgbClr val="339933"/>
                </a:solidFill>
                <a:sym typeface="Symbol" pitchFamily="18" charset="2"/>
              </a:rPr>
              <a:t>n</a:t>
            </a:r>
            <a:r>
              <a:rPr lang="en-US" altLang="en-US" i="1" baseline="-25000" smtClean="0">
                <a:solidFill>
                  <a:srgbClr val="339933"/>
                </a:solidFill>
                <a:sym typeface="Symbol" pitchFamily="18" charset="2"/>
              </a:rPr>
              <a:t>0</a:t>
            </a:r>
            <a:r>
              <a:rPr lang="en-US" altLang="en-US" smtClean="0">
                <a:sym typeface="Symbol" pitchFamily="18" charset="2"/>
              </a:rPr>
              <a:t> such that: </a:t>
            </a:r>
            <a:br>
              <a:rPr lang="en-US" altLang="en-US" smtClean="0">
                <a:sym typeface="Symbol" pitchFamily="18" charset="2"/>
              </a:rPr>
            </a:br>
            <a:r>
              <a:rPr lang="en-US" altLang="en-US" i="1" smtClean="0"/>
              <a:t>h</a:t>
            </a:r>
            <a:r>
              <a:rPr lang="en-US" altLang="en-US" smtClean="0"/>
              <a:t>(</a:t>
            </a:r>
            <a:r>
              <a:rPr lang="en-US" altLang="en-US" i="1" smtClean="0"/>
              <a:t>n</a:t>
            </a:r>
            <a:r>
              <a:rPr lang="en-US" altLang="en-US" smtClean="0"/>
              <a:t>) </a:t>
            </a:r>
            <a:r>
              <a:rPr lang="en-US" altLang="en-US" smtClean="0">
                <a:sym typeface="Symbol" pitchFamily="18" charset="2"/>
              </a:rPr>
              <a:t>  </a:t>
            </a:r>
            <a:r>
              <a:rPr lang="en-US" altLang="en-US" i="1" smtClean="0">
                <a:solidFill>
                  <a:srgbClr val="339933"/>
                </a:solidFill>
                <a:sym typeface="Symbol" pitchFamily="18" charset="2"/>
              </a:rPr>
              <a:t>c</a:t>
            </a:r>
            <a:r>
              <a:rPr lang="en-US" altLang="en-US" smtClean="0">
                <a:sym typeface="Symbol" pitchFamily="18" charset="2"/>
              </a:rPr>
              <a:t> </a:t>
            </a:r>
            <a:r>
              <a:rPr lang="en-US" altLang="en-US" i="1" smtClean="0">
                <a:sym typeface="Symbol" pitchFamily="18" charset="2"/>
              </a:rPr>
              <a:t>f</a:t>
            </a:r>
            <a:r>
              <a:rPr lang="en-US" altLang="en-US" smtClean="0">
                <a:sym typeface="Symbol" pitchFamily="18" charset="2"/>
              </a:rPr>
              <a:t>(</a:t>
            </a:r>
            <a:r>
              <a:rPr lang="en-US" altLang="en-US" i="1" smtClean="0">
                <a:sym typeface="Symbol" pitchFamily="18" charset="2"/>
              </a:rPr>
              <a:t>n</a:t>
            </a:r>
            <a:r>
              <a:rPr lang="en-US" altLang="en-US" smtClean="0">
                <a:sym typeface="Symbol" pitchFamily="18" charset="2"/>
              </a:rPr>
              <a:t>) for all </a:t>
            </a:r>
            <a:r>
              <a:rPr lang="en-US" altLang="en-US" i="1" smtClean="0">
                <a:sym typeface="Symbol" pitchFamily="18" charset="2"/>
              </a:rPr>
              <a:t>n</a:t>
            </a:r>
            <a:r>
              <a:rPr lang="en-US" altLang="en-US" smtClean="0">
                <a:sym typeface="Symbol" pitchFamily="18" charset="2"/>
              </a:rPr>
              <a:t>  </a:t>
            </a:r>
            <a:r>
              <a:rPr lang="en-US" altLang="en-US" i="1" smtClean="0">
                <a:solidFill>
                  <a:srgbClr val="339933"/>
                </a:solidFill>
                <a:sym typeface="Symbol" pitchFamily="18" charset="2"/>
              </a:rPr>
              <a:t>n</a:t>
            </a:r>
            <a:r>
              <a:rPr lang="en-US" altLang="en-US" i="1" baseline="-25000" smtClean="0">
                <a:solidFill>
                  <a:srgbClr val="339933"/>
                </a:solidFill>
                <a:sym typeface="Symbol" pitchFamily="18" charset="2"/>
              </a:rPr>
              <a:t>0</a:t>
            </a:r>
            <a:endParaRPr lang="en-US" altLang="en-US" i="1" smtClean="0">
              <a:solidFill>
                <a:srgbClr val="339933"/>
              </a:solidFill>
              <a:sym typeface="Symbol" pitchFamily="18" charset="2"/>
            </a:endParaRPr>
          </a:p>
          <a:p>
            <a:pPr>
              <a:buFontTx/>
              <a:buNone/>
            </a:pPr>
            <a:endParaRPr lang="en-US" altLang="en-US" smtClean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altLang="en-US" smtClean="0">
                <a:sym typeface="Symbol" pitchFamily="18" charset="2"/>
              </a:rPr>
              <a:t>Example:</a:t>
            </a:r>
          </a:p>
          <a:p>
            <a:pPr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100</a:t>
            </a:r>
            <a:r>
              <a:rPr lang="en-US" altLang="en-US" i="1" smtClean="0">
                <a:solidFill>
                  <a:schemeClr val="accent2"/>
                </a:solidFill>
              </a:rPr>
              <a:t>n</a:t>
            </a:r>
            <a:r>
              <a:rPr lang="en-US" altLang="en-US" baseline="30000" smtClean="0">
                <a:solidFill>
                  <a:schemeClr val="accent2"/>
                </a:solidFill>
              </a:rPr>
              <a:t>2</a:t>
            </a:r>
            <a:r>
              <a:rPr lang="en-US" altLang="en-US" smtClean="0">
                <a:solidFill>
                  <a:schemeClr val="accent2"/>
                </a:solidFill>
              </a:rPr>
              <a:t> + 1000 </a:t>
            </a:r>
            <a:r>
              <a:rPr lang="en-US" altLang="en-US" smtClean="0"/>
              <a:t> </a:t>
            </a:r>
            <a:r>
              <a:rPr lang="en-US" altLang="en-US" smtClean="0">
                <a:sym typeface="Symbol" pitchFamily="18" charset="2"/>
              </a:rPr>
              <a:t> </a:t>
            </a:r>
            <a:r>
              <a:rPr lang="en-US" altLang="en-US" smtClean="0">
                <a:solidFill>
                  <a:srgbClr val="339933"/>
                </a:solidFill>
                <a:sym typeface="Symbol" pitchFamily="18" charset="2"/>
              </a:rPr>
              <a:t>1</a:t>
            </a:r>
            <a:r>
              <a:rPr lang="en-US" altLang="en-US" smtClean="0">
                <a:sym typeface="Symbol" pitchFamily="18" charset="2"/>
              </a:rPr>
              <a:t> (</a:t>
            </a:r>
            <a:r>
              <a:rPr lang="en-US" altLang="en-US" i="1" smtClean="0">
                <a:solidFill>
                  <a:srgbClr val="FF0000"/>
                </a:solidFill>
              </a:rPr>
              <a:t>n</a:t>
            </a:r>
            <a:r>
              <a:rPr lang="en-US" altLang="en-US" baseline="30000" smtClean="0">
                <a:solidFill>
                  <a:srgbClr val="FF0000"/>
                </a:solidFill>
              </a:rPr>
              <a:t>3</a:t>
            </a:r>
            <a:r>
              <a:rPr lang="en-US" altLang="en-US" smtClean="0">
                <a:solidFill>
                  <a:srgbClr val="FF0000"/>
                </a:solidFill>
              </a:rPr>
              <a:t> + 2</a:t>
            </a:r>
            <a:r>
              <a:rPr lang="en-US" altLang="en-US" i="1" smtClean="0">
                <a:solidFill>
                  <a:srgbClr val="FF0000"/>
                </a:solidFill>
              </a:rPr>
              <a:t>n</a:t>
            </a:r>
            <a:r>
              <a:rPr lang="en-US" altLang="en-US" baseline="30000" smtClean="0">
                <a:solidFill>
                  <a:srgbClr val="FF0000"/>
                </a:solidFill>
              </a:rPr>
              <a:t>2</a:t>
            </a:r>
            <a:r>
              <a:rPr lang="en-US" altLang="en-US" smtClean="0"/>
              <a:t>) for all </a:t>
            </a:r>
            <a:r>
              <a:rPr lang="en-US" altLang="en-US" i="1" smtClean="0"/>
              <a:t>n</a:t>
            </a:r>
            <a:r>
              <a:rPr lang="en-US" altLang="en-US" smtClean="0"/>
              <a:t> </a:t>
            </a:r>
            <a:r>
              <a:rPr lang="en-US" altLang="en-US" smtClean="0">
                <a:sym typeface="Symbol" pitchFamily="18" charset="2"/>
              </a:rPr>
              <a:t> </a:t>
            </a:r>
            <a:r>
              <a:rPr lang="en-US" altLang="en-US" smtClean="0">
                <a:solidFill>
                  <a:srgbClr val="339933"/>
                </a:solidFill>
                <a:sym typeface="Symbol" pitchFamily="18" charset="2"/>
              </a:rPr>
              <a:t>100</a:t>
            </a:r>
          </a:p>
          <a:p>
            <a:pPr>
              <a:buFontTx/>
              <a:buNone/>
            </a:pPr>
            <a:endParaRPr lang="en-US" altLang="en-US" smtClean="0">
              <a:solidFill>
                <a:srgbClr val="339933"/>
              </a:solidFill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</a:rPr>
              <a:t>100</a:t>
            </a:r>
            <a:r>
              <a:rPr lang="en-US" altLang="en-US" i="1" smtClean="0">
                <a:solidFill>
                  <a:schemeClr val="accent2"/>
                </a:solidFill>
              </a:rPr>
              <a:t>n</a:t>
            </a:r>
            <a:r>
              <a:rPr lang="en-US" altLang="en-US" baseline="30000" smtClean="0">
                <a:solidFill>
                  <a:schemeClr val="accent2"/>
                </a:solidFill>
              </a:rPr>
              <a:t>2</a:t>
            </a:r>
            <a:r>
              <a:rPr lang="en-US" altLang="en-US" smtClean="0">
                <a:solidFill>
                  <a:schemeClr val="accent2"/>
                </a:solidFill>
              </a:rPr>
              <a:t> + 1000 </a:t>
            </a:r>
            <a:r>
              <a:rPr lang="en-US" altLang="en-US" smtClean="0"/>
              <a:t> </a:t>
            </a:r>
            <a:r>
              <a:rPr lang="en-US" altLang="en-US" smtClean="0">
                <a:sym typeface="Symbol" pitchFamily="18" charset="2"/>
              </a:rPr>
              <a:t> </a:t>
            </a:r>
            <a:r>
              <a:rPr lang="en-US" altLang="en-US" smtClean="0">
                <a:solidFill>
                  <a:srgbClr val="339933"/>
                </a:solidFill>
                <a:sym typeface="Symbol" pitchFamily="18" charset="2"/>
              </a:rPr>
              <a:t>1/2</a:t>
            </a:r>
            <a:r>
              <a:rPr lang="en-US" altLang="en-US" smtClean="0">
                <a:sym typeface="Symbol" pitchFamily="18" charset="2"/>
              </a:rPr>
              <a:t> (</a:t>
            </a:r>
            <a:r>
              <a:rPr lang="en-US" altLang="en-US" i="1" smtClean="0">
                <a:solidFill>
                  <a:srgbClr val="FF0000"/>
                </a:solidFill>
              </a:rPr>
              <a:t>n</a:t>
            </a:r>
            <a:r>
              <a:rPr lang="en-US" altLang="en-US" baseline="30000" smtClean="0">
                <a:solidFill>
                  <a:srgbClr val="FF0000"/>
                </a:solidFill>
              </a:rPr>
              <a:t>3</a:t>
            </a:r>
            <a:r>
              <a:rPr lang="en-US" altLang="en-US" smtClean="0">
                <a:solidFill>
                  <a:srgbClr val="FF0000"/>
                </a:solidFill>
              </a:rPr>
              <a:t> + 2</a:t>
            </a:r>
            <a:r>
              <a:rPr lang="en-US" altLang="en-US" i="1" smtClean="0">
                <a:solidFill>
                  <a:srgbClr val="FF0000"/>
                </a:solidFill>
              </a:rPr>
              <a:t>n</a:t>
            </a:r>
            <a:r>
              <a:rPr lang="en-US" altLang="en-US" baseline="30000" smtClean="0">
                <a:solidFill>
                  <a:srgbClr val="FF0000"/>
                </a:solidFill>
              </a:rPr>
              <a:t>2</a:t>
            </a:r>
            <a:r>
              <a:rPr lang="en-US" altLang="en-US" smtClean="0"/>
              <a:t>) for all </a:t>
            </a:r>
            <a:r>
              <a:rPr lang="en-US" altLang="en-US" i="1" smtClean="0"/>
              <a:t>n</a:t>
            </a:r>
            <a:r>
              <a:rPr lang="en-US" altLang="en-US" smtClean="0"/>
              <a:t> </a:t>
            </a:r>
            <a:r>
              <a:rPr lang="en-US" altLang="en-US" smtClean="0">
                <a:sym typeface="Symbol" pitchFamily="18" charset="2"/>
              </a:rPr>
              <a:t> </a:t>
            </a:r>
            <a:r>
              <a:rPr lang="en-US" altLang="en-US" smtClean="0">
                <a:solidFill>
                  <a:srgbClr val="339933"/>
                </a:solidFill>
                <a:sym typeface="Symbol" pitchFamily="18" charset="2"/>
              </a:rPr>
              <a:t>198</a:t>
            </a:r>
            <a:br>
              <a:rPr lang="en-US" altLang="en-US" smtClean="0">
                <a:solidFill>
                  <a:srgbClr val="339933"/>
                </a:solidFill>
                <a:sym typeface="Symbol" pitchFamily="18" charset="2"/>
              </a:rPr>
            </a:br>
            <a:r>
              <a:rPr lang="en-US" altLang="en-US" smtClean="0">
                <a:solidFill>
                  <a:srgbClr val="339933"/>
                </a:solidFill>
                <a:sym typeface="Symbol" pitchFamily="18" charset="2"/>
              </a:rPr>
              <a:t/>
            </a:r>
            <a:br>
              <a:rPr lang="en-US" altLang="en-US" smtClean="0">
                <a:solidFill>
                  <a:srgbClr val="339933"/>
                </a:solidFill>
                <a:sym typeface="Symbol" pitchFamily="18" charset="2"/>
              </a:rPr>
            </a:br>
            <a:r>
              <a:rPr lang="en-US" altLang="en-US" smtClean="0">
                <a:sym typeface="Symbol" pitchFamily="18" charset="2"/>
              </a:rPr>
              <a:t/>
            </a:r>
            <a:br>
              <a:rPr lang="en-US" altLang="en-US" smtClean="0">
                <a:sym typeface="Symbol" pitchFamily="18" charset="2"/>
              </a:rPr>
            </a:br>
            <a:r>
              <a:rPr lang="en-US" altLang="en-US" smtClean="0">
                <a:sym typeface="Symbol" pitchFamily="18" charset="2"/>
              </a:rPr>
              <a:t>		</a:t>
            </a:r>
          </a:p>
          <a:p>
            <a:pPr>
              <a:buFontTx/>
              <a:buNone/>
            </a:pPr>
            <a:endParaRPr lang="en-US" altLang="en-US" smtClean="0">
              <a:sym typeface="Symbol" pitchFamily="18" charset="2"/>
            </a:endParaRPr>
          </a:p>
        </p:txBody>
      </p:sp>
      <p:sp>
        <p:nvSpPr>
          <p:cNvPr id="34821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41725" y="5984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0D343D-D98B-40AA-BB23-D01B4E04A94D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Another Example:  Binary Search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371600"/>
            <a:ext cx="86106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i="1" smtClean="0"/>
              <a:t>h</a:t>
            </a:r>
            <a:r>
              <a:rPr lang="en-US" altLang="en-US" smtClean="0"/>
              <a:t>(</a:t>
            </a:r>
            <a:r>
              <a:rPr lang="en-US" altLang="en-US" i="1" smtClean="0"/>
              <a:t>n</a:t>
            </a:r>
            <a:r>
              <a:rPr lang="en-US" altLang="en-US" smtClean="0"/>
              <a:t>) </a:t>
            </a:r>
            <a:r>
              <a:rPr lang="en-US" altLang="en-US" smtClean="0">
                <a:sym typeface="Symbol" pitchFamily="18" charset="2"/>
              </a:rPr>
              <a:t> O( </a:t>
            </a:r>
            <a:r>
              <a:rPr lang="en-US" altLang="en-US" i="1" smtClean="0">
                <a:sym typeface="Symbol" pitchFamily="18" charset="2"/>
              </a:rPr>
              <a:t>f</a:t>
            </a:r>
            <a:r>
              <a:rPr lang="en-US" altLang="en-US" smtClean="0">
                <a:sym typeface="Symbol" pitchFamily="18" charset="2"/>
              </a:rPr>
              <a:t>(</a:t>
            </a:r>
            <a:r>
              <a:rPr lang="en-US" altLang="en-US" i="1" smtClean="0">
                <a:sym typeface="Symbol" pitchFamily="18" charset="2"/>
              </a:rPr>
              <a:t>n</a:t>
            </a:r>
            <a:r>
              <a:rPr lang="en-US" altLang="en-US" smtClean="0">
                <a:sym typeface="Symbol" pitchFamily="18" charset="2"/>
              </a:rPr>
              <a:t>) )     iff there exist positive constants </a:t>
            </a:r>
            <a:r>
              <a:rPr lang="en-US" altLang="en-US" i="1" smtClean="0">
                <a:solidFill>
                  <a:srgbClr val="339933"/>
                </a:solidFill>
                <a:sym typeface="Symbol" pitchFamily="18" charset="2"/>
              </a:rPr>
              <a:t>c</a:t>
            </a:r>
            <a:r>
              <a:rPr lang="en-US" altLang="en-US" smtClean="0">
                <a:sym typeface="Symbol" pitchFamily="18" charset="2"/>
              </a:rPr>
              <a:t> and </a:t>
            </a:r>
            <a:r>
              <a:rPr lang="en-US" altLang="en-US" i="1" smtClean="0">
                <a:solidFill>
                  <a:srgbClr val="339933"/>
                </a:solidFill>
                <a:sym typeface="Symbol" pitchFamily="18" charset="2"/>
              </a:rPr>
              <a:t>n</a:t>
            </a:r>
            <a:r>
              <a:rPr lang="en-US" altLang="en-US" i="1" baseline="-25000" smtClean="0">
                <a:solidFill>
                  <a:srgbClr val="339933"/>
                </a:solidFill>
                <a:sym typeface="Symbol" pitchFamily="18" charset="2"/>
              </a:rPr>
              <a:t>0</a:t>
            </a:r>
            <a:r>
              <a:rPr lang="en-US" altLang="en-US" smtClean="0">
                <a:sym typeface="Symbol" pitchFamily="18" charset="2"/>
              </a:rPr>
              <a:t> such that: </a:t>
            </a:r>
            <a:br>
              <a:rPr lang="en-US" altLang="en-US" smtClean="0">
                <a:sym typeface="Symbol" pitchFamily="18" charset="2"/>
              </a:rPr>
            </a:br>
            <a:r>
              <a:rPr lang="en-US" altLang="en-US" i="1" smtClean="0"/>
              <a:t>h</a:t>
            </a:r>
            <a:r>
              <a:rPr lang="en-US" altLang="en-US" smtClean="0"/>
              <a:t>(</a:t>
            </a:r>
            <a:r>
              <a:rPr lang="en-US" altLang="en-US" i="1" smtClean="0"/>
              <a:t>n</a:t>
            </a:r>
            <a:r>
              <a:rPr lang="en-US" altLang="en-US" smtClean="0"/>
              <a:t>) </a:t>
            </a:r>
            <a:r>
              <a:rPr lang="en-US" altLang="en-US" smtClean="0">
                <a:sym typeface="Symbol" pitchFamily="18" charset="2"/>
              </a:rPr>
              <a:t>  </a:t>
            </a:r>
            <a:r>
              <a:rPr lang="en-US" altLang="en-US" i="1" smtClean="0">
                <a:solidFill>
                  <a:srgbClr val="339933"/>
                </a:solidFill>
                <a:sym typeface="Symbol" pitchFamily="18" charset="2"/>
              </a:rPr>
              <a:t>c</a:t>
            </a:r>
            <a:r>
              <a:rPr lang="en-US" altLang="en-US" smtClean="0">
                <a:sym typeface="Symbol" pitchFamily="18" charset="2"/>
              </a:rPr>
              <a:t> </a:t>
            </a:r>
            <a:r>
              <a:rPr lang="en-US" altLang="en-US" i="1" smtClean="0">
                <a:sym typeface="Symbol" pitchFamily="18" charset="2"/>
              </a:rPr>
              <a:t>f</a:t>
            </a:r>
            <a:r>
              <a:rPr lang="en-US" altLang="en-US" smtClean="0">
                <a:sym typeface="Symbol" pitchFamily="18" charset="2"/>
              </a:rPr>
              <a:t>(</a:t>
            </a:r>
            <a:r>
              <a:rPr lang="en-US" altLang="en-US" i="1" smtClean="0">
                <a:sym typeface="Symbol" pitchFamily="18" charset="2"/>
              </a:rPr>
              <a:t>n</a:t>
            </a:r>
            <a:r>
              <a:rPr lang="en-US" altLang="en-US" smtClean="0">
                <a:sym typeface="Symbol" pitchFamily="18" charset="2"/>
              </a:rPr>
              <a:t>) for all </a:t>
            </a:r>
            <a:r>
              <a:rPr lang="en-US" altLang="en-US" i="1" smtClean="0">
                <a:sym typeface="Symbol" pitchFamily="18" charset="2"/>
              </a:rPr>
              <a:t>n</a:t>
            </a:r>
            <a:r>
              <a:rPr lang="en-US" altLang="en-US" smtClean="0">
                <a:sym typeface="Symbol" pitchFamily="18" charset="2"/>
              </a:rPr>
              <a:t>  </a:t>
            </a:r>
            <a:r>
              <a:rPr lang="en-US" altLang="en-US" i="1" smtClean="0">
                <a:solidFill>
                  <a:srgbClr val="339933"/>
                </a:solidFill>
                <a:sym typeface="Symbol" pitchFamily="18" charset="2"/>
              </a:rPr>
              <a:t>n</a:t>
            </a:r>
            <a:r>
              <a:rPr lang="en-US" altLang="en-US" i="1" baseline="-25000" smtClean="0">
                <a:solidFill>
                  <a:srgbClr val="339933"/>
                </a:solidFill>
                <a:sym typeface="Symbol" pitchFamily="18" charset="2"/>
              </a:rPr>
              <a:t>0</a:t>
            </a:r>
            <a:endParaRPr lang="en-US" altLang="en-US" i="1" smtClean="0">
              <a:solidFill>
                <a:srgbClr val="339933"/>
              </a:solidFill>
              <a:sym typeface="Symbol" pitchFamily="18" charset="2"/>
            </a:endParaRPr>
          </a:p>
          <a:p>
            <a:pPr>
              <a:buFontTx/>
              <a:buNone/>
            </a:pPr>
            <a:endParaRPr lang="en-US" altLang="en-US" smtClean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altLang="en-US" smtClean="0">
                <a:sym typeface="Symbol" pitchFamily="18" charset="2"/>
              </a:rPr>
              <a:t>Is </a:t>
            </a:r>
            <a:r>
              <a:rPr lang="en-US" altLang="en-US" smtClean="0">
                <a:solidFill>
                  <a:schemeClr val="accent2"/>
                </a:solidFill>
              </a:rPr>
              <a:t>7log</a:t>
            </a:r>
            <a:r>
              <a:rPr lang="en-US" altLang="en-US" baseline="-25000" smtClean="0">
                <a:solidFill>
                  <a:schemeClr val="accent2"/>
                </a:solidFill>
              </a:rPr>
              <a:t>2</a:t>
            </a:r>
            <a:r>
              <a:rPr lang="en-US" altLang="en-US" smtClean="0">
                <a:solidFill>
                  <a:schemeClr val="accent2"/>
                </a:solidFill>
              </a:rPr>
              <a:t>n + 9</a:t>
            </a:r>
            <a:r>
              <a:rPr lang="en-US" altLang="en-US" smtClean="0">
                <a:sym typeface="Symbol" pitchFamily="18" charset="2"/>
              </a:rPr>
              <a:t>  O (</a:t>
            </a:r>
            <a:r>
              <a:rPr lang="en-US" altLang="en-US" smtClean="0">
                <a:solidFill>
                  <a:srgbClr val="FF0000"/>
                </a:solidFill>
              </a:rPr>
              <a:t>log</a:t>
            </a:r>
            <a:r>
              <a:rPr lang="en-US" altLang="en-US" baseline="-25000" smtClean="0">
                <a:solidFill>
                  <a:srgbClr val="FF0000"/>
                </a:solidFill>
              </a:rPr>
              <a:t>2</a:t>
            </a:r>
            <a:r>
              <a:rPr lang="en-US" altLang="en-US" smtClean="0">
                <a:solidFill>
                  <a:srgbClr val="FF0000"/>
                </a:solidFill>
              </a:rPr>
              <a:t>n</a:t>
            </a:r>
            <a:r>
              <a:rPr lang="en-US" altLang="en-US" smtClean="0">
                <a:sym typeface="Symbol" pitchFamily="18" charset="2"/>
              </a:rPr>
              <a:t>)?</a:t>
            </a:r>
          </a:p>
          <a:p>
            <a:pPr>
              <a:buFontTx/>
              <a:buNone/>
            </a:pPr>
            <a:endParaRPr lang="en-US" altLang="en-US" smtClean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altLang="en-US" smtClean="0">
                <a:solidFill>
                  <a:srgbClr val="339933"/>
                </a:solidFill>
                <a:sym typeface="Symbol" pitchFamily="18" charset="2"/>
              </a:rPr>
              <a:t/>
            </a:r>
            <a:br>
              <a:rPr lang="en-US" altLang="en-US" smtClean="0">
                <a:solidFill>
                  <a:srgbClr val="339933"/>
                </a:solidFill>
                <a:sym typeface="Symbol" pitchFamily="18" charset="2"/>
              </a:rPr>
            </a:br>
            <a:r>
              <a:rPr lang="en-US" altLang="en-US" smtClean="0">
                <a:sym typeface="Symbol" pitchFamily="18" charset="2"/>
              </a:rPr>
              <a:t/>
            </a:r>
            <a:br>
              <a:rPr lang="en-US" altLang="en-US" smtClean="0">
                <a:sym typeface="Symbol" pitchFamily="18" charset="2"/>
              </a:rPr>
            </a:br>
            <a:r>
              <a:rPr lang="en-US" altLang="en-US" smtClean="0">
                <a:sym typeface="Symbol" pitchFamily="18" charset="2"/>
              </a:rPr>
              <a:t>		</a:t>
            </a:r>
          </a:p>
          <a:p>
            <a:pPr>
              <a:buFontTx/>
              <a:buNone/>
            </a:pPr>
            <a:endParaRPr lang="en-US" altLang="en-US" smtClean="0">
              <a:sym typeface="Symbol" pitchFamily="18" charset="2"/>
            </a:endParaRPr>
          </a:p>
        </p:txBody>
      </p:sp>
      <p:sp>
        <p:nvSpPr>
          <p:cNvPr id="35845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41725" y="5984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0DDCB8-7E91-43FF-8E81-E9911515E613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41313" y="381000"/>
            <a:ext cx="8439150" cy="838200"/>
          </a:xfrm>
        </p:spPr>
        <p:txBody>
          <a:bodyPr/>
          <a:lstStyle/>
          <a:p>
            <a:r>
              <a:rPr lang="en-US" altLang="en-US" sz="4000" smtClean="0"/>
              <a:t>Order Notation:</a:t>
            </a:r>
            <a:br>
              <a:rPr lang="en-US" altLang="en-US" sz="4000" smtClean="0"/>
            </a:br>
            <a:r>
              <a:rPr lang="en-US" altLang="en-US" sz="4000" smtClean="0"/>
              <a:t>Worst Case Binary Search</a:t>
            </a:r>
          </a:p>
        </p:txBody>
      </p:sp>
      <p:sp>
        <p:nvSpPr>
          <p:cNvPr id="36868" name="Text Box 4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6096000"/>
            <a:ext cx="693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</a:rPr>
              <a:t>Plot:  T</a:t>
            </a:r>
            <a:r>
              <a:rPr lang="en-US" altLang="en-US" sz="1800" baseline="30000">
                <a:solidFill>
                  <a:schemeClr val="accent1"/>
                </a:solidFill>
                <a:latin typeface="Times New Roman" pitchFamily="18" charset="0"/>
              </a:rPr>
              <a:t>BS</a:t>
            </a:r>
            <a:r>
              <a:rPr lang="en-US" altLang="en-US" sz="1800" baseline="-25000">
                <a:solidFill>
                  <a:schemeClr val="accent1"/>
                </a:solidFill>
                <a:latin typeface="Times New Roman" pitchFamily="18" charset="0"/>
              </a:rPr>
              <a:t>worst </a:t>
            </a: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</a:rPr>
              <a:t>= 7log n + 9     &gt; 2 log n      &lt; 10 log n  (when n gets large)</a:t>
            </a:r>
            <a:br>
              <a:rPr lang="en-US" altLang="en-US" sz="180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</a:rPr>
              <a:t>so </a:t>
            </a:r>
            <a:r>
              <a:rPr lang="el-GR" altLang="en-US" sz="18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(log n)</a:t>
            </a:r>
            <a:endParaRPr lang="el-GR" altLang="en-US" sz="18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C62747-3C4C-482C-8C2F-19C3AD623C55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Some Notes on Notation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smtClean="0"/>
              <a:t>Sometimes you’ll see (e.g., in Weiss)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smtClean="0"/>
              <a:t>			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i="1" smtClean="0"/>
              <a:t>h</a:t>
            </a:r>
            <a:r>
              <a:rPr lang="en-US" altLang="en-US" sz="2400" smtClean="0"/>
              <a:t>(</a:t>
            </a:r>
            <a:r>
              <a:rPr lang="en-US" altLang="en-US" sz="2400" i="1" smtClean="0"/>
              <a:t>n</a:t>
            </a:r>
            <a:r>
              <a:rPr lang="en-US" altLang="en-US" sz="2400" smtClean="0"/>
              <a:t>) = O( </a:t>
            </a:r>
            <a:r>
              <a:rPr lang="en-US" altLang="en-US" sz="2400" i="1" smtClean="0"/>
              <a:t>f</a:t>
            </a:r>
            <a:r>
              <a:rPr lang="en-US" altLang="en-US" sz="2400" smtClean="0"/>
              <a:t>(</a:t>
            </a:r>
            <a:r>
              <a:rPr lang="en-US" altLang="en-US" sz="2400" i="1" smtClean="0"/>
              <a:t>n</a:t>
            </a:r>
            <a:r>
              <a:rPr lang="en-US" altLang="en-US" sz="2400" smtClean="0"/>
              <a:t>) 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smtClean="0"/>
              <a:t>or</a:t>
            </a:r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i="1" smtClean="0"/>
              <a:t>h</a:t>
            </a:r>
            <a:r>
              <a:rPr lang="en-US" altLang="en-US" sz="2400" smtClean="0"/>
              <a:t>(</a:t>
            </a:r>
            <a:r>
              <a:rPr lang="en-US" altLang="en-US" sz="2400" i="1" smtClean="0"/>
              <a:t>n</a:t>
            </a:r>
            <a:r>
              <a:rPr lang="en-US" altLang="en-US" sz="2400" smtClean="0"/>
              <a:t>) is O( </a:t>
            </a:r>
            <a:r>
              <a:rPr lang="en-US" altLang="en-US" sz="2400" i="1" smtClean="0"/>
              <a:t>f</a:t>
            </a:r>
            <a:r>
              <a:rPr lang="en-US" altLang="en-US" sz="2400" smtClean="0"/>
              <a:t>(</a:t>
            </a:r>
            <a:r>
              <a:rPr lang="en-US" altLang="en-US" sz="2400" i="1" smtClean="0"/>
              <a:t>n</a:t>
            </a:r>
            <a:r>
              <a:rPr lang="en-US" altLang="en-US" sz="2400" smtClean="0"/>
              <a:t>) )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smtClean="0"/>
              <a:t>These are equivalent to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smtClean="0"/>
              <a:t>			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i="1" smtClean="0"/>
              <a:t>h</a:t>
            </a:r>
            <a:r>
              <a:rPr lang="en-US" altLang="en-US" sz="2400" smtClean="0"/>
              <a:t>(</a:t>
            </a:r>
            <a:r>
              <a:rPr lang="en-US" altLang="en-US" sz="2400" i="1" smtClean="0"/>
              <a:t>n</a:t>
            </a:r>
            <a:r>
              <a:rPr lang="en-US" altLang="en-US" sz="2400" smtClean="0"/>
              <a:t>) </a:t>
            </a:r>
            <a:r>
              <a:rPr lang="en-US" altLang="en-US" sz="2400" smtClean="0">
                <a:sym typeface="Symbol" pitchFamily="18" charset="2"/>
              </a:rPr>
              <a:t> </a:t>
            </a:r>
            <a:r>
              <a:rPr lang="en-US" altLang="en-US" sz="2400" smtClean="0"/>
              <a:t>O( </a:t>
            </a:r>
            <a:r>
              <a:rPr lang="en-US" altLang="en-US" sz="2400" i="1" smtClean="0"/>
              <a:t>f</a:t>
            </a:r>
            <a:r>
              <a:rPr lang="en-US" altLang="en-US" sz="2400" smtClean="0"/>
              <a:t>(</a:t>
            </a:r>
            <a:r>
              <a:rPr lang="en-US" altLang="en-US" sz="2400" i="1" smtClean="0"/>
              <a:t>n</a:t>
            </a:r>
            <a:r>
              <a:rPr lang="en-US" altLang="en-US" sz="2400" smtClean="0"/>
              <a:t>) )</a:t>
            </a:r>
          </a:p>
          <a:p>
            <a:pPr>
              <a:lnSpc>
                <a:spcPct val="90000"/>
              </a:lnSpc>
            </a:pP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52A71E-9217-4D43-8B0A-65D9244EA388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Big-O: Common Names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752600"/>
            <a:ext cx="8077200" cy="4114800"/>
          </a:xfrm>
        </p:spPr>
        <p:txBody>
          <a:bodyPr/>
          <a:lstStyle/>
          <a:p>
            <a:pPr lvl="1"/>
            <a:r>
              <a:rPr lang="en-US" altLang="en-US" sz="2000" dirty="0" smtClean="0"/>
              <a:t>constant:		O(1)</a:t>
            </a:r>
          </a:p>
          <a:p>
            <a:pPr lvl="1"/>
            <a:r>
              <a:rPr lang="en-US" altLang="en-US" sz="2000" dirty="0" smtClean="0"/>
              <a:t>logarithmic:	O(log n)	(</a:t>
            </a:r>
            <a:r>
              <a:rPr lang="en-US" altLang="en-US" sz="2000" dirty="0" err="1" smtClean="0"/>
              <a:t>log</a:t>
            </a:r>
            <a:r>
              <a:rPr lang="en-US" altLang="en-US" sz="2000" baseline="-25000" dirty="0" err="1" smtClean="0"/>
              <a:t>k</a:t>
            </a:r>
            <a:r>
              <a:rPr lang="en-US" altLang="en-US" sz="2000" dirty="0" err="1" smtClean="0"/>
              <a:t>n</a:t>
            </a:r>
            <a:r>
              <a:rPr lang="en-US" altLang="en-US" sz="2000" dirty="0" smtClean="0"/>
              <a:t>, log n</a:t>
            </a:r>
            <a:r>
              <a:rPr lang="en-US" altLang="en-US" sz="2000" baseline="30000" dirty="0" smtClean="0"/>
              <a:t>2</a:t>
            </a:r>
            <a:r>
              <a:rPr lang="en-US" altLang="en-US" sz="2000" dirty="0" smtClean="0"/>
              <a:t> </a:t>
            </a:r>
            <a:r>
              <a:rPr lang="en-US" altLang="en-US" sz="2000" dirty="0" smtClean="0">
                <a:sym typeface="Symbol" pitchFamily="18" charset="2"/>
              </a:rPr>
              <a:t> O(log n))</a:t>
            </a:r>
            <a:endParaRPr lang="en-US" altLang="en-US" sz="2000" dirty="0" smtClean="0"/>
          </a:p>
          <a:p>
            <a:pPr lvl="1"/>
            <a:r>
              <a:rPr lang="en-US" altLang="en-US" sz="2000" dirty="0" smtClean="0"/>
              <a:t>linear:		O(n)</a:t>
            </a:r>
          </a:p>
          <a:p>
            <a:pPr lvl="1"/>
            <a:r>
              <a:rPr lang="en-US" altLang="en-US" sz="2000" dirty="0" smtClean="0"/>
              <a:t>log-linear:		O(n log n)</a:t>
            </a:r>
          </a:p>
          <a:p>
            <a:pPr lvl="1"/>
            <a:r>
              <a:rPr lang="en-US" altLang="en-US" sz="2000" dirty="0" smtClean="0"/>
              <a:t>quadratic:		O(n</a:t>
            </a:r>
            <a:r>
              <a:rPr lang="en-US" altLang="en-US" sz="2000" baseline="30000" dirty="0" smtClean="0"/>
              <a:t>2</a:t>
            </a:r>
            <a:r>
              <a:rPr lang="en-US" altLang="en-US" sz="2000" dirty="0" smtClean="0"/>
              <a:t>)</a:t>
            </a:r>
          </a:p>
          <a:p>
            <a:pPr lvl="1"/>
            <a:r>
              <a:rPr lang="en-US" altLang="en-US" sz="2000" dirty="0" smtClean="0"/>
              <a:t>cubic:		O(n</a:t>
            </a:r>
            <a:r>
              <a:rPr lang="en-US" altLang="en-US" sz="2000" baseline="30000" dirty="0" smtClean="0"/>
              <a:t>3</a:t>
            </a:r>
            <a:r>
              <a:rPr lang="en-US" altLang="en-US" sz="2000" dirty="0" smtClean="0"/>
              <a:t>)</a:t>
            </a:r>
          </a:p>
          <a:p>
            <a:pPr lvl="1"/>
            <a:r>
              <a:rPr lang="en-US" altLang="en-US" sz="2000" dirty="0" smtClean="0"/>
              <a:t>polynomial:	O(</a:t>
            </a:r>
            <a:r>
              <a:rPr lang="en-US" altLang="en-US" sz="2000" dirty="0" err="1" smtClean="0"/>
              <a:t>n</a:t>
            </a:r>
            <a:r>
              <a:rPr lang="en-US" altLang="en-US" sz="2000" baseline="30000" dirty="0" err="1" smtClean="0"/>
              <a:t>k</a:t>
            </a:r>
            <a:r>
              <a:rPr lang="en-US" altLang="en-US" sz="2000" dirty="0" smtClean="0"/>
              <a:t>)		(k is a constant)</a:t>
            </a:r>
          </a:p>
          <a:p>
            <a:pPr lvl="1"/>
            <a:r>
              <a:rPr lang="en-US" altLang="en-US" sz="2000" dirty="0" smtClean="0"/>
              <a:t>exponential:	O(</a:t>
            </a:r>
            <a:r>
              <a:rPr lang="en-US" altLang="en-US" sz="2000" dirty="0" err="1" smtClean="0"/>
              <a:t>c</a:t>
            </a:r>
            <a:r>
              <a:rPr lang="en-US" altLang="en-US" sz="2000" baseline="30000" dirty="0" err="1" smtClean="0"/>
              <a:t>n</a:t>
            </a:r>
            <a:r>
              <a:rPr lang="en-US" altLang="en-US" sz="2000" dirty="0" smtClean="0"/>
              <a:t>)		(c is a constant &gt; 1)</a:t>
            </a:r>
          </a:p>
        </p:txBody>
      </p:sp>
      <p:sp>
        <p:nvSpPr>
          <p:cNvPr id="38917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828800"/>
            <a:ext cx="304800" cy="4114800"/>
          </a:xfrm>
          <a:prstGeom prst="downArrow">
            <a:avLst>
              <a:gd name="adj1" fmla="val 50000"/>
              <a:gd name="adj2" fmla="val 3375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accent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Queues in practice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85800" y="2057400"/>
            <a:ext cx="8001000" cy="3765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Print jobs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File serving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Phone calls and operators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mtClean="0"/>
              <a:t>(Later, we will consider “priority queues.”)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A249A8-46F0-4F3E-B302-CA9533189043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5C4ECF-8671-47DD-A490-D887AE653119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Asymptotic Lower Bounds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371600"/>
            <a:ext cx="7696200" cy="4724400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>
                <a:solidFill>
                  <a:schemeClr val="accent2"/>
                </a:solidFill>
                <a:sym typeface="Symbol" pitchFamily="18" charset="2"/>
              </a:rPr>
              <a:t>( </a:t>
            </a:r>
            <a:r>
              <a:rPr lang="en-US" altLang="en-US" sz="2400" i="1" dirty="0" smtClean="0">
                <a:solidFill>
                  <a:schemeClr val="accent2"/>
                </a:solidFill>
                <a:sym typeface="Symbol" pitchFamily="18" charset="2"/>
              </a:rPr>
              <a:t>g</a:t>
            </a:r>
            <a:r>
              <a:rPr lang="en-US" altLang="en-US" sz="2400" dirty="0" smtClean="0">
                <a:solidFill>
                  <a:schemeClr val="accent2"/>
                </a:solidFill>
                <a:sym typeface="Symbol" pitchFamily="18" charset="2"/>
              </a:rPr>
              <a:t>(</a:t>
            </a:r>
            <a:r>
              <a:rPr lang="en-US" altLang="en-US" sz="2400" i="1" dirty="0" smtClean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altLang="en-US" sz="2400" dirty="0" smtClean="0">
                <a:solidFill>
                  <a:schemeClr val="accent2"/>
                </a:solidFill>
                <a:sym typeface="Symbol" pitchFamily="18" charset="2"/>
              </a:rPr>
              <a:t>) )</a:t>
            </a:r>
            <a:r>
              <a:rPr lang="en-US" altLang="en-US" sz="2400" dirty="0" smtClean="0">
                <a:sym typeface="Symbol" pitchFamily="18" charset="2"/>
              </a:rPr>
              <a:t> </a:t>
            </a:r>
            <a:r>
              <a:rPr lang="en-US" altLang="en-US" sz="2400" dirty="0" smtClean="0"/>
              <a:t>is the set of all functions asymptotically </a:t>
            </a:r>
            <a:r>
              <a:rPr lang="en-US" altLang="en-US" sz="2400" dirty="0" smtClean="0">
                <a:solidFill>
                  <a:schemeClr val="accent2"/>
                </a:solidFill>
              </a:rPr>
              <a:t>greater than or equal</a:t>
            </a:r>
            <a:r>
              <a:rPr lang="en-US" altLang="en-US" sz="2400" dirty="0" smtClean="0"/>
              <a:t> to </a:t>
            </a:r>
            <a:r>
              <a:rPr lang="en-US" altLang="en-US" sz="2400" i="1" dirty="0" smtClean="0"/>
              <a:t>g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n</a:t>
            </a:r>
            <a:r>
              <a:rPr lang="en-US" altLang="en-US" sz="2400" dirty="0" smtClean="0"/>
              <a:t>)</a:t>
            </a:r>
          </a:p>
          <a:p>
            <a:pPr>
              <a:defRPr/>
            </a:pPr>
            <a:endParaRPr lang="en-US" altLang="en-US" sz="2400" dirty="0" smtClean="0"/>
          </a:p>
          <a:p>
            <a:pPr>
              <a:defRPr/>
            </a:pPr>
            <a:r>
              <a:rPr lang="en-US" altLang="en-US" sz="2400" i="1" dirty="0" smtClean="0"/>
              <a:t>h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n</a:t>
            </a:r>
            <a:r>
              <a:rPr lang="en-US" altLang="en-US" sz="2400" dirty="0" smtClean="0"/>
              <a:t>) </a:t>
            </a:r>
            <a:r>
              <a:rPr lang="en-US" altLang="en-US" sz="2400" dirty="0" smtClean="0">
                <a:sym typeface="Symbol" pitchFamily="18" charset="2"/>
              </a:rPr>
              <a:t> </a:t>
            </a:r>
            <a:r>
              <a:rPr lang="en-US" altLang="en-US" sz="2400" dirty="0" smtClean="0">
                <a:solidFill>
                  <a:schemeClr val="accent2"/>
                </a:solidFill>
                <a:sym typeface="Symbol" pitchFamily="18" charset="2"/>
              </a:rPr>
              <a:t>( g(</a:t>
            </a:r>
            <a:r>
              <a:rPr lang="en-US" altLang="en-US" sz="2400" i="1" dirty="0" smtClean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altLang="en-US" sz="2400" dirty="0" smtClean="0">
                <a:solidFill>
                  <a:schemeClr val="accent2"/>
                </a:solidFill>
                <a:sym typeface="Symbol" pitchFamily="18" charset="2"/>
              </a:rPr>
              <a:t>) )</a:t>
            </a:r>
            <a:r>
              <a:rPr lang="en-US" altLang="en-US" sz="2400" dirty="0" smtClean="0">
                <a:sym typeface="Symbol" pitchFamily="18" charset="2"/>
              </a:rPr>
              <a:t> </a:t>
            </a:r>
            <a:r>
              <a:rPr lang="en-US" altLang="en-US" sz="2400" dirty="0" err="1" smtClean="0">
                <a:sym typeface="Symbol" pitchFamily="18" charset="2"/>
              </a:rPr>
              <a:t>iff</a:t>
            </a:r>
            <a:r>
              <a:rPr lang="en-US" altLang="en-US" sz="2400" dirty="0" smtClean="0">
                <a:sym typeface="Symbol" pitchFamily="18" charset="2"/>
              </a:rPr>
              <a:t/>
            </a:r>
            <a:br>
              <a:rPr lang="en-US" altLang="en-US" sz="2400" dirty="0" smtClean="0">
                <a:sym typeface="Symbol" pitchFamily="18" charset="2"/>
              </a:rPr>
            </a:br>
            <a:r>
              <a:rPr lang="en-US" altLang="en-US" sz="2400" dirty="0" smtClean="0">
                <a:sym typeface="Symbol" pitchFamily="18" charset="2"/>
              </a:rPr>
              <a:t>There exist </a:t>
            </a:r>
            <a:r>
              <a:rPr lang="en-US" altLang="en-US" sz="2400" i="1" dirty="0" smtClean="0">
                <a:sym typeface="Symbol" pitchFamily="18" charset="2"/>
              </a:rPr>
              <a:t>c</a:t>
            </a:r>
            <a:r>
              <a:rPr lang="en-US" altLang="en-US" sz="2400" dirty="0" smtClean="0">
                <a:sym typeface="Symbol" pitchFamily="18" charset="2"/>
              </a:rPr>
              <a:t>&gt;0 and </a:t>
            </a:r>
            <a:r>
              <a:rPr lang="en-US" altLang="en-US" sz="2400" i="1" dirty="0" smtClean="0">
                <a:sym typeface="Symbol" pitchFamily="18" charset="2"/>
              </a:rPr>
              <a:t>n</a:t>
            </a:r>
            <a:r>
              <a:rPr lang="en-US" altLang="en-US" sz="2400" i="1" baseline="-25000" dirty="0" smtClean="0">
                <a:sym typeface="Symbol" pitchFamily="18" charset="2"/>
              </a:rPr>
              <a:t>0</a:t>
            </a:r>
            <a:r>
              <a:rPr lang="en-US" altLang="en-US" sz="2400" dirty="0" smtClean="0">
                <a:sym typeface="Symbol" pitchFamily="18" charset="2"/>
              </a:rPr>
              <a:t>&gt;0 such that </a:t>
            </a:r>
            <a:r>
              <a:rPr lang="en-US" altLang="en-US" sz="2400" i="1" dirty="0" smtClean="0"/>
              <a:t>h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n</a:t>
            </a:r>
            <a:r>
              <a:rPr lang="en-US" altLang="en-US" sz="2400" dirty="0" smtClean="0"/>
              <a:t>) </a:t>
            </a:r>
            <a:r>
              <a:rPr lang="en-US" altLang="en-US" sz="2400" b="1" dirty="0" smtClean="0">
                <a:solidFill>
                  <a:schemeClr val="accent2"/>
                </a:solidFill>
                <a:sym typeface="Symbol" pitchFamily="18" charset="2"/>
              </a:rPr>
              <a:t></a:t>
            </a:r>
            <a:r>
              <a:rPr lang="en-US" altLang="en-US" sz="2400" dirty="0" smtClean="0">
                <a:sym typeface="Symbol" pitchFamily="18" charset="2"/>
              </a:rPr>
              <a:t> </a:t>
            </a:r>
            <a:r>
              <a:rPr lang="en-US" altLang="en-US" sz="2400" i="1" dirty="0" smtClean="0">
                <a:sym typeface="Symbol" pitchFamily="18" charset="2"/>
              </a:rPr>
              <a:t>c</a:t>
            </a:r>
            <a:r>
              <a:rPr lang="en-US" altLang="en-US" sz="2400" dirty="0" smtClean="0">
                <a:sym typeface="Symbol" pitchFamily="18" charset="2"/>
              </a:rPr>
              <a:t> g(</a:t>
            </a:r>
            <a:r>
              <a:rPr lang="en-US" altLang="en-US" sz="2400" i="1" dirty="0" smtClean="0">
                <a:sym typeface="Symbol" pitchFamily="18" charset="2"/>
              </a:rPr>
              <a:t>n</a:t>
            </a:r>
            <a:r>
              <a:rPr lang="en-US" altLang="en-US" sz="2400" dirty="0" smtClean="0">
                <a:sym typeface="Symbol" pitchFamily="18" charset="2"/>
              </a:rPr>
              <a:t>) for all </a:t>
            </a:r>
            <a:r>
              <a:rPr lang="en-US" altLang="en-US" sz="2400" i="1" dirty="0" smtClean="0">
                <a:sym typeface="Symbol" pitchFamily="18" charset="2"/>
              </a:rPr>
              <a:t>n</a:t>
            </a:r>
            <a:r>
              <a:rPr lang="en-US" altLang="en-US" sz="2400" dirty="0" smtClean="0">
                <a:sym typeface="Symbol" pitchFamily="18" charset="2"/>
              </a:rPr>
              <a:t>  </a:t>
            </a:r>
            <a:r>
              <a:rPr lang="en-US" altLang="en-US" sz="2400" i="1" dirty="0" smtClean="0">
                <a:sym typeface="Symbol" pitchFamily="18" charset="2"/>
              </a:rPr>
              <a:t>n</a:t>
            </a:r>
            <a:r>
              <a:rPr lang="en-US" altLang="en-US" sz="2400" i="1" baseline="-25000" dirty="0" smtClean="0">
                <a:sym typeface="Symbol" pitchFamily="18" charset="2"/>
              </a:rPr>
              <a:t>0</a:t>
            </a:r>
          </a:p>
          <a:p>
            <a:pPr marL="0" indent="0">
              <a:buFontTx/>
              <a:buNone/>
              <a:defRPr/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FAB56D-8510-4AE3-80A4-A7117DA0D886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smtClean="0"/>
              <a:t>Asymptotic Tight Bound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5800" y="1371600"/>
            <a:ext cx="7696200" cy="4724400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>
                <a:solidFill>
                  <a:schemeClr val="accent2"/>
                </a:solidFill>
                <a:sym typeface="Symbol" pitchFamily="18" charset="2"/>
              </a:rPr>
              <a:t></a:t>
            </a:r>
            <a:r>
              <a:rPr lang="en-US" altLang="en-US" sz="2400" dirty="0" smtClean="0">
                <a:solidFill>
                  <a:schemeClr val="accent2"/>
                </a:solidFill>
              </a:rPr>
              <a:t>( </a:t>
            </a:r>
            <a:r>
              <a:rPr lang="en-US" altLang="en-US" sz="2400" i="1" dirty="0" smtClean="0">
                <a:solidFill>
                  <a:schemeClr val="accent2"/>
                </a:solidFill>
              </a:rPr>
              <a:t>f</a:t>
            </a:r>
            <a:r>
              <a:rPr lang="en-US" altLang="en-US" sz="2400" dirty="0" smtClean="0">
                <a:solidFill>
                  <a:schemeClr val="accent2"/>
                </a:solidFill>
              </a:rPr>
              <a:t>(</a:t>
            </a:r>
            <a:r>
              <a:rPr lang="en-US" altLang="en-US" sz="2400" i="1" dirty="0" smtClean="0">
                <a:solidFill>
                  <a:schemeClr val="accent2"/>
                </a:solidFill>
              </a:rPr>
              <a:t>n</a:t>
            </a:r>
            <a:r>
              <a:rPr lang="en-US" altLang="en-US" sz="2400" dirty="0" smtClean="0">
                <a:solidFill>
                  <a:schemeClr val="accent2"/>
                </a:solidFill>
              </a:rPr>
              <a:t>) )</a:t>
            </a:r>
            <a:r>
              <a:rPr lang="en-US" altLang="en-US" sz="2400" dirty="0" smtClean="0"/>
              <a:t> is the set of all functions asymptotically </a:t>
            </a:r>
            <a:r>
              <a:rPr lang="en-US" altLang="en-US" sz="2400" dirty="0" smtClean="0">
                <a:solidFill>
                  <a:schemeClr val="accent2"/>
                </a:solidFill>
              </a:rPr>
              <a:t>equal</a:t>
            </a:r>
            <a:r>
              <a:rPr lang="en-US" altLang="en-US" sz="2400" dirty="0" smtClean="0"/>
              <a:t> to </a:t>
            </a:r>
            <a:r>
              <a:rPr lang="en-US" altLang="en-US" sz="2400" i="1" dirty="0" smtClean="0"/>
              <a:t>f</a:t>
            </a:r>
            <a:r>
              <a:rPr lang="en-US" altLang="en-US" sz="2400" dirty="0" smtClean="0"/>
              <a:t> (</a:t>
            </a:r>
            <a:r>
              <a:rPr lang="en-US" altLang="en-US" sz="2400" i="1" dirty="0" smtClean="0"/>
              <a:t>n</a:t>
            </a:r>
            <a:r>
              <a:rPr lang="en-US" altLang="en-US" sz="2400" dirty="0" smtClean="0"/>
              <a:t>)</a:t>
            </a:r>
          </a:p>
          <a:p>
            <a:pPr>
              <a:defRPr/>
            </a:pPr>
            <a:endParaRPr lang="en-US" altLang="en-US" sz="2400" dirty="0" smtClean="0"/>
          </a:p>
          <a:p>
            <a:pPr>
              <a:lnSpc>
                <a:spcPct val="80000"/>
              </a:lnSpc>
              <a:defRPr/>
            </a:pPr>
            <a:r>
              <a:rPr lang="en-US" altLang="en-US" sz="2000" i="1" dirty="0" smtClean="0"/>
              <a:t>h</a:t>
            </a:r>
            <a:r>
              <a:rPr lang="en-US" altLang="en-US" sz="2000" dirty="0" smtClean="0"/>
              <a:t>(</a:t>
            </a:r>
            <a:r>
              <a:rPr lang="en-US" altLang="en-US" sz="2000" i="1" dirty="0" smtClean="0"/>
              <a:t>n</a:t>
            </a:r>
            <a:r>
              <a:rPr lang="en-US" altLang="en-US" sz="2000" dirty="0" smtClean="0"/>
              <a:t>) </a:t>
            </a:r>
            <a:r>
              <a:rPr lang="en-US" altLang="en-US" sz="2000" dirty="0" smtClean="0">
                <a:sym typeface="Symbol" pitchFamily="18" charset="2"/>
              </a:rPr>
              <a:t> </a:t>
            </a:r>
            <a:r>
              <a:rPr lang="en-US" altLang="en-US" sz="2000" dirty="0" smtClean="0">
                <a:solidFill>
                  <a:schemeClr val="accent2"/>
                </a:solidFill>
                <a:sym typeface="Symbol" pitchFamily="18" charset="2"/>
              </a:rPr>
              <a:t>( </a:t>
            </a:r>
            <a:r>
              <a:rPr lang="en-US" altLang="en-US" sz="2000" i="1" dirty="0" smtClean="0">
                <a:solidFill>
                  <a:schemeClr val="accent2"/>
                </a:solidFill>
                <a:sym typeface="Symbol" pitchFamily="18" charset="2"/>
              </a:rPr>
              <a:t>f</a:t>
            </a:r>
            <a:r>
              <a:rPr lang="en-US" altLang="en-US" sz="2000" dirty="0" smtClean="0">
                <a:solidFill>
                  <a:schemeClr val="accent2"/>
                </a:solidFill>
                <a:sym typeface="Symbol" pitchFamily="18" charset="2"/>
              </a:rPr>
              <a:t>(</a:t>
            </a:r>
            <a:r>
              <a:rPr lang="en-US" altLang="en-US" sz="2000" i="1" dirty="0" smtClean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altLang="en-US" sz="2000" dirty="0" smtClean="0">
                <a:solidFill>
                  <a:schemeClr val="accent2"/>
                </a:solidFill>
                <a:sym typeface="Symbol" pitchFamily="18" charset="2"/>
              </a:rPr>
              <a:t>) )</a:t>
            </a:r>
            <a:r>
              <a:rPr lang="en-US" altLang="en-US" sz="2000" dirty="0" smtClean="0">
                <a:sym typeface="Symbol" pitchFamily="18" charset="2"/>
              </a:rPr>
              <a:t> </a:t>
            </a:r>
            <a:r>
              <a:rPr lang="en-US" altLang="en-US" sz="2000" dirty="0" err="1" smtClean="0">
                <a:sym typeface="Symbol" pitchFamily="18" charset="2"/>
              </a:rPr>
              <a:t>iff</a:t>
            </a:r>
            <a:endParaRPr lang="en-US" altLang="en-US" sz="2000" dirty="0" smtClean="0">
              <a:sym typeface="Symbol" pitchFamily="18" charset="2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altLang="en-US" sz="2000" i="1" dirty="0" smtClean="0"/>
              <a:t>    h</a:t>
            </a:r>
            <a:r>
              <a:rPr lang="en-US" altLang="en-US" sz="2000" dirty="0" smtClean="0"/>
              <a:t>(</a:t>
            </a:r>
            <a:r>
              <a:rPr lang="en-US" altLang="en-US" sz="2000" i="1" dirty="0" smtClean="0"/>
              <a:t>n</a:t>
            </a:r>
            <a:r>
              <a:rPr lang="en-US" altLang="en-US" sz="2000" dirty="0" smtClean="0"/>
              <a:t>) </a:t>
            </a:r>
            <a:r>
              <a:rPr lang="en-US" altLang="en-US" sz="2000" dirty="0" smtClean="0">
                <a:sym typeface="Symbol" pitchFamily="18" charset="2"/>
              </a:rPr>
              <a:t> O( </a:t>
            </a:r>
            <a:r>
              <a:rPr lang="en-US" altLang="en-US" sz="2000" i="1" dirty="0" smtClean="0">
                <a:sym typeface="Symbol" pitchFamily="18" charset="2"/>
              </a:rPr>
              <a:t>f</a:t>
            </a:r>
            <a:r>
              <a:rPr lang="en-US" altLang="en-US" sz="2000" dirty="0" smtClean="0">
                <a:sym typeface="Symbol" pitchFamily="18" charset="2"/>
              </a:rPr>
              <a:t>(</a:t>
            </a:r>
            <a:r>
              <a:rPr lang="en-US" altLang="en-US" sz="2000" i="1" dirty="0" smtClean="0">
                <a:sym typeface="Symbol" pitchFamily="18" charset="2"/>
              </a:rPr>
              <a:t>n</a:t>
            </a:r>
            <a:r>
              <a:rPr lang="en-US" altLang="en-US" sz="2000" dirty="0" smtClean="0">
                <a:sym typeface="Symbol" pitchFamily="18" charset="2"/>
              </a:rPr>
              <a:t>) ) and </a:t>
            </a:r>
            <a:r>
              <a:rPr lang="en-US" altLang="en-US" sz="2000" i="1" dirty="0" smtClean="0"/>
              <a:t>h</a:t>
            </a:r>
            <a:r>
              <a:rPr lang="en-US" altLang="en-US" sz="2000" dirty="0" smtClean="0"/>
              <a:t>(</a:t>
            </a:r>
            <a:r>
              <a:rPr lang="en-US" altLang="en-US" sz="2000" i="1" dirty="0" smtClean="0"/>
              <a:t>n</a:t>
            </a:r>
            <a:r>
              <a:rPr lang="en-US" altLang="en-US" sz="2000" dirty="0" smtClean="0"/>
              <a:t>) </a:t>
            </a:r>
            <a:r>
              <a:rPr lang="en-US" altLang="en-US" sz="2000" dirty="0" smtClean="0">
                <a:sym typeface="Symbol" pitchFamily="18" charset="2"/>
              </a:rPr>
              <a:t> (</a:t>
            </a:r>
            <a:r>
              <a:rPr lang="en-US" altLang="en-US" sz="2000" i="1" dirty="0" smtClean="0">
                <a:sym typeface="Symbol" pitchFamily="18" charset="2"/>
              </a:rPr>
              <a:t>f</a:t>
            </a:r>
            <a:r>
              <a:rPr lang="en-US" altLang="en-US" sz="2000" dirty="0" smtClean="0">
                <a:sym typeface="Symbol" pitchFamily="18" charset="2"/>
              </a:rPr>
              <a:t>(</a:t>
            </a:r>
            <a:r>
              <a:rPr lang="en-US" altLang="en-US" sz="2000" i="1" dirty="0" smtClean="0">
                <a:sym typeface="Symbol" pitchFamily="18" charset="2"/>
              </a:rPr>
              <a:t>n</a:t>
            </a:r>
            <a:r>
              <a:rPr lang="en-US" altLang="en-US" sz="2000" dirty="0" smtClean="0">
                <a:sym typeface="Symbol" pitchFamily="18" charset="2"/>
              </a:rPr>
              <a:t>) )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altLang="en-US" sz="2000" dirty="0" smtClean="0">
                <a:sym typeface="Symbol" pitchFamily="18" charset="2"/>
              </a:rPr>
              <a:t>	- </a:t>
            </a:r>
            <a:r>
              <a:rPr lang="en-US" altLang="en-US" sz="1800" dirty="0" smtClean="0">
                <a:sym typeface="Symbol" pitchFamily="18" charset="2"/>
              </a:rPr>
              <a:t>This is equivalent to:</a:t>
            </a:r>
            <a:endParaRPr lang="en-US" altLang="en-US" sz="1400" dirty="0" smtClean="0">
              <a:sym typeface="Symbol" pitchFamily="18" charset="2"/>
            </a:endParaRPr>
          </a:p>
          <a:p>
            <a:pPr>
              <a:defRPr/>
            </a:pPr>
            <a:endParaRPr lang="en-US" altLang="en-US" sz="2400" dirty="0" smtClean="0"/>
          </a:p>
        </p:txBody>
      </p:sp>
      <p:graphicFrame>
        <p:nvGraphicFramePr>
          <p:cNvPr id="40965" name="Object 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3352800" y="3581400"/>
          <a:ext cx="19954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Equation" r:id="rId7" imgW="1269449" imgH="266584" progId="Equation.DSMT4">
                  <p:embed/>
                </p:oleObj>
              </mc:Choice>
              <mc:Fallback>
                <p:oleObj name="Equation" r:id="rId7" imgW="1269449" imgH="26658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581400"/>
                        <a:ext cx="199548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429825-6D20-4C72-9BA6-AD4D7C18AEE3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Full Set of Asymptotic Bounds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371600"/>
            <a:ext cx="7696200" cy="4724400"/>
          </a:xfrm>
        </p:spPr>
        <p:txBody>
          <a:bodyPr/>
          <a:lstStyle/>
          <a:p>
            <a:r>
              <a:rPr lang="en-US" altLang="en-US" sz="2400" smtClean="0">
                <a:solidFill>
                  <a:schemeClr val="accent2"/>
                </a:solidFill>
              </a:rPr>
              <a:t>O( </a:t>
            </a:r>
            <a:r>
              <a:rPr lang="en-US" altLang="en-US" sz="2400" i="1" smtClean="0">
                <a:solidFill>
                  <a:schemeClr val="accent2"/>
                </a:solidFill>
              </a:rPr>
              <a:t>f</a:t>
            </a:r>
            <a:r>
              <a:rPr lang="en-US" altLang="en-US" sz="2400" smtClean="0">
                <a:solidFill>
                  <a:schemeClr val="accent2"/>
                </a:solidFill>
              </a:rPr>
              <a:t>(</a:t>
            </a:r>
            <a:r>
              <a:rPr lang="en-US" altLang="en-US" sz="2400" i="1" smtClean="0">
                <a:solidFill>
                  <a:schemeClr val="accent2"/>
                </a:solidFill>
              </a:rPr>
              <a:t>n</a:t>
            </a:r>
            <a:r>
              <a:rPr lang="en-US" altLang="en-US" sz="2400" smtClean="0">
                <a:solidFill>
                  <a:schemeClr val="accent2"/>
                </a:solidFill>
              </a:rPr>
              <a:t>) )</a:t>
            </a:r>
            <a:r>
              <a:rPr lang="en-US" altLang="en-US" sz="2400" smtClean="0"/>
              <a:t> is the set of all functions asymptotically </a:t>
            </a:r>
            <a:r>
              <a:rPr lang="en-US" altLang="en-US" sz="2400" smtClean="0">
                <a:solidFill>
                  <a:schemeClr val="accent2"/>
                </a:solidFill>
              </a:rPr>
              <a:t>less than or equal</a:t>
            </a:r>
            <a:r>
              <a:rPr lang="en-US" altLang="en-US" sz="2400" smtClean="0"/>
              <a:t> to </a:t>
            </a:r>
            <a:r>
              <a:rPr lang="en-US" altLang="en-US" sz="2400" i="1" smtClean="0"/>
              <a:t>f</a:t>
            </a:r>
            <a:r>
              <a:rPr lang="en-US" altLang="en-US" sz="2400" smtClean="0"/>
              <a:t>(</a:t>
            </a:r>
            <a:r>
              <a:rPr lang="en-US" altLang="en-US" sz="2400" i="1" smtClean="0"/>
              <a:t>n</a:t>
            </a:r>
            <a:r>
              <a:rPr lang="en-US" altLang="en-US" sz="2400" smtClean="0"/>
              <a:t>)</a:t>
            </a:r>
          </a:p>
          <a:p>
            <a:pPr lvl="1"/>
            <a:r>
              <a:rPr lang="en-US" altLang="en-US" smtClean="0">
                <a:solidFill>
                  <a:schemeClr val="accent2"/>
                </a:solidFill>
              </a:rPr>
              <a:t>o(</a:t>
            </a:r>
            <a:r>
              <a:rPr lang="en-US" altLang="en-US" i="1" smtClean="0">
                <a:solidFill>
                  <a:schemeClr val="accent2"/>
                </a:solidFill>
              </a:rPr>
              <a:t>f</a:t>
            </a:r>
            <a:r>
              <a:rPr lang="en-US" altLang="en-US" smtClean="0">
                <a:solidFill>
                  <a:schemeClr val="accent2"/>
                </a:solidFill>
              </a:rPr>
              <a:t>(</a:t>
            </a:r>
            <a:r>
              <a:rPr lang="en-US" altLang="en-US" i="1" smtClean="0">
                <a:solidFill>
                  <a:schemeClr val="accent2"/>
                </a:solidFill>
              </a:rPr>
              <a:t>n</a:t>
            </a:r>
            <a:r>
              <a:rPr lang="en-US" altLang="en-US" smtClean="0">
                <a:solidFill>
                  <a:schemeClr val="accent2"/>
                </a:solidFill>
              </a:rPr>
              <a:t>) )</a:t>
            </a:r>
            <a:r>
              <a:rPr lang="en-US" altLang="en-US" smtClean="0"/>
              <a:t> is the set of all functions asymptotically </a:t>
            </a:r>
            <a:r>
              <a:rPr lang="en-US" altLang="en-US" smtClean="0">
                <a:solidFill>
                  <a:schemeClr val="accent2"/>
                </a:solidFill>
              </a:rPr>
              <a:t>strictly less than </a:t>
            </a:r>
            <a:r>
              <a:rPr lang="en-US" altLang="en-US" i="1" smtClean="0"/>
              <a:t>f</a:t>
            </a:r>
            <a:r>
              <a:rPr lang="en-US" altLang="en-US" smtClean="0"/>
              <a:t>(</a:t>
            </a:r>
            <a:r>
              <a:rPr lang="en-US" altLang="en-US" i="1" smtClean="0"/>
              <a:t>n</a:t>
            </a:r>
            <a:r>
              <a:rPr lang="en-US" altLang="en-US" smtClean="0"/>
              <a:t>)</a:t>
            </a:r>
          </a:p>
          <a:p>
            <a:endParaRPr lang="en-US" altLang="en-US" sz="2400" smtClean="0">
              <a:solidFill>
                <a:schemeClr val="accent2"/>
              </a:solidFill>
              <a:sym typeface="Symbol" pitchFamily="18" charset="2"/>
            </a:endParaRPr>
          </a:p>
          <a:p>
            <a:r>
              <a:rPr lang="en-US" altLang="en-US" sz="2400" smtClean="0">
                <a:solidFill>
                  <a:schemeClr val="accent2"/>
                </a:solidFill>
                <a:sym typeface="Symbol" pitchFamily="18" charset="2"/>
              </a:rPr>
              <a:t>( </a:t>
            </a:r>
            <a:r>
              <a:rPr lang="en-US" altLang="en-US" sz="2400" i="1" smtClean="0">
                <a:solidFill>
                  <a:schemeClr val="accent2"/>
                </a:solidFill>
                <a:sym typeface="Symbol" pitchFamily="18" charset="2"/>
              </a:rPr>
              <a:t>g</a:t>
            </a:r>
            <a:r>
              <a:rPr lang="en-US" altLang="en-US" sz="2400" smtClean="0">
                <a:solidFill>
                  <a:schemeClr val="accent2"/>
                </a:solidFill>
                <a:sym typeface="Symbol" pitchFamily="18" charset="2"/>
              </a:rPr>
              <a:t>(</a:t>
            </a:r>
            <a:r>
              <a:rPr lang="en-US" altLang="en-US" sz="2400" i="1" smtClean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altLang="en-US" sz="2400" smtClean="0">
                <a:solidFill>
                  <a:schemeClr val="accent2"/>
                </a:solidFill>
                <a:sym typeface="Symbol" pitchFamily="18" charset="2"/>
              </a:rPr>
              <a:t>) )</a:t>
            </a:r>
            <a:r>
              <a:rPr lang="en-US" altLang="en-US" sz="2400" smtClean="0">
                <a:sym typeface="Symbol" pitchFamily="18" charset="2"/>
              </a:rPr>
              <a:t> </a:t>
            </a:r>
            <a:r>
              <a:rPr lang="en-US" altLang="en-US" sz="2400" smtClean="0"/>
              <a:t>is the set of all functions asymptotically </a:t>
            </a:r>
            <a:r>
              <a:rPr lang="en-US" altLang="en-US" sz="2400" smtClean="0">
                <a:solidFill>
                  <a:schemeClr val="accent2"/>
                </a:solidFill>
              </a:rPr>
              <a:t>greater than or equal</a:t>
            </a:r>
            <a:r>
              <a:rPr lang="en-US" altLang="en-US" sz="2400" smtClean="0"/>
              <a:t> to </a:t>
            </a:r>
            <a:r>
              <a:rPr lang="en-US" altLang="en-US" sz="2400" i="1" smtClean="0"/>
              <a:t>g</a:t>
            </a:r>
            <a:r>
              <a:rPr lang="en-US" altLang="en-US" sz="2400" smtClean="0"/>
              <a:t>(</a:t>
            </a:r>
            <a:r>
              <a:rPr lang="en-US" altLang="en-US" sz="2400" i="1" smtClean="0"/>
              <a:t>n</a:t>
            </a:r>
            <a:r>
              <a:rPr lang="en-US" altLang="en-US" sz="2400" smtClean="0"/>
              <a:t>)</a:t>
            </a:r>
          </a:p>
          <a:p>
            <a:pPr lvl="1"/>
            <a:r>
              <a:rPr lang="en-US" altLang="en-US" smtClean="0">
                <a:solidFill>
                  <a:schemeClr val="accent2"/>
                </a:solidFill>
                <a:sym typeface="Symbol" pitchFamily="18" charset="2"/>
              </a:rPr>
              <a:t></a:t>
            </a:r>
            <a:r>
              <a:rPr lang="en-US" altLang="en-US" smtClean="0">
                <a:solidFill>
                  <a:schemeClr val="accent2"/>
                </a:solidFill>
              </a:rPr>
              <a:t>( </a:t>
            </a:r>
            <a:r>
              <a:rPr lang="en-US" altLang="en-US" i="1" smtClean="0">
                <a:solidFill>
                  <a:schemeClr val="accent2"/>
                </a:solidFill>
              </a:rPr>
              <a:t>g</a:t>
            </a:r>
            <a:r>
              <a:rPr lang="en-US" altLang="en-US" smtClean="0">
                <a:solidFill>
                  <a:schemeClr val="accent2"/>
                </a:solidFill>
              </a:rPr>
              <a:t>(</a:t>
            </a:r>
            <a:r>
              <a:rPr lang="en-US" altLang="en-US" i="1" smtClean="0">
                <a:solidFill>
                  <a:schemeClr val="accent2"/>
                </a:solidFill>
              </a:rPr>
              <a:t>n</a:t>
            </a:r>
            <a:r>
              <a:rPr lang="en-US" altLang="en-US" smtClean="0">
                <a:solidFill>
                  <a:schemeClr val="accent2"/>
                </a:solidFill>
              </a:rPr>
              <a:t>) )</a:t>
            </a:r>
            <a:r>
              <a:rPr lang="en-US" altLang="en-US" smtClean="0"/>
              <a:t> is the set of all functions asymptotically </a:t>
            </a:r>
            <a:r>
              <a:rPr lang="en-US" altLang="en-US" smtClean="0">
                <a:solidFill>
                  <a:schemeClr val="accent2"/>
                </a:solidFill>
              </a:rPr>
              <a:t>strictly greater than </a:t>
            </a:r>
            <a:r>
              <a:rPr lang="en-US" altLang="en-US" i="1" smtClean="0"/>
              <a:t>g</a:t>
            </a:r>
            <a:r>
              <a:rPr lang="en-US" altLang="en-US" smtClean="0"/>
              <a:t>(</a:t>
            </a:r>
            <a:r>
              <a:rPr lang="en-US" altLang="en-US" i="1" smtClean="0"/>
              <a:t>n</a:t>
            </a:r>
            <a:r>
              <a:rPr lang="en-US" altLang="en-US" smtClean="0"/>
              <a:t>)</a:t>
            </a:r>
          </a:p>
          <a:p>
            <a:endParaRPr lang="en-US" altLang="en-US" sz="2400" smtClean="0">
              <a:solidFill>
                <a:schemeClr val="accent2"/>
              </a:solidFill>
              <a:sym typeface="Symbol" pitchFamily="18" charset="2"/>
            </a:endParaRPr>
          </a:p>
          <a:p>
            <a:r>
              <a:rPr lang="en-US" altLang="en-US" sz="2400" smtClean="0">
                <a:solidFill>
                  <a:schemeClr val="accent2"/>
                </a:solidFill>
                <a:sym typeface="Symbol" pitchFamily="18" charset="2"/>
              </a:rPr>
              <a:t></a:t>
            </a:r>
            <a:r>
              <a:rPr lang="en-US" altLang="en-US" sz="2400" smtClean="0">
                <a:solidFill>
                  <a:schemeClr val="accent2"/>
                </a:solidFill>
              </a:rPr>
              <a:t>( </a:t>
            </a:r>
            <a:r>
              <a:rPr lang="en-US" altLang="en-US" sz="2400" i="1" smtClean="0">
                <a:solidFill>
                  <a:schemeClr val="accent2"/>
                </a:solidFill>
              </a:rPr>
              <a:t>f</a:t>
            </a:r>
            <a:r>
              <a:rPr lang="en-US" altLang="en-US" sz="2400" smtClean="0">
                <a:solidFill>
                  <a:schemeClr val="accent2"/>
                </a:solidFill>
              </a:rPr>
              <a:t>(</a:t>
            </a:r>
            <a:r>
              <a:rPr lang="en-US" altLang="en-US" sz="2400" i="1" smtClean="0">
                <a:solidFill>
                  <a:schemeClr val="accent2"/>
                </a:solidFill>
              </a:rPr>
              <a:t>n</a:t>
            </a:r>
            <a:r>
              <a:rPr lang="en-US" altLang="en-US" sz="2400" smtClean="0">
                <a:solidFill>
                  <a:schemeClr val="accent2"/>
                </a:solidFill>
              </a:rPr>
              <a:t>) )</a:t>
            </a:r>
            <a:r>
              <a:rPr lang="en-US" altLang="en-US" sz="2400" smtClean="0"/>
              <a:t> is the set of all functions asymptotically </a:t>
            </a:r>
            <a:r>
              <a:rPr lang="en-US" altLang="en-US" sz="2400" smtClean="0">
                <a:solidFill>
                  <a:schemeClr val="accent2"/>
                </a:solidFill>
              </a:rPr>
              <a:t>equal</a:t>
            </a:r>
            <a:r>
              <a:rPr lang="en-US" altLang="en-US" sz="2400" smtClean="0"/>
              <a:t> to </a:t>
            </a:r>
            <a:r>
              <a:rPr lang="en-US" altLang="en-US" sz="2400" i="1" smtClean="0"/>
              <a:t>f</a:t>
            </a:r>
            <a:r>
              <a:rPr lang="en-US" altLang="en-US" sz="2400" smtClean="0"/>
              <a:t> (</a:t>
            </a:r>
            <a:r>
              <a:rPr lang="en-US" altLang="en-US" sz="2400" i="1" smtClean="0"/>
              <a:t>n</a:t>
            </a:r>
            <a:r>
              <a:rPr lang="en-US" altLang="en-US" sz="240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D4106C-D47D-42FB-8EAC-8DCBCF6454A2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i="1" smtClean="0"/>
              <a:t>h</a:t>
            </a:r>
            <a:r>
              <a:rPr lang="en-US" altLang="en-US" sz="2000" smtClean="0"/>
              <a:t>(</a:t>
            </a:r>
            <a:r>
              <a:rPr lang="en-US" altLang="en-US" sz="2000" i="1" smtClean="0"/>
              <a:t>n</a:t>
            </a:r>
            <a:r>
              <a:rPr lang="en-US" altLang="en-US" sz="2000" smtClean="0"/>
              <a:t>) </a:t>
            </a:r>
            <a:r>
              <a:rPr lang="en-US" altLang="en-US" sz="2000" smtClean="0">
                <a:sym typeface="Symbol" pitchFamily="18" charset="2"/>
              </a:rPr>
              <a:t> </a:t>
            </a:r>
            <a:r>
              <a:rPr lang="en-US" altLang="en-US" sz="2000" smtClean="0">
                <a:solidFill>
                  <a:schemeClr val="accent2"/>
                </a:solidFill>
                <a:sym typeface="Symbol" pitchFamily="18" charset="2"/>
              </a:rPr>
              <a:t>O( </a:t>
            </a:r>
            <a:r>
              <a:rPr lang="en-US" altLang="en-US" sz="2000" i="1" smtClean="0">
                <a:solidFill>
                  <a:schemeClr val="accent2"/>
                </a:solidFill>
                <a:sym typeface="Symbol" pitchFamily="18" charset="2"/>
              </a:rPr>
              <a:t>f</a:t>
            </a:r>
            <a:r>
              <a:rPr lang="en-US" altLang="en-US" sz="2000" smtClean="0">
                <a:solidFill>
                  <a:schemeClr val="accent2"/>
                </a:solidFill>
                <a:sym typeface="Symbol" pitchFamily="18" charset="2"/>
              </a:rPr>
              <a:t>(</a:t>
            </a:r>
            <a:r>
              <a:rPr lang="en-US" altLang="en-US" sz="2000" i="1" smtClean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altLang="en-US" sz="2000" smtClean="0">
                <a:solidFill>
                  <a:schemeClr val="accent2"/>
                </a:solidFill>
                <a:sym typeface="Symbol" pitchFamily="18" charset="2"/>
              </a:rPr>
              <a:t>) )</a:t>
            </a:r>
            <a:r>
              <a:rPr lang="en-US" altLang="en-US" sz="2000" smtClean="0">
                <a:sym typeface="Symbol" pitchFamily="18" charset="2"/>
              </a:rPr>
              <a:t> iff </a:t>
            </a:r>
            <a:br>
              <a:rPr lang="en-US" altLang="en-US" sz="2000" smtClean="0">
                <a:sym typeface="Symbol" pitchFamily="18" charset="2"/>
              </a:rPr>
            </a:br>
            <a:r>
              <a:rPr lang="en-US" altLang="en-US" sz="1800" smtClean="0">
                <a:sym typeface="Symbol" pitchFamily="18" charset="2"/>
              </a:rPr>
              <a:t>There exist </a:t>
            </a:r>
            <a:r>
              <a:rPr lang="en-US" altLang="en-US" sz="1800" i="1" smtClean="0">
                <a:sym typeface="Symbol" pitchFamily="18" charset="2"/>
              </a:rPr>
              <a:t>c</a:t>
            </a:r>
            <a:r>
              <a:rPr lang="en-US" altLang="en-US" sz="1800" smtClean="0">
                <a:sym typeface="Symbol" pitchFamily="18" charset="2"/>
              </a:rPr>
              <a:t>&gt;0 and 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i="1" baseline="-25000" smtClean="0">
                <a:sym typeface="Symbol" pitchFamily="18" charset="2"/>
              </a:rPr>
              <a:t>0</a:t>
            </a:r>
            <a:r>
              <a:rPr lang="en-US" altLang="en-US" sz="1800" smtClean="0">
                <a:sym typeface="Symbol" pitchFamily="18" charset="2"/>
              </a:rPr>
              <a:t>&gt;0 such that </a:t>
            </a:r>
            <a:r>
              <a:rPr lang="en-US" altLang="en-US" sz="1800" i="1" smtClean="0"/>
              <a:t>h</a:t>
            </a:r>
            <a:r>
              <a:rPr lang="en-US" altLang="en-US" sz="1800" smtClean="0"/>
              <a:t>(</a:t>
            </a:r>
            <a:r>
              <a:rPr lang="en-US" altLang="en-US" sz="1800" i="1" smtClean="0"/>
              <a:t>n</a:t>
            </a:r>
            <a:r>
              <a:rPr lang="en-US" altLang="en-US" sz="1800" smtClean="0"/>
              <a:t>) </a:t>
            </a:r>
            <a:r>
              <a:rPr lang="en-US" altLang="en-US" sz="1800" b="1" smtClean="0">
                <a:solidFill>
                  <a:schemeClr val="accent2"/>
                </a:solidFill>
                <a:sym typeface="Symbol" pitchFamily="18" charset="2"/>
              </a:rPr>
              <a:t></a:t>
            </a:r>
            <a:r>
              <a:rPr lang="en-US" altLang="en-US" sz="1800" smtClean="0">
                <a:sym typeface="Symbol" pitchFamily="18" charset="2"/>
              </a:rPr>
              <a:t>  </a:t>
            </a:r>
            <a:r>
              <a:rPr lang="en-US" altLang="en-US" sz="1800" i="1" smtClean="0">
                <a:sym typeface="Symbol" pitchFamily="18" charset="2"/>
              </a:rPr>
              <a:t>c</a:t>
            </a:r>
            <a:r>
              <a:rPr lang="en-US" altLang="en-US" sz="1800" smtClean="0">
                <a:sym typeface="Symbol" pitchFamily="18" charset="2"/>
              </a:rPr>
              <a:t> </a:t>
            </a:r>
            <a:r>
              <a:rPr lang="en-US" altLang="en-US" sz="1800" i="1" smtClean="0">
                <a:sym typeface="Symbol" pitchFamily="18" charset="2"/>
              </a:rPr>
              <a:t>f</a:t>
            </a:r>
            <a:r>
              <a:rPr lang="en-US" altLang="en-US" sz="1800" smtClean="0">
                <a:sym typeface="Symbol" pitchFamily="18" charset="2"/>
              </a:rPr>
              <a:t>(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smtClean="0">
                <a:sym typeface="Symbol" pitchFamily="18" charset="2"/>
              </a:rPr>
              <a:t>) for all 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smtClean="0">
                <a:sym typeface="Symbol" pitchFamily="18" charset="2"/>
              </a:rPr>
              <a:t>  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i="1" baseline="-25000" smtClean="0">
                <a:sym typeface="Symbol" pitchFamily="18" charset="2"/>
              </a:rPr>
              <a:t>0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smtClean="0"/>
          </a:p>
          <a:p>
            <a:pPr>
              <a:lnSpc>
                <a:spcPct val="80000"/>
              </a:lnSpc>
            </a:pPr>
            <a:r>
              <a:rPr lang="en-US" altLang="en-US" sz="2000" i="1" smtClean="0"/>
              <a:t>h</a:t>
            </a:r>
            <a:r>
              <a:rPr lang="en-US" altLang="en-US" sz="2000" smtClean="0"/>
              <a:t>(</a:t>
            </a:r>
            <a:r>
              <a:rPr lang="en-US" altLang="en-US" sz="2000" i="1" smtClean="0"/>
              <a:t>n</a:t>
            </a:r>
            <a:r>
              <a:rPr lang="en-US" altLang="en-US" sz="2000" smtClean="0"/>
              <a:t>) </a:t>
            </a:r>
            <a:r>
              <a:rPr lang="en-US" altLang="en-US" sz="2000" smtClean="0">
                <a:sym typeface="Symbol" pitchFamily="18" charset="2"/>
              </a:rPr>
              <a:t> </a:t>
            </a:r>
            <a:r>
              <a:rPr lang="en-US" altLang="en-US" sz="2000" smtClean="0">
                <a:solidFill>
                  <a:schemeClr val="accent2"/>
                </a:solidFill>
                <a:sym typeface="Symbol" pitchFamily="18" charset="2"/>
              </a:rPr>
              <a:t>o(</a:t>
            </a:r>
            <a:r>
              <a:rPr lang="en-US" altLang="en-US" sz="1800" i="1" smtClean="0">
                <a:solidFill>
                  <a:schemeClr val="accent2"/>
                </a:solidFill>
                <a:sym typeface="Symbol" pitchFamily="18" charset="2"/>
              </a:rPr>
              <a:t>f</a:t>
            </a:r>
            <a:r>
              <a:rPr lang="en-US" altLang="en-US" sz="1800" smtClean="0">
                <a:solidFill>
                  <a:schemeClr val="accent2"/>
                </a:solidFill>
                <a:sym typeface="Symbol" pitchFamily="18" charset="2"/>
              </a:rPr>
              <a:t>(</a:t>
            </a:r>
            <a:r>
              <a:rPr lang="en-US" altLang="en-US" sz="1800" i="1" smtClean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altLang="en-US" sz="1800" smtClean="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en-US" altLang="en-US" sz="2000" smtClean="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en-US" altLang="en-US" sz="2000" smtClean="0">
                <a:sym typeface="Symbol" pitchFamily="18" charset="2"/>
              </a:rPr>
              <a:t> iff </a:t>
            </a:r>
            <a:br>
              <a:rPr lang="en-US" altLang="en-US" sz="2000" smtClean="0">
                <a:sym typeface="Symbol" pitchFamily="18" charset="2"/>
              </a:rPr>
            </a:br>
            <a:r>
              <a:rPr lang="en-US" altLang="en-US" sz="1800" smtClean="0">
                <a:sym typeface="Symbol" pitchFamily="18" charset="2"/>
              </a:rPr>
              <a:t>There exists an 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i="1" baseline="-25000" smtClean="0">
                <a:sym typeface="Symbol" pitchFamily="18" charset="2"/>
              </a:rPr>
              <a:t>0</a:t>
            </a:r>
            <a:r>
              <a:rPr lang="en-US" altLang="en-US" sz="1800" smtClean="0">
                <a:sym typeface="Symbol" pitchFamily="18" charset="2"/>
              </a:rPr>
              <a:t>&gt;0 such that </a:t>
            </a:r>
            <a:r>
              <a:rPr lang="en-US" altLang="en-US" sz="1800" i="1" smtClean="0"/>
              <a:t>h</a:t>
            </a:r>
            <a:r>
              <a:rPr lang="en-US" altLang="en-US" sz="1800" smtClean="0"/>
              <a:t>(</a:t>
            </a:r>
            <a:r>
              <a:rPr lang="en-US" altLang="en-US" sz="1800" i="1" smtClean="0"/>
              <a:t>n</a:t>
            </a:r>
            <a:r>
              <a:rPr lang="en-US" altLang="en-US" sz="1800" smtClean="0"/>
              <a:t>) </a:t>
            </a:r>
            <a:r>
              <a:rPr lang="en-US" altLang="en-US" sz="1800" b="1" smtClean="0">
                <a:solidFill>
                  <a:schemeClr val="accent2"/>
                </a:solidFill>
                <a:sym typeface="Symbol" pitchFamily="18" charset="2"/>
              </a:rPr>
              <a:t>&lt;</a:t>
            </a:r>
            <a:r>
              <a:rPr lang="en-US" altLang="en-US" sz="1800" smtClean="0">
                <a:sym typeface="Symbol" pitchFamily="18" charset="2"/>
              </a:rPr>
              <a:t>  </a:t>
            </a:r>
            <a:r>
              <a:rPr lang="en-US" altLang="en-US" sz="1800" i="1" smtClean="0">
                <a:sym typeface="Symbol" pitchFamily="18" charset="2"/>
              </a:rPr>
              <a:t>c</a:t>
            </a:r>
            <a:r>
              <a:rPr lang="en-US" altLang="en-US" sz="1800" smtClean="0">
                <a:sym typeface="Symbol" pitchFamily="18" charset="2"/>
              </a:rPr>
              <a:t> </a:t>
            </a:r>
            <a:r>
              <a:rPr lang="en-US" altLang="en-US" sz="1800" i="1" smtClean="0">
                <a:sym typeface="Symbol" pitchFamily="18" charset="2"/>
              </a:rPr>
              <a:t>f</a:t>
            </a:r>
            <a:r>
              <a:rPr lang="en-US" altLang="en-US" sz="1800" smtClean="0">
                <a:sym typeface="Symbol" pitchFamily="18" charset="2"/>
              </a:rPr>
              <a:t>(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smtClean="0">
                <a:sym typeface="Symbol" pitchFamily="18" charset="2"/>
              </a:rPr>
              <a:t>) for all </a:t>
            </a:r>
            <a:r>
              <a:rPr lang="en-US" altLang="en-US" sz="1800" i="1" smtClean="0">
                <a:sym typeface="Symbol" pitchFamily="18" charset="2"/>
              </a:rPr>
              <a:t>c</a:t>
            </a:r>
            <a:r>
              <a:rPr lang="en-US" altLang="en-US" sz="1800" smtClean="0">
                <a:sym typeface="Symbol" pitchFamily="18" charset="2"/>
              </a:rPr>
              <a:t>&gt;0 and   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smtClean="0">
                <a:sym typeface="Symbol" pitchFamily="18" charset="2"/>
              </a:rPr>
              <a:t>  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i="1" baseline="-25000" smtClean="0">
                <a:sym typeface="Symbol" pitchFamily="18" charset="2"/>
              </a:rPr>
              <a:t>0</a:t>
            </a:r>
            <a:r>
              <a:rPr lang="en-US" altLang="en-US" sz="2000" smtClean="0">
                <a:sym typeface="Symbol" pitchFamily="18" charset="2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sz="1800" smtClean="0">
                <a:sym typeface="Symbol" pitchFamily="18" charset="2"/>
              </a:rPr>
              <a:t>This is equivalent to:</a:t>
            </a:r>
            <a:endParaRPr lang="en-US" altLang="en-US" sz="1800" i="1" baseline="-25000" smtClean="0">
              <a:sym typeface="Symbol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800" smtClean="0"/>
          </a:p>
          <a:p>
            <a:pPr>
              <a:lnSpc>
                <a:spcPct val="80000"/>
              </a:lnSpc>
            </a:pPr>
            <a:r>
              <a:rPr lang="en-US" altLang="en-US" sz="2000" i="1" smtClean="0"/>
              <a:t>h</a:t>
            </a:r>
            <a:r>
              <a:rPr lang="en-US" altLang="en-US" sz="2000" smtClean="0"/>
              <a:t>(</a:t>
            </a:r>
            <a:r>
              <a:rPr lang="en-US" altLang="en-US" sz="2000" i="1" smtClean="0"/>
              <a:t>n</a:t>
            </a:r>
            <a:r>
              <a:rPr lang="en-US" altLang="en-US" sz="2000" smtClean="0"/>
              <a:t>) </a:t>
            </a:r>
            <a:r>
              <a:rPr lang="en-US" altLang="en-US" sz="2000" smtClean="0">
                <a:sym typeface="Symbol" pitchFamily="18" charset="2"/>
              </a:rPr>
              <a:t> </a:t>
            </a:r>
            <a:r>
              <a:rPr lang="en-US" altLang="en-US" sz="2000" smtClean="0">
                <a:solidFill>
                  <a:schemeClr val="accent2"/>
                </a:solidFill>
                <a:sym typeface="Symbol" pitchFamily="18" charset="2"/>
              </a:rPr>
              <a:t>( g(</a:t>
            </a:r>
            <a:r>
              <a:rPr lang="en-US" altLang="en-US" sz="2000" i="1" smtClean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altLang="en-US" sz="2000" smtClean="0">
                <a:solidFill>
                  <a:schemeClr val="accent2"/>
                </a:solidFill>
                <a:sym typeface="Symbol" pitchFamily="18" charset="2"/>
              </a:rPr>
              <a:t>) )</a:t>
            </a:r>
            <a:r>
              <a:rPr lang="en-US" altLang="en-US" sz="2000" smtClean="0">
                <a:sym typeface="Symbol" pitchFamily="18" charset="2"/>
              </a:rPr>
              <a:t> iff</a:t>
            </a:r>
            <a:br>
              <a:rPr lang="en-US" altLang="en-US" sz="2000" smtClean="0">
                <a:sym typeface="Symbol" pitchFamily="18" charset="2"/>
              </a:rPr>
            </a:br>
            <a:r>
              <a:rPr lang="en-US" altLang="en-US" sz="1800" smtClean="0">
                <a:sym typeface="Symbol" pitchFamily="18" charset="2"/>
              </a:rPr>
              <a:t>There exist </a:t>
            </a:r>
            <a:r>
              <a:rPr lang="en-US" altLang="en-US" sz="1800" i="1" smtClean="0">
                <a:sym typeface="Symbol" pitchFamily="18" charset="2"/>
              </a:rPr>
              <a:t>c</a:t>
            </a:r>
            <a:r>
              <a:rPr lang="en-US" altLang="en-US" sz="1800" smtClean="0">
                <a:sym typeface="Symbol" pitchFamily="18" charset="2"/>
              </a:rPr>
              <a:t>&gt;0 and 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i="1" baseline="-25000" smtClean="0">
                <a:sym typeface="Symbol" pitchFamily="18" charset="2"/>
              </a:rPr>
              <a:t>0</a:t>
            </a:r>
            <a:r>
              <a:rPr lang="en-US" altLang="en-US" sz="1800" smtClean="0">
                <a:sym typeface="Symbol" pitchFamily="18" charset="2"/>
              </a:rPr>
              <a:t>&gt;0 such that </a:t>
            </a:r>
            <a:r>
              <a:rPr lang="en-US" altLang="en-US" sz="1800" i="1" smtClean="0"/>
              <a:t>h</a:t>
            </a:r>
            <a:r>
              <a:rPr lang="en-US" altLang="en-US" sz="1800" smtClean="0"/>
              <a:t>(</a:t>
            </a:r>
            <a:r>
              <a:rPr lang="en-US" altLang="en-US" sz="1800" i="1" smtClean="0"/>
              <a:t>n</a:t>
            </a:r>
            <a:r>
              <a:rPr lang="en-US" altLang="en-US" sz="1800" smtClean="0"/>
              <a:t>) </a:t>
            </a:r>
            <a:r>
              <a:rPr lang="en-US" altLang="en-US" sz="1800" b="1" smtClean="0">
                <a:solidFill>
                  <a:schemeClr val="accent2"/>
                </a:solidFill>
                <a:sym typeface="Symbol" pitchFamily="18" charset="2"/>
              </a:rPr>
              <a:t></a:t>
            </a:r>
            <a:r>
              <a:rPr lang="en-US" altLang="en-US" sz="1800" smtClean="0">
                <a:sym typeface="Symbol" pitchFamily="18" charset="2"/>
              </a:rPr>
              <a:t> </a:t>
            </a:r>
            <a:r>
              <a:rPr lang="en-US" altLang="en-US" sz="1800" i="1" smtClean="0">
                <a:sym typeface="Symbol" pitchFamily="18" charset="2"/>
              </a:rPr>
              <a:t>c</a:t>
            </a:r>
            <a:r>
              <a:rPr lang="en-US" altLang="en-US" sz="1800" smtClean="0">
                <a:sym typeface="Symbol" pitchFamily="18" charset="2"/>
              </a:rPr>
              <a:t> g(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smtClean="0">
                <a:sym typeface="Symbol" pitchFamily="18" charset="2"/>
              </a:rPr>
              <a:t>) for all 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smtClean="0">
                <a:sym typeface="Symbol" pitchFamily="18" charset="2"/>
              </a:rPr>
              <a:t>  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i="1" baseline="-25000" smtClean="0">
                <a:sym typeface="Symbol" pitchFamily="18" charset="2"/>
              </a:rPr>
              <a:t>0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smtClean="0"/>
          </a:p>
          <a:p>
            <a:pPr>
              <a:lnSpc>
                <a:spcPct val="80000"/>
              </a:lnSpc>
            </a:pPr>
            <a:r>
              <a:rPr lang="en-US" altLang="en-US" sz="2000" i="1" smtClean="0"/>
              <a:t>h</a:t>
            </a:r>
            <a:r>
              <a:rPr lang="en-US" altLang="en-US" sz="2000" smtClean="0"/>
              <a:t>(</a:t>
            </a:r>
            <a:r>
              <a:rPr lang="en-US" altLang="en-US" sz="2000" i="1" smtClean="0"/>
              <a:t>n</a:t>
            </a:r>
            <a:r>
              <a:rPr lang="en-US" altLang="en-US" sz="2000" smtClean="0"/>
              <a:t>) </a:t>
            </a:r>
            <a:r>
              <a:rPr lang="en-US" altLang="en-US" sz="2000" smtClean="0">
                <a:sym typeface="Symbol" pitchFamily="18" charset="2"/>
              </a:rPr>
              <a:t> </a:t>
            </a:r>
            <a:r>
              <a:rPr lang="en-US" altLang="en-US" sz="2000" smtClean="0">
                <a:solidFill>
                  <a:schemeClr val="accent2"/>
                </a:solidFill>
                <a:sym typeface="Symbol" pitchFamily="18" charset="2"/>
              </a:rPr>
              <a:t>( g(</a:t>
            </a:r>
            <a:r>
              <a:rPr lang="en-US" altLang="en-US" sz="2000" i="1" smtClean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altLang="en-US" sz="2000" smtClean="0">
                <a:solidFill>
                  <a:schemeClr val="accent2"/>
                </a:solidFill>
                <a:sym typeface="Symbol" pitchFamily="18" charset="2"/>
              </a:rPr>
              <a:t>) )</a:t>
            </a:r>
            <a:r>
              <a:rPr lang="en-US" altLang="en-US" sz="2000" smtClean="0">
                <a:sym typeface="Symbol" pitchFamily="18" charset="2"/>
              </a:rPr>
              <a:t> iff</a:t>
            </a:r>
            <a:br>
              <a:rPr lang="en-US" altLang="en-US" sz="2000" smtClean="0">
                <a:sym typeface="Symbol" pitchFamily="18" charset="2"/>
              </a:rPr>
            </a:br>
            <a:r>
              <a:rPr lang="en-US" altLang="en-US" sz="1800" smtClean="0">
                <a:sym typeface="Symbol" pitchFamily="18" charset="2"/>
              </a:rPr>
              <a:t>There exists an 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i="1" baseline="-25000" smtClean="0">
                <a:sym typeface="Symbol" pitchFamily="18" charset="2"/>
              </a:rPr>
              <a:t>0</a:t>
            </a:r>
            <a:r>
              <a:rPr lang="en-US" altLang="en-US" sz="1800" smtClean="0">
                <a:sym typeface="Symbol" pitchFamily="18" charset="2"/>
              </a:rPr>
              <a:t>&gt;0 such that </a:t>
            </a:r>
            <a:r>
              <a:rPr lang="en-US" altLang="en-US" sz="1800" i="1" smtClean="0"/>
              <a:t>h</a:t>
            </a:r>
            <a:r>
              <a:rPr lang="en-US" altLang="en-US" sz="1800" smtClean="0"/>
              <a:t>(</a:t>
            </a:r>
            <a:r>
              <a:rPr lang="en-US" altLang="en-US" sz="1800" i="1" smtClean="0"/>
              <a:t>n</a:t>
            </a:r>
            <a:r>
              <a:rPr lang="en-US" altLang="en-US" sz="1800" smtClean="0"/>
              <a:t>) </a:t>
            </a:r>
            <a:r>
              <a:rPr lang="en-US" altLang="en-US" sz="1800" b="1" smtClean="0">
                <a:solidFill>
                  <a:schemeClr val="accent2"/>
                </a:solidFill>
                <a:sym typeface="Symbol" pitchFamily="18" charset="2"/>
              </a:rPr>
              <a:t>&gt;</a:t>
            </a:r>
            <a:r>
              <a:rPr lang="en-US" altLang="en-US" sz="1800" smtClean="0">
                <a:sym typeface="Symbol" pitchFamily="18" charset="2"/>
              </a:rPr>
              <a:t> </a:t>
            </a:r>
            <a:r>
              <a:rPr lang="en-US" altLang="en-US" sz="1800" i="1" smtClean="0">
                <a:sym typeface="Symbol" pitchFamily="18" charset="2"/>
              </a:rPr>
              <a:t>c</a:t>
            </a:r>
            <a:r>
              <a:rPr lang="en-US" altLang="en-US" sz="1800" smtClean="0">
                <a:sym typeface="Symbol" pitchFamily="18" charset="2"/>
              </a:rPr>
              <a:t> g(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smtClean="0">
                <a:sym typeface="Symbol" pitchFamily="18" charset="2"/>
              </a:rPr>
              <a:t>) for all </a:t>
            </a:r>
            <a:r>
              <a:rPr lang="en-US" altLang="en-US" sz="1800" i="1" smtClean="0">
                <a:sym typeface="Symbol" pitchFamily="18" charset="2"/>
              </a:rPr>
              <a:t>c</a:t>
            </a:r>
            <a:r>
              <a:rPr lang="en-US" altLang="en-US" sz="1800" smtClean="0">
                <a:sym typeface="Symbol" pitchFamily="18" charset="2"/>
              </a:rPr>
              <a:t>&gt;0 and 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smtClean="0">
                <a:sym typeface="Symbol" pitchFamily="18" charset="2"/>
              </a:rPr>
              <a:t>  </a:t>
            </a:r>
            <a:r>
              <a:rPr lang="en-US" altLang="en-US" sz="1800" i="1" smtClean="0">
                <a:sym typeface="Symbol" pitchFamily="18" charset="2"/>
              </a:rPr>
              <a:t>n</a:t>
            </a:r>
            <a:r>
              <a:rPr lang="en-US" altLang="en-US" sz="1800" i="1" baseline="-25000" smtClean="0">
                <a:sym typeface="Symbol" pitchFamily="18" charset="2"/>
              </a:rPr>
              <a:t>0 </a:t>
            </a:r>
            <a:endParaRPr lang="en-US" altLang="en-US" sz="1800" smtClean="0"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r>
              <a:rPr lang="en-US" altLang="en-US" sz="1800" smtClean="0">
                <a:sym typeface="Symbol" pitchFamily="18" charset="2"/>
              </a:rPr>
              <a:t>This is equivalent to:</a:t>
            </a:r>
            <a:endParaRPr lang="en-US" altLang="en-US" sz="1400" smtClean="0">
              <a:sym typeface="Symbol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800" smtClean="0"/>
          </a:p>
          <a:p>
            <a:pPr>
              <a:lnSpc>
                <a:spcPct val="80000"/>
              </a:lnSpc>
            </a:pPr>
            <a:r>
              <a:rPr lang="en-US" altLang="en-US" sz="2000" i="1" smtClean="0"/>
              <a:t>h</a:t>
            </a:r>
            <a:r>
              <a:rPr lang="en-US" altLang="en-US" sz="2000" smtClean="0"/>
              <a:t>(</a:t>
            </a:r>
            <a:r>
              <a:rPr lang="en-US" altLang="en-US" sz="2000" i="1" smtClean="0"/>
              <a:t>n</a:t>
            </a:r>
            <a:r>
              <a:rPr lang="en-US" altLang="en-US" sz="2000" smtClean="0"/>
              <a:t>) </a:t>
            </a:r>
            <a:r>
              <a:rPr lang="en-US" altLang="en-US" sz="2000" smtClean="0">
                <a:sym typeface="Symbol" pitchFamily="18" charset="2"/>
              </a:rPr>
              <a:t> </a:t>
            </a:r>
            <a:r>
              <a:rPr lang="en-US" altLang="en-US" sz="2000" smtClean="0">
                <a:solidFill>
                  <a:schemeClr val="accent2"/>
                </a:solidFill>
                <a:sym typeface="Symbol" pitchFamily="18" charset="2"/>
              </a:rPr>
              <a:t>( </a:t>
            </a:r>
            <a:r>
              <a:rPr lang="en-US" altLang="en-US" sz="2000" i="1" smtClean="0">
                <a:solidFill>
                  <a:schemeClr val="accent2"/>
                </a:solidFill>
                <a:sym typeface="Symbol" pitchFamily="18" charset="2"/>
              </a:rPr>
              <a:t>f</a:t>
            </a:r>
            <a:r>
              <a:rPr lang="en-US" altLang="en-US" sz="2000" smtClean="0">
                <a:solidFill>
                  <a:schemeClr val="accent2"/>
                </a:solidFill>
                <a:sym typeface="Symbol" pitchFamily="18" charset="2"/>
              </a:rPr>
              <a:t>(</a:t>
            </a:r>
            <a:r>
              <a:rPr lang="en-US" altLang="en-US" sz="2000" i="1" smtClean="0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en-US" altLang="en-US" sz="2000" smtClean="0">
                <a:solidFill>
                  <a:schemeClr val="accent2"/>
                </a:solidFill>
                <a:sym typeface="Symbol" pitchFamily="18" charset="2"/>
              </a:rPr>
              <a:t>) )</a:t>
            </a:r>
            <a:r>
              <a:rPr lang="en-US" altLang="en-US" sz="2000" smtClean="0">
                <a:sym typeface="Symbol" pitchFamily="18" charset="2"/>
              </a:rPr>
              <a:t> iff</a:t>
            </a:r>
            <a:br>
              <a:rPr lang="en-US" altLang="en-US" sz="2000" smtClean="0">
                <a:sym typeface="Symbol" pitchFamily="18" charset="2"/>
              </a:rPr>
            </a:br>
            <a:r>
              <a:rPr lang="en-US" altLang="en-US" sz="2000" i="1" smtClean="0"/>
              <a:t>h</a:t>
            </a:r>
            <a:r>
              <a:rPr lang="en-US" altLang="en-US" sz="2000" smtClean="0"/>
              <a:t>(</a:t>
            </a:r>
            <a:r>
              <a:rPr lang="en-US" altLang="en-US" sz="2000" i="1" smtClean="0"/>
              <a:t>n</a:t>
            </a:r>
            <a:r>
              <a:rPr lang="en-US" altLang="en-US" sz="2000" smtClean="0"/>
              <a:t>) </a:t>
            </a:r>
            <a:r>
              <a:rPr lang="en-US" altLang="en-US" sz="2000" smtClean="0">
                <a:sym typeface="Symbol" pitchFamily="18" charset="2"/>
              </a:rPr>
              <a:t> O( </a:t>
            </a:r>
            <a:r>
              <a:rPr lang="en-US" altLang="en-US" sz="2000" i="1" smtClean="0">
                <a:sym typeface="Symbol" pitchFamily="18" charset="2"/>
              </a:rPr>
              <a:t>f</a:t>
            </a:r>
            <a:r>
              <a:rPr lang="en-US" altLang="en-US" sz="2000" smtClean="0">
                <a:sym typeface="Symbol" pitchFamily="18" charset="2"/>
              </a:rPr>
              <a:t>(</a:t>
            </a:r>
            <a:r>
              <a:rPr lang="en-US" altLang="en-US" sz="2000" i="1" smtClean="0">
                <a:sym typeface="Symbol" pitchFamily="18" charset="2"/>
              </a:rPr>
              <a:t>n</a:t>
            </a:r>
            <a:r>
              <a:rPr lang="en-US" altLang="en-US" sz="2000" smtClean="0">
                <a:sym typeface="Symbol" pitchFamily="18" charset="2"/>
              </a:rPr>
              <a:t>) ) and </a:t>
            </a:r>
            <a:r>
              <a:rPr lang="en-US" altLang="en-US" sz="2000" i="1" smtClean="0"/>
              <a:t>h</a:t>
            </a:r>
            <a:r>
              <a:rPr lang="en-US" altLang="en-US" sz="2000" smtClean="0"/>
              <a:t>(</a:t>
            </a:r>
            <a:r>
              <a:rPr lang="en-US" altLang="en-US" sz="2000" i="1" smtClean="0"/>
              <a:t>n</a:t>
            </a:r>
            <a:r>
              <a:rPr lang="en-US" altLang="en-US" sz="2000" smtClean="0"/>
              <a:t>) </a:t>
            </a:r>
            <a:r>
              <a:rPr lang="en-US" altLang="en-US" sz="2000" smtClean="0">
                <a:sym typeface="Symbol" pitchFamily="18" charset="2"/>
              </a:rPr>
              <a:t> (</a:t>
            </a:r>
            <a:r>
              <a:rPr lang="en-US" altLang="en-US" sz="2000" i="1" smtClean="0">
                <a:sym typeface="Symbol" pitchFamily="18" charset="2"/>
              </a:rPr>
              <a:t>f</a:t>
            </a:r>
            <a:r>
              <a:rPr lang="en-US" altLang="en-US" sz="2000" smtClean="0">
                <a:sym typeface="Symbol" pitchFamily="18" charset="2"/>
              </a:rPr>
              <a:t>(</a:t>
            </a:r>
            <a:r>
              <a:rPr lang="en-US" altLang="en-US" sz="2000" i="1" smtClean="0">
                <a:sym typeface="Symbol" pitchFamily="18" charset="2"/>
              </a:rPr>
              <a:t>n</a:t>
            </a:r>
            <a:r>
              <a:rPr lang="en-US" altLang="en-US" sz="2000" smtClean="0">
                <a:sym typeface="Symbol" pitchFamily="18" charset="2"/>
              </a:rPr>
              <a:t>) )</a:t>
            </a:r>
          </a:p>
          <a:p>
            <a:pPr lvl="1">
              <a:lnSpc>
                <a:spcPct val="80000"/>
              </a:lnSpc>
            </a:pPr>
            <a:r>
              <a:rPr lang="en-US" altLang="en-US" sz="1800" smtClean="0">
                <a:sym typeface="Symbol" pitchFamily="18" charset="2"/>
              </a:rPr>
              <a:t>This is equivalent to:</a:t>
            </a:r>
            <a:endParaRPr lang="en-US" altLang="en-US" sz="1400" smtClean="0">
              <a:sym typeface="Symbol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smtClean="0">
              <a:sym typeface="Symbol" pitchFamily="18" charset="2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altLang="en-US" sz="4000" smtClean="0"/>
              <a:t>Formal Definitions</a:t>
            </a:r>
            <a:endParaRPr lang="en-US" altLang="en-US" sz="3600" smtClean="0"/>
          </a:p>
        </p:txBody>
      </p:sp>
      <p:sp>
        <p:nvSpPr>
          <p:cNvPr id="43013" name="Text Box 4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38800" y="6084888"/>
            <a:ext cx="3459163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Note: only inequality change, 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(there exists c) or (for all c).</a:t>
            </a:r>
          </a:p>
        </p:txBody>
      </p:sp>
      <p:graphicFrame>
        <p:nvGraphicFramePr>
          <p:cNvPr id="43014" name="Object 7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3503613" y="2770188"/>
          <a:ext cx="16557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8" name="Equation" r:id="rId10" imgW="1053643" imgH="266584" progId="Equation.DSMT4">
                  <p:embed/>
                </p:oleObj>
              </mc:Choice>
              <mc:Fallback>
                <p:oleObj name="Equation" r:id="rId10" imgW="1053643" imgH="26658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2770188"/>
                        <a:ext cx="165576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8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3503613" y="4665663"/>
          <a:ext cx="173513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9" name="Equation" r:id="rId12" imgW="1104421" imgH="266584" progId="Equation.DSMT4">
                  <p:embed/>
                </p:oleObj>
              </mc:Choice>
              <mc:Fallback>
                <p:oleObj name="Equation" r:id="rId12" imgW="1104421" imgH="26658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4665663"/>
                        <a:ext cx="173513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9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3517900" y="5775325"/>
          <a:ext cx="19954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0" name="Equation" r:id="rId14" imgW="1269449" imgH="266584" progId="Equation.DSMT4">
                  <p:embed/>
                </p:oleObj>
              </mc:Choice>
              <mc:Fallback>
                <p:oleObj name="Equation" r:id="rId14" imgW="1269449" imgH="26658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5775325"/>
                        <a:ext cx="199548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D5BFFA-5367-4D1D-984B-AFE546404DD3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Big-Omega et al. Intuitively</a:t>
            </a:r>
          </a:p>
        </p:txBody>
      </p:sp>
      <p:graphicFrame>
        <p:nvGraphicFramePr>
          <p:cNvPr id="450563" name="Group 3"/>
          <p:cNvGraphicFramePr>
            <a:graphicFrameLocks noGrp="1"/>
          </p:cNvGraphicFramePr>
          <p:nvPr>
            <p:ph type="tbl" idx="1"/>
            <p:custDataLst>
              <p:tags r:id="rId2"/>
            </p:custDataLst>
          </p:nvPr>
        </p:nvGraphicFramePr>
        <p:xfrm>
          <a:off x="1143000" y="2057400"/>
          <a:ext cx="6781800" cy="3184830"/>
        </p:xfrm>
        <a:graphic>
          <a:graphicData uri="http://schemas.openxmlformats.org/drawingml/2006/table">
            <a:tbl>
              <a:tblPr/>
              <a:tblGrid>
                <a:gridCol w="3390900"/>
                <a:gridCol w="3390900"/>
              </a:tblGrid>
              <a:tr h="8228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Asymptotic Notation</a:t>
                      </a:r>
                    </a:p>
                  </a:txBody>
                  <a:tcPr marT="45705" marB="4570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Mathematics Relation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</a:p>
                  </a:txBody>
                  <a:tcPr marT="45705" marB="4570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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2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marT="45705" marB="4570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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</a:t>
                      </a:r>
                    </a:p>
                  </a:txBody>
                  <a:tcPr marT="45705" marB="4570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=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</a:p>
                  </a:txBody>
                  <a:tcPr marT="45705" marB="4570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</a:t>
                      </a:r>
                    </a:p>
                  </a:txBody>
                  <a:tcPr marT="45705" marB="4570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801C3A-AAB5-4124-8F99-8190842E3A8A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Complexity cases (revisited)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371600"/>
            <a:ext cx="7772400" cy="5080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mtClean="0"/>
              <a:t>Problem size </a:t>
            </a:r>
            <a:r>
              <a:rPr lang="en-US" altLang="en-US" b="1" smtClean="0">
                <a:solidFill>
                  <a:srgbClr val="0033CC"/>
                </a:solidFill>
              </a:rPr>
              <a:t>N</a:t>
            </a:r>
          </a:p>
          <a:p>
            <a:pPr lvl="1">
              <a:lnSpc>
                <a:spcPct val="90000"/>
              </a:lnSpc>
            </a:pPr>
            <a:r>
              <a:rPr lang="en-US" altLang="en-US" b="1" smtClean="0"/>
              <a:t>Worst-case complexity</a:t>
            </a:r>
            <a:r>
              <a:rPr lang="en-US" altLang="en-US" smtClean="0"/>
              <a:t>: </a:t>
            </a:r>
            <a:r>
              <a:rPr lang="en-US" altLang="en-US" b="1" smtClean="0">
                <a:solidFill>
                  <a:schemeClr val="accent2"/>
                </a:solidFill>
              </a:rPr>
              <a:t>max</a:t>
            </a:r>
            <a:r>
              <a:rPr lang="en-US" altLang="en-US" smtClean="0"/>
              <a:t> # steps algorithm takes on “most challenging” input of size </a:t>
            </a:r>
            <a:r>
              <a:rPr lang="en-US" altLang="en-US" b="1" smtClean="0">
                <a:solidFill>
                  <a:srgbClr val="0033CC"/>
                </a:solidFill>
              </a:rPr>
              <a:t>N</a:t>
            </a:r>
          </a:p>
          <a:p>
            <a:pPr lvl="1">
              <a:lnSpc>
                <a:spcPct val="90000"/>
              </a:lnSpc>
            </a:pPr>
            <a:r>
              <a:rPr lang="en-US" altLang="en-US" b="1" smtClean="0"/>
              <a:t>Best-case complexity:</a:t>
            </a:r>
            <a:r>
              <a:rPr lang="en-US" altLang="en-US" smtClean="0"/>
              <a:t> </a:t>
            </a:r>
            <a:r>
              <a:rPr lang="en-US" altLang="en-US" b="1" smtClean="0">
                <a:solidFill>
                  <a:schemeClr val="accent2"/>
                </a:solidFill>
              </a:rPr>
              <a:t>min</a:t>
            </a:r>
            <a:r>
              <a:rPr lang="en-US" altLang="en-US" smtClean="0"/>
              <a:t> # steps algorithm takes on “easiest” input of size </a:t>
            </a:r>
            <a:r>
              <a:rPr lang="en-US" altLang="en-US" b="1" smtClean="0">
                <a:solidFill>
                  <a:srgbClr val="0033CC"/>
                </a:solidFill>
              </a:rPr>
              <a:t>N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b="1" smtClean="0">
              <a:solidFill>
                <a:srgbClr val="0033CC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b="1" smtClean="0"/>
              <a:t>Average-case complexity</a:t>
            </a:r>
            <a:r>
              <a:rPr lang="en-US" altLang="en-US" smtClean="0"/>
              <a:t>: </a:t>
            </a:r>
            <a:r>
              <a:rPr lang="en-US" altLang="en-US" b="1" smtClean="0">
                <a:solidFill>
                  <a:schemeClr val="accent2"/>
                </a:solidFill>
              </a:rPr>
              <a:t>avg</a:t>
            </a:r>
            <a:r>
              <a:rPr lang="en-US" altLang="en-US" smtClean="0"/>
              <a:t> # steps algorithm takes on </a:t>
            </a:r>
            <a:r>
              <a:rPr lang="en-US" altLang="en-US" i="1" smtClean="0"/>
              <a:t>random</a:t>
            </a:r>
            <a:r>
              <a:rPr lang="en-US" altLang="en-US" smtClean="0"/>
              <a:t> inputs of size </a:t>
            </a:r>
            <a:r>
              <a:rPr lang="en-US" altLang="en-US" b="1" smtClean="0">
                <a:solidFill>
                  <a:srgbClr val="0033CC"/>
                </a:solidFill>
              </a:rPr>
              <a:t>N</a:t>
            </a:r>
          </a:p>
          <a:p>
            <a:pPr lvl="1">
              <a:lnSpc>
                <a:spcPct val="90000"/>
              </a:lnSpc>
            </a:pPr>
            <a:r>
              <a:rPr lang="en-US" altLang="en-US" b="1" smtClean="0"/>
              <a:t>Amortized complexity</a:t>
            </a:r>
            <a:r>
              <a:rPr lang="en-US" altLang="en-US" smtClean="0"/>
              <a:t>: </a:t>
            </a:r>
            <a:r>
              <a:rPr lang="en-US" altLang="en-US" b="1" smtClean="0">
                <a:solidFill>
                  <a:schemeClr val="accent2"/>
                </a:solidFill>
              </a:rPr>
              <a:t>max</a:t>
            </a:r>
            <a:r>
              <a:rPr lang="en-US" altLang="en-US" smtClean="0"/>
              <a:t> total # steps algorithm takes on </a:t>
            </a:r>
            <a:r>
              <a:rPr lang="en-US" altLang="en-US" b="1" smtClean="0">
                <a:solidFill>
                  <a:schemeClr val="accent2"/>
                </a:solidFill>
              </a:rPr>
              <a:t>M</a:t>
            </a:r>
            <a:r>
              <a:rPr lang="en-US" altLang="en-US" smtClean="0"/>
              <a:t> “most challenging” </a:t>
            </a:r>
            <a:r>
              <a:rPr lang="en-US" altLang="en-US" i="1" smtClean="0"/>
              <a:t>consecutive</a:t>
            </a:r>
            <a:r>
              <a:rPr lang="en-US" altLang="en-US" smtClean="0"/>
              <a:t> inputs of size </a:t>
            </a:r>
            <a:r>
              <a:rPr lang="en-US" altLang="en-US" b="1" smtClean="0">
                <a:solidFill>
                  <a:schemeClr val="accent2"/>
                </a:solidFill>
              </a:rPr>
              <a:t>N</a:t>
            </a:r>
            <a:r>
              <a:rPr lang="en-US" altLang="en-US" smtClean="0"/>
              <a:t>, divided by </a:t>
            </a:r>
            <a:r>
              <a:rPr lang="en-US" altLang="en-US" b="1" smtClean="0">
                <a:solidFill>
                  <a:schemeClr val="accent2"/>
                </a:solidFill>
              </a:rPr>
              <a:t>M</a:t>
            </a:r>
            <a:r>
              <a:rPr lang="en-US" altLang="en-US" smtClean="0"/>
              <a:t> (i.e., divide the max total by </a:t>
            </a:r>
            <a:r>
              <a:rPr lang="en-US" altLang="en-US" b="1" smtClean="0">
                <a:solidFill>
                  <a:schemeClr val="accent2"/>
                </a:solidFill>
              </a:rPr>
              <a:t>M</a:t>
            </a:r>
            <a:r>
              <a:rPr lang="en-US" altLang="en-US" smtClean="0"/>
              <a:t>).</a:t>
            </a:r>
            <a:endParaRPr lang="en-US" altLang="en-US" b="1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E8C14E-623A-4A2F-A30B-5A2EEB8A95FE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Bounds vs. Cases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270000"/>
            <a:ext cx="7848600" cy="5359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smtClean="0"/>
              <a:t>Two </a:t>
            </a:r>
            <a:r>
              <a:rPr lang="en-US" altLang="en-US" sz="2400" u="sng" smtClean="0"/>
              <a:t>orthogonal</a:t>
            </a:r>
            <a:r>
              <a:rPr lang="en-US" altLang="en-US" sz="2400" smtClean="0"/>
              <a:t> axes:</a:t>
            </a:r>
          </a:p>
          <a:p>
            <a:pPr lvl="2">
              <a:buFontTx/>
              <a:buNone/>
            </a:pPr>
            <a:endParaRPr lang="en-US" altLang="en-US" sz="1800" smtClean="0"/>
          </a:p>
          <a:p>
            <a:pPr lvl="1"/>
            <a:r>
              <a:rPr lang="en-US" altLang="en-US" sz="2000" smtClean="0">
                <a:solidFill>
                  <a:srgbClr val="FF0000"/>
                </a:solidFill>
              </a:rPr>
              <a:t>Bound Flavor</a:t>
            </a:r>
          </a:p>
          <a:p>
            <a:pPr lvl="2"/>
            <a:r>
              <a:rPr lang="en-US" altLang="en-US" sz="1800" smtClean="0"/>
              <a:t>Upper bound (O, o)</a:t>
            </a:r>
          </a:p>
          <a:p>
            <a:pPr lvl="2"/>
            <a:r>
              <a:rPr lang="en-US" altLang="en-US" sz="1800" smtClean="0"/>
              <a:t>Lower bound (</a:t>
            </a:r>
            <a:r>
              <a:rPr lang="en-US" altLang="en-US" sz="1800" smtClean="0">
                <a:sym typeface="Symbol" pitchFamily="18" charset="2"/>
              </a:rPr>
              <a:t></a:t>
            </a:r>
            <a:r>
              <a:rPr lang="en-US" altLang="en-US" sz="1800" smtClean="0"/>
              <a:t>, </a:t>
            </a:r>
            <a:r>
              <a:rPr lang="en-US" altLang="en-US" sz="1800" smtClean="0">
                <a:sym typeface="Symbol" pitchFamily="18" charset="2"/>
              </a:rPr>
              <a:t></a:t>
            </a:r>
            <a:r>
              <a:rPr lang="en-US" altLang="en-US" sz="1800" smtClean="0"/>
              <a:t>)</a:t>
            </a:r>
          </a:p>
          <a:p>
            <a:pPr lvl="2"/>
            <a:r>
              <a:rPr lang="en-US" altLang="en-US" sz="1800" smtClean="0"/>
              <a:t>Asymptotically tight (</a:t>
            </a:r>
            <a:r>
              <a:rPr lang="en-US" altLang="en-US" sz="1800" smtClean="0">
                <a:sym typeface="Symbol" pitchFamily="18" charset="2"/>
              </a:rPr>
              <a:t></a:t>
            </a:r>
            <a:r>
              <a:rPr lang="en-US" altLang="en-US" sz="1800" smtClean="0"/>
              <a:t>)</a:t>
            </a:r>
          </a:p>
          <a:p>
            <a:pPr lvl="2"/>
            <a:endParaRPr lang="en-US" altLang="en-US" sz="1800" smtClean="0"/>
          </a:p>
          <a:p>
            <a:pPr lvl="1"/>
            <a:r>
              <a:rPr lang="en-US" altLang="en-US" sz="2000" smtClean="0">
                <a:solidFill>
                  <a:srgbClr val="FF0000"/>
                </a:solidFill>
              </a:rPr>
              <a:t>Analysis Case</a:t>
            </a:r>
          </a:p>
          <a:p>
            <a:pPr lvl="2"/>
            <a:r>
              <a:rPr lang="en-US" altLang="en-US" sz="1800" smtClean="0"/>
              <a:t>Worst Case (Adversary), </a:t>
            </a:r>
            <a:r>
              <a:rPr lang="en-US" altLang="en-US" sz="1800" i="1" smtClean="0"/>
              <a:t>T</a:t>
            </a:r>
            <a:r>
              <a:rPr lang="en-US" altLang="en-US" sz="1800" baseline="-25000" smtClean="0"/>
              <a:t>worst</a:t>
            </a:r>
            <a:r>
              <a:rPr lang="en-US" altLang="en-US" sz="1800" smtClean="0"/>
              <a:t>(</a:t>
            </a:r>
            <a:r>
              <a:rPr lang="en-US" altLang="en-US" sz="1800" i="1" smtClean="0"/>
              <a:t>n</a:t>
            </a:r>
            <a:r>
              <a:rPr lang="en-US" altLang="en-US" sz="1800" smtClean="0"/>
              <a:t>)</a:t>
            </a:r>
          </a:p>
          <a:p>
            <a:pPr lvl="2"/>
            <a:r>
              <a:rPr lang="en-US" altLang="en-US" sz="1800" smtClean="0"/>
              <a:t>Average Case, </a:t>
            </a:r>
            <a:r>
              <a:rPr lang="en-US" altLang="en-US" sz="1800" i="1" smtClean="0"/>
              <a:t>T</a:t>
            </a:r>
            <a:r>
              <a:rPr lang="en-US" altLang="en-US" sz="1800" baseline="-25000" smtClean="0"/>
              <a:t>avg</a:t>
            </a:r>
            <a:r>
              <a:rPr lang="en-US" altLang="en-US" sz="1800" smtClean="0"/>
              <a:t>(</a:t>
            </a:r>
            <a:r>
              <a:rPr lang="en-US" altLang="en-US" sz="1800" i="1" smtClean="0"/>
              <a:t>n</a:t>
            </a:r>
            <a:r>
              <a:rPr lang="en-US" altLang="en-US" sz="1800" smtClean="0"/>
              <a:t>)</a:t>
            </a:r>
          </a:p>
          <a:p>
            <a:pPr lvl="2"/>
            <a:r>
              <a:rPr lang="en-US" altLang="en-US" sz="1800" smtClean="0"/>
              <a:t>Best Case, </a:t>
            </a:r>
            <a:r>
              <a:rPr lang="en-US" altLang="en-US" sz="1800" i="1" smtClean="0"/>
              <a:t>T</a:t>
            </a:r>
            <a:r>
              <a:rPr lang="en-US" altLang="en-US" sz="1800" baseline="-25000" smtClean="0"/>
              <a:t>best</a:t>
            </a:r>
            <a:r>
              <a:rPr lang="en-US" altLang="en-US" sz="1800" smtClean="0"/>
              <a:t>(</a:t>
            </a:r>
            <a:r>
              <a:rPr lang="en-US" altLang="en-US" sz="1800" i="1" smtClean="0"/>
              <a:t>n</a:t>
            </a:r>
            <a:r>
              <a:rPr lang="en-US" altLang="en-US" sz="1800" smtClean="0"/>
              <a:t>)</a:t>
            </a:r>
          </a:p>
          <a:p>
            <a:pPr lvl="2"/>
            <a:r>
              <a:rPr lang="en-US" altLang="en-US" sz="1800" smtClean="0"/>
              <a:t>Amortized, </a:t>
            </a:r>
            <a:r>
              <a:rPr lang="en-US" altLang="en-US" sz="1800" i="1" smtClean="0"/>
              <a:t>T</a:t>
            </a:r>
            <a:r>
              <a:rPr lang="en-US" altLang="en-US" sz="1800" baseline="-25000" smtClean="0"/>
              <a:t>amort</a:t>
            </a:r>
            <a:r>
              <a:rPr lang="en-US" altLang="en-US" sz="1800" smtClean="0"/>
              <a:t>(</a:t>
            </a:r>
            <a:r>
              <a:rPr lang="en-US" altLang="en-US" sz="1800" i="1" smtClean="0"/>
              <a:t>n</a:t>
            </a:r>
            <a:r>
              <a:rPr lang="en-US" altLang="en-US" sz="1800" smtClean="0"/>
              <a:t>)</a:t>
            </a:r>
          </a:p>
          <a:p>
            <a:pPr lvl="2">
              <a:buFontTx/>
              <a:buNone/>
            </a:pPr>
            <a:endParaRPr lang="en-US" altLang="en-US" sz="1800" smtClean="0"/>
          </a:p>
          <a:p>
            <a:pPr marL="0" indent="0">
              <a:buFontTx/>
              <a:buNone/>
            </a:pPr>
            <a:r>
              <a:rPr lang="en-US" altLang="en-US" sz="2400" smtClean="0"/>
              <a:t>One can estimate the bounds for any given case.</a:t>
            </a:r>
          </a:p>
        </p:txBody>
      </p:sp>
      <p:sp>
        <p:nvSpPr>
          <p:cNvPr id="46085" name="Text Box 5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6338888"/>
            <a:ext cx="815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accent1"/>
                </a:solidFill>
                <a:latin typeface="Times New Roman" pitchFamily="18" charset="0"/>
              </a:rPr>
              <a:t>e.g., We’ll show sorting takes at least n log n.  That’s a lower bound on a worst case.</a:t>
            </a:r>
            <a:endParaRPr lang="el-GR" altLang="en-US" sz="18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 smtClean="0"/>
              <a:t>Array Queue Data Structure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>
          <a:xfrm>
            <a:off x="266700" y="3149600"/>
            <a:ext cx="4495800" cy="1371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smtClean="0">
                <a:latin typeface="Courier New" pitchFamily="49" charset="0"/>
              </a:rPr>
              <a:t>enqueue(Object x) {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b="1" smtClean="0">
                <a:latin typeface="Courier New" pitchFamily="49" charset="0"/>
              </a:rPr>
              <a:t>Q[back] = x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b="1" smtClean="0">
                <a:latin typeface="Courier New" pitchFamily="49" charset="0"/>
              </a:rPr>
              <a:t>back = (back + 1)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smtClean="0">
                <a:latin typeface="Courier New" pitchFamily="49" charset="0"/>
              </a:rPr>
              <a:t>}</a:t>
            </a: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B69BE2-5AC3-4ED3-8378-0D639901CE63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7653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290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7654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338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7655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386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7656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434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7657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482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7658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530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7659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7660" name="Rectangl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002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b</a:t>
            </a:r>
          </a:p>
        </p:txBody>
      </p:sp>
      <p:sp>
        <p:nvSpPr>
          <p:cNvPr id="27661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050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c</a:t>
            </a:r>
          </a:p>
        </p:txBody>
      </p:sp>
      <p:sp>
        <p:nvSpPr>
          <p:cNvPr id="27662" name="Rectangl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098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d</a:t>
            </a:r>
          </a:p>
        </p:txBody>
      </p:sp>
      <p:sp>
        <p:nvSpPr>
          <p:cNvPr id="27663" name="Rectangl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146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e</a:t>
            </a:r>
          </a:p>
        </p:txBody>
      </p:sp>
      <p:sp>
        <p:nvSpPr>
          <p:cNvPr id="27664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194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f</a:t>
            </a:r>
          </a:p>
        </p:txBody>
      </p:sp>
      <p:sp>
        <p:nvSpPr>
          <p:cNvPr id="27665" name="Rectangle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1242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7666" name="Rectangle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5626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7667" name="Rectangle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674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7668" name="Rectangle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1722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7669" name="Rectangle 2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770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7670" name="Rectangle 2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7818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7671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0866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7672" name="Rectangle 2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91400" y="2209800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7673" name="Text Box 2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990600" y="2133600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Q</a:t>
            </a:r>
          </a:p>
        </p:txBody>
      </p:sp>
      <p:sp>
        <p:nvSpPr>
          <p:cNvPr id="27674" name="Text Box 2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584325" y="1890713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0</a:t>
            </a:r>
          </a:p>
        </p:txBody>
      </p:sp>
      <p:sp>
        <p:nvSpPr>
          <p:cNvPr id="27675" name="Text Box 2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151688" y="1876425"/>
            <a:ext cx="773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size - 1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013075" y="2743200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back</a:t>
            </a:r>
          </a:p>
        </p:txBody>
      </p:sp>
      <p:cxnSp>
        <p:nvCxnSpPr>
          <p:cNvPr id="27677" name="AutoShape 30"/>
          <p:cNvCxnSpPr>
            <a:cxnSpLocks noChangeShapeType="1"/>
            <a:stCxn id="27676" idx="0"/>
            <a:endCxn id="27665" idx="2"/>
          </p:cNvCxnSpPr>
          <p:nvPr>
            <p:custDataLst>
              <p:tags r:id="rId28"/>
            </p:custDataLst>
          </p:nvPr>
        </p:nvCxnSpPr>
        <p:spPr bwMode="auto">
          <a:xfrm flipH="1" flipV="1">
            <a:off x="3276600" y="2514600"/>
            <a:ext cx="20638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78" name="Rectangle 3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876800" y="3505200"/>
            <a:ext cx="4191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27679" name="Text Box 3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82575" y="4565650"/>
            <a:ext cx="5410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altLang="en-US" sz="2000" b="1" dirty="0" err="1">
                <a:latin typeface="Courier New" pitchFamily="49" charset="0"/>
              </a:rPr>
              <a:t>dequeue</a:t>
            </a:r>
            <a:r>
              <a:rPr lang="en-US" altLang="en-US" sz="2000" b="1" dirty="0">
                <a:latin typeface="Courier New" pitchFamily="49" charset="0"/>
              </a:rPr>
              <a:t>() {</a:t>
            </a: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x = Q[0]</a:t>
            </a: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altLang="en-US" sz="2000" b="1" dirty="0" err="1">
                <a:latin typeface="Courier New" pitchFamily="49" charset="0"/>
              </a:rPr>
              <a:t>shiftLeftOne</a:t>
            </a:r>
            <a:r>
              <a:rPr lang="en-US" altLang="en-US" sz="2000" b="1" dirty="0">
                <a:latin typeface="Courier New" pitchFamily="49" charset="0"/>
              </a:rPr>
              <a:t>()</a:t>
            </a: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altLang="en-US" sz="2000" b="1" dirty="0" smtClean="0">
                <a:latin typeface="Courier New" pitchFamily="49" charset="0"/>
              </a:rPr>
              <a:t>back </a:t>
            </a:r>
            <a:r>
              <a:rPr lang="en-US" altLang="en-US" sz="2000" b="1" dirty="0">
                <a:latin typeface="Courier New" pitchFamily="49" charset="0"/>
              </a:rPr>
              <a:t>= (back – 1)</a:t>
            </a: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return x 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}</a:t>
            </a:r>
          </a:p>
        </p:txBody>
      </p:sp>
      <p:sp>
        <p:nvSpPr>
          <p:cNvPr id="27680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486400" y="3128963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What’s missing in these functions?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00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How to find K-th element in the queue?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 sz="4000" smtClean="0"/>
              <a:t>Circular Array Queue Data Structure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>
          <a:xfrm>
            <a:off x="152400" y="2590800"/>
            <a:ext cx="4953000" cy="1625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 err="1" smtClean="0">
                <a:latin typeface="Courier New" pitchFamily="49" charset="0"/>
              </a:rPr>
              <a:t>enqueue</a:t>
            </a:r>
            <a:r>
              <a:rPr lang="en-US" altLang="en-US" sz="2000" b="1" dirty="0" smtClean="0">
                <a:latin typeface="Courier New" pitchFamily="49" charset="0"/>
              </a:rPr>
              <a:t>(Object x)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 smtClean="0">
                <a:latin typeface="Courier New" pitchFamily="49" charset="0"/>
              </a:rPr>
              <a:t>	 assert(!</a:t>
            </a:r>
            <a:r>
              <a:rPr lang="en-US" altLang="en-US" sz="2000" b="1" dirty="0" err="1" smtClean="0">
                <a:latin typeface="Courier New" pitchFamily="49" charset="0"/>
              </a:rPr>
              <a:t>is_full</a:t>
            </a:r>
            <a:r>
              <a:rPr lang="en-US" altLang="en-US" sz="2000" b="1" dirty="0" smtClean="0">
                <a:latin typeface="Courier New" pitchFamily="49" charset="0"/>
              </a:rPr>
              <a:t>())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b="1" dirty="0" smtClean="0">
                <a:latin typeface="Courier New" pitchFamily="49" charset="0"/>
              </a:rPr>
              <a:t>Q[back] = x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 b="1" dirty="0" smtClean="0">
                <a:latin typeface="Courier New" pitchFamily="49" charset="0"/>
              </a:rPr>
              <a:t>back = (back + 1</a:t>
            </a:r>
            <a:r>
              <a:rPr lang="en-US" altLang="en-US" sz="2000" b="1" dirty="0" smtClean="0">
                <a:latin typeface="Courier New" pitchFamily="49" charset="0"/>
              </a:rPr>
              <a:t>) % </a:t>
            </a:r>
            <a:r>
              <a:rPr lang="en-US" altLang="en-US" sz="2000" b="1" dirty="0" err="1" smtClean="0">
                <a:latin typeface="Courier New" pitchFamily="49" charset="0"/>
              </a:rPr>
              <a:t>Q.size</a:t>
            </a:r>
            <a:endParaRPr lang="en-US" altLang="en-US" sz="2000" b="1" dirty="0" smtClean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87736C-F548-401B-80DA-63B050218ABA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867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02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8678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8679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098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8680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146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8681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194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8682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242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8683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290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8684" name="Rectangl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338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b</a:t>
            </a:r>
          </a:p>
        </p:txBody>
      </p:sp>
      <p:sp>
        <p:nvSpPr>
          <p:cNvPr id="28685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386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c</a:t>
            </a:r>
          </a:p>
        </p:txBody>
      </p:sp>
      <p:sp>
        <p:nvSpPr>
          <p:cNvPr id="28686" name="Rectangl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3434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d</a:t>
            </a:r>
          </a:p>
        </p:txBody>
      </p:sp>
      <p:sp>
        <p:nvSpPr>
          <p:cNvPr id="28687" name="Rectangl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482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e</a:t>
            </a:r>
          </a:p>
        </p:txBody>
      </p:sp>
      <p:sp>
        <p:nvSpPr>
          <p:cNvPr id="28688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9530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f</a:t>
            </a:r>
          </a:p>
        </p:txBody>
      </p:sp>
      <p:sp>
        <p:nvSpPr>
          <p:cNvPr id="28689" name="Rectangle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2578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8690" name="Rectangle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5626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8691" name="Rectangle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674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8692" name="Rectangle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1722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8693" name="Rectangle 2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770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8694" name="Rectangle 2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7818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8695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0866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8696" name="Rectangle 2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91400" y="20097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8697" name="Text Box 2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990600" y="19335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Q</a:t>
            </a:r>
          </a:p>
        </p:txBody>
      </p:sp>
      <p:sp>
        <p:nvSpPr>
          <p:cNvPr id="28698" name="Text Box 2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584325" y="169068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0</a:t>
            </a:r>
          </a:p>
        </p:txBody>
      </p:sp>
      <p:sp>
        <p:nvSpPr>
          <p:cNvPr id="28699" name="Text Box 2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151688" y="1676400"/>
            <a:ext cx="773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size - 1</a:t>
            </a:r>
          </a:p>
        </p:txBody>
      </p:sp>
      <p:sp>
        <p:nvSpPr>
          <p:cNvPr id="28700" name="Text Box 2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597275" y="2587625"/>
            <a:ext cx="58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front</a:t>
            </a:r>
          </a:p>
        </p:txBody>
      </p:sp>
      <p:sp>
        <p:nvSpPr>
          <p:cNvPr id="28701" name="Text Box 2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119688" y="2587625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back</a:t>
            </a:r>
          </a:p>
        </p:txBody>
      </p:sp>
      <p:cxnSp>
        <p:nvCxnSpPr>
          <p:cNvPr id="28702" name="AutoShape 29"/>
          <p:cNvCxnSpPr>
            <a:cxnSpLocks noChangeShapeType="1"/>
            <a:stCxn id="28700" idx="0"/>
            <a:endCxn id="28684" idx="2"/>
          </p:cNvCxnSpPr>
          <p:nvPr>
            <p:custDataLst>
              <p:tags r:id="rId29"/>
            </p:custDataLst>
          </p:nvPr>
        </p:nvCxnSpPr>
        <p:spPr bwMode="auto">
          <a:xfrm flipH="1" flipV="1">
            <a:off x="3886200" y="2314575"/>
            <a:ext cx="1588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3" name="AutoShape 30"/>
          <p:cNvCxnSpPr>
            <a:cxnSpLocks noChangeShapeType="1"/>
            <a:stCxn id="28701" idx="0"/>
            <a:endCxn id="28689" idx="2"/>
          </p:cNvCxnSpPr>
          <p:nvPr>
            <p:custDataLst>
              <p:tags r:id="rId30"/>
            </p:custDataLst>
          </p:nvPr>
        </p:nvCxnSpPr>
        <p:spPr bwMode="auto">
          <a:xfrm flipV="1">
            <a:off x="5403850" y="2314575"/>
            <a:ext cx="635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04" name="Rectangle 3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876800" y="3505200"/>
            <a:ext cx="4191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28705" name="Text Box 3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68275" y="4260850"/>
            <a:ext cx="5410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altLang="en-US" sz="2000" b="1" dirty="0" err="1">
                <a:latin typeface="Courier New" pitchFamily="49" charset="0"/>
              </a:rPr>
              <a:t>dequeue</a:t>
            </a:r>
            <a:r>
              <a:rPr lang="en-US" altLang="en-US" sz="2000" b="1" dirty="0">
                <a:latin typeface="Courier New" pitchFamily="49" charset="0"/>
              </a:rPr>
              <a:t>() {</a:t>
            </a: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assert(!</a:t>
            </a:r>
            <a:r>
              <a:rPr lang="en-US" altLang="en-US" sz="2000" b="1" dirty="0" err="1">
                <a:latin typeface="Courier New" pitchFamily="49" charset="0"/>
              </a:rPr>
              <a:t>is_empty</a:t>
            </a:r>
            <a:r>
              <a:rPr lang="en-US" altLang="en-US" sz="2000" b="1" dirty="0">
                <a:latin typeface="Courier New" pitchFamily="49" charset="0"/>
              </a:rPr>
              <a:t>())</a:t>
            </a: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x = Q[front] </a:t>
            </a: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front = (front + 1</a:t>
            </a:r>
            <a:r>
              <a:rPr lang="en-US" altLang="en-US" sz="2000" b="1" dirty="0" smtClean="0">
                <a:latin typeface="Courier New" pitchFamily="49" charset="0"/>
              </a:rPr>
              <a:t>) % </a:t>
            </a:r>
            <a:r>
              <a:rPr lang="en-US" altLang="en-US" sz="2000" b="1" dirty="0" err="1" smtClean="0">
                <a:latin typeface="Courier New" pitchFamily="49" charset="0"/>
              </a:rPr>
              <a:t>Q.size</a:t>
            </a:r>
            <a:endParaRPr lang="en-US" altLang="en-US" sz="2000" b="1" dirty="0">
              <a:latin typeface="Courier New" pitchFamily="49" charset="0"/>
            </a:endParaRP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return x 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}</a:t>
            </a:r>
          </a:p>
        </p:txBody>
      </p:sp>
      <p:sp>
        <p:nvSpPr>
          <p:cNvPr id="28706" name="Text Box 3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486400" y="2895600"/>
            <a:ext cx="34290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How test for empty/full list?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00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How to find K-th element in the queue?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00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What to do when full?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9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altLang="en-US" sz="4000" smtClean="0"/>
              <a:t>Linked List Queue Data Structure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997B1C-C874-4D69-8694-D5AB44DCADA0}" type="slidenum">
              <a:rPr lang="en-US"/>
              <a:pPr>
                <a:defRPr/>
              </a:pPr>
              <a:t>7</a:t>
            </a:fld>
            <a:endParaRPr lang="en-US"/>
          </a:p>
        </p:txBody>
      </p:sp>
      <p:grpSp>
        <p:nvGrpSpPr>
          <p:cNvPr id="29700" name="Group 2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997075" y="1889125"/>
            <a:ext cx="4708525" cy="914400"/>
            <a:chOff x="1258" y="1190"/>
            <a:chExt cx="2966" cy="576"/>
          </a:xfrm>
        </p:grpSpPr>
        <p:sp>
          <p:nvSpPr>
            <p:cNvPr id="29703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344" y="119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9704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536" y="119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160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sp>
          <p:nvSpPr>
            <p:cNvPr id="29705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440" y="1190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160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sp>
          <p:nvSpPr>
            <p:cNvPr id="29706" name="Rectangle 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968" y="119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9707" name="Rectangle 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160" y="119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160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sp>
          <p:nvSpPr>
            <p:cNvPr id="29708" name="Rectangle 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064" y="1190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160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cxnSp>
          <p:nvCxnSpPr>
            <p:cNvPr id="29709" name="AutoShape 9"/>
            <p:cNvCxnSpPr>
              <a:cxnSpLocks noChangeShapeType="1"/>
              <a:stCxn id="29705" idx="3"/>
              <a:endCxn id="29706" idx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1632" y="1286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10" name="Rectangle 1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592" y="119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29711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784" y="119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160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sp>
          <p:nvSpPr>
            <p:cNvPr id="29712" name="Rectangle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688" y="1190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160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cxnSp>
          <p:nvCxnSpPr>
            <p:cNvPr id="29713" name="AutoShape 13"/>
            <p:cNvCxnSpPr>
              <a:cxnSpLocks noChangeShapeType="1"/>
              <a:stCxn id="29708" idx="3"/>
              <a:endCxn id="29710" idx="1"/>
            </p:cNvCxnSpPr>
            <p:nvPr>
              <p:custDataLst>
                <p:tags r:id="rId16"/>
              </p:custDataLst>
            </p:nvPr>
          </p:nvCxnSpPr>
          <p:spPr bwMode="auto">
            <a:xfrm>
              <a:off x="2256" y="1286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14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16" y="119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29715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408" y="119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160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sp>
          <p:nvSpPr>
            <p:cNvPr id="29716" name="Rectangle 1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312" y="1190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160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cxnSp>
          <p:nvCxnSpPr>
            <p:cNvPr id="29717" name="AutoShape 17"/>
            <p:cNvCxnSpPr>
              <a:cxnSpLocks noChangeShapeType="1"/>
              <a:stCxn id="29712" idx="3"/>
              <a:endCxn id="29714" idx="1"/>
            </p:cNvCxnSpPr>
            <p:nvPr>
              <p:custDataLst>
                <p:tags r:id="rId20"/>
              </p:custDataLst>
            </p:nvPr>
          </p:nvCxnSpPr>
          <p:spPr bwMode="auto">
            <a:xfrm>
              <a:off x="2880" y="1286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18" name="Rectangle 1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840" y="119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29719" name="Rectangle 1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032" y="119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160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sp>
          <p:nvSpPr>
            <p:cNvPr id="29720" name="Rectangle 2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936" y="1190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1600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cxnSp>
          <p:nvCxnSpPr>
            <p:cNvPr id="29721" name="AutoShape 21"/>
            <p:cNvCxnSpPr>
              <a:cxnSpLocks noChangeShapeType="1"/>
              <a:stCxn id="29716" idx="3"/>
              <a:endCxn id="29718" idx="1"/>
            </p:cNvCxnSpPr>
            <p:nvPr>
              <p:custDataLst>
                <p:tags r:id="rId24"/>
              </p:custDataLst>
            </p:nvPr>
          </p:nvCxnSpPr>
          <p:spPr bwMode="auto">
            <a:xfrm>
              <a:off x="3504" y="1286"/>
              <a:ext cx="3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22" name="Line 2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032" y="1190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3" name="Text Box 23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258" y="1554"/>
              <a:ext cx="36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itchFamily="18" charset="0"/>
                </a:rPr>
                <a:t>front</a:t>
              </a:r>
            </a:p>
          </p:txBody>
        </p:sp>
        <p:sp>
          <p:nvSpPr>
            <p:cNvPr id="29724" name="Text Box 24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758" y="1554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itchFamily="18" charset="0"/>
                </a:rPr>
                <a:t>back</a:t>
              </a:r>
            </a:p>
          </p:txBody>
        </p:sp>
        <p:cxnSp>
          <p:nvCxnSpPr>
            <p:cNvPr id="29725" name="AutoShape 25"/>
            <p:cNvCxnSpPr>
              <a:cxnSpLocks noChangeShapeType="1"/>
              <a:stCxn id="29723" idx="0"/>
              <a:endCxn id="29703" idx="2"/>
            </p:cNvCxnSpPr>
            <p:nvPr>
              <p:custDataLst>
                <p:tags r:id="rId28"/>
              </p:custDataLst>
            </p:nvPr>
          </p:nvCxnSpPr>
          <p:spPr bwMode="auto">
            <a:xfrm flipH="1" flipV="1">
              <a:off x="1440" y="1382"/>
              <a:ext cx="1" cy="1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6" name="AutoShape 26"/>
            <p:cNvCxnSpPr>
              <a:cxnSpLocks noChangeShapeType="1"/>
              <a:stCxn id="29724" idx="0"/>
              <a:endCxn id="29718" idx="2"/>
            </p:cNvCxnSpPr>
            <p:nvPr>
              <p:custDataLst>
                <p:tags r:id="rId29"/>
              </p:custDataLst>
            </p:nvPr>
          </p:nvCxnSpPr>
          <p:spPr bwMode="auto">
            <a:xfrm flipH="1" flipV="1">
              <a:off x="3936" y="1382"/>
              <a:ext cx="1" cy="1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701" name="Rectangle 2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0013" y="2895600"/>
            <a:ext cx="4648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void enqueue(Object x) {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	if (is_empty())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		front = back = new Node(x)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	else {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		back-&gt;next = new Node(x)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		back = back-&gt;next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 }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}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bool is_empty() {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	return front == null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}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29702" name="Rectangle 2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40288" y="2895600"/>
            <a:ext cx="4419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Object dequeue() {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	assert(!is_empty())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	return_data = front-&gt;data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	temp = front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	front = front-&gt;next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	delete temp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	return return_data	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1617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Circular Array vs. Linked List</a:t>
            </a:r>
          </a:p>
        </p:txBody>
      </p:sp>
      <p:sp>
        <p:nvSpPr>
          <p:cNvPr id="30724" name="Rectangle 5" hidden="1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>
          <a:xfrm>
            <a:off x="0" y="5638800"/>
            <a:ext cx="3810000" cy="1143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smtClean="0">
                <a:solidFill>
                  <a:schemeClr val="accent1"/>
                </a:solidFill>
              </a:rPr>
              <a:t>- unused space, resizing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smtClean="0">
                <a:solidFill>
                  <a:schemeClr val="accent1"/>
                </a:solidFill>
              </a:rPr>
              <a:t>+ faster indexing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smtClean="0">
                <a:solidFill>
                  <a:schemeClr val="accent1"/>
                </a:solidFill>
              </a:rPr>
              <a:t>+ memory coherence</a:t>
            </a:r>
          </a:p>
        </p:txBody>
      </p:sp>
      <p:sp>
        <p:nvSpPr>
          <p:cNvPr id="30725" name="Rectangle 6" hidden="1"/>
          <p:cNvSpPr>
            <a:spLocks noGrp="1" noChangeArrowheads="1"/>
          </p:cNvSpPr>
          <p:nvPr>
            <p:ph sz="half" idx="2"/>
            <p:custDataLst>
              <p:tags r:id="rId3"/>
            </p:custDataLst>
          </p:nvPr>
        </p:nvSpPr>
        <p:spPr>
          <a:xfrm>
            <a:off x="5562600" y="5867400"/>
            <a:ext cx="3429000" cy="990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000" smtClean="0">
                <a:solidFill>
                  <a:schemeClr val="accent1"/>
                </a:solidFill>
              </a:rPr>
              <a:t>+ can grow as needed</a:t>
            </a:r>
          </a:p>
          <a:p>
            <a:pPr>
              <a:buFontTx/>
              <a:buNone/>
            </a:pPr>
            <a:r>
              <a:rPr lang="en-US" altLang="en-US" sz="2000" smtClean="0">
                <a:solidFill>
                  <a:schemeClr val="accent1"/>
                </a:solidFill>
              </a:rPr>
              <a:t>- slow indexing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E81C58-0283-4590-9BCC-F430F9C23F92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›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kern="0" dirty="0" smtClean="0"/>
              <a:t>Advantages of circular array?</a:t>
            </a:r>
          </a:p>
          <a:p>
            <a:pPr>
              <a:defRPr/>
            </a:pPr>
            <a:endParaRPr lang="en-US" altLang="en-US" kern="0" dirty="0"/>
          </a:p>
          <a:p>
            <a:pPr marL="0" indent="0">
              <a:buFontTx/>
              <a:buNone/>
              <a:defRPr/>
            </a:pPr>
            <a:endParaRPr lang="en-US" altLang="en-US" kern="0" dirty="0" smtClean="0"/>
          </a:p>
          <a:p>
            <a:pPr marL="0" indent="0">
              <a:buFontTx/>
              <a:buNone/>
              <a:defRPr/>
            </a:pPr>
            <a:endParaRPr lang="en-US" altLang="en-US" kern="0" dirty="0" smtClean="0"/>
          </a:p>
          <a:p>
            <a:pPr>
              <a:defRPr/>
            </a:pPr>
            <a:r>
              <a:rPr lang="en-US" altLang="en-US" kern="0" dirty="0" smtClean="0"/>
              <a:t>Advantages of linked list?</a:t>
            </a:r>
          </a:p>
        </p:txBody>
      </p:sp>
    </p:spTree>
    <p:extLst>
      <p:ext uri="{BB962C8B-B14F-4D97-AF65-F5344CB8AC3E}">
        <p14:creationId xmlns:p14="http://schemas.microsoft.com/office/powerpoint/2010/main" val="37251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Second Example: Stack ADT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LIFO: Last In First Out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Stack operations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create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destroy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push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pop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top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is_empty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smtClean="0"/>
              <a:t>	</a:t>
            </a: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786B9CC-A233-45F7-9DAE-621861B9F112}" type="slidenum">
              <a:rPr lang="en-US"/>
              <a:pPr>
                <a:defRPr/>
              </a:pPr>
              <a:t>9</a:t>
            </a:fld>
            <a:endParaRPr lang="en-US"/>
          </a:p>
        </p:txBody>
      </p:sp>
      <p:grpSp>
        <p:nvGrpSpPr>
          <p:cNvPr id="31749" name="Group 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381500" y="2897187"/>
            <a:ext cx="1257300" cy="2665413"/>
            <a:chOff x="1248" y="720"/>
            <a:chExt cx="792" cy="1679"/>
          </a:xfrm>
        </p:grpSpPr>
        <p:sp>
          <p:nvSpPr>
            <p:cNvPr id="31762" name="Rectangle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80" y="985"/>
              <a:ext cx="360" cy="13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16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1759" name="Text Box 8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248" y="720"/>
              <a:ext cx="2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j-lt"/>
                </a:rPr>
                <a:t>A</a:t>
              </a:r>
            </a:p>
          </p:txBody>
        </p:sp>
        <p:sp>
          <p:nvSpPr>
            <p:cNvPr id="31760" name="Text Box 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776" y="1178"/>
              <a:ext cx="235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j-lt"/>
                </a:rPr>
                <a:t>B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j-lt"/>
                </a:rPr>
                <a:t>C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j-lt"/>
                </a:rPr>
                <a:t>D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j-lt"/>
                </a:rPr>
                <a:t>E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j-lt"/>
                </a:rPr>
                <a:t>F</a:t>
              </a:r>
            </a:p>
          </p:txBody>
        </p:sp>
        <p:sp>
          <p:nvSpPr>
            <p:cNvPr id="31761" name="Freeform 1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1440" y="864"/>
              <a:ext cx="432" cy="288"/>
            </a:xfrm>
            <a:custGeom>
              <a:avLst/>
              <a:gdLst>
                <a:gd name="T0" fmla="*/ 0 w 432"/>
                <a:gd name="T1" fmla="*/ 0 h 288"/>
                <a:gd name="T2" fmla="*/ 336 w 432"/>
                <a:gd name="T3" fmla="*/ 96 h 288"/>
                <a:gd name="T4" fmla="*/ 432 w 432"/>
                <a:gd name="T5" fmla="*/ 288 h 288"/>
                <a:gd name="T6" fmla="*/ 0 60000 65536"/>
                <a:gd name="T7" fmla="*/ 0 60000 65536"/>
                <a:gd name="T8" fmla="*/ 0 60000 65536"/>
                <a:gd name="T9" fmla="*/ 0 w 432"/>
                <a:gd name="T10" fmla="*/ 0 h 288"/>
                <a:gd name="T11" fmla="*/ 432 w 43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288">
                  <a:moveTo>
                    <a:pt x="0" y="0"/>
                  </a:moveTo>
                  <a:cubicBezTo>
                    <a:pt x="132" y="24"/>
                    <a:pt x="264" y="48"/>
                    <a:pt x="336" y="96"/>
                  </a:cubicBezTo>
                  <a:cubicBezTo>
                    <a:pt x="408" y="144"/>
                    <a:pt x="408" y="264"/>
                    <a:pt x="432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31750" name="Group 1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400801" y="2881489"/>
            <a:ext cx="2224088" cy="2665413"/>
            <a:chOff x="2688" y="686"/>
            <a:chExt cx="1401" cy="1679"/>
          </a:xfrm>
        </p:grpSpPr>
        <p:sp>
          <p:nvSpPr>
            <p:cNvPr id="31756" name="Rectangle 1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688" y="983"/>
              <a:ext cx="360" cy="1367"/>
            </a:xfrm>
            <a:prstGeom prst="rect">
              <a:avLst/>
            </a:prstGeom>
            <a:noFill/>
            <a:ln w="9525">
              <a:solidFill>
                <a:schemeClr val="tx1">
                  <a:lumMod val="85000"/>
                  <a:lumOff val="1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16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1753" name="Text Box 15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5" y="686"/>
              <a:ext cx="8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j-lt"/>
                </a:rPr>
                <a:t>E D C B A</a:t>
              </a:r>
            </a:p>
          </p:txBody>
        </p:sp>
        <p:sp>
          <p:nvSpPr>
            <p:cNvPr id="31754" name="Text Box 16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736" y="1144"/>
              <a:ext cx="205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›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+mj-lt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+mj-lt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+mj-lt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+mj-lt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j-lt"/>
                </a:rPr>
                <a:t>F</a:t>
              </a:r>
            </a:p>
          </p:txBody>
        </p:sp>
        <p:sp>
          <p:nvSpPr>
            <p:cNvPr id="31755" name="Freeform 17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2880" y="816"/>
              <a:ext cx="432" cy="288"/>
            </a:xfrm>
            <a:custGeom>
              <a:avLst/>
              <a:gdLst>
                <a:gd name="T0" fmla="*/ 0 w 432"/>
                <a:gd name="T1" fmla="*/ 0 h 288"/>
                <a:gd name="T2" fmla="*/ 336 w 432"/>
                <a:gd name="T3" fmla="*/ 96 h 288"/>
                <a:gd name="T4" fmla="*/ 432 w 432"/>
                <a:gd name="T5" fmla="*/ 288 h 288"/>
                <a:gd name="T6" fmla="*/ 0 60000 65536"/>
                <a:gd name="T7" fmla="*/ 0 60000 65536"/>
                <a:gd name="T8" fmla="*/ 0 60000 65536"/>
                <a:gd name="T9" fmla="*/ 0 w 432"/>
                <a:gd name="T10" fmla="*/ 0 h 288"/>
                <a:gd name="T11" fmla="*/ 432 w 43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288">
                  <a:moveTo>
                    <a:pt x="0" y="0"/>
                  </a:moveTo>
                  <a:cubicBezTo>
                    <a:pt x="132" y="24"/>
                    <a:pt x="264" y="48"/>
                    <a:pt x="336" y="96"/>
                  </a:cubicBezTo>
                  <a:cubicBezTo>
                    <a:pt x="408" y="144"/>
                    <a:pt x="408" y="264"/>
                    <a:pt x="432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1751" name="Line 1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638800" y="4321175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62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DMINISTRATOR@CSC5Z3WUEGRDSKF4" val="3055"/>
  <p:tag name="DEFAULTDISPLAYSOURCE" val="\documentclass{article}\pagestyle{empty}&#10;\begin{document}&#10;&#10;\end{document}&#10;"/>
  <p:tag name="EMBEDFONTS" val="1"/>
  <p:tag name="_INSTRUCTOR VIEW19C14C36-AC8E-43BC-9DB6-C2AAF774C7DC|PANE__TAG" val="_"/>
  <p:tag name="FIRSTSEITZ@DCTGJNNFUVWXYL44" val="29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lectur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C:\MSOffice\Templates\lecture.pot</Template>
  <TotalTime>15786</TotalTime>
  <Words>3107</Words>
  <Application>Microsoft Office PowerPoint</Application>
  <PresentationFormat>On-screen Show (4:3)</PresentationFormat>
  <Paragraphs>705</Paragraphs>
  <Slides>46</Slides>
  <Notes>46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lecture</vt:lpstr>
      <vt:lpstr>Equation</vt:lpstr>
      <vt:lpstr>CSE 332: Abstractions  Stacks and Queues</vt:lpstr>
      <vt:lpstr>Announcements</vt:lpstr>
      <vt:lpstr>First Example: Queue ADT</vt:lpstr>
      <vt:lpstr>Queues in practice</vt:lpstr>
      <vt:lpstr>Array Queue Data Structure</vt:lpstr>
      <vt:lpstr>Circular Array Queue Data Structure</vt:lpstr>
      <vt:lpstr>Linked List Queue Data Structure</vt:lpstr>
      <vt:lpstr>Circular Array vs. Linked List</vt:lpstr>
      <vt:lpstr>Second Example: Stack ADT</vt:lpstr>
      <vt:lpstr>Stacks in Practice</vt:lpstr>
      <vt:lpstr>CSE 332: Data Abstractions Asymptotic Analysis </vt:lpstr>
      <vt:lpstr>Algorithm Analysis</vt:lpstr>
      <vt:lpstr>How to measure performance?</vt:lpstr>
      <vt:lpstr>Analyzing Performance</vt:lpstr>
      <vt:lpstr>Complexity cases</vt:lpstr>
      <vt:lpstr>Exercise - Searching</vt:lpstr>
      <vt:lpstr>Linear Search Analysis</vt:lpstr>
      <vt:lpstr>Binary Search Analysis</vt:lpstr>
      <vt:lpstr>Solving Recurrence Relations</vt:lpstr>
      <vt:lpstr>Linear Search vs Binary Search</vt:lpstr>
      <vt:lpstr>Linear search—empirical analysis</vt:lpstr>
      <vt:lpstr>Binary search—empirical analysis</vt:lpstr>
      <vt:lpstr>Empirical comparison</vt:lpstr>
      <vt:lpstr>Asymptotic Analysis</vt:lpstr>
      <vt:lpstr>Asymptotic Analysis</vt:lpstr>
      <vt:lpstr>Asymptotic Analysis</vt:lpstr>
      <vt:lpstr>Properties of Logs</vt:lpstr>
      <vt:lpstr>Properties of Logs</vt:lpstr>
      <vt:lpstr>Another example</vt:lpstr>
      <vt:lpstr>Comparing functions</vt:lpstr>
      <vt:lpstr>Definition of Order Notation</vt:lpstr>
      <vt:lpstr>Order Notation: Intuition</vt:lpstr>
      <vt:lpstr>Order Notation: Example</vt:lpstr>
      <vt:lpstr>Example</vt:lpstr>
      <vt:lpstr>Constants are not unique</vt:lpstr>
      <vt:lpstr>Another Example:  Binary Search</vt:lpstr>
      <vt:lpstr>Order Notation: Worst Case Binary Search</vt:lpstr>
      <vt:lpstr>Some Notes on Notation</vt:lpstr>
      <vt:lpstr>Big-O: Common Names</vt:lpstr>
      <vt:lpstr>Asymptotic Lower Bounds</vt:lpstr>
      <vt:lpstr>Asymptotic Tight Bound</vt:lpstr>
      <vt:lpstr>Full Set of Asymptotic Bounds</vt:lpstr>
      <vt:lpstr>Formal Definitions</vt:lpstr>
      <vt:lpstr>Big-Omega et al. Intuitively</vt:lpstr>
      <vt:lpstr>Complexity cases (revisited)</vt:lpstr>
      <vt:lpstr>Bounds vs. Cases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Runtime and Asymptotic Analysis</dc:title>
  <dc:creator>Hannah C. Tang</dc:creator>
  <cp:lastModifiedBy>Richard Anderson</cp:lastModifiedBy>
  <cp:revision>404</cp:revision>
  <cp:lastPrinted>2000-01-07T21:01:43Z</cp:lastPrinted>
  <dcterms:created xsi:type="dcterms:W3CDTF">2000-01-07T19:39:37Z</dcterms:created>
  <dcterms:modified xsi:type="dcterms:W3CDTF">2016-03-30T19:58:54Z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>owner-cse326@cs.washington.edu</vt:lpwstr>
  </property>
  <property fmtid="{D5CDD505-2E9C-101B-9397-08002B2CF9AE}" pid="8" name="HomePage">
    <vt:lpwstr>http://www.cs.washington.edu/326/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\\june\wolf\cse326\lectures</vt:lpwstr>
  </property>
</Properties>
</file>