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3" r:id="rId2"/>
  </p:sldMasterIdLst>
  <p:notesMasterIdLst>
    <p:notesMasterId r:id="rId51"/>
  </p:notesMasterIdLst>
  <p:sldIdLst>
    <p:sldId id="392" r:id="rId3"/>
    <p:sldId id="389" r:id="rId4"/>
    <p:sldId id="387" r:id="rId5"/>
    <p:sldId id="376" r:id="rId6"/>
    <p:sldId id="438" r:id="rId7"/>
    <p:sldId id="439" r:id="rId8"/>
    <p:sldId id="440" r:id="rId9"/>
    <p:sldId id="441" r:id="rId10"/>
    <p:sldId id="442" r:id="rId11"/>
    <p:sldId id="443" r:id="rId12"/>
    <p:sldId id="444" r:id="rId13"/>
    <p:sldId id="445" r:id="rId14"/>
    <p:sldId id="446" r:id="rId15"/>
    <p:sldId id="447" r:id="rId16"/>
    <p:sldId id="448" r:id="rId17"/>
    <p:sldId id="449" r:id="rId18"/>
    <p:sldId id="451" r:id="rId19"/>
    <p:sldId id="452" r:id="rId20"/>
    <p:sldId id="450" r:id="rId21"/>
    <p:sldId id="453" r:id="rId22"/>
    <p:sldId id="457" r:id="rId23"/>
    <p:sldId id="458" r:id="rId24"/>
    <p:sldId id="459" r:id="rId25"/>
    <p:sldId id="460" r:id="rId26"/>
    <p:sldId id="461" r:id="rId27"/>
    <p:sldId id="462" r:id="rId28"/>
    <p:sldId id="463" r:id="rId29"/>
    <p:sldId id="464" r:id="rId30"/>
    <p:sldId id="465" r:id="rId31"/>
    <p:sldId id="454" r:id="rId32"/>
    <p:sldId id="468" r:id="rId33"/>
    <p:sldId id="469" r:id="rId34"/>
    <p:sldId id="470" r:id="rId35"/>
    <p:sldId id="471" r:id="rId36"/>
    <p:sldId id="472" r:id="rId37"/>
    <p:sldId id="473" r:id="rId38"/>
    <p:sldId id="474" r:id="rId39"/>
    <p:sldId id="475" r:id="rId40"/>
    <p:sldId id="476" r:id="rId41"/>
    <p:sldId id="477" r:id="rId42"/>
    <p:sldId id="478" r:id="rId43"/>
    <p:sldId id="483" r:id="rId44"/>
    <p:sldId id="484" r:id="rId45"/>
    <p:sldId id="479" r:id="rId46"/>
    <p:sldId id="432" r:id="rId47"/>
    <p:sldId id="481" r:id="rId48"/>
    <p:sldId id="482" r:id="rId49"/>
    <p:sldId id="430" r:id="rId5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9A2F"/>
    <a:srgbClr val="BBCD13"/>
    <a:srgbClr val="FF8F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6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50" Type="http://schemas.openxmlformats.org/officeDocument/2006/relationships/slide" Target="slides/slide48.xml"/><Relationship Id="rId51" Type="http://schemas.openxmlformats.org/officeDocument/2006/relationships/notesMaster" Target="notesMasters/notesMaster1.xml"/><Relationship Id="rId52" Type="http://schemas.openxmlformats.org/officeDocument/2006/relationships/printerSettings" Target="printerSettings/printerSettings1.bin"/><Relationship Id="rId53" Type="http://schemas.openxmlformats.org/officeDocument/2006/relationships/presProps" Target="presProps.xml"/><Relationship Id="rId54" Type="http://schemas.openxmlformats.org/officeDocument/2006/relationships/viewProps" Target="viewProps.xml"/><Relationship Id="rId55" Type="http://schemas.openxmlformats.org/officeDocument/2006/relationships/theme" Target="theme/theme1.xml"/><Relationship Id="rId56" Type="http://schemas.openxmlformats.org/officeDocument/2006/relationships/tableStyles" Target="tableStyles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D11F49-9CBD-3F4E-89C1-03CFE2CB96E9}" type="datetimeFigureOut">
              <a:rPr lang="en-US" smtClean="0"/>
              <a:t>2/19/13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ADF26D-D7E2-8D4F-803D-DA8DFEB9E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069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gradFill rotWithShape="0">
          <a:gsLst>
            <a:gs pos="0">
              <a:srgbClr val="39275B"/>
            </a:gs>
            <a:gs pos="100000">
              <a:srgbClr val="C0C0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>
            <a:spLocks noChangeArrowheads="1"/>
          </p:cNvSpPr>
          <p:nvPr userDrawn="1"/>
        </p:nvSpPr>
        <p:spPr bwMode="auto">
          <a:xfrm>
            <a:off x="95250" y="152400"/>
            <a:ext cx="8953500" cy="6553200"/>
          </a:xfrm>
          <a:prstGeom prst="roundRect">
            <a:avLst>
              <a:gd name="adj" fmla="val 5491"/>
            </a:avLst>
          </a:prstGeom>
          <a:solidFill>
            <a:srgbClr val="FFFFFF"/>
          </a:solidFill>
          <a:ln w="25400">
            <a:solidFill>
              <a:srgbClr val="39275B"/>
            </a:solidFill>
            <a:round/>
            <a:headEnd/>
            <a:tailEnd/>
          </a:ln>
        </p:spPr>
        <p:txBody>
          <a:bodyPr/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Lucida Sans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886200"/>
            <a:ext cx="7772400" cy="1752600"/>
          </a:xfrm>
        </p:spPr>
        <p:txBody>
          <a:bodyPr/>
          <a:lstStyle>
            <a:lvl1pPr marL="228600" indent="0" algn="ctr">
              <a:buFontTx/>
              <a:buNone/>
              <a:defRPr>
                <a:latin typeface="Calibri" charset="0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4" name="Slide Number Placeholder 3"/>
          <p:cNvSpPr txBox="1">
            <a:spLocks noGrp="1"/>
          </p:cNvSpPr>
          <p:nvPr userDrawn="1"/>
        </p:nvSpPr>
        <p:spPr>
          <a:xfrm>
            <a:off x="8305800" y="6477000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defTabSz="914400" eaLnBrk="1" fontAlgn="base" hangingPunct="1">
              <a:spcBef>
                <a:spcPts val="500"/>
              </a:spcBef>
              <a:spcAft>
                <a:spcPct val="0"/>
              </a:spcAft>
            </a:pPr>
            <a:fld id="{D791AD9E-20E4-2B45-BC68-4755B1D4EC6D}" type="slidenum">
              <a:rPr lang="en-US" sz="1200" b="1" smtClean="0">
                <a:solidFill>
                  <a:srgbClr val="424242"/>
                </a:solidFill>
                <a:latin typeface="Calibri" charset="0"/>
              </a:rPr>
              <a:pPr algn="r" defTabSz="914400" eaLnBrk="1" fontAlgn="base" hangingPunct="1">
                <a:spcBef>
                  <a:spcPts val="500"/>
                </a:spcBef>
                <a:spcAft>
                  <a:spcPct val="0"/>
                </a:spcAft>
              </a:pPr>
              <a:t>‹#›</a:t>
            </a:fld>
            <a:endParaRPr lang="en-US" b="1" smtClean="0">
              <a:solidFill>
                <a:srgbClr val="000000"/>
              </a:solidFill>
              <a:latin typeface="Calibri" charset="0"/>
            </a:endParaRPr>
          </a:p>
        </p:txBody>
      </p:sp>
      <p:cxnSp>
        <p:nvCxnSpPr>
          <p:cNvPr id="54278" name="Straight Connector 6"/>
          <p:cNvCxnSpPr>
            <a:cxnSpLocks noChangeShapeType="1"/>
          </p:cNvCxnSpPr>
          <p:nvPr userDrawn="1"/>
        </p:nvCxnSpPr>
        <p:spPr bwMode="auto">
          <a:xfrm>
            <a:off x="723900" y="1143000"/>
            <a:ext cx="7696200" cy="1588"/>
          </a:xfrm>
          <a:prstGeom prst="line">
            <a:avLst/>
          </a:prstGeom>
          <a:noFill/>
          <a:ln w="28575">
            <a:solidFill>
              <a:srgbClr val="39275B"/>
            </a:solidFill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6326621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4AAF20-12D3-A946-AB8D-256E4ABAF5C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045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6720A4-890C-6542-B874-FA1FB892615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7142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858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858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BE62CE-A5F6-6E4E-B08D-C4AD86DB51D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8994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gradFill rotWithShape="0">
          <a:gsLst>
            <a:gs pos="0">
              <a:srgbClr val="39275B"/>
            </a:gs>
            <a:gs pos="100000">
              <a:srgbClr val="C0C0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>
            <a:spLocks noChangeArrowheads="1"/>
          </p:cNvSpPr>
          <p:nvPr userDrawn="1"/>
        </p:nvSpPr>
        <p:spPr bwMode="auto">
          <a:xfrm>
            <a:off x="95250" y="152400"/>
            <a:ext cx="8953500" cy="6553200"/>
          </a:xfrm>
          <a:prstGeom prst="roundRect">
            <a:avLst>
              <a:gd name="adj" fmla="val 5491"/>
            </a:avLst>
          </a:prstGeom>
          <a:solidFill>
            <a:srgbClr val="FFFFFF"/>
          </a:solidFill>
          <a:ln w="25400">
            <a:solidFill>
              <a:srgbClr val="39275B"/>
            </a:solidFill>
            <a:round/>
            <a:headEnd/>
            <a:tailEnd/>
          </a:ln>
        </p:spPr>
        <p:txBody>
          <a:bodyPr/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Lucida Sans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886200"/>
            <a:ext cx="7772400" cy="1752600"/>
          </a:xfrm>
        </p:spPr>
        <p:txBody>
          <a:bodyPr/>
          <a:lstStyle>
            <a:lvl1pPr marL="228600" indent="0" algn="ctr">
              <a:buFontTx/>
              <a:buNone/>
              <a:defRPr>
                <a:latin typeface="Calibri" charset="0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4" name="Slide Number Placeholder 3"/>
          <p:cNvSpPr txBox="1">
            <a:spLocks noGrp="1"/>
          </p:cNvSpPr>
          <p:nvPr userDrawn="1"/>
        </p:nvSpPr>
        <p:spPr>
          <a:xfrm>
            <a:off x="8305800" y="6477000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defTabSz="914400" eaLnBrk="1" fontAlgn="base" hangingPunct="1">
              <a:spcBef>
                <a:spcPts val="500"/>
              </a:spcBef>
              <a:spcAft>
                <a:spcPct val="0"/>
              </a:spcAft>
            </a:pPr>
            <a:fld id="{D791AD9E-20E4-2B45-BC68-4755B1D4EC6D}" type="slidenum">
              <a:rPr lang="en-US" sz="1200" b="1" smtClean="0">
                <a:solidFill>
                  <a:srgbClr val="424242"/>
                </a:solidFill>
                <a:latin typeface="Calibri" charset="0"/>
              </a:rPr>
              <a:pPr algn="r" defTabSz="914400" eaLnBrk="1" fontAlgn="base" hangingPunct="1">
                <a:spcBef>
                  <a:spcPts val="500"/>
                </a:spcBef>
                <a:spcAft>
                  <a:spcPct val="0"/>
                </a:spcAft>
              </a:pPr>
              <a:t>‹#›</a:t>
            </a:fld>
            <a:endParaRPr lang="en-US" b="1" smtClean="0">
              <a:solidFill>
                <a:srgbClr val="000000"/>
              </a:solidFill>
              <a:latin typeface="Calibri" charset="0"/>
            </a:endParaRPr>
          </a:p>
        </p:txBody>
      </p:sp>
      <p:cxnSp>
        <p:nvCxnSpPr>
          <p:cNvPr id="54278" name="Straight Connector 6"/>
          <p:cNvCxnSpPr>
            <a:cxnSpLocks noChangeShapeType="1"/>
          </p:cNvCxnSpPr>
          <p:nvPr userDrawn="1"/>
        </p:nvCxnSpPr>
        <p:spPr bwMode="auto">
          <a:xfrm>
            <a:off x="723900" y="1143000"/>
            <a:ext cx="7696200" cy="1588"/>
          </a:xfrm>
          <a:prstGeom prst="line">
            <a:avLst/>
          </a:prstGeom>
          <a:noFill/>
          <a:ln w="28575">
            <a:solidFill>
              <a:srgbClr val="39275B"/>
            </a:solidFill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8096945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3048000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en-US"/>
              <a:t>Click to edit title style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581400"/>
            <a:ext cx="7315200" cy="2438400"/>
          </a:xfrm>
          <a:noFill/>
        </p:spPr>
        <p:txBody>
          <a:bodyPr/>
          <a:lstStyle>
            <a:lvl1pPr marL="0" indent="22860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85B24-DFBA-E643-9A6B-63460A5C4765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549787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4572000"/>
          </a:xfrm>
        </p:spPr>
        <p:txBody>
          <a:bodyPr/>
          <a:lstStyle>
            <a:lvl1pPr>
              <a:defRPr>
                <a:solidFill>
                  <a:schemeClr val="accent4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accent4">
                    <a:lumMod val="75000"/>
                    <a:lumOff val="25000"/>
                  </a:schemeClr>
                </a:solidFill>
              </a:defRPr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39A78D-7F4A-C841-B9E0-814B377F5FEB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275174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A60017-2BD5-C74B-8CE2-7DD41D2DDF3E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809053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95400"/>
            <a:ext cx="44958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4958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EFF81F-D38D-E549-B1CE-70C5B94F7C88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651444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78561B-5377-944D-A1B5-0C57EEB2CD12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36024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BB461C-9233-7347-BA29-0BF97533CDF6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73585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3048000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en-US"/>
              <a:t>Click to edit title style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581400"/>
            <a:ext cx="7315200" cy="2438400"/>
          </a:xfrm>
          <a:noFill/>
        </p:spPr>
        <p:txBody>
          <a:bodyPr/>
          <a:lstStyle>
            <a:lvl1pPr marL="0" indent="22860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85B24-DFBA-E643-9A6B-63460A5C476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7976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6BA4D7-F581-4A4D-AB7D-226F12D23672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1995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32D442-69A0-5747-BC6A-7E4BC1F3559B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54140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4AAF20-12D3-A946-AB8D-256E4ABAF5CE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458133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6720A4-890C-6542-B874-FA1FB8926150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502019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858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858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BE62CE-A5F6-6E4E-B08D-C4AD86DB51DA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5718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4572000"/>
          </a:xfrm>
        </p:spPr>
        <p:txBody>
          <a:bodyPr/>
          <a:lstStyle>
            <a:lvl1pPr>
              <a:defRPr>
                <a:solidFill>
                  <a:schemeClr val="accent4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accent4">
                    <a:lumMod val="75000"/>
                    <a:lumOff val="25000"/>
                  </a:schemeClr>
                </a:solidFill>
              </a:defRPr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39A78D-7F4A-C841-B9E0-814B377F5FE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901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A60017-2BD5-C74B-8CE2-7DD41D2DDF3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896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95400"/>
            <a:ext cx="44958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4958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EFF81F-D38D-E549-B1CE-70C5B94F7C8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257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78561B-5377-944D-A1B5-0C57EEB2CD1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156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BB461C-9233-7347-BA29-0BF97533CDF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255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6BA4D7-F581-4A4D-AB7D-226F12D2367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478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32D442-69A0-5747-BC6A-7E4BC1F3559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165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9275B"/>
            </a:gs>
            <a:gs pos="100000">
              <a:srgbClr val="F3F3F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>
            <a:spLocks noChangeArrowheads="1"/>
          </p:cNvSpPr>
          <p:nvPr userDrawn="1"/>
        </p:nvSpPr>
        <p:spPr bwMode="auto">
          <a:xfrm>
            <a:off x="95250" y="152400"/>
            <a:ext cx="8953500" cy="6553200"/>
          </a:xfrm>
          <a:prstGeom prst="roundRect">
            <a:avLst>
              <a:gd name="adj" fmla="val 5491"/>
            </a:avLst>
          </a:prstGeom>
          <a:solidFill>
            <a:srgbClr val="FFFFFF"/>
          </a:solidFill>
          <a:ln w="25400">
            <a:solidFill>
              <a:srgbClr val="39275B"/>
            </a:solidFill>
            <a:round/>
            <a:headEnd/>
            <a:tailEnd/>
          </a:ln>
        </p:spPr>
        <p:txBody>
          <a:bodyPr/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95400"/>
            <a:ext cx="9144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524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title style</a:t>
            </a:r>
          </a:p>
        </p:txBody>
      </p:sp>
      <p:sp>
        <p:nvSpPr>
          <p:cNvPr id="4" name="Slide Number Placeholder 3"/>
          <p:cNvSpPr txBox="1">
            <a:spLocks noGrp="1"/>
          </p:cNvSpPr>
          <p:nvPr userDrawn="1"/>
        </p:nvSpPr>
        <p:spPr>
          <a:xfrm>
            <a:off x="8305800" y="6477000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defTabSz="914400" eaLnBrk="1" fontAlgn="base" hangingPunct="1">
              <a:spcBef>
                <a:spcPts val="500"/>
              </a:spcBef>
              <a:spcAft>
                <a:spcPct val="0"/>
              </a:spcAft>
            </a:pPr>
            <a:fld id="{14E1766B-2B79-D94E-A407-89715085E83E}" type="slidenum">
              <a:rPr lang="en-US" sz="1200" b="1" smtClean="0">
                <a:solidFill>
                  <a:srgbClr val="424242"/>
                </a:solidFill>
                <a:latin typeface="Calibri" charset="0"/>
              </a:rPr>
              <a:pPr algn="r" defTabSz="914400" eaLnBrk="1" fontAlgn="base" hangingPunct="1">
                <a:spcBef>
                  <a:spcPts val="500"/>
                </a:spcBef>
                <a:spcAft>
                  <a:spcPct val="0"/>
                </a:spcAft>
              </a:pPr>
              <a:t>‹#›</a:t>
            </a:fld>
            <a:endParaRPr lang="en-US" b="1" smtClean="0">
              <a:solidFill>
                <a:srgbClr val="000000"/>
              </a:solidFill>
              <a:latin typeface="Calibri" charset="0"/>
            </a:endParaRPr>
          </a:p>
        </p:txBody>
      </p:sp>
      <p:cxnSp>
        <p:nvCxnSpPr>
          <p:cNvPr id="1030" name="Straight Connector 6"/>
          <p:cNvCxnSpPr>
            <a:cxnSpLocks noChangeShapeType="1"/>
          </p:cNvCxnSpPr>
          <p:nvPr userDrawn="1"/>
        </p:nvCxnSpPr>
        <p:spPr bwMode="auto">
          <a:xfrm>
            <a:off x="723900" y="1143000"/>
            <a:ext cx="7696200" cy="1588"/>
          </a:xfrm>
          <a:prstGeom prst="line">
            <a:avLst/>
          </a:prstGeom>
          <a:noFill/>
          <a:ln w="28575">
            <a:solidFill>
              <a:srgbClr val="39275B"/>
            </a:solidFill>
            <a:round/>
            <a:headEnd/>
            <a:tailEnd/>
          </a:ln>
        </p:spPr>
      </p:cxn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3055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fld id="{DB92A30F-C9B5-104B-8FE2-995933B0FF77}" type="slidenum">
              <a:rPr lang="en-US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84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9275B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9275B"/>
          </a:solidFill>
          <a:latin typeface="Lucida Sans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9275B"/>
          </a:solidFill>
          <a:latin typeface="Lucida Sans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9275B"/>
          </a:solidFill>
          <a:latin typeface="Lucida Sans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9275B"/>
          </a:solidFill>
          <a:latin typeface="Lucida Sans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4D4D4D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4D4D4D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4D4D4D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4D4D4D"/>
          </a:solidFill>
          <a:latin typeface="Lucida Sans" pitchFamily="34" charset="0"/>
        </a:defRPr>
      </a:lvl9pPr>
    </p:titleStyle>
    <p:bodyStyle>
      <a:lvl1pPr marL="460375" indent="-231775" algn="l" rtl="0" eaLnBrk="0" fontAlgn="base" hangingPunct="0">
        <a:spcBef>
          <a:spcPct val="20000"/>
        </a:spcBef>
        <a:spcAft>
          <a:spcPct val="0"/>
        </a:spcAft>
        <a:buClr>
          <a:srgbClr val="39275B"/>
        </a:buClr>
        <a:buSzPct val="100000"/>
        <a:buChar char="•"/>
        <a:tabLst>
          <a:tab pos="860425" algn="l"/>
          <a:tab pos="1143000" algn="l"/>
          <a:tab pos="1431925" algn="l"/>
          <a:tab pos="1774825" algn="l"/>
        </a:tabLst>
        <a:defRPr sz="2400">
          <a:solidFill>
            <a:srgbClr val="262626"/>
          </a:solidFill>
          <a:latin typeface="+mn-lt"/>
          <a:ea typeface="ＭＳ Ｐゴシック" charset="0"/>
          <a:cs typeface="+mn-cs"/>
        </a:defRPr>
      </a:lvl1pPr>
      <a:lvl2pPr marL="854075" indent="-279400" algn="l" rtl="0" eaLnBrk="0" fontAlgn="base" hangingPunct="0">
        <a:spcBef>
          <a:spcPct val="20000"/>
        </a:spcBef>
        <a:spcAft>
          <a:spcPct val="0"/>
        </a:spcAft>
        <a:buClr>
          <a:srgbClr val="4D4D4D"/>
        </a:buClr>
        <a:buFont typeface="Wingdings" charset="0"/>
        <a:buChar char="§"/>
        <a:tabLst>
          <a:tab pos="860425" algn="l"/>
          <a:tab pos="1143000" algn="l"/>
          <a:tab pos="1431925" algn="l"/>
          <a:tab pos="1774825" algn="l"/>
        </a:tabLst>
        <a:defRPr sz="2200">
          <a:solidFill>
            <a:srgbClr val="404040"/>
          </a:solidFill>
          <a:latin typeface="+mn-lt"/>
          <a:ea typeface="ＭＳ Ｐゴシック" charset="0"/>
        </a:defRPr>
      </a:lvl2pPr>
      <a:lvl3pPr marL="1143000" indent="-174625" algn="l" rtl="0" eaLnBrk="0" fontAlgn="base" hangingPunct="0">
        <a:spcBef>
          <a:spcPct val="20000"/>
        </a:spcBef>
        <a:spcAft>
          <a:spcPct val="0"/>
        </a:spcAft>
        <a:buClr>
          <a:srgbClr val="9900CC"/>
        </a:buClr>
        <a:buChar char="•"/>
        <a:tabLst>
          <a:tab pos="860425" algn="l"/>
          <a:tab pos="1143000" algn="l"/>
          <a:tab pos="1431925" algn="l"/>
          <a:tab pos="1774825" algn="l"/>
        </a:tabLst>
        <a:defRPr sz="2000">
          <a:solidFill>
            <a:srgbClr val="4D4D4D"/>
          </a:solidFill>
          <a:latin typeface="+mn-lt"/>
          <a:ea typeface="ＭＳ Ｐゴシック" charset="0"/>
        </a:defRPr>
      </a:lvl3pPr>
      <a:lvl4pPr marL="1430338" indent="-173038" algn="l" rtl="0" eaLnBrk="0" fontAlgn="base" hangingPunct="0">
        <a:spcBef>
          <a:spcPct val="20000"/>
        </a:spcBef>
        <a:spcAft>
          <a:spcPct val="0"/>
        </a:spcAft>
        <a:buClr>
          <a:srgbClr val="796646"/>
        </a:buClr>
        <a:buFont typeface="Wingdings" charset="0"/>
        <a:buChar char="§"/>
        <a:tabLst>
          <a:tab pos="860425" algn="l"/>
          <a:tab pos="1143000" algn="l"/>
          <a:tab pos="1431925" algn="l"/>
          <a:tab pos="1774825" algn="l"/>
        </a:tabLst>
        <a:defRPr sz="2000">
          <a:solidFill>
            <a:srgbClr val="4D4D4D"/>
          </a:solidFill>
          <a:latin typeface="+mn-lt"/>
          <a:ea typeface="ＭＳ Ｐゴシック" charset="0"/>
        </a:defRPr>
      </a:lvl4pPr>
      <a:lvl5pPr marL="1765300" indent="-220663" algn="l" rtl="0" eaLnBrk="0" fontAlgn="base" hangingPunct="0">
        <a:spcBef>
          <a:spcPct val="20000"/>
        </a:spcBef>
        <a:spcAft>
          <a:spcPct val="0"/>
        </a:spcAft>
        <a:buChar char="»"/>
        <a:tabLst>
          <a:tab pos="860425" algn="l"/>
          <a:tab pos="1143000" algn="l"/>
          <a:tab pos="1431925" algn="l"/>
          <a:tab pos="1774825" algn="l"/>
        </a:tabLst>
        <a:defRPr sz="2000">
          <a:solidFill>
            <a:srgbClr val="4D4D4D"/>
          </a:solidFill>
          <a:latin typeface="+mn-lt"/>
          <a:ea typeface="ＭＳ Ｐゴシック" charset="0"/>
        </a:defRPr>
      </a:lvl5pPr>
      <a:lvl6pPr marL="2222500" indent="-220663" algn="l" rtl="0" fontAlgn="base">
        <a:spcBef>
          <a:spcPct val="20000"/>
        </a:spcBef>
        <a:spcAft>
          <a:spcPct val="0"/>
        </a:spcAft>
        <a:buChar char="»"/>
        <a:defRPr>
          <a:solidFill>
            <a:srgbClr val="4D4D4D"/>
          </a:solidFill>
          <a:latin typeface="+mn-lt"/>
        </a:defRPr>
      </a:lvl6pPr>
      <a:lvl7pPr marL="2679700" indent="-220663" algn="l" rtl="0" fontAlgn="base">
        <a:spcBef>
          <a:spcPct val="20000"/>
        </a:spcBef>
        <a:spcAft>
          <a:spcPct val="0"/>
        </a:spcAft>
        <a:buChar char="»"/>
        <a:defRPr>
          <a:solidFill>
            <a:srgbClr val="4D4D4D"/>
          </a:solidFill>
          <a:latin typeface="+mn-lt"/>
        </a:defRPr>
      </a:lvl7pPr>
      <a:lvl8pPr marL="3136900" indent="-220663" algn="l" rtl="0" fontAlgn="base">
        <a:spcBef>
          <a:spcPct val="20000"/>
        </a:spcBef>
        <a:spcAft>
          <a:spcPct val="0"/>
        </a:spcAft>
        <a:buChar char="»"/>
        <a:defRPr>
          <a:solidFill>
            <a:srgbClr val="4D4D4D"/>
          </a:solidFill>
          <a:latin typeface="+mn-lt"/>
        </a:defRPr>
      </a:lvl8pPr>
      <a:lvl9pPr marL="3594100" indent="-220663" algn="l" rtl="0" fontAlgn="base">
        <a:spcBef>
          <a:spcPct val="20000"/>
        </a:spcBef>
        <a:spcAft>
          <a:spcPct val="0"/>
        </a:spcAft>
        <a:buChar char="»"/>
        <a:defRPr>
          <a:solidFill>
            <a:srgbClr val="4D4D4D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9275B"/>
            </a:gs>
            <a:gs pos="100000">
              <a:srgbClr val="F3F3F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>
            <a:spLocks noChangeArrowheads="1"/>
          </p:cNvSpPr>
          <p:nvPr userDrawn="1"/>
        </p:nvSpPr>
        <p:spPr bwMode="auto">
          <a:xfrm>
            <a:off x="95250" y="152400"/>
            <a:ext cx="8953500" cy="6553200"/>
          </a:xfrm>
          <a:prstGeom prst="roundRect">
            <a:avLst>
              <a:gd name="adj" fmla="val 5491"/>
            </a:avLst>
          </a:prstGeom>
          <a:solidFill>
            <a:srgbClr val="FFFFFF"/>
          </a:solidFill>
          <a:ln w="25400">
            <a:solidFill>
              <a:srgbClr val="39275B"/>
            </a:solidFill>
            <a:round/>
            <a:headEnd/>
            <a:tailEnd/>
          </a:ln>
        </p:spPr>
        <p:txBody>
          <a:bodyPr/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95400"/>
            <a:ext cx="9144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524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title style</a:t>
            </a:r>
          </a:p>
        </p:txBody>
      </p:sp>
      <p:sp>
        <p:nvSpPr>
          <p:cNvPr id="4" name="Slide Number Placeholder 3"/>
          <p:cNvSpPr txBox="1">
            <a:spLocks noGrp="1"/>
          </p:cNvSpPr>
          <p:nvPr userDrawn="1"/>
        </p:nvSpPr>
        <p:spPr>
          <a:xfrm>
            <a:off x="8305800" y="6477000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defTabSz="914400" eaLnBrk="1" fontAlgn="base" hangingPunct="1">
              <a:spcBef>
                <a:spcPts val="500"/>
              </a:spcBef>
              <a:spcAft>
                <a:spcPct val="0"/>
              </a:spcAft>
            </a:pPr>
            <a:fld id="{14E1766B-2B79-D94E-A407-89715085E83E}" type="slidenum">
              <a:rPr lang="en-US" sz="1200" b="1" smtClean="0">
                <a:solidFill>
                  <a:srgbClr val="424242"/>
                </a:solidFill>
                <a:latin typeface="Calibri" charset="0"/>
              </a:rPr>
              <a:pPr algn="r" defTabSz="914400" eaLnBrk="1" fontAlgn="base" hangingPunct="1">
                <a:spcBef>
                  <a:spcPts val="500"/>
                </a:spcBef>
                <a:spcAft>
                  <a:spcPct val="0"/>
                </a:spcAft>
              </a:pPr>
              <a:t>‹#›</a:t>
            </a:fld>
            <a:endParaRPr lang="en-US" b="1" smtClean="0">
              <a:solidFill>
                <a:srgbClr val="000000"/>
              </a:solidFill>
              <a:latin typeface="Calibri" charset="0"/>
            </a:endParaRPr>
          </a:p>
        </p:txBody>
      </p:sp>
      <p:cxnSp>
        <p:nvCxnSpPr>
          <p:cNvPr id="1030" name="Straight Connector 6"/>
          <p:cNvCxnSpPr>
            <a:cxnSpLocks noChangeShapeType="1"/>
          </p:cNvCxnSpPr>
          <p:nvPr userDrawn="1"/>
        </p:nvCxnSpPr>
        <p:spPr bwMode="auto">
          <a:xfrm>
            <a:off x="723900" y="1143000"/>
            <a:ext cx="7696200" cy="1588"/>
          </a:xfrm>
          <a:prstGeom prst="line">
            <a:avLst/>
          </a:prstGeom>
          <a:noFill/>
          <a:ln w="28575">
            <a:solidFill>
              <a:srgbClr val="39275B"/>
            </a:solidFill>
            <a:round/>
            <a:headEnd/>
            <a:tailEnd/>
          </a:ln>
        </p:spPr>
      </p:cxn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3055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fld id="{DB92A30F-C9B5-104B-8FE2-995933B0FF77}" type="slidenum">
              <a:rPr lang="en-US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08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9275B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9275B"/>
          </a:solidFill>
          <a:latin typeface="Lucida Sans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9275B"/>
          </a:solidFill>
          <a:latin typeface="Lucida Sans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9275B"/>
          </a:solidFill>
          <a:latin typeface="Lucida Sans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9275B"/>
          </a:solidFill>
          <a:latin typeface="Lucida Sans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4D4D4D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4D4D4D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4D4D4D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4D4D4D"/>
          </a:solidFill>
          <a:latin typeface="Lucida Sans" pitchFamily="34" charset="0"/>
        </a:defRPr>
      </a:lvl9pPr>
    </p:titleStyle>
    <p:bodyStyle>
      <a:lvl1pPr marL="460375" indent="-231775" algn="l" rtl="0" eaLnBrk="0" fontAlgn="base" hangingPunct="0">
        <a:spcBef>
          <a:spcPct val="20000"/>
        </a:spcBef>
        <a:spcAft>
          <a:spcPct val="0"/>
        </a:spcAft>
        <a:buClr>
          <a:srgbClr val="39275B"/>
        </a:buClr>
        <a:buSzPct val="100000"/>
        <a:buChar char="•"/>
        <a:tabLst>
          <a:tab pos="860425" algn="l"/>
          <a:tab pos="1143000" algn="l"/>
          <a:tab pos="1431925" algn="l"/>
          <a:tab pos="1774825" algn="l"/>
        </a:tabLst>
        <a:defRPr sz="2400">
          <a:solidFill>
            <a:srgbClr val="262626"/>
          </a:solidFill>
          <a:latin typeface="+mn-lt"/>
          <a:ea typeface="ＭＳ Ｐゴシック" charset="0"/>
          <a:cs typeface="+mn-cs"/>
        </a:defRPr>
      </a:lvl1pPr>
      <a:lvl2pPr marL="854075" indent="-279400" algn="l" rtl="0" eaLnBrk="0" fontAlgn="base" hangingPunct="0">
        <a:spcBef>
          <a:spcPct val="20000"/>
        </a:spcBef>
        <a:spcAft>
          <a:spcPct val="0"/>
        </a:spcAft>
        <a:buClr>
          <a:srgbClr val="4D4D4D"/>
        </a:buClr>
        <a:buFont typeface="Wingdings" charset="0"/>
        <a:buChar char="§"/>
        <a:tabLst>
          <a:tab pos="860425" algn="l"/>
          <a:tab pos="1143000" algn="l"/>
          <a:tab pos="1431925" algn="l"/>
          <a:tab pos="1774825" algn="l"/>
        </a:tabLst>
        <a:defRPr sz="2200">
          <a:solidFill>
            <a:srgbClr val="404040"/>
          </a:solidFill>
          <a:latin typeface="+mn-lt"/>
          <a:ea typeface="ＭＳ Ｐゴシック" charset="0"/>
        </a:defRPr>
      </a:lvl2pPr>
      <a:lvl3pPr marL="1143000" indent="-174625" algn="l" rtl="0" eaLnBrk="0" fontAlgn="base" hangingPunct="0">
        <a:spcBef>
          <a:spcPct val="20000"/>
        </a:spcBef>
        <a:spcAft>
          <a:spcPct val="0"/>
        </a:spcAft>
        <a:buClr>
          <a:srgbClr val="9900CC"/>
        </a:buClr>
        <a:buChar char="•"/>
        <a:tabLst>
          <a:tab pos="860425" algn="l"/>
          <a:tab pos="1143000" algn="l"/>
          <a:tab pos="1431925" algn="l"/>
          <a:tab pos="1774825" algn="l"/>
        </a:tabLst>
        <a:defRPr sz="2000">
          <a:solidFill>
            <a:srgbClr val="4D4D4D"/>
          </a:solidFill>
          <a:latin typeface="+mn-lt"/>
          <a:ea typeface="ＭＳ Ｐゴシック" charset="0"/>
        </a:defRPr>
      </a:lvl3pPr>
      <a:lvl4pPr marL="1430338" indent="-173038" algn="l" rtl="0" eaLnBrk="0" fontAlgn="base" hangingPunct="0">
        <a:spcBef>
          <a:spcPct val="20000"/>
        </a:spcBef>
        <a:spcAft>
          <a:spcPct val="0"/>
        </a:spcAft>
        <a:buClr>
          <a:srgbClr val="796646"/>
        </a:buClr>
        <a:buFont typeface="Wingdings" charset="0"/>
        <a:buChar char="§"/>
        <a:tabLst>
          <a:tab pos="860425" algn="l"/>
          <a:tab pos="1143000" algn="l"/>
          <a:tab pos="1431925" algn="l"/>
          <a:tab pos="1774825" algn="l"/>
        </a:tabLst>
        <a:defRPr sz="2000">
          <a:solidFill>
            <a:srgbClr val="4D4D4D"/>
          </a:solidFill>
          <a:latin typeface="+mn-lt"/>
          <a:ea typeface="ＭＳ Ｐゴシック" charset="0"/>
        </a:defRPr>
      </a:lvl4pPr>
      <a:lvl5pPr marL="1765300" indent="-220663" algn="l" rtl="0" eaLnBrk="0" fontAlgn="base" hangingPunct="0">
        <a:spcBef>
          <a:spcPct val="20000"/>
        </a:spcBef>
        <a:spcAft>
          <a:spcPct val="0"/>
        </a:spcAft>
        <a:buChar char="»"/>
        <a:tabLst>
          <a:tab pos="860425" algn="l"/>
          <a:tab pos="1143000" algn="l"/>
          <a:tab pos="1431925" algn="l"/>
          <a:tab pos="1774825" algn="l"/>
        </a:tabLst>
        <a:defRPr sz="2000">
          <a:solidFill>
            <a:srgbClr val="4D4D4D"/>
          </a:solidFill>
          <a:latin typeface="+mn-lt"/>
          <a:ea typeface="ＭＳ Ｐゴシック" charset="0"/>
        </a:defRPr>
      </a:lvl5pPr>
      <a:lvl6pPr marL="2222500" indent="-220663" algn="l" rtl="0" fontAlgn="base">
        <a:spcBef>
          <a:spcPct val="20000"/>
        </a:spcBef>
        <a:spcAft>
          <a:spcPct val="0"/>
        </a:spcAft>
        <a:buChar char="»"/>
        <a:defRPr>
          <a:solidFill>
            <a:srgbClr val="4D4D4D"/>
          </a:solidFill>
          <a:latin typeface="+mn-lt"/>
        </a:defRPr>
      </a:lvl6pPr>
      <a:lvl7pPr marL="2679700" indent="-220663" algn="l" rtl="0" fontAlgn="base">
        <a:spcBef>
          <a:spcPct val="20000"/>
        </a:spcBef>
        <a:spcAft>
          <a:spcPct val="0"/>
        </a:spcAft>
        <a:buChar char="»"/>
        <a:defRPr>
          <a:solidFill>
            <a:srgbClr val="4D4D4D"/>
          </a:solidFill>
          <a:latin typeface="+mn-lt"/>
        </a:defRPr>
      </a:lvl7pPr>
      <a:lvl8pPr marL="3136900" indent="-220663" algn="l" rtl="0" fontAlgn="base">
        <a:spcBef>
          <a:spcPct val="20000"/>
        </a:spcBef>
        <a:spcAft>
          <a:spcPct val="0"/>
        </a:spcAft>
        <a:buChar char="»"/>
        <a:defRPr>
          <a:solidFill>
            <a:srgbClr val="4D4D4D"/>
          </a:solidFill>
          <a:latin typeface="+mn-lt"/>
        </a:defRPr>
      </a:lvl8pPr>
      <a:lvl9pPr marL="3594100" indent="-220663" algn="l" rtl="0" fontAlgn="base">
        <a:spcBef>
          <a:spcPct val="20000"/>
        </a:spcBef>
        <a:spcAft>
          <a:spcPct val="0"/>
        </a:spcAft>
        <a:buChar char="»"/>
        <a:defRPr>
          <a:solidFill>
            <a:srgbClr val="4D4D4D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20" Type="http://schemas.openxmlformats.org/officeDocument/2006/relationships/tags" Target="../tags/tag20.xml"/><Relationship Id="rId21" Type="http://schemas.openxmlformats.org/officeDocument/2006/relationships/tags" Target="../tags/tag21.xml"/><Relationship Id="rId22" Type="http://schemas.openxmlformats.org/officeDocument/2006/relationships/tags" Target="../tags/tag22.xml"/><Relationship Id="rId23" Type="http://schemas.openxmlformats.org/officeDocument/2006/relationships/tags" Target="../tags/tag23.xml"/><Relationship Id="rId24" Type="http://schemas.openxmlformats.org/officeDocument/2006/relationships/tags" Target="../tags/tag24.xml"/><Relationship Id="rId25" Type="http://schemas.openxmlformats.org/officeDocument/2006/relationships/tags" Target="../tags/tag25.xml"/><Relationship Id="rId26" Type="http://schemas.openxmlformats.org/officeDocument/2006/relationships/slideLayout" Target="../slideLayouts/slideLayout3.xml"/><Relationship Id="rId10" Type="http://schemas.openxmlformats.org/officeDocument/2006/relationships/tags" Target="../tags/tag10.xml"/><Relationship Id="rId11" Type="http://schemas.openxmlformats.org/officeDocument/2006/relationships/tags" Target="../tags/tag11.xml"/><Relationship Id="rId12" Type="http://schemas.openxmlformats.org/officeDocument/2006/relationships/tags" Target="../tags/tag12.xml"/><Relationship Id="rId13" Type="http://schemas.openxmlformats.org/officeDocument/2006/relationships/tags" Target="../tags/tag13.xml"/><Relationship Id="rId14" Type="http://schemas.openxmlformats.org/officeDocument/2006/relationships/tags" Target="../tags/tag14.xml"/><Relationship Id="rId15" Type="http://schemas.openxmlformats.org/officeDocument/2006/relationships/tags" Target="../tags/tag15.xml"/><Relationship Id="rId16" Type="http://schemas.openxmlformats.org/officeDocument/2006/relationships/tags" Target="../tags/tag16.xml"/><Relationship Id="rId17" Type="http://schemas.openxmlformats.org/officeDocument/2006/relationships/tags" Target="../tags/tag17.xml"/><Relationship Id="rId18" Type="http://schemas.openxmlformats.org/officeDocument/2006/relationships/tags" Target="../tags/tag18.xml"/><Relationship Id="rId19" Type="http://schemas.openxmlformats.org/officeDocument/2006/relationships/tags" Target="../tags/tag19.xml"/><Relationship Id="rId1" Type="http://schemas.openxmlformats.org/officeDocument/2006/relationships/tags" Target="../tags/tag1.xml"/><Relationship Id="rId2" Type="http://schemas.openxmlformats.org/officeDocument/2006/relationships/tags" Target="../tags/tag2.xml"/><Relationship Id="rId3" Type="http://schemas.openxmlformats.org/officeDocument/2006/relationships/tags" Target="../tags/tag3.xml"/><Relationship Id="rId4" Type="http://schemas.openxmlformats.org/officeDocument/2006/relationships/tags" Target="../tags/tag4.xml"/><Relationship Id="rId5" Type="http://schemas.openxmlformats.org/officeDocument/2006/relationships/tags" Target="../tags/tag5.xml"/><Relationship Id="rId6" Type="http://schemas.openxmlformats.org/officeDocument/2006/relationships/tags" Target="../tags/tag6.xml"/><Relationship Id="rId7" Type="http://schemas.openxmlformats.org/officeDocument/2006/relationships/tags" Target="../tags/tag7.xml"/><Relationship Id="rId8" Type="http://schemas.openxmlformats.org/officeDocument/2006/relationships/tags" Target="../tags/tag8.xml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tags" Target="../tags/tag34.xml"/><Relationship Id="rId20" Type="http://schemas.openxmlformats.org/officeDocument/2006/relationships/tags" Target="../tags/tag45.xml"/><Relationship Id="rId21" Type="http://schemas.openxmlformats.org/officeDocument/2006/relationships/tags" Target="../tags/tag46.xml"/><Relationship Id="rId22" Type="http://schemas.openxmlformats.org/officeDocument/2006/relationships/tags" Target="../tags/tag47.xml"/><Relationship Id="rId23" Type="http://schemas.openxmlformats.org/officeDocument/2006/relationships/slideLayout" Target="../slideLayouts/slideLayout3.xml"/><Relationship Id="rId10" Type="http://schemas.openxmlformats.org/officeDocument/2006/relationships/tags" Target="../tags/tag35.xml"/><Relationship Id="rId11" Type="http://schemas.openxmlformats.org/officeDocument/2006/relationships/tags" Target="../tags/tag36.xml"/><Relationship Id="rId12" Type="http://schemas.openxmlformats.org/officeDocument/2006/relationships/tags" Target="../tags/tag37.xml"/><Relationship Id="rId13" Type="http://schemas.openxmlformats.org/officeDocument/2006/relationships/tags" Target="../tags/tag38.xml"/><Relationship Id="rId14" Type="http://schemas.openxmlformats.org/officeDocument/2006/relationships/tags" Target="../tags/tag39.xml"/><Relationship Id="rId15" Type="http://schemas.openxmlformats.org/officeDocument/2006/relationships/tags" Target="../tags/tag40.xml"/><Relationship Id="rId16" Type="http://schemas.openxmlformats.org/officeDocument/2006/relationships/tags" Target="../tags/tag41.xml"/><Relationship Id="rId17" Type="http://schemas.openxmlformats.org/officeDocument/2006/relationships/tags" Target="../tags/tag42.xml"/><Relationship Id="rId18" Type="http://schemas.openxmlformats.org/officeDocument/2006/relationships/tags" Target="../tags/tag43.xml"/><Relationship Id="rId19" Type="http://schemas.openxmlformats.org/officeDocument/2006/relationships/tags" Target="../tags/tag44.xml"/><Relationship Id="rId1" Type="http://schemas.openxmlformats.org/officeDocument/2006/relationships/tags" Target="../tags/tag26.xml"/><Relationship Id="rId2" Type="http://schemas.openxmlformats.org/officeDocument/2006/relationships/tags" Target="../tags/tag27.xml"/><Relationship Id="rId3" Type="http://schemas.openxmlformats.org/officeDocument/2006/relationships/tags" Target="../tags/tag28.xml"/><Relationship Id="rId4" Type="http://schemas.openxmlformats.org/officeDocument/2006/relationships/tags" Target="../tags/tag29.xml"/><Relationship Id="rId5" Type="http://schemas.openxmlformats.org/officeDocument/2006/relationships/tags" Target="../tags/tag30.xml"/><Relationship Id="rId6" Type="http://schemas.openxmlformats.org/officeDocument/2006/relationships/tags" Target="../tags/tag31.xml"/><Relationship Id="rId7" Type="http://schemas.openxmlformats.org/officeDocument/2006/relationships/tags" Target="../tags/tag32.xml"/><Relationship Id="rId8" Type="http://schemas.openxmlformats.org/officeDocument/2006/relationships/tags" Target="../tags/tag33.xml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tags" Target="../tags/tag56.xml"/><Relationship Id="rId20" Type="http://schemas.openxmlformats.org/officeDocument/2006/relationships/tags" Target="../tags/tag67.xml"/><Relationship Id="rId21" Type="http://schemas.openxmlformats.org/officeDocument/2006/relationships/tags" Target="../tags/tag68.xml"/><Relationship Id="rId22" Type="http://schemas.openxmlformats.org/officeDocument/2006/relationships/tags" Target="../tags/tag69.xml"/><Relationship Id="rId23" Type="http://schemas.openxmlformats.org/officeDocument/2006/relationships/tags" Target="../tags/tag70.xml"/><Relationship Id="rId24" Type="http://schemas.openxmlformats.org/officeDocument/2006/relationships/tags" Target="../tags/tag71.xml"/><Relationship Id="rId25" Type="http://schemas.openxmlformats.org/officeDocument/2006/relationships/slideLayout" Target="../slideLayouts/slideLayout3.xml"/><Relationship Id="rId10" Type="http://schemas.openxmlformats.org/officeDocument/2006/relationships/tags" Target="../tags/tag57.xml"/><Relationship Id="rId11" Type="http://schemas.openxmlformats.org/officeDocument/2006/relationships/tags" Target="../tags/tag58.xml"/><Relationship Id="rId12" Type="http://schemas.openxmlformats.org/officeDocument/2006/relationships/tags" Target="../tags/tag59.xml"/><Relationship Id="rId13" Type="http://schemas.openxmlformats.org/officeDocument/2006/relationships/tags" Target="../tags/tag60.xml"/><Relationship Id="rId14" Type="http://schemas.openxmlformats.org/officeDocument/2006/relationships/tags" Target="../tags/tag61.xml"/><Relationship Id="rId15" Type="http://schemas.openxmlformats.org/officeDocument/2006/relationships/tags" Target="../tags/tag62.xml"/><Relationship Id="rId16" Type="http://schemas.openxmlformats.org/officeDocument/2006/relationships/tags" Target="../tags/tag63.xml"/><Relationship Id="rId17" Type="http://schemas.openxmlformats.org/officeDocument/2006/relationships/tags" Target="../tags/tag64.xml"/><Relationship Id="rId18" Type="http://schemas.openxmlformats.org/officeDocument/2006/relationships/tags" Target="../tags/tag65.xml"/><Relationship Id="rId19" Type="http://schemas.openxmlformats.org/officeDocument/2006/relationships/tags" Target="../tags/tag66.xml"/><Relationship Id="rId1" Type="http://schemas.openxmlformats.org/officeDocument/2006/relationships/tags" Target="../tags/tag48.xml"/><Relationship Id="rId2" Type="http://schemas.openxmlformats.org/officeDocument/2006/relationships/tags" Target="../tags/tag49.xml"/><Relationship Id="rId3" Type="http://schemas.openxmlformats.org/officeDocument/2006/relationships/tags" Target="../tags/tag50.xml"/><Relationship Id="rId4" Type="http://schemas.openxmlformats.org/officeDocument/2006/relationships/tags" Target="../tags/tag51.xml"/><Relationship Id="rId5" Type="http://schemas.openxmlformats.org/officeDocument/2006/relationships/tags" Target="../tags/tag52.xml"/><Relationship Id="rId6" Type="http://schemas.openxmlformats.org/officeDocument/2006/relationships/tags" Target="../tags/tag53.xml"/><Relationship Id="rId7" Type="http://schemas.openxmlformats.org/officeDocument/2006/relationships/tags" Target="../tags/tag54.xml"/><Relationship Id="rId8" Type="http://schemas.openxmlformats.org/officeDocument/2006/relationships/tags" Target="../tags/tag5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2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60917" y="2130425"/>
            <a:ext cx="8202083" cy="1470025"/>
          </a:xfrm>
        </p:spPr>
        <p:txBody>
          <a:bodyPr/>
          <a:lstStyle/>
          <a:p>
            <a:r>
              <a:rPr lang="en-US" dirty="0" smtClean="0"/>
              <a:t>CSE332</a:t>
            </a:r>
            <a:r>
              <a:rPr lang="en-US" dirty="0"/>
              <a:t>: Data Abstractions</a:t>
            </a:r>
          </a:p>
        </p:txBody>
      </p:sp>
      <p:sp>
        <p:nvSpPr>
          <p:cNvPr id="36762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01749" y="3299883"/>
            <a:ext cx="6096001" cy="1172633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Courier New" charset="0"/>
              </a:rPr>
              <a:t>Section </a:t>
            </a:r>
            <a:r>
              <a:rPr lang="en-US" dirty="0" smtClean="0">
                <a:latin typeface="Courier New" charset="0"/>
              </a:rPr>
              <a:t>7</a:t>
            </a:r>
            <a:endParaRPr lang="en-US" dirty="0" smtClean="0">
              <a:latin typeface="Courier New" charset="0"/>
            </a:endParaRPr>
          </a:p>
          <a:p>
            <a:endParaRPr lang="en-US" i="1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41401" y="4730750"/>
            <a:ext cx="6629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Tx/>
              <a:buNone/>
              <a:tabLst>
                <a:tab pos="860425" algn="l"/>
                <a:tab pos="1143000" algn="l"/>
                <a:tab pos="1431925" algn="l"/>
                <a:tab pos="1774825" algn="l"/>
              </a:tabLst>
              <a:defRPr sz="2400">
                <a:solidFill>
                  <a:srgbClr val="262626"/>
                </a:solidFill>
                <a:latin typeface="Calibri" charset="0"/>
                <a:ea typeface="ＭＳ Ｐゴシック" charset="0"/>
                <a:cs typeface="+mn-cs"/>
              </a:defRPr>
            </a:lvl1pPr>
            <a:lvl2pPr marL="854075" indent="-2794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D4D4D"/>
              </a:buClr>
              <a:buFont typeface="Wingdings" charset="0"/>
              <a:buChar char="§"/>
              <a:tabLst>
                <a:tab pos="860425" algn="l"/>
                <a:tab pos="1143000" algn="l"/>
                <a:tab pos="1431925" algn="l"/>
                <a:tab pos="1774825" algn="l"/>
              </a:tabLst>
              <a:defRPr sz="2200">
                <a:solidFill>
                  <a:srgbClr val="404040"/>
                </a:solidFill>
                <a:latin typeface="+mn-lt"/>
                <a:ea typeface="ＭＳ Ｐゴシック" charset="0"/>
              </a:defRPr>
            </a:lvl2pPr>
            <a:lvl3pPr marL="1143000" indent="-1746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CC"/>
              </a:buClr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  <a:defRPr sz="2000">
                <a:solidFill>
                  <a:srgbClr val="4D4D4D"/>
                </a:solidFill>
                <a:latin typeface="+mn-lt"/>
                <a:ea typeface="ＭＳ Ｐゴシック" charset="0"/>
              </a:defRPr>
            </a:lvl3pPr>
            <a:lvl4pPr marL="1430338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96646"/>
              </a:buClr>
              <a:buFont typeface="Wingdings" charset="0"/>
              <a:buChar char="§"/>
              <a:tabLst>
                <a:tab pos="860425" algn="l"/>
                <a:tab pos="1143000" algn="l"/>
                <a:tab pos="1431925" algn="l"/>
                <a:tab pos="1774825" algn="l"/>
              </a:tabLst>
              <a:defRPr sz="2000">
                <a:solidFill>
                  <a:srgbClr val="4D4D4D"/>
                </a:solidFill>
                <a:latin typeface="+mn-lt"/>
                <a:ea typeface="ＭＳ Ｐゴシック" charset="0"/>
              </a:defRPr>
            </a:lvl4pPr>
            <a:lvl5pPr marL="1765300" indent="-220663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60425" algn="l"/>
                <a:tab pos="1143000" algn="l"/>
                <a:tab pos="1431925" algn="l"/>
                <a:tab pos="1774825" algn="l"/>
              </a:tabLst>
              <a:defRPr sz="2000">
                <a:solidFill>
                  <a:srgbClr val="4D4D4D"/>
                </a:solidFill>
                <a:latin typeface="+mn-lt"/>
                <a:ea typeface="ＭＳ Ｐゴシック" charset="0"/>
              </a:defRPr>
            </a:lvl5pPr>
            <a:lvl6pPr marL="2222500" indent="-220663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4D4D4D"/>
                </a:solidFill>
                <a:latin typeface="+mn-lt"/>
              </a:defRPr>
            </a:lvl6pPr>
            <a:lvl7pPr marL="2679700" indent="-220663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4D4D4D"/>
                </a:solidFill>
                <a:latin typeface="+mn-lt"/>
              </a:defRPr>
            </a:lvl7pPr>
            <a:lvl8pPr marL="3136900" indent="-220663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4D4D4D"/>
                </a:solidFill>
                <a:latin typeface="+mn-lt"/>
              </a:defRPr>
            </a:lvl8pPr>
            <a:lvl9pPr marL="3594100" indent="-220663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4D4D4D"/>
                </a:solidFill>
                <a:latin typeface="+mn-lt"/>
              </a:defRPr>
            </a:lvl9pPr>
          </a:lstStyle>
          <a:p>
            <a:r>
              <a:rPr lang="en-US" dirty="0" err="1" smtClean="0"/>
              <a:t>HyeIn</a:t>
            </a:r>
            <a:r>
              <a:rPr lang="en-US" dirty="0" smtClean="0"/>
              <a:t> Kim</a:t>
            </a:r>
          </a:p>
          <a:p>
            <a:r>
              <a:rPr lang="en-US" dirty="0" smtClean="0"/>
              <a:t>Winter 2013</a:t>
            </a:r>
            <a:endParaRPr lang="en-US" dirty="0"/>
          </a:p>
        </p:txBody>
      </p:sp>
      <p:pic>
        <p:nvPicPr>
          <p:cNvPr id="5" name="Picture 4" descr="cse_logo_80x13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1582" y="266701"/>
            <a:ext cx="1322918" cy="789220"/>
          </a:xfrm>
          <a:prstGeom prst="rect">
            <a:avLst/>
          </a:prstGeom>
          <a:noFill/>
        </p:spPr>
      </p:pic>
      <p:pic>
        <p:nvPicPr>
          <p:cNvPr id="6" name="Picture 14" descr="WashingtonColorSeal-21-cli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38887"/>
            <a:ext cx="83820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63524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Adjacency Matrix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295400"/>
            <a:ext cx="9323917" cy="5562600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5203" y="5737399"/>
            <a:ext cx="89987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lvl="0" indent="-45720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6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Space Requirement:  </a:t>
            </a:r>
            <a:endParaRPr lang="en-US" sz="36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90604" y="1787180"/>
            <a:ext cx="3364871" cy="2885002"/>
            <a:chOff x="2781300" y="1987034"/>
            <a:chExt cx="3364871" cy="2885002"/>
          </a:xfrm>
        </p:grpSpPr>
        <p:sp>
          <p:nvSpPr>
            <p:cNvPr id="6" name="Oval 5"/>
            <p:cNvSpPr>
              <a:spLocks noChangeAspect="1" noChangeArrowheads="1"/>
            </p:cNvSpPr>
            <p:nvPr/>
          </p:nvSpPr>
          <p:spPr bwMode="auto">
            <a:xfrm>
              <a:off x="5829300" y="3511034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/>
                <a:t>f</a:t>
              </a:r>
              <a:endParaRPr lang="en-US" sz="2000" dirty="0"/>
            </a:p>
          </p:txBody>
        </p:sp>
        <p:sp>
          <p:nvSpPr>
            <p:cNvPr id="7" name="Oval 6"/>
            <p:cNvSpPr>
              <a:spLocks noChangeAspect="1" noChangeArrowheads="1"/>
            </p:cNvSpPr>
            <p:nvPr/>
          </p:nvSpPr>
          <p:spPr bwMode="auto">
            <a:xfrm>
              <a:off x="2781300" y="3739634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 smtClean="0"/>
                <a:t>e</a:t>
              </a:r>
              <a:endParaRPr lang="en-US" dirty="0"/>
            </a:p>
          </p:txBody>
        </p:sp>
        <p:sp>
          <p:nvSpPr>
            <p:cNvPr id="8" name="Oval 7"/>
            <p:cNvSpPr>
              <a:spLocks noChangeAspect="1" noChangeArrowheads="1"/>
            </p:cNvSpPr>
            <p:nvPr/>
          </p:nvSpPr>
          <p:spPr bwMode="auto">
            <a:xfrm>
              <a:off x="4394697" y="2086422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/>
                <a:t>d</a:t>
              </a:r>
              <a:endParaRPr lang="en-US" sz="2000" dirty="0"/>
            </a:p>
          </p:txBody>
        </p:sp>
        <p:sp>
          <p:nvSpPr>
            <p:cNvPr id="9" name="Oval 8"/>
            <p:cNvSpPr>
              <a:spLocks noChangeAspect="1" noChangeArrowheads="1"/>
            </p:cNvSpPr>
            <p:nvPr/>
          </p:nvSpPr>
          <p:spPr bwMode="auto">
            <a:xfrm>
              <a:off x="3238500" y="3130034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/>
                <a:t>b</a:t>
              </a:r>
              <a:endParaRPr lang="en-US" sz="2000" dirty="0"/>
            </a:p>
          </p:txBody>
        </p:sp>
        <p:sp>
          <p:nvSpPr>
            <p:cNvPr id="10" name="Oval 9"/>
            <p:cNvSpPr>
              <a:spLocks noChangeAspect="1" noChangeArrowheads="1"/>
            </p:cNvSpPr>
            <p:nvPr/>
          </p:nvSpPr>
          <p:spPr bwMode="auto">
            <a:xfrm>
              <a:off x="3086100" y="1987034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/>
                <a:t>a</a:t>
              </a:r>
              <a:endParaRPr lang="en-US" sz="2000" dirty="0"/>
            </a:p>
          </p:txBody>
        </p:sp>
        <p:sp>
          <p:nvSpPr>
            <p:cNvPr id="11" name="Oval 10"/>
            <p:cNvSpPr>
              <a:spLocks noChangeAspect="1" noChangeArrowheads="1"/>
            </p:cNvSpPr>
            <p:nvPr/>
          </p:nvSpPr>
          <p:spPr bwMode="auto">
            <a:xfrm>
              <a:off x="4394697" y="3229422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 smtClean="0"/>
                <a:t>c</a:t>
              </a:r>
              <a:endParaRPr lang="en-US" dirty="0"/>
            </a:p>
          </p:txBody>
        </p:sp>
        <p:cxnSp>
          <p:nvCxnSpPr>
            <p:cNvPr id="12" name="Straight Arrow Connector 11"/>
            <p:cNvCxnSpPr>
              <a:stCxn id="10" idx="5"/>
              <a:endCxn id="11" idx="1"/>
            </p:cNvCxnSpPr>
            <p:nvPr/>
          </p:nvCxnSpPr>
          <p:spPr>
            <a:xfrm>
              <a:off x="3356566" y="2238151"/>
              <a:ext cx="1084536" cy="10343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10" idx="6"/>
              <a:endCxn id="8" idx="2"/>
            </p:cNvCxnSpPr>
            <p:nvPr/>
          </p:nvCxnSpPr>
          <p:spPr>
            <a:xfrm>
              <a:off x="3402971" y="2134135"/>
              <a:ext cx="991726" cy="993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10" idx="4"/>
              <a:endCxn id="9" idx="0"/>
            </p:cNvCxnSpPr>
            <p:nvPr/>
          </p:nvCxnSpPr>
          <p:spPr>
            <a:xfrm>
              <a:off x="3244536" y="2281236"/>
              <a:ext cx="152400" cy="84879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9" idx="6"/>
              <a:endCxn id="11" idx="2"/>
            </p:cNvCxnSpPr>
            <p:nvPr/>
          </p:nvCxnSpPr>
          <p:spPr>
            <a:xfrm>
              <a:off x="3555371" y="3277135"/>
              <a:ext cx="839326" cy="993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8" idx="4"/>
              <a:endCxn id="11" idx="0"/>
            </p:cNvCxnSpPr>
            <p:nvPr/>
          </p:nvCxnSpPr>
          <p:spPr>
            <a:xfrm rot="5400000">
              <a:off x="4128734" y="2805023"/>
              <a:ext cx="84879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1" idx="4"/>
              <a:endCxn id="7" idx="7"/>
            </p:cNvCxnSpPr>
            <p:nvPr/>
          </p:nvCxnSpPr>
          <p:spPr>
            <a:xfrm flipH="1">
              <a:off x="3051766" y="3523624"/>
              <a:ext cx="1501367" cy="25909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10" idx="3"/>
              <a:endCxn id="7" idx="0"/>
            </p:cNvCxnSpPr>
            <p:nvPr/>
          </p:nvCxnSpPr>
          <p:spPr>
            <a:xfrm flipH="1">
              <a:off x="2939736" y="2238151"/>
              <a:ext cx="192769" cy="150148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/>
            <p:cNvSpPr>
              <a:spLocks noChangeAspect="1" noChangeArrowheads="1"/>
            </p:cNvSpPr>
            <p:nvPr/>
          </p:nvSpPr>
          <p:spPr bwMode="auto">
            <a:xfrm>
              <a:off x="5143500" y="3511034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/>
                <a:t>g</a:t>
              </a:r>
              <a:endParaRPr lang="en-US" sz="2000" dirty="0"/>
            </a:p>
          </p:txBody>
        </p:sp>
        <p:cxnSp>
          <p:nvCxnSpPr>
            <p:cNvPr id="20" name="Straight Arrow Connector 19"/>
            <p:cNvCxnSpPr>
              <a:stCxn id="19" idx="6"/>
              <a:endCxn id="6" idx="2"/>
            </p:cNvCxnSpPr>
            <p:nvPr/>
          </p:nvCxnSpPr>
          <p:spPr>
            <a:xfrm>
              <a:off x="5460371" y="3658135"/>
              <a:ext cx="368929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endCxn id="19" idx="2"/>
            </p:cNvCxnSpPr>
            <p:nvPr/>
          </p:nvCxnSpPr>
          <p:spPr>
            <a:xfrm>
              <a:off x="4686300" y="3434834"/>
              <a:ext cx="457200" cy="22330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8" idx="5"/>
              <a:endCxn id="6" idx="0"/>
            </p:cNvCxnSpPr>
            <p:nvPr/>
          </p:nvCxnSpPr>
          <p:spPr>
            <a:xfrm>
              <a:off x="4665163" y="2337539"/>
              <a:ext cx="1322573" cy="117349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/>
            <p:cNvSpPr>
              <a:spLocks noChangeAspect="1" noChangeArrowheads="1"/>
            </p:cNvSpPr>
            <p:nvPr/>
          </p:nvSpPr>
          <p:spPr bwMode="auto">
            <a:xfrm>
              <a:off x="4533900" y="4577834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/>
                <a:t>h</a:t>
              </a:r>
              <a:endParaRPr lang="en-US" sz="2000" dirty="0"/>
            </a:p>
          </p:txBody>
        </p:sp>
        <p:sp>
          <p:nvSpPr>
            <p:cNvPr id="24" name="Oval 23"/>
            <p:cNvSpPr>
              <a:spLocks noChangeAspect="1" noChangeArrowheads="1"/>
            </p:cNvSpPr>
            <p:nvPr/>
          </p:nvSpPr>
          <p:spPr bwMode="auto">
            <a:xfrm>
              <a:off x="5753100" y="4349234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err="1" smtClean="0"/>
                <a:t>i</a:t>
              </a:r>
              <a:endParaRPr lang="en-US" sz="2000" dirty="0"/>
            </a:p>
          </p:txBody>
        </p:sp>
        <p:cxnSp>
          <p:nvCxnSpPr>
            <p:cNvPr id="25" name="Straight Arrow Connector 24"/>
            <p:cNvCxnSpPr>
              <a:stCxn id="7" idx="5"/>
              <a:endCxn id="23" idx="2"/>
            </p:cNvCxnSpPr>
            <p:nvPr/>
          </p:nvCxnSpPr>
          <p:spPr>
            <a:xfrm>
              <a:off x="3051766" y="3990751"/>
              <a:ext cx="1482134" cy="73418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19" idx="4"/>
              <a:endCxn id="24" idx="1"/>
            </p:cNvCxnSpPr>
            <p:nvPr/>
          </p:nvCxnSpPr>
          <p:spPr>
            <a:xfrm>
              <a:off x="5301936" y="3805236"/>
              <a:ext cx="497569" cy="58708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6" idx="4"/>
              <a:endCxn id="24" idx="0"/>
            </p:cNvCxnSpPr>
            <p:nvPr/>
          </p:nvCxnSpPr>
          <p:spPr>
            <a:xfrm flipH="1">
              <a:off x="5911536" y="3805236"/>
              <a:ext cx="76200" cy="54399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23" idx="6"/>
              <a:endCxn id="24" idx="2"/>
            </p:cNvCxnSpPr>
            <p:nvPr/>
          </p:nvCxnSpPr>
          <p:spPr>
            <a:xfrm flipV="1">
              <a:off x="4850771" y="4496335"/>
              <a:ext cx="902329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23" idx="0"/>
              <a:endCxn id="19" idx="3"/>
            </p:cNvCxnSpPr>
            <p:nvPr/>
          </p:nvCxnSpPr>
          <p:spPr>
            <a:xfrm flipV="1">
              <a:off x="4692336" y="3762151"/>
              <a:ext cx="497569" cy="81568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693111"/>
              </p:ext>
            </p:extLst>
          </p:nvPr>
        </p:nvGraphicFramePr>
        <p:xfrm>
          <a:off x="4298592" y="1397000"/>
          <a:ext cx="4428620" cy="408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862"/>
                <a:gridCol w="442862"/>
                <a:gridCol w="442862"/>
                <a:gridCol w="442862"/>
                <a:gridCol w="442862"/>
                <a:gridCol w="442862"/>
                <a:gridCol w="442862"/>
                <a:gridCol w="442862"/>
                <a:gridCol w="442862"/>
                <a:gridCol w="442862"/>
              </a:tblGrid>
              <a:tr h="408506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f\t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g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h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112715" y="5798954"/>
            <a:ext cx="114145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3366FF"/>
                </a:solidFill>
              </a:rPr>
              <a:t>| V |</a:t>
            </a:r>
            <a:r>
              <a:rPr lang="en-US" sz="3200" b="1" baseline="30000" dirty="0" smtClean="0">
                <a:solidFill>
                  <a:srgbClr val="3366FF"/>
                </a:solidFill>
              </a:rPr>
              <a:t>2</a:t>
            </a:r>
            <a:endParaRPr lang="en-US" sz="3200" b="1" baseline="300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724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Adjacency Matrix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295400"/>
            <a:ext cx="9323917" cy="5562600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5204" y="1568864"/>
            <a:ext cx="2731377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Get </a:t>
            </a:r>
            <a:r>
              <a:rPr lang="en-US" sz="3200" b="1" kern="0" dirty="0" err="1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indegree</a:t>
            </a:r>
            <a:r>
              <a:rPr lang="en-US" sz="32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:  </a:t>
            </a:r>
            <a:endParaRPr lang="en-US" sz="32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8562550"/>
              </p:ext>
            </p:extLst>
          </p:nvPr>
        </p:nvGraphicFramePr>
        <p:xfrm>
          <a:off x="4374577" y="1397000"/>
          <a:ext cx="4428620" cy="408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862"/>
                <a:gridCol w="442862"/>
                <a:gridCol w="442862"/>
                <a:gridCol w="442862"/>
                <a:gridCol w="442862"/>
                <a:gridCol w="442862"/>
                <a:gridCol w="442862"/>
                <a:gridCol w="442862"/>
                <a:gridCol w="442862"/>
                <a:gridCol w="442862"/>
              </a:tblGrid>
              <a:tr h="408506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f\t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g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h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115391" y="1636924"/>
            <a:ext cx="12047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O(|V|)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78199" y="2306040"/>
            <a:ext cx="3078308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Get </a:t>
            </a:r>
            <a:r>
              <a:rPr lang="en-US" sz="3200" b="1" kern="0" dirty="0" err="1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outdegree</a:t>
            </a:r>
            <a:r>
              <a:rPr lang="en-US" sz="32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:  </a:t>
            </a:r>
            <a:endParaRPr lang="en-US" sz="32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9484" y="3088059"/>
            <a:ext cx="3078308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Find an edge:  </a:t>
            </a:r>
            <a:endParaRPr lang="en-US" sz="32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22479" y="3849082"/>
            <a:ext cx="3078308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Insert an edge:  </a:t>
            </a:r>
            <a:endParaRPr lang="en-US" sz="32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33334" y="4631102"/>
            <a:ext cx="3078308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Delete an edge:  </a:t>
            </a:r>
            <a:endParaRPr lang="en-US" sz="32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137102" y="2354896"/>
            <a:ext cx="12047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O(|V|)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147957" y="3117047"/>
            <a:ext cx="8332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O(1)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169850" y="3910638"/>
            <a:ext cx="8332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O(1)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169850" y="4703175"/>
            <a:ext cx="8332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O(1)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45203" y="5786485"/>
            <a:ext cx="89987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8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- Dense graph |E| &gt;&gt;&gt; |V|, so good for dense graph</a:t>
            </a:r>
            <a:r>
              <a:rPr lang="en-US" sz="28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 </a:t>
            </a:r>
            <a:endParaRPr lang="en-US" sz="28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06125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6" grpId="0"/>
      <p:bldP spid="37" grpId="0"/>
      <p:bldP spid="38" grpId="0"/>
      <p:bldP spid="39" grpId="0"/>
      <p:bldP spid="4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Adjacency List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295400"/>
            <a:ext cx="9323917" cy="5562600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5203" y="5737399"/>
            <a:ext cx="89987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lvl="0" indent="-45720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6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Space Requirement:  </a:t>
            </a:r>
            <a:endParaRPr lang="en-US" sz="36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877639" y="2011137"/>
            <a:ext cx="3364871" cy="2885002"/>
            <a:chOff x="2781300" y="1987034"/>
            <a:chExt cx="3364871" cy="2885002"/>
          </a:xfrm>
        </p:grpSpPr>
        <p:sp>
          <p:nvSpPr>
            <p:cNvPr id="6" name="Oval 5"/>
            <p:cNvSpPr>
              <a:spLocks noChangeAspect="1" noChangeArrowheads="1"/>
            </p:cNvSpPr>
            <p:nvPr/>
          </p:nvSpPr>
          <p:spPr bwMode="auto">
            <a:xfrm>
              <a:off x="5829300" y="3511034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/>
                <a:t>f</a:t>
              </a:r>
              <a:endParaRPr lang="en-US" sz="2000" dirty="0"/>
            </a:p>
          </p:txBody>
        </p:sp>
        <p:sp>
          <p:nvSpPr>
            <p:cNvPr id="7" name="Oval 6"/>
            <p:cNvSpPr>
              <a:spLocks noChangeAspect="1" noChangeArrowheads="1"/>
            </p:cNvSpPr>
            <p:nvPr/>
          </p:nvSpPr>
          <p:spPr bwMode="auto">
            <a:xfrm>
              <a:off x="2781300" y="3739634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 smtClean="0"/>
                <a:t>e</a:t>
              </a:r>
              <a:endParaRPr lang="en-US" dirty="0"/>
            </a:p>
          </p:txBody>
        </p:sp>
        <p:sp>
          <p:nvSpPr>
            <p:cNvPr id="8" name="Oval 7"/>
            <p:cNvSpPr>
              <a:spLocks noChangeAspect="1" noChangeArrowheads="1"/>
            </p:cNvSpPr>
            <p:nvPr/>
          </p:nvSpPr>
          <p:spPr bwMode="auto">
            <a:xfrm>
              <a:off x="4394697" y="2086422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/>
                <a:t>d</a:t>
              </a:r>
              <a:endParaRPr lang="en-US" sz="2000" dirty="0"/>
            </a:p>
          </p:txBody>
        </p:sp>
        <p:sp>
          <p:nvSpPr>
            <p:cNvPr id="9" name="Oval 8"/>
            <p:cNvSpPr>
              <a:spLocks noChangeAspect="1" noChangeArrowheads="1"/>
            </p:cNvSpPr>
            <p:nvPr/>
          </p:nvSpPr>
          <p:spPr bwMode="auto">
            <a:xfrm>
              <a:off x="3238500" y="3130034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/>
                <a:t>b</a:t>
              </a:r>
              <a:endParaRPr lang="en-US" sz="2000" dirty="0"/>
            </a:p>
          </p:txBody>
        </p:sp>
        <p:sp>
          <p:nvSpPr>
            <p:cNvPr id="10" name="Oval 9"/>
            <p:cNvSpPr>
              <a:spLocks noChangeAspect="1" noChangeArrowheads="1"/>
            </p:cNvSpPr>
            <p:nvPr/>
          </p:nvSpPr>
          <p:spPr bwMode="auto">
            <a:xfrm>
              <a:off x="3086100" y="1987034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/>
                <a:t>a</a:t>
              </a:r>
              <a:endParaRPr lang="en-US" sz="2000" dirty="0"/>
            </a:p>
          </p:txBody>
        </p:sp>
        <p:sp>
          <p:nvSpPr>
            <p:cNvPr id="11" name="Oval 10"/>
            <p:cNvSpPr>
              <a:spLocks noChangeAspect="1" noChangeArrowheads="1"/>
            </p:cNvSpPr>
            <p:nvPr/>
          </p:nvSpPr>
          <p:spPr bwMode="auto">
            <a:xfrm>
              <a:off x="4394697" y="3229422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 smtClean="0"/>
                <a:t>c</a:t>
              </a:r>
              <a:endParaRPr lang="en-US" dirty="0"/>
            </a:p>
          </p:txBody>
        </p:sp>
        <p:cxnSp>
          <p:nvCxnSpPr>
            <p:cNvPr id="12" name="Straight Arrow Connector 11"/>
            <p:cNvCxnSpPr>
              <a:stCxn id="10" idx="5"/>
              <a:endCxn id="11" idx="1"/>
            </p:cNvCxnSpPr>
            <p:nvPr/>
          </p:nvCxnSpPr>
          <p:spPr>
            <a:xfrm>
              <a:off x="3356566" y="2238151"/>
              <a:ext cx="1084536" cy="10343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10" idx="6"/>
              <a:endCxn id="8" idx="2"/>
            </p:cNvCxnSpPr>
            <p:nvPr/>
          </p:nvCxnSpPr>
          <p:spPr>
            <a:xfrm>
              <a:off x="3402971" y="2134135"/>
              <a:ext cx="991726" cy="993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10" idx="4"/>
              <a:endCxn id="9" idx="0"/>
            </p:cNvCxnSpPr>
            <p:nvPr/>
          </p:nvCxnSpPr>
          <p:spPr>
            <a:xfrm>
              <a:off x="3244536" y="2281236"/>
              <a:ext cx="152400" cy="84879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9" idx="6"/>
              <a:endCxn id="11" idx="2"/>
            </p:cNvCxnSpPr>
            <p:nvPr/>
          </p:nvCxnSpPr>
          <p:spPr>
            <a:xfrm>
              <a:off x="3555371" y="3277135"/>
              <a:ext cx="839326" cy="993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8" idx="4"/>
              <a:endCxn id="11" idx="0"/>
            </p:cNvCxnSpPr>
            <p:nvPr/>
          </p:nvCxnSpPr>
          <p:spPr>
            <a:xfrm rot="5400000">
              <a:off x="4128734" y="2805023"/>
              <a:ext cx="84879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1" idx="4"/>
              <a:endCxn id="7" idx="7"/>
            </p:cNvCxnSpPr>
            <p:nvPr/>
          </p:nvCxnSpPr>
          <p:spPr>
            <a:xfrm flipH="1">
              <a:off x="3051766" y="3523624"/>
              <a:ext cx="1501367" cy="25909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10" idx="3"/>
              <a:endCxn id="7" idx="0"/>
            </p:cNvCxnSpPr>
            <p:nvPr/>
          </p:nvCxnSpPr>
          <p:spPr>
            <a:xfrm flipH="1">
              <a:off x="2939736" y="2238151"/>
              <a:ext cx="192769" cy="150148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/>
            <p:cNvSpPr>
              <a:spLocks noChangeAspect="1" noChangeArrowheads="1"/>
            </p:cNvSpPr>
            <p:nvPr/>
          </p:nvSpPr>
          <p:spPr bwMode="auto">
            <a:xfrm>
              <a:off x="5143500" y="3511034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/>
                <a:t>g</a:t>
              </a:r>
              <a:endParaRPr lang="en-US" sz="2000" dirty="0"/>
            </a:p>
          </p:txBody>
        </p:sp>
        <p:cxnSp>
          <p:nvCxnSpPr>
            <p:cNvPr id="20" name="Straight Arrow Connector 19"/>
            <p:cNvCxnSpPr>
              <a:stCxn id="19" idx="6"/>
              <a:endCxn id="6" idx="2"/>
            </p:cNvCxnSpPr>
            <p:nvPr/>
          </p:nvCxnSpPr>
          <p:spPr>
            <a:xfrm>
              <a:off x="5460371" y="3658135"/>
              <a:ext cx="368929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endCxn id="19" idx="2"/>
            </p:cNvCxnSpPr>
            <p:nvPr/>
          </p:nvCxnSpPr>
          <p:spPr>
            <a:xfrm>
              <a:off x="4686300" y="3434834"/>
              <a:ext cx="457200" cy="22330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8" idx="5"/>
              <a:endCxn id="6" idx="0"/>
            </p:cNvCxnSpPr>
            <p:nvPr/>
          </p:nvCxnSpPr>
          <p:spPr>
            <a:xfrm>
              <a:off x="4665163" y="2337539"/>
              <a:ext cx="1322573" cy="117349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/>
            <p:cNvSpPr>
              <a:spLocks noChangeAspect="1" noChangeArrowheads="1"/>
            </p:cNvSpPr>
            <p:nvPr/>
          </p:nvSpPr>
          <p:spPr bwMode="auto">
            <a:xfrm>
              <a:off x="4533900" y="4577834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/>
                <a:t>h</a:t>
              </a:r>
              <a:endParaRPr lang="en-US" sz="2000" dirty="0"/>
            </a:p>
          </p:txBody>
        </p:sp>
        <p:sp>
          <p:nvSpPr>
            <p:cNvPr id="24" name="Oval 23"/>
            <p:cNvSpPr>
              <a:spLocks noChangeAspect="1" noChangeArrowheads="1"/>
            </p:cNvSpPr>
            <p:nvPr/>
          </p:nvSpPr>
          <p:spPr bwMode="auto">
            <a:xfrm>
              <a:off x="5753100" y="4349234"/>
              <a:ext cx="316871" cy="29420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err="1" smtClean="0"/>
                <a:t>i</a:t>
              </a:r>
              <a:endParaRPr lang="en-US" sz="2000" dirty="0"/>
            </a:p>
          </p:txBody>
        </p:sp>
        <p:cxnSp>
          <p:nvCxnSpPr>
            <p:cNvPr id="25" name="Straight Arrow Connector 24"/>
            <p:cNvCxnSpPr>
              <a:stCxn id="7" idx="5"/>
              <a:endCxn id="23" idx="2"/>
            </p:cNvCxnSpPr>
            <p:nvPr/>
          </p:nvCxnSpPr>
          <p:spPr>
            <a:xfrm>
              <a:off x="3051766" y="3990751"/>
              <a:ext cx="1482134" cy="73418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19" idx="4"/>
              <a:endCxn id="24" idx="1"/>
            </p:cNvCxnSpPr>
            <p:nvPr/>
          </p:nvCxnSpPr>
          <p:spPr>
            <a:xfrm>
              <a:off x="5301936" y="3805236"/>
              <a:ext cx="497569" cy="58708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6" idx="4"/>
              <a:endCxn id="24" idx="0"/>
            </p:cNvCxnSpPr>
            <p:nvPr/>
          </p:nvCxnSpPr>
          <p:spPr>
            <a:xfrm flipH="1">
              <a:off x="5911536" y="3805236"/>
              <a:ext cx="76200" cy="54399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23" idx="6"/>
              <a:endCxn id="24" idx="2"/>
            </p:cNvCxnSpPr>
            <p:nvPr/>
          </p:nvCxnSpPr>
          <p:spPr>
            <a:xfrm flipV="1">
              <a:off x="4850771" y="4496335"/>
              <a:ext cx="902329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23" idx="0"/>
              <a:endCxn id="19" idx="3"/>
            </p:cNvCxnSpPr>
            <p:nvPr/>
          </p:nvCxnSpPr>
          <p:spPr>
            <a:xfrm flipV="1">
              <a:off x="4692336" y="3762151"/>
              <a:ext cx="497569" cy="81568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5646871"/>
              </p:ext>
            </p:extLst>
          </p:nvPr>
        </p:nvGraphicFramePr>
        <p:xfrm>
          <a:off x="5156135" y="1324599"/>
          <a:ext cx="3234795" cy="408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959"/>
                <a:gridCol w="646959"/>
                <a:gridCol w="646959"/>
                <a:gridCol w="646959"/>
                <a:gridCol w="646959"/>
              </a:tblGrid>
              <a:tr h="408506"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g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h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112715" y="5798954"/>
            <a:ext cx="233048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3366FF"/>
                </a:solidFill>
              </a:rPr>
              <a:t>O(|V| + |E|)</a:t>
            </a:r>
            <a:endParaRPr lang="en-US" sz="3200" b="1" baseline="300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433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Adjacency List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295400"/>
            <a:ext cx="9323917" cy="5562600"/>
          </a:xfrm>
        </p:spPr>
        <p:txBody>
          <a:bodyPr/>
          <a:lstStyle/>
          <a:p>
            <a:pPr marL="22860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Calibri" charset="0"/>
              </a:rPr>
              <a:t>-  Let d = </a:t>
            </a:r>
            <a:r>
              <a:rPr lang="en-US" sz="2800" dirty="0" err="1" smtClean="0">
                <a:solidFill>
                  <a:schemeClr val="tx1"/>
                </a:solidFill>
                <a:latin typeface="Calibri" charset="0"/>
              </a:rPr>
              <a:t>outdegree</a:t>
            </a:r>
            <a:endParaRPr lang="en-US" sz="2800" dirty="0" smtClean="0">
              <a:solidFill>
                <a:schemeClr val="tx1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5204" y="1883688"/>
            <a:ext cx="2731377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Get </a:t>
            </a:r>
            <a:r>
              <a:rPr lang="en-US" sz="3200" b="1" kern="0" dirty="0" err="1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indegree</a:t>
            </a:r>
            <a:r>
              <a:rPr lang="en-US" sz="32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:  </a:t>
            </a:r>
            <a:endParaRPr lang="en-US" sz="32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67361" y="1951748"/>
            <a:ext cx="18999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O(|V|+|E|)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78199" y="2620864"/>
            <a:ext cx="3078308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Get </a:t>
            </a:r>
            <a:r>
              <a:rPr lang="en-US" sz="3200" b="1" kern="0" dirty="0" err="1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outdegree</a:t>
            </a:r>
            <a:r>
              <a:rPr lang="en-US" sz="32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:  </a:t>
            </a:r>
            <a:endParaRPr lang="en-US" sz="32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9484" y="3402883"/>
            <a:ext cx="3078308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Find an edge:  </a:t>
            </a:r>
            <a:endParaRPr lang="en-US" sz="32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22479" y="4163906"/>
            <a:ext cx="3078308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Insert an edge:  </a:t>
            </a:r>
            <a:endParaRPr lang="en-US" sz="32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33334" y="4945926"/>
            <a:ext cx="3078308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Delete an edge:  </a:t>
            </a:r>
            <a:endParaRPr lang="en-US" sz="32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256507" y="2669720"/>
            <a:ext cx="21339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O(d), </a:t>
            </a:r>
            <a:r>
              <a:rPr lang="en-US" sz="1600" b="1" dirty="0" smtClean="0">
                <a:solidFill>
                  <a:srgbClr val="3366FF"/>
                </a:solidFill>
              </a:rPr>
              <a:t>O(1) possible</a:t>
            </a:r>
            <a:endParaRPr lang="en-US" sz="1600" b="1" baseline="30000" dirty="0">
              <a:solidFill>
                <a:srgbClr val="3366FF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289072" y="3431871"/>
            <a:ext cx="8439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O(d)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310965" y="4225462"/>
            <a:ext cx="8332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O(1)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332675" y="5017999"/>
            <a:ext cx="8439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O(d)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45203" y="5786485"/>
            <a:ext cx="89987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8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- Sparse graph |V| &gt;&gt;&gt; d, so good for sparse graph</a:t>
            </a:r>
            <a:r>
              <a:rPr lang="en-US" sz="28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 </a:t>
            </a:r>
            <a:endParaRPr lang="en-US" sz="28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9035311"/>
              </p:ext>
            </p:extLst>
          </p:nvPr>
        </p:nvGraphicFramePr>
        <p:xfrm>
          <a:off x="5470931" y="1295400"/>
          <a:ext cx="3234795" cy="408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959"/>
                <a:gridCol w="646959"/>
                <a:gridCol w="646959"/>
                <a:gridCol w="646959"/>
                <a:gridCol w="646959"/>
              </a:tblGrid>
              <a:tr h="408506"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g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h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8506"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8527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6" grpId="0"/>
      <p:bldP spid="37" grpId="0"/>
      <p:bldP spid="38" grpId="0"/>
      <p:bldP spid="3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2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Topological Sort</a:t>
            </a:r>
            <a:endParaRPr lang="en-US" dirty="0"/>
          </a:p>
        </p:txBody>
      </p:sp>
      <p:sp>
        <p:nvSpPr>
          <p:cNvPr id="36762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 smtClean="0">
              <a:latin typeface="Courier New" charset="0"/>
            </a:endParaRPr>
          </a:p>
          <a:p>
            <a:endParaRPr lang="en-US" i="1" dirty="0"/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838200" y="4038600"/>
            <a:ext cx="77724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Tx/>
              <a:buNone/>
              <a:tabLst>
                <a:tab pos="860425" algn="l"/>
                <a:tab pos="1143000" algn="l"/>
                <a:tab pos="1431925" algn="l"/>
                <a:tab pos="1774825" algn="l"/>
              </a:tabLst>
              <a:defRPr sz="2400">
                <a:solidFill>
                  <a:srgbClr val="262626"/>
                </a:solidFill>
                <a:latin typeface="Calibri" charset="0"/>
                <a:ea typeface="ＭＳ Ｐゴシック" charset="0"/>
                <a:cs typeface="+mn-cs"/>
              </a:defRPr>
            </a:lvl1pPr>
            <a:lvl2pPr marL="854075" indent="-2794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D4D4D"/>
              </a:buClr>
              <a:buFont typeface="Wingdings" charset="0"/>
              <a:buChar char="§"/>
              <a:tabLst>
                <a:tab pos="860425" algn="l"/>
                <a:tab pos="1143000" algn="l"/>
                <a:tab pos="1431925" algn="l"/>
                <a:tab pos="1774825" algn="l"/>
              </a:tabLst>
              <a:defRPr sz="2200">
                <a:solidFill>
                  <a:srgbClr val="404040"/>
                </a:solidFill>
                <a:latin typeface="+mn-lt"/>
                <a:ea typeface="ＭＳ Ｐゴシック" charset="0"/>
              </a:defRPr>
            </a:lvl2pPr>
            <a:lvl3pPr marL="1143000" indent="-1746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CC"/>
              </a:buClr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  <a:defRPr sz="2000">
                <a:solidFill>
                  <a:srgbClr val="4D4D4D"/>
                </a:solidFill>
                <a:latin typeface="+mn-lt"/>
                <a:ea typeface="ＭＳ Ｐゴシック" charset="0"/>
              </a:defRPr>
            </a:lvl3pPr>
            <a:lvl4pPr marL="1430338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96646"/>
              </a:buClr>
              <a:buFont typeface="Wingdings" charset="0"/>
              <a:buChar char="§"/>
              <a:tabLst>
                <a:tab pos="860425" algn="l"/>
                <a:tab pos="1143000" algn="l"/>
                <a:tab pos="1431925" algn="l"/>
                <a:tab pos="1774825" algn="l"/>
              </a:tabLst>
              <a:defRPr sz="2000">
                <a:solidFill>
                  <a:srgbClr val="4D4D4D"/>
                </a:solidFill>
                <a:latin typeface="+mn-lt"/>
                <a:ea typeface="ＭＳ Ｐゴシック" charset="0"/>
              </a:defRPr>
            </a:lvl4pPr>
            <a:lvl5pPr marL="1765300" indent="-220663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60425" algn="l"/>
                <a:tab pos="1143000" algn="l"/>
                <a:tab pos="1431925" algn="l"/>
                <a:tab pos="1774825" algn="l"/>
              </a:tabLst>
              <a:defRPr sz="2000">
                <a:solidFill>
                  <a:srgbClr val="4D4D4D"/>
                </a:solidFill>
                <a:latin typeface="+mn-lt"/>
                <a:ea typeface="ＭＳ Ｐゴシック" charset="0"/>
              </a:defRPr>
            </a:lvl5pPr>
            <a:lvl6pPr marL="2222500" indent="-220663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4D4D4D"/>
                </a:solidFill>
                <a:latin typeface="+mn-lt"/>
              </a:defRPr>
            </a:lvl6pPr>
            <a:lvl7pPr marL="2679700" indent="-220663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4D4D4D"/>
                </a:solidFill>
                <a:latin typeface="+mn-lt"/>
              </a:defRPr>
            </a:lvl7pPr>
            <a:lvl8pPr marL="3136900" indent="-220663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4D4D4D"/>
                </a:solidFill>
                <a:latin typeface="+mn-lt"/>
              </a:defRPr>
            </a:lvl8pPr>
            <a:lvl9pPr marL="3594100" indent="-220663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4D4D4D"/>
                </a:solidFill>
                <a:latin typeface="+mn-lt"/>
              </a:defRPr>
            </a:lvl9pPr>
          </a:lstStyle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Courier New" charset="0"/>
              </a:rPr>
              <a:t>Get linear order of tasks </a:t>
            </a:r>
          </a:p>
          <a:p>
            <a:r>
              <a:rPr lang="en-US" dirty="0" smtClean="0">
                <a:latin typeface="Courier New" charset="0"/>
              </a:rPr>
              <a:t>with dependencies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715155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Topological Sort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7"/>
            <a:ext cx="8890265" cy="5562600"/>
          </a:xfrm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pPr>
              <a:spcBef>
                <a:spcPts val="0"/>
              </a:spcBef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Given a set of tasks with precedence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constraints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, 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     </a:t>
            </a: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find a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linear order of the tasks</a:t>
            </a:r>
            <a:endParaRPr lang="en-US" sz="3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r>
              <a:rPr lang="en-US" sz="32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Calibri" charset="0"/>
              </a:rPr>
              <a:t>- No topological ordering in graph with cycle</a:t>
            </a:r>
          </a:p>
          <a:p>
            <a:pPr marL="228600" indent="0">
              <a:buNone/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Calibri" charset="0"/>
              </a:rPr>
              <a:t>  - Possible to have many topological ordering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Calibri" charset="0"/>
              </a:rPr>
              <a:t> </a:t>
            </a:r>
            <a:endParaRPr lang="en-US" sz="1400" dirty="0" smtClean="0">
              <a:solidFill>
                <a:schemeClr val="bg1">
                  <a:lumMod val="50000"/>
                </a:schemeClr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14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880476" y="3861635"/>
            <a:ext cx="3549255" cy="2378815"/>
            <a:chOff x="1981200" y="2514600"/>
            <a:chExt cx="2667000" cy="2819400"/>
          </a:xfrm>
        </p:grpSpPr>
        <p:sp>
          <p:nvSpPr>
            <p:cNvPr id="6" name="Oval 4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3276600" y="25146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</a:p>
          </p:txBody>
        </p:sp>
        <p:sp>
          <p:nvSpPr>
            <p:cNvPr id="7" name="Oval 5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4267200" y="44196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F</a:t>
              </a:r>
            </a:p>
          </p:txBody>
        </p:sp>
        <p:sp>
          <p:nvSpPr>
            <p:cNvPr id="8" name="Oval 6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3581400" y="35052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D</a:t>
              </a:r>
            </a:p>
          </p:txBody>
        </p:sp>
        <p:sp>
          <p:nvSpPr>
            <p:cNvPr id="9" name="Oval 7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1981200" y="28194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10" name="Oval 8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2133600" y="38862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C</a:t>
              </a:r>
            </a:p>
          </p:txBody>
        </p:sp>
        <p:sp>
          <p:nvSpPr>
            <p:cNvPr id="11" name="Oval 9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2667000" y="49530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B</a:t>
              </a:r>
            </a:p>
          </p:txBody>
        </p:sp>
        <p:sp>
          <p:nvSpPr>
            <p:cNvPr id="18" name="Line 16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 flipV="1">
              <a:off x="2362200" y="2743200"/>
              <a:ext cx="8382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2362200" y="3124200"/>
              <a:ext cx="11430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18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2209800" y="3200400"/>
              <a:ext cx="1524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19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3886200" y="3886200"/>
              <a:ext cx="3810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25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>
              <a:off x="3581400" y="2971800"/>
              <a:ext cx="1524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26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2362200" y="4267200"/>
              <a:ext cx="4572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2514600" y="4114800"/>
              <a:ext cx="160020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755649" y="3934150"/>
            <a:ext cx="3499519" cy="2499304"/>
            <a:chOff x="4495800" y="1981200"/>
            <a:chExt cx="3657600" cy="3200400"/>
          </a:xfrm>
        </p:grpSpPr>
        <p:sp>
          <p:nvSpPr>
            <p:cNvPr id="36" name="Oval 6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4495800" y="3352800"/>
              <a:ext cx="381000" cy="381000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B</a:t>
              </a:r>
            </a:p>
          </p:txBody>
        </p:sp>
        <p:sp>
          <p:nvSpPr>
            <p:cNvPr id="37" name="Oval 7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5410200" y="1981200"/>
              <a:ext cx="381000" cy="381000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38" name="Oval 8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7010400" y="4800600"/>
              <a:ext cx="381000" cy="381000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D</a:t>
              </a:r>
            </a:p>
          </p:txBody>
        </p:sp>
        <p:sp>
          <p:nvSpPr>
            <p:cNvPr id="39" name="Oval 9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7772400" y="3352800"/>
              <a:ext cx="381000" cy="381000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E</a:t>
              </a:r>
            </a:p>
          </p:txBody>
        </p:sp>
        <p:sp>
          <p:nvSpPr>
            <p:cNvPr id="40" name="Oval 10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7010400" y="1981200"/>
              <a:ext cx="381000" cy="381000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F</a:t>
              </a:r>
            </a:p>
          </p:txBody>
        </p:sp>
        <p:sp>
          <p:nvSpPr>
            <p:cNvPr id="41" name="Oval 11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334000" y="4800600"/>
              <a:ext cx="381000" cy="381000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C</a:t>
              </a:r>
            </a:p>
          </p:txBody>
        </p:sp>
        <p:sp>
          <p:nvSpPr>
            <p:cNvPr id="42" name="Line 13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>
              <a:off x="5715000" y="4953000"/>
              <a:ext cx="1295400" cy="76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14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V="1">
              <a:off x="7315200" y="3733800"/>
              <a:ext cx="609600" cy="1066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15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flipH="1">
              <a:off x="4724400" y="2362200"/>
              <a:ext cx="762000" cy="990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16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flipH="1" flipV="1">
              <a:off x="5791200" y="2133600"/>
              <a:ext cx="1219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Line 17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4800600" y="3733800"/>
              <a:ext cx="609600" cy="1066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Line 18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 flipH="1" flipV="1">
              <a:off x="7315200" y="2286000"/>
              <a:ext cx="609600" cy="1066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282355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Topological Sort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7"/>
            <a:ext cx="8890265" cy="5562600"/>
          </a:xfrm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pPr>
              <a:spcBef>
                <a:spcPts val="0"/>
              </a:spcBef>
            </a:pP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  Topological sort algorithm</a:t>
            </a:r>
            <a:endParaRPr lang="en-US" sz="36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Choose a vertex v with </a:t>
            </a:r>
            <a:r>
              <a:rPr lang="en-US" sz="3200" dirty="0" err="1" smtClean="0">
                <a:solidFill>
                  <a:srgbClr val="262626"/>
                </a:solidFill>
                <a:latin typeface="Calibri" charset="0"/>
              </a:rPr>
              <a:t>indegree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0</a:t>
            </a:r>
            <a:endParaRPr lang="en-US" sz="3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Output v &amp;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Remove v and all of its edges</a:t>
            </a:r>
            <a:endParaRPr lang="en-US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- Repeat until no more vertices left</a:t>
            </a:r>
            <a:endParaRPr lang="en-US" sz="1800" dirty="0" smtClean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77278" y="3937624"/>
            <a:ext cx="3549255" cy="2378815"/>
            <a:chOff x="1981200" y="2514600"/>
            <a:chExt cx="2667000" cy="2819400"/>
          </a:xfrm>
        </p:grpSpPr>
        <p:sp>
          <p:nvSpPr>
            <p:cNvPr id="5" name="Oval 4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276600" y="25146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</a:p>
          </p:txBody>
        </p:sp>
        <p:sp>
          <p:nvSpPr>
            <p:cNvPr id="6" name="Oval 5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267200" y="44196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F</a:t>
              </a:r>
            </a:p>
          </p:txBody>
        </p:sp>
        <p:sp>
          <p:nvSpPr>
            <p:cNvPr id="7" name="Oval 6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3581400" y="35052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D</a:t>
              </a:r>
            </a:p>
          </p:txBody>
        </p:sp>
        <p:sp>
          <p:nvSpPr>
            <p:cNvPr id="8" name="Oval 7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1981200" y="28194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9" name="Oval 8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2133600" y="38862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C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2667000" y="49530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B</a:t>
              </a:r>
            </a:p>
          </p:txBody>
        </p:sp>
        <p:sp>
          <p:nvSpPr>
            <p:cNvPr id="11" name="Line 16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flipV="1">
              <a:off x="2362200" y="2743200"/>
              <a:ext cx="8382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7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2362200" y="3124200"/>
              <a:ext cx="11430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8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2209800" y="3200400"/>
              <a:ext cx="1524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9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3886200" y="3886200"/>
              <a:ext cx="3810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25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3581400" y="2971800"/>
              <a:ext cx="1524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26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2362200" y="4267200"/>
              <a:ext cx="4572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27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2514600" y="4114800"/>
              <a:ext cx="160020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4953460" y="3880402"/>
            <a:ext cx="3346440" cy="2378815"/>
            <a:chOff x="2133600" y="2514600"/>
            <a:chExt cx="2514600" cy="2819400"/>
          </a:xfrm>
        </p:grpSpPr>
        <p:sp>
          <p:nvSpPr>
            <p:cNvPr id="20" name="Oval 19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3276600" y="25146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</a:p>
          </p:txBody>
        </p:sp>
        <p:sp>
          <p:nvSpPr>
            <p:cNvPr id="21" name="Oval 20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4267200" y="44196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F</a:t>
              </a:r>
            </a:p>
          </p:txBody>
        </p:sp>
        <p:sp>
          <p:nvSpPr>
            <p:cNvPr id="22" name="Oval 21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3581400" y="35052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D</a:t>
              </a:r>
            </a:p>
          </p:txBody>
        </p:sp>
        <p:sp>
          <p:nvSpPr>
            <p:cNvPr id="24" name="Oval 23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133600" y="38862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C</a:t>
              </a:r>
            </a:p>
          </p:txBody>
        </p:sp>
        <p:sp>
          <p:nvSpPr>
            <p:cNvPr id="25" name="Oval 2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667000" y="49530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B</a:t>
              </a:r>
            </a:p>
          </p:txBody>
        </p:sp>
        <p:sp>
          <p:nvSpPr>
            <p:cNvPr id="29" name="Line 19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3886200" y="3886200"/>
              <a:ext cx="3810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25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>
              <a:off x="3581400" y="2971800"/>
              <a:ext cx="1524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26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2362200" y="4267200"/>
              <a:ext cx="4572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27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2514600" y="4114800"/>
              <a:ext cx="160020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7765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Topological Sort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7"/>
            <a:ext cx="8890265" cy="5562600"/>
          </a:xfrm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30589" y="5280463"/>
            <a:ext cx="24070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 C B E D F</a:t>
            </a:r>
            <a:endParaRPr lang="en-US" sz="3600" dirty="0"/>
          </a:p>
        </p:txBody>
      </p:sp>
      <p:grpSp>
        <p:nvGrpSpPr>
          <p:cNvPr id="19" name="Group 18"/>
          <p:cNvGrpSpPr/>
          <p:nvPr/>
        </p:nvGrpSpPr>
        <p:grpSpPr>
          <a:xfrm>
            <a:off x="592947" y="1565879"/>
            <a:ext cx="2839403" cy="2537523"/>
            <a:chOff x="2133600" y="2514600"/>
            <a:chExt cx="2514600" cy="2819400"/>
          </a:xfrm>
        </p:grpSpPr>
        <p:sp>
          <p:nvSpPr>
            <p:cNvPr id="20" name="Oval 19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3276600" y="25146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</a:p>
          </p:txBody>
        </p:sp>
        <p:sp>
          <p:nvSpPr>
            <p:cNvPr id="21" name="Oval 20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4267200" y="44196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F</a:t>
              </a:r>
            </a:p>
          </p:txBody>
        </p:sp>
        <p:sp>
          <p:nvSpPr>
            <p:cNvPr id="22" name="Oval 21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3581400" y="35052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D</a:t>
              </a:r>
            </a:p>
          </p:txBody>
        </p:sp>
        <p:sp>
          <p:nvSpPr>
            <p:cNvPr id="23" name="Oval 22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2133600" y="38862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C</a:t>
              </a:r>
            </a:p>
          </p:txBody>
        </p:sp>
        <p:sp>
          <p:nvSpPr>
            <p:cNvPr id="24" name="Oval 23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2667000" y="49530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B</a:t>
              </a:r>
            </a:p>
          </p:txBody>
        </p:sp>
        <p:sp>
          <p:nvSpPr>
            <p:cNvPr id="25" name="Line 19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3886200" y="3886200"/>
              <a:ext cx="3810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5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3581400" y="2971800"/>
              <a:ext cx="1524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26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>
              <a:off x="2362200" y="4267200"/>
              <a:ext cx="4572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27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2514600" y="4114800"/>
              <a:ext cx="160020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4258520" y="1769269"/>
            <a:ext cx="2129553" cy="1928769"/>
            <a:chOff x="3048000" y="2514600"/>
            <a:chExt cx="1600200" cy="2286000"/>
          </a:xfrm>
        </p:grpSpPr>
        <p:sp>
          <p:nvSpPr>
            <p:cNvPr id="30" name="Oval 29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276600" y="25146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</a:p>
          </p:txBody>
        </p:sp>
        <p:sp>
          <p:nvSpPr>
            <p:cNvPr id="31" name="Oval 30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267200" y="44196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F</a:t>
              </a:r>
            </a:p>
          </p:txBody>
        </p:sp>
        <p:sp>
          <p:nvSpPr>
            <p:cNvPr id="32" name="Oval 31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3581400" y="35052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D</a:t>
              </a:r>
            </a:p>
          </p:txBody>
        </p:sp>
        <p:sp>
          <p:nvSpPr>
            <p:cNvPr id="34" name="Oval 33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3048000" y="4086890"/>
              <a:ext cx="381000" cy="380999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B</a:t>
              </a:r>
            </a:p>
          </p:txBody>
        </p:sp>
        <p:sp>
          <p:nvSpPr>
            <p:cNvPr id="35" name="Line 19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3886200" y="3886200"/>
              <a:ext cx="3810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25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3581400" y="2971800"/>
              <a:ext cx="1524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6819320" y="1708134"/>
            <a:ext cx="1825331" cy="1703061"/>
            <a:chOff x="3276600" y="2514600"/>
            <a:chExt cx="1371600" cy="2286000"/>
          </a:xfrm>
        </p:grpSpPr>
        <p:sp>
          <p:nvSpPr>
            <p:cNvPr id="40" name="Oval 39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3276600" y="25146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E</a:t>
              </a:r>
            </a:p>
          </p:txBody>
        </p:sp>
        <p:sp>
          <p:nvSpPr>
            <p:cNvPr id="41" name="Oval 40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4267200" y="44196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F</a:t>
              </a:r>
            </a:p>
          </p:txBody>
        </p:sp>
        <p:sp>
          <p:nvSpPr>
            <p:cNvPr id="42" name="Oval 41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581400" y="35052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D</a:t>
              </a:r>
            </a:p>
          </p:txBody>
        </p:sp>
        <p:sp>
          <p:nvSpPr>
            <p:cNvPr id="44" name="Line 19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3886200" y="3886200"/>
              <a:ext cx="3810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25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3581400" y="2971800"/>
              <a:ext cx="1524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1023160" y="5181285"/>
            <a:ext cx="1419702" cy="965068"/>
            <a:chOff x="3581400" y="3505200"/>
            <a:chExt cx="1066800" cy="1295400"/>
          </a:xfrm>
        </p:grpSpPr>
        <p:sp>
          <p:nvSpPr>
            <p:cNvPr id="48" name="Oval 47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4267200" y="44196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F</a:t>
              </a:r>
            </a:p>
          </p:txBody>
        </p:sp>
        <p:sp>
          <p:nvSpPr>
            <p:cNvPr id="49" name="Oval 48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3581400" y="3505200"/>
              <a:ext cx="381000" cy="381000"/>
            </a:xfrm>
            <a:prstGeom prst="ellipse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D</a:t>
              </a:r>
            </a:p>
          </p:txBody>
        </p:sp>
        <p:sp>
          <p:nvSpPr>
            <p:cNvPr id="50" name="Line 19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>
              <a:off x="3886200" y="3886200"/>
              <a:ext cx="3810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3" name="Oval 5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751483" y="5460835"/>
            <a:ext cx="507037" cy="283843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944212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5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Topological Sort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7"/>
            <a:ext cx="8890265" cy="5562600"/>
          </a:xfrm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pPr>
              <a:spcBef>
                <a:spcPts val="0"/>
              </a:spcBef>
            </a:pP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Topological sort Runtime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8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Choose a vertex v with </a:t>
            </a:r>
            <a:r>
              <a:rPr lang="en-US" sz="3200" dirty="0" err="1" smtClean="0">
                <a:solidFill>
                  <a:srgbClr val="262626"/>
                </a:solidFill>
                <a:latin typeface="Calibri" charset="0"/>
              </a:rPr>
              <a:t>indegree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0 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- Output v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&amp;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Remove v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11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0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- Remove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all of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v’s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edges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800" dirty="0" smtClean="0">
              <a:solidFill>
                <a:srgbClr val="262626"/>
              </a:solidFill>
              <a:latin typeface="Calibri" charset="0"/>
            </a:endParaRPr>
          </a:p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Total Runtime:</a:t>
            </a: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12426" y="2520160"/>
            <a:ext cx="390683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Single step (No Q / Q):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873599" y="2570860"/>
            <a:ext cx="12047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O(|V|)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12426" y="3027164"/>
            <a:ext cx="295104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7F7F7F"/>
                </a:solidFill>
              </a:rPr>
              <a:t>Total (No Q / Q):</a:t>
            </a:r>
            <a:endParaRPr lang="en-US" sz="3200" baseline="30000" dirty="0">
              <a:solidFill>
                <a:srgbClr val="7F7F7F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513744" y="3028944"/>
            <a:ext cx="12047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O(|V|)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982931" y="3990068"/>
            <a:ext cx="113905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7F7F7F"/>
                </a:solidFill>
              </a:rPr>
              <a:t>Total:</a:t>
            </a:r>
            <a:endParaRPr lang="en-US" sz="3200" baseline="30000" dirty="0">
              <a:solidFill>
                <a:srgbClr val="7F7F7F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541704" y="4051624"/>
            <a:ext cx="12047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O(|V|)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961221" y="4726737"/>
            <a:ext cx="113905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7F7F7F"/>
                </a:solidFill>
              </a:rPr>
              <a:t>Total:</a:t>
            </a:r>
            <a:endParaRPr lang="en-US" sz="3200" baseline="30000" dirty="0">
              <a:solidFill>
                <a:srgbClr val="7F7F7F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546309" y="4769328"/>
            <a:ext cx="11675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O(|E|)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513744" y="2547245"/>
            <a:ext cx="8332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O(1)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896527" y="3034440"/>
            <a:ext cx="13260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O(|V|</a:t>
            </a:r>
            <a:r>
              <a:rPr lang="en-US" sz="2800" b="1" baseline="30000" dirty="0" smtClean="0">
                <a:solidFill>
                  <a:srgbClr val="3366FF"/>
                </a:solidFill>
              </a:rPr>
              <a:t>2</a:t>
            </a:r>
            <a:r>
              <a:rPr lang="en-US" sz="2800" b="1" dirty="0" smtClean="0">
                <a:solidFill>
                  <a:srgbClr val="3366FF"/>
                </a:solidFill>
              </a:rPr>
              <a:t>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791083" y="5555592"/>
            <a:ext cx="37433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O(|V|</a:t>
            </a:r>
            <a:r>
              <a:rPr lang="en-US" sz="2800" b="1" baseline="30000" dirty="0" smtClean="0">
                <a:solidFill>
                  <a:srgbClr val="3366FF"/>
                </a:solidFill>
              </a:rPr>
              <a:t>2</a:t>
            </a:r>
            <a:r>
              <a:rPr lang="en-US" sz="2800" b="1" dirty="0" smtClean="0">
                <a:solidFill>
                  <a:srgbClr val="3366FF"/>
                </a:solidFill>
              </a:rPr>
              <a:t>+|E|)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No Queue</a:t>
            </a:r>
            <a:endParaRPr lang="en-US" sz="2800" baseline="30000" dirty="0"/>
          </a:p>
        </p:txBody>
      </p:sp>
      <p:sp>
        <p:nvSpPr>
          <p:cNvPr id="49" name="TextBox 48"/>
          <p:cNvSpPr txBox="1"/>
          <p:nvPr/>
        </p:nvSpPr>
        <p:spPr>
          <a:xfrm>
            <a:off x="3801938" y="6096843"/>
            <a:ext cx="32008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O(|V|+|E|)    </a:t>
            </a:r>
            <a:r>
              <a:rPr lang="en-US" sz="2800" dirty="0" smtClean="0">
                <a:solidFill>
                  <a:srgbClr val="000000"/>
                </a:solidFill>
              </a:rPr>
              <a:t>Queue</a:t>
            </a:r>
            <a:endParaRPr lang="en-US" sz="2800" baseline="30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3485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5" grpId="0"/>
      <p:bldP spid="40" grpId="0"/>
      <p:bldP spid="45" grpId="0"/>
      <p:bldP spid="46" grpId="0"/>
      <p:bldP spid="47" grpId="0"/>
      <p:bldP spid="48" grpId="0"/>
      <p:bldP spid="4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2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Graph Traversal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>
                <a:latin typeface="Courier New" charset="0"/>
              </a:rPr>
              <a:t>B</a:t>
            </a:r>
            <a:r>
              <a:rPr lang="en-US" dirty="0" smtClean="0">
                <a:latin typeface="Courier New" charset="0"/>
              </a:rPr>
              <a:t>FS &amp; DFS</a:t>
            </a:r>
            <a:endParaRPr lang="en-US" dirty="0" smtClean="0">
              <a:latin typeface="Courier New" charset="0"/>
            </a:endParaRP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5399301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Agenda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97000"/>
            <a:ext cx="9144000" cy="5461000"/>
          </a:xfrm>
        </p:spPr>
        <p:txBody>
          <a:bodyPr/>
          <a:lstStyle/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b="1" dirty="0" smtClean="0">
                <a:latin typeface="Arial"/>
                <a:cs typeface="Arial"/>
              </a:rPr>
              <a:t>Graph Review</a:t>
            </a:r>
            <a:endParaRPr lang="en-US" sz="32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3200" dirty="0">
                <a:latin typeface="Arial"/>
                <a:cs typeface="Arial"/>
              </a:rPr>
              <a:t>   </a:t>
            </a:r>
            <a:r>
              <a:rPr lang="en-US" sz="3200" dirty="0" smtClean="0">
                <a:latin typeface="Arial"/>
                <a:cs typeface="Arial"/>
              </a:rPr>
              <a:t>  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-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Graph Terminologies</a:t>
            </a:r>
            <a:endParaRPr lang="en-US" sz="32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 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  -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Graph Representations: matrix &amp; list</a:t>
            </a:r>
            <a:endParaRPr lang="en-US" sz="32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 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  -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Topological sort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    - Graph traversal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: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BFS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, D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FS</a:t>
            </a:r>
            <a:endParaRPr lang="en-US" sz="32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 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  -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Shortest Path: </a:t>
            </a:r>
            <a:r>
              <a:rPr lang="en-US" sz="3200" dirty="0" err="1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Dijkstra’s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Algorithm</a:t>
            </a:r>
            <a:endParaRPr lang="en-US" sz="3200" dirty="0" smtClean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 sz="14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  <a:p>
            <a:r>
              <a:rPr lang="en-US" sz="3200" b="1" dirty="0">
                <a:latin typeface="Arial"/>
                <a:cs typeface="Arial"/>
              </a:rPr>
              <a:t> </a:t>
            </a:r>
            <a:r>
              <a:rPr lang="en-US" sz="3200" b="1" dirty="0" smtClean="0">
                <a:latin typeface="Arial"/>
                <a:cs typeface="Arial"/>
              </a:rPr>
              <a:t> </a:t>
            </a:r>
            <a:r>
              <a:rPr lang="en-US" sz="3200" b="1" dirty="0" smtClean="0">
                <a:latin typeface="Arial"/>
                <a:cs typeface="Arial"/>
              </a:rPr>
              <a:t>Project 3 Introduction</a:t>
            </a:r>
            <a:endParaRPr lang="en-US" sz="3200" b="1" dirty="0" smtClean="0">
              <a:latin typeface="Arial"/>
              <a:cs typeface="Arial"/>
            </a:endParaRPr>
          </a:p>
          <a:p>
            <a:pPr marL="228600" indent="0">
              <a:buNone/>
            </a:pPr>
            <a:r>
              <a:rPr lang="en-US" sz="3200" b="1" dirty="0">
                <a:solidFill>
                  <a:srgbClr val="FFFFFF">
                    <a:lumMod val="50000"/>
                  </a:srgbClr>
                </a:solidFill>
                <a:latin typeface="Arial"/>
                <a:cs typeface="Arial"/>
              </a:rPr>
              <a:t> </a:t>
            </a:r>
            <a:r>
              <a:rPr lang="en-US" sz="3200" b="1" dirty="0" smtClean="0">
                <a:solidFill>
                  <a:srgbClr val="FFFFFF">
                    <a:lumMod val="50000"/>
                  </a:srgbClr>
                </a:solidFill>
                <a:latin typeface="Arial"/>
                <a:cs typeface="Arial"/>
              </a:rPr>
              <a:t>   </a:t>
            </a:r>
            <a:r>
              <a:rPr lang="en-US" sz="3200" dirty="0" smtClean="0">
                <a:solidFill>
                  <a:srgbClr val="FFFFFF">
                    <a:lumMod val="50000"/>
                  </a:srgbClr>
                </a:solidFill>
                <a:latin typeface="Arial"/>
                <a:cs typeface="Arial"/>
              </a:rPr>
              <a:t>- </a:t>
            </a:r>
            <a:r>
              <a:rPr lang="en-US" sz="3200" dirty="0" smtClean="0">
                <a:solidFill>
                  <a:srgbClr val="FFFFFF">
                    <a:lumMod val="50000"/>
                  </a:srgbClr>
                </a:solidFill>
                <a:latin typeface="Arial"/>
                <a:cs typeface="Arial"/>
              </a:rPr>
              <a:t>Analyzing US census data</a:t>
            </a: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320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Breadth First Search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6"/>
            <a:ext cx="8890265" cy="5575283"/>
          </a:xfrm>
          <a:ln>
            <a:solidFill>
              <a:schemeClr val="tx1"/>
            </a:solidFill>
          </a:ln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pPr>
              <a:spcBef>
                <a:spcPts val="0"/>
              </a:spcBef>
            </a:pP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Pick the shallowest unmarked node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8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Use queue, new node go to the end</a:t>
            </a:r>
            <a:endParaRPr lang="en-US" sz="3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200" dirty="0" smtClean="0">
                <a:solidFill>
                  <a:srgbClr val="262626"/>
                </a:solidFill>
                <a:latin typeface="Calibri" charset="0"/>
              </a:rPr>
              <a:t>                                           </a:t>
            </a: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8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801938" y="2861940"/>
            <a:ext cx="5012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Start with the root in the queue</a:t>
            </a:r>
            <a:endParaRPr lang="en-US" sz="2800" baseline="300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820361" y="2717513"/>
            <a:ext cx="2390718" cy="1646421"/>
            <a:chOff x="1685930" y="3281707"/>
            <a:chExt cx="2952914" cy="2143548"/>
          </a:xfrm>
        </p:grpSpPr>
        <p:sp>
          <p:nvSpPr>
            <p:cNvPr id="17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18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19" name="AutoShape 10"/>
            <p:cNvCxnSpPr>
              <a:cxnSpLocks noChangeShapeType="1"/>
              <a:stCxn id="18" idx="3"/>
              <a:endCxn id="17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0" name="AutoShape 11"/>
            <p:cNvCxnSpPr>
              <a:cxnSpLocks noChangeShapeType="1"/>
              <a:stCxn id="18" idx="5"/>
              <a:endCxn id="27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1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22" name="AutoShape 16"/>
            <p:cNvCxnSpPr>
              <a:cxnSpLocks noChangeShapeType="1"/>
              <a:stCxn id="17" idx="3"/>
              <a:endCxn id="21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24" name="AutoShape 19"/>
            <p:cNvCxnSpPr>
              <a:cxnSpLocks noChangeShapeType="1"/>
              <a:stCxn id="17" idx="5"/>
              <a:endCxn id="23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7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29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30" name="AutoShape 36"/>
            <p:cNvCxnSpPr>
              <a:cxnSpLocks noChangeShapeType="1"/>
              <a:stCxn id="27" idx="3"/>
              <a:endCxn id="29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1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32" name="AutoShape 39"/>
            <p:cNvCxnSpPr>
              <a:cxnSpLocks noChangeShapeType="1"/>
              <a:stCxn id="27" idx="5"/>
              <a:endCxn id="31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aphicFrame>
        <p:nvGraphicFramePr>
          <p:cNvPr id="36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6591217"/>
              </p:ext>
            </p:extLst>
          </p:nvPr>
        </p:nvGraphicFramePr>
        <p:xfrm>
          <a:off x="4048062" y="3541230"/>
          <a:ext cx="1813651" cy="396204"/>
        </p:xfrm>
        <a:graphic>
          <a:graphicData uri="http://schemas.openxmlformats.org/drawingml/2006/table">
            <a:tbl>
              <a:tblPr/>
              <a:tblGrid>
                <a:gridCol w="1141929"/>
                <a:gridCol w="671722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Queue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A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3853158"/>
              </p:ext>
            </p:extLst>
          </p:nvPr>
        </p:nvGraphicFramePr>
        <p:xfrm>
          <a:off x="4048062" y="5875949"/>
          <a:ext cx="2627777" cy="396204"/>
        </p:xfrm>
        <a:graphic>
          <a:graphicData uri="http://schemas.openxmlformats.org/drawingml/2006/table">
            <a:tbl>
              <a:tblPr/>
              <a:tblGrid>
                <a:gridCol w="1207357"/>
                <a:gridCol w="710210"/>
                <a:gridCol w="710210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Queue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B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C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pSp>
        <p:nvGrpSpPr>
          <p:cNvPr id="38" name="Group 37"/>
          <p:cNvGrpSpPr/>
          <p:nvPr/>
        </p:nvGrpSpPr>
        <p:grpSpPr>
          <a:xfrm>
            <a:off x="891325" y="4799555"/>
            <a:ext cx="2390718" cy="1646421"/>
            <a:chOff x="1685930" y="3281707"/>
            <a:chExt cx="2952914" cy="2143548"/>
          </a:xfrm>
        </p:grpSpPr>
        <p:sp>
          <p:nvSpPr>
            <p:cNvPr id="41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2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43" name="AutoShape 10"/>
            <p:cNvCxnSpPr>
              <a:cxnSpLocks noChangeShapeType="1"/>
              <a:stCxn id="42" idx="3"/>
              <a:endCxn id="41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0" name="AutoShape 11"/>
            <p:cNvCxnSpPr>
              <a:cxnSpLocks noChangeShapeType="1"/>
              <a:stCxn id="42" idx="5"/>
              <a:endCxn id="55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1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52" name="AutoShape 16"/>
            <p:cNvCxnSpPr>
              <a:cxnSpLocks noChangeShapeType="1"/>
              <a:stCxn id="41" idx="3"/>
              <a:endCxn id="51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3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54" name="AutoShape 19"/>
            <p:cNvCxnSpPr>
              <a:cxnSpLocks noChangeShapeType="1"/>
              <a:stCxn id="41" idx="5"/>
              <a:endCxn id="53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5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6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57" name="AutoShape 36"/>
            <p:cNvCxnSpPr>
              <a:cxnSpLocks noChangeShapeType="1"/>
              <a:stCxn id="55" idx="3"/>
              <a:endCxn id="56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8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59" name="AutoShape 39"/>
            <p:cNvCxnSpPr>
              <a:cxnSpLocks noChangeShapeType="1"/>
              <a:stCxn id="55" idx="5"/>
              <a:endCxn id="58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60" name="TextBox 59"/>
          <p:cNvSpPr txBox="1"/>
          <p:nvPr/>
        </p:nvSpPr>
        <p:spPr>
          <a:xfrm>
            <a:off x="3877922" y="4790097"/>
            <a:ext cx="50123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Pop one out, mark it,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put its child into the queue</a:t>
            </a:r>
            <a:endParaRPr lang="en-US" sz="2800" baseline="30000" dirty="0"/>
          </a:p>
        </p:txBody>
      </p:sp>
    </p:spTree>
    <p:extLst>
      <p:ext uri="{BB962C8B-B14F-4D97-AF65-F5344CB8AC3E}">
        <p14:creationId xmlns:p14="http://schemas.microsoft.com/office/powerpoint/2010/main" val="2526859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6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Breadth First Search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6"/>
            <a:ext cx="8890265" cy="5575283"/>
          </a:xfrm>
          <a:ln>
            <a:solidFill>
              <a:schemeClr val="tx1"/>
            </a:solidFill>
          </a:ln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pPr>
              <a:spcBef>
                <a:spcPts val="0"/>
              </a:spcBef>
            </a:pP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Pick the shallowest unmarked node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8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Use queue, new node go to the end</a:t>
            </a:r>
            <a:endParaRPr lang="en-US" sz="3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200" dirty="0" smtClean="0">
                <a:solidFill>
                  <a:srgbClr val="262626"/>
                </a:solidFill>
                <a:latin typeface="Calibri" charset="0"/>
              </a:rPr>
              <a:t>                                           </a:t>
            </a: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8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801938" y="2735296"/>
            <a:ext cx="5012342" cy="1241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/>
              <a:t>Pop one out, mark it, </a:t>
            </a:r>
          </a:p>
          <a:p>
            <a:r>
              <a:rPr lang="en-US" sz="2800" dirty="0"/>
              <a:t> put its child into the queue</a:t>
            </a:r>
            <a:endParaRPr lang="en-US" sz="2800" baseline="30000" dirty="0"/>
          </a:p>
          <a:p>
            <a:endParaRPr lang="en-US" sz="2800" baseline="300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820361" y="2717513"/>
            <a:ext cx="2390718" cy="1646421"/>
            <a:chOff x="1685930" y="3281707"/>
            <a:chExt cx="2952914" cy="2143548"/>
          </a:xfrm>
        </p:grpSpPr>
        <p:sp>
          <p:nvSpPr>
            <p:cNvPr id="17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18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19" name="AutoShape 10"/>
            <p:cNvCxnSpPr>
              <a:cxnSpLocks noChangeShapeType="1"/>
              <a:stCxn id="18" idx="3"/>
              <a:endCxn id="17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0" name="AutoShape 11"/>
            <p:cNvCxnSpPr>
              <a:cxnSpLocks noChangeShapeType="1"/>
              <a:stCxn id="18" idx="5"/>
              <a:endCxn id="27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1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22" name="AutoShape 16"/>
            <p:cNvCxnSpPr>
              <a:cxnSpLocks noChangeShapeType="1"/>
              <a:stCxn id="17" idx="3"/>
              <a:endCxn id="21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24" name="AutoShape 19"/>
            <p:cNvCxnSpPr>
              <a:cxnSpLocks noChangeShapeType="1"/>
              <a:stCxn id="17" idx="5"/>
              <a:endCxn id="23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7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29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30" name="AutoShape 36"/>
            <p:cNvCxnSpPr>
              <a:cxnSpLocks noChangeShapeType="1"/>
              <a:stCxn id="27" idx="3"/>
              <a:endCxn id="29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1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32" name="AutoShape 39"/>
            <p:cNvCxnSpPr>
              <a:cxnSpLocks noChangeShapeType="1"/>
              <a:stCxn id="27" idx="5"/>
              <a:endCxn id="31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aphicFrame>
        <p:nvGraphicFramePr>
          <p:cNvPr id="36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8230080"/>
              </p:ext>
            </p:extLst>
          </p:nvPr>
        </p:nvGraphicFramePr>
        <p:xfrm>
          <a:off x="4048062" y="3778559"/>
          <a:ext cx="3040267" cy="396204"/>
        </p:xfrm>
        <a:graphic>
          <a:graphicData uri="http://schemas.openxmlformats.org/drawingml/2006/table">
            <a:tbl>
              <a:tblPr/>
              <a:tblGrid>
                <a:gridCol w="1099672"/>
                <a:gridCol w="646865"/>
                <a:gridCol w="646865"/>
                <a:gridCol w="646865"/>
              </a:tblGrid>
              <a:tr h="2993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Queue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C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D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591251"/>
              </p:ext>
            </p:extLst>
          </p:nvPr>
        </p:nvGraphicFramePr>
        <p:xfrm>
          <a:off x="4048062" y="5875949"/>
          <a:ext cx="3680714" cy="396204"/>
        </p:xfrm>
        <a:graphic>
          <a:graphicData uri="http://schemas.openxmlformats.org/drawingml/2006/table">
            <a:tbl>
              <a:tblPr/>
              <a:tblGrid>
                <a:gridCol w="1097758"/>
                <a:gridCol w="645739"/>
                <a:gridCol w="645739"/>
                <a:gridCol w="645739"/>
                <a:gridCol w="645739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Queue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D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F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G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pSp>
        <p:nvGrpSpPr>
          <p:cNvPr id="38" name="Group 37"/>
          <p:cNvGrpSpPr/>
          <p:nvPr/>
        </p:nvGrpSpPr>
        <p:grpSpPr>
          <a:xfrm>
            <a:off x="891325" y="4799555"/>
            <a:ext cx="2390718" cy="1646421"/>
            <a:chOff x="1685930" y="3281707"/>
            <a:chExt cx="2952914" cy="2143548"/>
          </a:xfrm>
        </p:grpSpPr>
        <p:sp>
          <p:nvSpPr>
            <p:cNvPr id="41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2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43" name="AutoShape 10"/>
            <p:cNvCxnSpPr>
              <a:cxnSpLocks noChangeShapeType="1"/>
              <a:stCxn id="42" idx="3"/>
              <a:endCxn id="41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0" name="AutoShape 11"/>
            <p:cNvCxnSpPr>
              <a:cxnSpLocks noChangeShapeType="1"/>
              <a:stCxn id="42" idx="5"/>
              <a:endCxn id="55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1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52" name="AutoShape 16"/>
            <p:cNvCxnSpPr>
              <a:cxnSpLocks noChangeShapeType="1"/>
              <a:stCxn id="41" idx="3"/>
              <a:endCxn id="51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3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54" name="AutoShape 19"/>
            <p:cNvCxnSpPr>
              <a:cxnSpLocks noChangeShapeType="1"/>
              <a:stCxn id="41" idx="5"/>
              <a:endCxn id="53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5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6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57" name="AutoShape 36"/>
            <p:cNvCxnSpPr>
              <a:cxnSpLocks noChangeShapeType="1"/>
              <a:stCxn id="55" idx="3"/>
              <a:endCxn id="56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8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59" name="AutoShape 39"/>
            <p:cNvCxnSpPr>
              <a:cxnSpLocks noChangeShapeType="1"/>
              <a:stCxn id="55" idx="5"/>
              <a:endCxn id="58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60" name="TextBox 59"/>
          <p:cNvSpPr txBox="1"/>
          <p:nvPr/>
        </p:nvSpPr>
        <p:spPr>
          <a:xfrm>
            <a:off x="3877922" y="4790097"/>
            <a:ext cx="50123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Pop one out, mark it,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put its child into the queue</a:t>
            </a:r>
            <a:endParaRPr lang="en-US" sz="2800" baseline="30000" dirty="0"/>
          </a:p>
        </p:txBody>
      </p:sp>
    </p:spTree>
    <p:extLst>
      <p:ext uri="{BB962C8B-B14F-4D97-AF65-F5344CB8AC3E}">
        <p14:creationId xmlns:p14="http://schemas.microsoft.com/office/powerpoint/2010/main" val="37539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Breadth First Search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6"/>
            <a:ext cx="8890265" cy="5575283"/>
          </a:xfrm>
          <a:ln>
            <a:solidFill>
              <a:schemeClr val="tx1"/>
            </a:solidFill>
          </a:ln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pPr>
              <a:spcBef>
                <a:spcPts val="0"/>
              </a:spcBef>
            </a:pP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Pick the shallowest unmarked node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8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Use queue, new node go to the end</a:t>
            </a:r>
            <a:endParaRPr lang="en-US" sz="3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200" dirty="0" smtClean="0">
                <a:solidFill>
                  <a:srgbClr val="262626"/>
                </a:solidFill>
                <a:latin typeface="Calibri" charset="0"/>
              </a:rPr>
              <a:t>                                           </a:t>
            </a: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8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801938" y="2735296"/>
            <a:ext cx="5012342" cy="1241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/>
              <a:t>Pop one out, mark it, </a:t>
            </a:r>
          </a:p>
          <a:p>
            <a:r>
              <a:rPr lang="en-US" sz="2800" dirty="0"/>
              <a:t> put its child into the queue</a:t>
            </a:r>
            <a:endParaRPr lang="en-US" sz="2800" baseline="30000" dirty="0"/>
          </a:p>
          <a:p>
            <a:endParaRPr lang="en-US" sz="2800" baseline="300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820361" y="2717513"/>
            <a:ext cx="2390718" cy="1646421"/>
            <a:chOff x="1685930" y="3281707"/>
            <a:chExt cx="2952914" cy="2143548"/>
          </a:xfrm>
        </p:grpSpPr>
        <p:sp>
          <p:nvSpPr>
            <p:cNvPr id="17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18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19" name="AutoShape 10"/>
            <p:cNvCxnSpPr>
              <a:cxnSpLocks noChangeShapeType="1"/>
              <a:stCxn id="18" idx="3"/>
              <a:endCxn id="17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0" name="AutoShape 11"/>
            <p:cNvCxnSpPr>
              <a:cxnSpLocks noChangeShapeType="1"/>
              <a:stCxn id="18" idx="5"/>
              <a:endCxn id="27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1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22" name="AutoShape 16"/>
            <p:cNvCxnSpPr>
              <a:cxnSpLocks noChangeShapeType="1"/>
              <a:stCxn id="17" idx="3"/>
              <a:endCxn id="21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24" name="AutoShape 19"/>
            <p:cNvCxnSpPr>
              <a:cxnSpLocks noChangeShapeType="1"/>
              <a:stCxn id="17" idx="5"/>
              <a:endCxn id="23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7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29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30" name="AutoShape 36"/>
            <p:cNvCxnSpPr>
              <a:cxnSpLocks noChangeShapeType="1"/>
              <a:stCxn id="27" idx="3"/>
              <a:endCxn id="29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1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32" name="AutoShape 39"/>
            <p:cNvCxnSpPr>
              <a:cxnSpLocks noChangeShapeType="1"/>
              <a:stCxn id="27" idx="5"/>
              <a:endCxn id="31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aphicFrame>
        <p:nvGraphicFramePr>
          <p:cNvPr id="36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900866"/>
              </p:ext>
            </p:extLst>
          </p:nvPr>
        </p:nvGraphicFramePr>
        <p:xfrm>
          <a:off x="4048062" y="3778559"/>
          <a:ext cx="3040267" cy="396204"/>
        </p:xfrm>
        <a:graphic>
          <a:graphicData uri="http://schemas.openxmlformats.org/drawingml/2006/table">
            <a:tbl>
              <a:tblPr/>
              <a:tblGrid>
                <a:gridCol w="1099672"/>
                <a:gridCol w="646865"/>
                <a:gridCol w="646865"/>
                <a:gridCol w="646865"/>
              </a:tblGrid>
              <a:tr h="2993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Queue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F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G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793492"/>
              </p:ext>
            </p:extLst>
          </p:nvPr>
        </p:nvGraphicFramePr>
        <p:xfrm>
          <a:off x="4048062" y="5875949"/>
          <a:ext cx="2389236" cy="396204"/>
        </p:xfrm>
        <a:graphic>
          <a:graphicData uri="http://schemas.openxmlformats.org/drawingml/2006/table">
            <a:tbl>
              <a:tblPr/>
              <a:tblGrid>
                <a:gridCol w="1097758"/>
                <a:gridCol w="645739"/>
                <a:gridCol w="645739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Queue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F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G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pSp>
        <p:nvGrpSpPr>
          <p:cNvPr id="38" name="Group 37"/>
          <p:cNvGrpSpPr/>
          <p:nvPr/>
        </p:nvGrpSpPr>
        <p:grpSpPr>
          <a:xfrm>
            <a:off x="891325" y="4799555"/>
            <a:ext cx="2390718" cy="1646421"/>
            <a:chOff x="1685930" y="3281707"/>
            <a:chExt cx="2952914" cy="2143548"/>
          </a:xfrm>
        </p:grpSpPr>
        <p:sp>
          <p:nvSpPr>
            <p:cNvPr id="41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2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43" name="AutoShape 10"/>
            <p:cNvCxnSpPr>
              <a:cxnSpLocks noChangeShapeType="1"/>
              <a:stCxn id="42" idx="3"/>
              <a:endCxn id="41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0" name="AutoShape 11"/>
            <p:cNvCxnSpPr>
              <a:cxnSpLocks noChangeShapeType="1"/>
              <a:stCxn id="42" idx="5"/>
              <a:endCxn id="55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1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52" name="AutoShape 16"/>
            <p:cNvCxnSpPr>
              <a:cxnSpLocks noChangeShapeType="1"/>
              <a:stCxn id="41" idx="3"/>
              <a:endCxn id="51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3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54" name="AutoShape 19"/>
            <p:cNvCxnSpPr>
              <a:cxnSpLocks noChangeShapeType="1"/>
              <a:stCxn id="41" idx="5"/>
              <a:endCxn id="53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5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6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57" name="AutoShape 36"/>
            <p:cNvCxnSpPr>
              <a:cxnSpLocks noChangeShapeType="1"/>
              <a:stCxn id="55" idx="3"/>
              <a:endCxn id="56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8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59" name="AutoShape 39"/>
            <p:cNvCxnSpPr>
              <a:cxnSpLocks noChangeShapeType="1"/>
              <a:stCxn id="55" idx="5"/>
              <a:endCxn id="58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60" name="TextBox 59"/>
          <p:cNvSpPr txBox="1"/>
          <p:nvPr/>
        </p:nvSpPr>
        <p:spPr>
          <a:xfrm>
            <a:off x="3877922" y="4790097"/>
            <a:ext cx="50123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Pop one out, mark it,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put its child into the queue</a:t>
            </a:r>
            <a:endParaRPr lang="en-US" sz="2800" baseline="30000" dirty="0"/>
          </a:p>
        </p:txBody>
      </p:sp>
    </p:spTree>
    <p:extLst>
      <p:ext uri="{BB962C8B-B14F-4D97-AF65-F5344CB8AC3E}">
        <p14:creationId xmlns:p14="http://schemas.microsoft.com/office/powerpoint/2010/main" val="2432491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Breadth First Search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6"/>
            <a:ext cx="8890265" cy="5575283"/>
          </a:xfrm>
          <a:ln>
            <a:solidFill>
              <a:schemeClr val="tx1"/>
            </a:solidFill>
          </a:ln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pPr>
              <a:spcBef>
                <a:spcPts val="0"/>
              </a:spcBef>
            </a:pP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Pick the shallowest unmarked node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8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Use queue, new node go to the end</a:t>
            </a:r>
            <a:endParaRPr lang="en-US" sz="3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200" dirty="0" smtClean="0">
                <a:solidFill>
                  <a:srgbClr val="262626"/>
                </a:solidFill>
                <a:latin typeface="Calibri" charset="0"/>
              </a:rPr>
              <a:t>                                           </a:t>
            </a: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8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801938" y="2735296"/>
            <a:ext cx="5012342" cy="1241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/>
              <a:t>Pop one out, mark it, </a:t>
            </a:r>
          </a:p>
          <a:p>
            <a:r>
              <a:rPr lang="en-US" sz="2800" dirty="0"/>
              <a:t> put its child into the queue</a:t>
            </a:r>
            <a:endParaRPr lang="en-US" sz="2800" baseline="30000" dirty="0"/>
          </a:p>
          <a:p>
            <a:endParaRPr lang="en-US" sz="2800" baseline="300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820361" y="2717513"/>
            <a:ext cx="2390718" cy="1646421"/>
            <a:chOff x="1685930" y="3281707"/>
            <a:chExt cx="2952914" cy="2143548"/>
          </a:xfrm>
        </p:grpSpPr>
        <p:sp>
          <p:nvSpPr>
            <p:cNvPr id="17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18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19" name="AutoShape 10"/>
            <p:cNvCxnSpPr>
              <a:cxnSpLocks noChangeShapeType="1"/>
              <a:stCxn id="18" idx="3"/>
              <a:endCxn id="17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0" name="AutoShape 11"/>
            <p:cNvCxnSpPr>
              <a:cxnSpLocks noChangeShapeType="1"/>
              <a:stCxn id="18" idx="5"/>
              <a:endCxn id="27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1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22" name="AutoShape 16"/>
            <p:cNvCxnSpPr>
              <a:cxnSpLocks noChangeShapeType="1"/>
              <a:stCxn id="17" idx="3"/>
              <a:endCxn id="21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24" name="AutoShape 19"/>
            <p:cNvCxnSpPr>
              <a:cxnSpLocks noChangeShapeType="1"/>
              <a:stCxn id="17" idx="5"/>
              <a:endCxn id="23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7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29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30" name="AutoShape 36"/>
            <p:cNvCxnSpPr>
              <a:cxnSpLocks noChangeShapeType="1"/>
              <a:stCxn id="27" idx="3"/>
              <a:endCxn id="29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1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32" name="AutoShape 39"/>
            <p:cNvCxnSpPr>
              <a:cxnSpLocks noChangeShapeType="1"/>
              <a:stCxn id="27" idx="5"/>
              <a:endCxn id="31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aphicFrame>
        <p:nvGraphicFramePr>
          <p:cNvPr id="36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481952"/>
              </p:ext>
            </p:extLst>
          </p:nvPr>
        </p:nvGraphicFramePr>
        <p:xfrm>
          <a:off x="4048062" y="3778559"/>
          <a:ext cx="1746537" cy="396204"/>
        </p:xfrm>
        <a:graphic>
          <a:graphicData uri="http://schemas.openxmlformats.org/drawingml/2006/table">
            <a:tbl>
              <a:tblPr/>
              <a:tblGrid>
                <a:gridCol w="1099672"/>
                <a:gridCol w="646865"/>
              </a:tblGrid>
              <a:tr h="2993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Queue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G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58462"/>
              </p:ext>
            </p:extLst>
          </p:nvPr>
        </p:nvGraphicFramePr>
        <p:xfrm>
          <a:off x="4048062" y="5875949"/>
          <a:ext cx="1097758" cy="396204"/>
        </p:xfrm>
        <a:graphic>
          <a:graphicData uri="http://schemas.openxmlformats.org/drawingml/2006/table">
            <a:tbl>
              <a:tblPr/>
              <a:tblGrid>
                <a:gridCol w="1097758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Queue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pSp>
        <p:nvGrpSpPr>
          <p:cNvPr id="38" name="Group 37"/>
          <p:cNvGrpSpPr/>
          <p:nvPr/>
        </p:nvGrpSpPr>
        <p:grpSpPr>
          <a:xfrm>
            <a:off x="891325" y="4799555"/>
            <a:ext cx="2390718" cy="1646421"/>
            <a:chOff x="1685930" y="3281707"/>
            <a:chExt cx="2952914" cy="2143548"/>
          </a:xfrm>
        </p:grpSpPr>
        <p:sp>
          <p:nvSpPr>
            <p:cNvPr id="41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2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43" name="AutoShape 10"/>
            <p:cNvCxnSpPr>
              <a:cxnSpLocks noChangeShapeType="1"/>
              <a:stCxn id="42" idx="3"/>
              <a:endCxn id="41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0" name="AutoShape 11"/>
            <p:cNvCxnSpPr>
              <a:cxnSpLocks noChangeShapeType="1"/>
              <a:stCxn id="42" idx="5"/>
              <a:endCxn id="55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1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52" name="AutoShape 16"/>
            <p:cNvCxnSpPr>
              <a:cxnSpLocks noChangeShapeType="1"/>
              <a:stCxn id="41" idx="3"/>
              <a:endCxn id="51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3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54" name="AutoShape 19"/>
            <p:cNvCxnSpPr>
              <a:cxnSpLocks noChangeShapeType="1"/>
              <a:stCxn id="41" idx="5"/>
              <a:endCxn id="53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5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6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57" name="AutoShape 36"/>
            <p:cNvCxnSpPr>
              <a:cxnSpLocks noChangeShapeType="1"/>
              <a:stCxn id="55" idx="3"/>
              <a:endCxn id="56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8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59" name="AutoShape 39"/>
            <p:cNvCxnSpPr>
              <a:cxnSpLocks noChangeShapeType="1"/>
              <a:stCxn id="55" idx="5"/>
              <a:endCxn id="58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60" name="TextBox 59"/>
          <p:cNvSpPr txBox="1"/>
          <p:nvPr/>
        </p:nvSpPr>
        <p:spPr>
          <a:xfrm>
            <a:off x="3877922" y="4790097"/>
            <a:ext cx="50123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Pop one out, mark it,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put its child into the queue</a:t>
            </a:r>
            <a:endParaRPr lang="en-US" sz="2800" baseline="30000" dirty="0"/>
          </a:p>
        </p:txBody>
      </p:sp>
    </p:spTree>
    <p:extLst>
      <p:ext uri="{BB962C8B-B14F-4D97-AF65-F5344CB8AC3E}">
        <p14:creationId xmlns:p14="http://schemas.microsoft.com/office/powerpoint/2010/main" val="18732084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Breadth First Search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6"/>
            <a:ext cx="8890265" cy="5575283"/>
          </a:xfrm>
          <a:ln>
            <a:solidFill>
              <a:schemeClr val="tx1"/>
            </a:solidFill>
          </a:ln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pPr>
              <a:spcBef>
                <a:spcPts val="0"/>
              </a:spcBef>
            </a:pP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Pick the shallowest unmarked node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8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Use queue, new node go to the end</a:t>
            </a:r>
            <a:endParaRPr lang="en-US" sz="3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200" dirty="0" smtClean="0">
                <a:solidFill>
                  <a:srgbClr val="262626"/>
                </a:solidFill>
                <a:latin typeface="Calibri" charset="0"/>
              </a:rPr>
              <a:t>                                           </a:t>
            </a: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8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801938" y="2735296"/>
            <a:ext cx="5012342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The queue is empty, Done!</a:t>
            </a:r>
            <a:endParaRPr lang="en-US" sz="2800" baseline="30000" dirty="0"/>
          </a:p>
          <a:p>
            <a:endParaRPr lang="en-US" sz="2800" baseline="300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820361" y="2717513"/>
            <a:ext cx="2390718" cy="1646421"/>
            <a:chOff x="1685930" y="3281707"/>
            <a:chExt cx="2952914" cy="2143548"/>
          </a:xfrm>
        </p:grpSpPr>
        <p:sp>
          <p:nvSpPr>
            <p:cNvPr id="17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18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19" name="AutoShape 10"/>
            <p:cNvCxnSpPr>
              <a:cxnSpLocks noChangeShapeType="1"/>
              <a:stCxn id="18" idx="3"/>
              <a:endCxn id="17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0" name="AutoShape 11"/>
            <p:cNvCxnSpPr>
              <a:cxnSpLocks noChangeShapeType="1"/>
              <a:stCxn id="18" idx="5"/>
              <a:endCxn id="27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1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22" name="AutoShape 16"/>
            <p:cNvCxnSpPr>
              <a:cxnSpLocks noChangeShapeType="1"/>
              <a:stCxn id="17" idx="3"/>
              <a:endCxn id="21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24" name="AutoShape 19"/>
            <p:cNvCxnSpPr>
              <a:cxnSpLocks noChangeShapeType="1"/>
              <a:stCxn id="17" idx="5"/>
              <a:endCxn id="23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7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29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30" name="AutoShape 36"/>
            <p:cNvCxnSpPr>
              <a:cxnSpLocks noChangeShapeType="1"/>
              <a:stCxn id="27" idx="3"/>
              <a:endCxn id="29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1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32" name="AutoShape 39"/>
            <p:cNvCxnSpPr>
              <a:cxnSpLocks noChangeShapeType="1"/>
              <a:stCxn id="27" idx="5"/>
              <a:endCxn id="31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aphicFrame>
        <p:nvGraphicFramePr>
          <p:cNvPr id="36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252422"/>
              </p:ext>
            </p:extLst>
          </p:nvPr>
        </p:nvGraphicFramePr>
        <p:xfrm>
          <a:off x="4048062" y="3486282"/>
          <a:ext cx="1099672" cy="396204"/>
        </p:xfrm>
        <a:graphic>
          <a:graphicData uri="http://schemas.openxmlformats.org/drawingml/2006/table">
            <a:tbl>
              <a:tblPr/>
              <a:tblGrid>
                <a:gridCol w="1099672"/>
              </a:tblGrid>
              <a:tr h="2993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Queue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60" name="TextBox 59"/>
          <p:cNvSpPr txBox="1"/>
          <p:nvPr/>
        </p:nvSpPr>
        <p:spPr>
          <a:xfrm>
            <a:off x="765224" y="4702176"/>
            <a:ext cx="65107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- The order of traversal: A B C D E F G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20362" y="5377796"/>
            <a:ext cx="56166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- Let b = branching factor, h = height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Space requirement: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251361" y="5815556"/>
            <a:ext cx="9723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</a:t>
            </a:r>
            <a:r>
              <a:rPr lang="en-US" sz="2800" b="1" dirty="0" err="1" smtClean="0">
                <a:solidFill>
                  <a:srgbClr val="3366FF"/>
                </a:solidFill>
              </a:rPr>
              <a:t>b</a:t>
            </a:r>
            <a:r>
              <a:rPr lang="en-US" sz="2800" b="1" baseline="30000" dirty="0" err="1" smtClean="0">
                <a:solidFill>
                  <a:srgbClr val="3366FF"/>
                </a:solidFill>
              </a:rPr>
              <a:t>h</a:t>
            </a:r>
            <a:r>
              <a:rPr lang="en-US" sz="2800" b="1" dirty="0" smtClean="0">
                <a:solidFill>
                  <a:srgbClr val="3366FF"/>
                </a:solidFill>
              </a:rPr>
              <a:t>)    </a:t>
            </a:r>
            <a:endParaRPr lang="en-US" sz="2800" baseline="30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940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60" grpId="0"/>
      <p:bldP spid="39" grpId="0"/>
      <p:bldP spid="4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Depth First Search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6"/>
            <a:ext cx="8890265" cy="5575283"/>
          </a:xfrm>
          <a:ln>
            <a:solidFill>
              <a:schemeClr val="tx1"/>
            </a:solidFill>
          </a:ln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pPr>
              <a:spcBef>
                <a:spcPts val="0"/>
              </a:spcBef>
            </a:pP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Pick the deepest unmarked node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8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Use stack, new node go to the top</a:t>
            </a:r>
            <a:endParaRPr lang="en-US" sz="3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200" dirty="0" smtClean="0">
                <a:solidFill>
                  <a:srgbClr val="262626"/>
                </a:solidFill>
                <a:latin typeface="Calibri" charset="0"/>
              </a:rPr>
              <a:t>                                           </a:t>
            </a: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8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801938" y="2861940"/>
            <a:ext cx="5012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Start with the root in the stack</a:t>
            </a:r>
            <a:endParaRPr lang="en-US" sz="2800" baseline="300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820361" y="2717513"/>
            <a:ext cx="2390718" cy="1646421"/>
            <a:chOff x="1685930" y="3281707"/>
            <a:chExt cx="2952914" cy="2143548"/>
          </a:xfrm>
        </p:grpSpPr>
        <p:sp>
          <p:nvSpPr>
            <p:cNvPr id="17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18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19" name="AutoShape 10"/>
            <p:cNvCxnSpPr>
              <a:cxnSpLocks noChangeShapeType="1"/>
              <a:stCxn id="18" idx="3"/>
              <a:endCxn id="17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0" name="AutoShape 11"/>
            <p:cNvCxnSpPr>
              <a:cxnSpLocks noChangeShapeType="1"/>
              <a:stCxn id="18" idx="5"/>
              <a:endCxn id="27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1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22" name="AutoShape 16"/>
            <p:cNvCxnSpPr>
              <a:cxnSpLocks noChangeShapeType="1"/>
              <a:stCxn id="17" idx="3"/>
              <a:endCxn id="21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24" name="AutoShape 19"/>
            <p:cNvCxnSpPr>
              <a:cxnSpLocks noChangeShapeType="1"/>
              <a:stCxn id="17" idx="5"/>
              <a:endCxn id="23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7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29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30" name="AutoShape 36"/>
            <p:cNvCxnSpPr>
              <a:cxnSpLocks noChangeShapeType="1"/>
              <a:stCxn id="27" idx="3"/>
              <a:endCxn id="29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1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32" name="AutoShape 39"/>
            <p:cNvCxnSpPr>
              <a:cxnSpLocks noChangeShapeType="1"/>
              <a:stCxn id="27" idx="5"/>
              <a:endCxn id="31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aphicFrame>
        <p:nvGraphicFramePr>
          <p:cNvPr id="36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5952988"/>
              </p:ext>
            </p:extLst>
          </p:nvPr>
        </p:nvGraphicFramePr>
        <p:xfrm>
          <a:off x="4048062" y="3541230"/>
          <a:ext cx="1813651" cy="396204"/>
        </p:xfrm>
        <a:graphic>
          <a:graphicData uri="http://schemas.openxmlformats.org/drawingml/2006/table">
            <a:tbl>
              <a:tblPr/>
              <a:tblGrid>
                <a:gridCol w="1141929"/>
                <a:gridCol w="671722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Stack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A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8680638"/>
              </p:ext>
            </p:extLst>
          </p:nvPr>
        </p:nvGraphicFramePr>
        <p:xfrm>
          <a:off x="4048062" y="5875949"/>
          <a:ext cx="2627777" cy="396204"/>
        </p:xfrm>
        <a:graphic>
          <a:graphicData uri="http://schemas.openxmlformats.org/drawingml/2006/table">
            <a:tbl>
              <a:tblPr/>
              <a:tblGrid>
                <a:gridCol w="1207357"/>
                <a:gridCol w="710210"/>
                <a:gridCol w="710210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Stack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B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C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pSp>
        <p:nvGrpSpPr>
          <p:cNvPr id="38" name="Group 37"/>
          <p:cNvGrpSpPr/>
          <p:nvPr/>
        </p:nvGrpSpPr>
        <p:grpSpPr>
          <a:xfrm>
            <a:off x="891325" y="4799555"/>
            <a:ext cx="2390718" cy="1646421"/>
            <a:chOff x="1685930" y="3281707"/>
            <a:chExt cx="2952914" cy="2143548"/>
          </a:xfrm>
        </p:grpSpPr>
        <p:sp>
          <p:nvSpPr>
            <p:cNvPr id="41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2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43" name="AutoShape 10"/>
            <p:cNvCxnSpPr>
              <a:cxnSpLocks noChangeShapeType="1"/>
              <a:stCxn id="42" idx="3"/>
              <a:endCxn id="41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0" name="AutoShape 11"/>
            <p:cNvCxnSpPr>
              <a:cxnSpLocks noChangeShapeType="1"/>
              <a:stCxn id="42" idx="5"/>
              <a:endCxn id="55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1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52" name="AutoShape 16"/>
            <p:cNvCxnSpPr>
              <a:cxnSpLocks noChangeShapeType="1"/>
              <a:stCxn id="41" idx="3"/>
              <a:endCxn id="51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3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54" name="AutoShape 19"/>
            <p:cNvCxnSpPr>
              <a:cxnSpLocks noChangeShapeType="1"/>
              <a:stCxn id="41" idx="5"/>
              <a:endCxn id="53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5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6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57" name="AutoShape 36"/>
            <p:cNvCxnSpPr>
              <a:cxnSpLocks noChangeShapeType="1"/>
              <a:stCxn id="55" idx="3"/>
              <a:endCxn id="56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8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59" name="AutoShape 39"/>
            <p:cNvCxnSpPr>
              <a:cxnSpLocks noChangeShapeType="1"/>
              <a:stCxn id="55" idx="5"/>
              <a:endCxn id="58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60" name="TextBox 59"/>
          <p:cNvSpPr txBox="1"/>
          <p:nvPr/>
        </p:nvSpPr>
        <p:spPr>
          <a:xfrm>
            <a:off x="3877922" y="4790097"/>
            <a:ext cx="50123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Pop one out, mark it,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put its child into the stack</a:t>
            </a:r>
            <a:endParaRPr lang="en-US" sz="2800" baseline="30000" dirty="0"/>
          </a:p>
        </p:txBody>
      </p:sp>
    </p:spTree>
    <p:extLst>
      <p:ext uri="{BB962C8B-B14F-4D97-AF65-F5344CB8AC3E}">
        <p14:creationId xmlns:p14="http://schemas.microsoft.com/office/powerpoint/2010/main" val="934631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6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Depth First Search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6"/>
            <a:ext cx="8890265" cy="5575283"/>
          </a:xfrm>
          <a:ln>
            <a:solidFill>
              <a:schemeClr val="tx1"/>
            </a:solidFill>
          </a:ln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pPr>
              <a:spcBef>
                <a:spcPts val="0"/>
              </a:spcBef>
            </a:pP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Pick the deepest unmarked node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8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Use stack, new node go to the top</a:t>
            </a:r>
            <a:endParaRPr lang="en-US" sz="3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200" dirty="0" smtClean="0">
                <a:solidFill>
                  <a:srgbClr val="262626"/>
                </a:solidFill>
                <a:latin typeface="Calibri" charset="0"/>
              </a:rPr>
              <a:t>                                           </a:t>
            </a: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8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801938" y="2735296"/>
            <a:ext cx="5012342" cy="1241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/>
              <a:t>Pop one out, mark it, </a:t>
            </a:r>
          </a:p>
          <a:p>
            <a:r>
              <a:rPr lang="en-US" sz="2800" dirty="0"/>
              <a:t> put its child into the </a:t>
            </a:r>
            <a:r>
              <a:rPr lang="en-US" sz="2800" dirty="0" smtClean="0"/>
              <a:t>stack</a:t>
            </a:r>
            <a:endParaRPr lang="en-US" sz="2800" baseline="30000" dirty="0"/>
          </a:p>
          <a:p>
            <a:endParaRPr lang="en-US" sz="2800" baseline="30000" dirty="0"/>
          </a:p>
        </p:txBody>
      </p:sp>
      <p:graphicFrame>
        <p:nvGraphicFramePr>
          <p:cNvPr id="36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8769324"/>
              </p:ext>
            </p:extLst>
          </p:nvPr>
        </p:nvGraphicFramePr>
        <p:xfrm>
          <a:off x="4048062" y="3778559"/>
          <a:ext cx="3040267" cy="396204"/>
        </p:xfrm>
        <a:graphic>
          <a:graphicData uri="http://schemas.openxmlformats.org/drawingml/2006/table">
            <a:tbl>
              <a:tblPr/>
              <a:tblGrid>
                <a:gridCol w="1099672"/>
                <a:gridCol w="646865"/>
                <a:gridCol w="646865"/>
                <a:gridCol w="646865"/>
              </a:tblGrid>
              <a:tr h="2993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Stack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B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F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G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796730"/>
              </p:ext>
            </p:extLst>
          </p:nvPr>
        </p:nvGraphicFramePr>
        <p:xfrm>
          <a:off x="4048062" y="5875949"/>
          <a:ext cx="2389236" cy="396204"/>
        </p:xfrm>
        <a:graphic>
          <a:graphicData uri="http://schemas.openxmlformats.org/drawingml/2006/table">
            <a:tbl>
              <a:tblPr/>
              <a:tblGrid>
                <a:gridCol w="1097758"/>
                <a:gridCol w="645739"/>
                <a:gridCol w="645739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Stack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B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F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60" name="TextBox 59"/>
          <p:cNvSpPr txBox="1"/>
          <p:nvPr/>
        </p:nvSpPr>
        <p:spPr>
          <a:xfrm>
            <a:off x="3877922" y="4790097"/>
            <a:ext cx="50123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Pop one out, mark it,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put its child into the stack</a:t>
            </a:r>
            <a:endParaRPr lang="en-US" sz="2800" baseline="30000" dirty="0"/>
          </a:p>
        </p:txBody>
      </p:sp>
      <p:grpSp>
        <p:nvGrpSpPr>
          <p:cNvPr id="39" name="Group 38"/>
          <p:cNvGrpSpPr/>
          <p:nvPr/>
        </p:nvGrpSpPr>
        <p:grpSpPr>
          <a:xfrm>
            <a:off x="805837" y="2756702"/>
            <a:ext cx="2390718" cy="1646421"/>
            <a:chOff x="1685930" y="3281707"/>
            <a:chExt cx="2952914" cy="2143548"/>
          </a:xfrm>
        </p:grpSpPr>
        <p:sp>
          <p:nvSpPr>
            <p:cNvPr id="40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4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45" name="AutoShape 10"/>
            <p:cNvCxnSpPr>
              <a:cxnSpLocks noChangeShapeType="1"/>
              <a:stCxn id="44" idx="3"/>
              <a:endCxn id="40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6" name="AutoShape 11"/>
            <p:cNvCxnSpPr>
              <a:cxnSpLocks noChangeShapeType="1"/>
              <a:stCxn id="44" idx="5"/>
              <a:endCxn id="63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47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49" name="AutoShape 16"/>
            <p:cNvCxnSpPr>
              <a:cxnSpLocks noChangeShapeType="1"/>
              <a:stCxn id="40" idx="3"/>
              <a:endCxn id="47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1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62" name="AutoShape 19"/>
            <p:cNvCxnSpPr>
              <a:cxnSpLocks noChangeShapeType="1"/>
              <a:stCxn id="40" idx="5"/>
              <a:endCxn id="61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3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64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65" name="AutoShape 36"/>
            <p:cNvCxnSpPr>
              <a:cxnSpLocks noChangeShapeType="1"/>
              <a:stCxn id="63" idx="3"/>
              <a:endCxn id="64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6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67" name="AutoShape 39"/>
            <p:cNvCxnSpPr>
              <a:cxnSpLocks noChangeShapeType="1"/>
              <a:stCxn id="63" idx="5"/>
              <a:endCxn id="66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68" name="Group 67"/>
          <p:cNvGrpSpPr/>
          <p:nvPr/>
        </p:nvGrpSpPr>
        <p:grpSpPr>
          <a:xfrm>
            <a:off x="889034" y="4625732"/>
            <a:ext cx="2390718" cy="1646421"/>
            <a:chOff x="1685930" y="3281707"/>
            <a:chExt cx="2952914" cy="2143548"/>
          </a:xfrm>
        </p:grpSpPr>
        <p:sp>
          <p:nvSpPr>
            <p:cNvPr id="69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70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71" name="AutoShape 10"/>
            <p:cNvCxnSpPr>
              <a:cxnSpLocks noChangeShapeType="1"/>
              <a:stCxn id="70" idx="3"/>
              <a:endCxn id="69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2" name="AutoShape 11"/>
            <p:cNvCxnSpPr>
              <a:cxnSpLocks noChangeShapeType="1"/>
              <a:stCxn id="70" idx="5"/>
              <a:endCxn id="77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73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74" name="AutoShape 16"/>
            <p:cNvCxnSpPr>
              <a:cxnSpLocks noChangeShapeType="1"/>
              <a:stCxn id="69" idx="3"/>
              <a:endCxn id="73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75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76" name="AutoShape 19"/>
            <p:cNvCxnSpPr>
              <a:cxnSpLocks noChangeShapeType="1"/>
              <a:stCxn id="69" idx="5"/>
              <a:endCxn id="75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77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78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79" name="AutoShape 36"/>
            <p:cNvCxnSpPr>
              <a:cxnSpLocks noChangeShapeType="1"/>
              <a:stCxn id="77" idx="3"/>
              <a:endCxn id="78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80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81" name="AutoShape 39"/>
            <p:cNvCxnSpPr>
              <a:cxnSpLocks noChangeShapeType="1"/>
              <a:stCxn id="77" idx="5"/>
              <a:endCxn id="80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545154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Depth First Search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6"/>
            <a:ext cx="8890265" cy="5575283"/>
          </a:xfrm>
          <a:ln>
            <a:solidFill>
              <a:schemeClr val="tx1"/>
            </a:solidFill>
          </a:ln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pPr>
              <a:spcBef>
                <a:spcPts val="0"/>
              </a:spcBef>
            </a:pP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Pick the deepest unmarked node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8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Use stack, new node go to the top</a:t>
            </a:r>
            <a:endParaRPr lang="en-US" sz="3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200" dirty="0" smtClean="0">
                <a:solidFill>
                  <a:srgbClr val="262626"/>
                </a:solidFill>
                <a:latin typeface="Calibri" charset="0"/>
              </a:rPr>
              <a:t>                                           </a:t>
            </a: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8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801938" y="2735296"/>
            <a:ext cx="5012342" cy="1241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/>
              <a:t>Pop one out, mark it, </a:t>
            </a:r>
          </a:p>
          <a:p>
            <a:r>
              <a:rPr lang="en-US" sz="2800" dirty="0"/>
              <a:t> put its child into the </a:t>
            </a:r>
            <a:r>
              <a:rPr lang="en-US" sz="2800" dirty="0" smtClean="0"/>
              <a:t>stack</a:t>
            </a:r>
            <a:endParaRPr lang="en-US" sz="2800" baseline="30000" dirty="0"/>
          </a:p>
          <a:p>
            <a:endParaRPr lang="en-US" sz="2800" baseline="30000" dirty="0"/>
          </a:p>
        </p:txBody>
      </p:sp>
      <p:graphicFrame>
        <p:nvGraphicFramePr>
          <p:cNvPr id="36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5755450"/>
              </p:ext>
            </p:extLst>
          </p:nvPr>
        </p:nvGraphicFramePr>
        <p:xfrm>
          <a:off x="4048062" y="3778559"/>
          <a:ext cx="1746537" cy="396204"/>
        </p:xfrm>
        <a:graphic>
          <a:graphicData uri="http://schemas.openxmlformats.org/drawingml/2006/table">
            <a:tbl>
              <a:tblPr/>
              <a:tblGrid>
                <a:gridCol w="1099672"/>
                <a:gridCol w="646865"/>
              </a:tblGrid>
              <a:tr h="2993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Stack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B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207496"/>
              </p:ext>
            </p:extLst>
          </p:nvPr>
        </p:nvGraphicFramePr>
        <p:xfrm>
          <a:off x="4048062" y="5875949"/>
          <a:ext cx="2389236" cy="396204"/>
        </p:xfrm>
        <a:graphic>
          <a:graphicData uri="http://schemas.openxmlformats.org/drawingml/2006/table">
            <a:tbl>
              <a:tblPr/>
              <a:tblGrid>
                <a:gridCol w="1097758"/>
                <a:gridCol w="645739"/>
                <a:gridCol w="645739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Stack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D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60" name="TextBox 59"/>
          <p:cNvSpPr txBox="1"/>
          <p:nvPr/>
        </p:nvSpPr>
        <p:spPr>
          <a:xfrm>
            <a:off x="3877922" y="4790097"/>
            <a:ext cx="50123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Pop one out, mark it,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put its child into the stack</a:t>
            </a:r>
            <a:endParaRPr lang="en-US" sz="2800" baseline="30000" dirty="0"/>
          </a:p>
        </p:txBody>
      </p:sp>
      <p:grpSp>
        <p:nvGrpSpPr>
          <p:cNvPr id="39" name="Group 38"/>
          <p:cNvGrpSpPr/>
          <p:nvPr/>
        </p:nvGrpSpPr>
        <p:grpSpPr>
          <a:xfrm>
            <a:off x="889034" y="2735296"/>
            <a:ext cx="2390718" cy="1646421"/>
            <a:chOff x="1685930" y="3281707"/>
            <a:chExt cx="2952914" cy="2143548"/>
          </a:xfrm>
        </p:grpSpPr>
        <p:sp>
          <p:nvSpPr>
            <p:cNvPr id="40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4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45" name="AutoShape 10"/>
            <p:cNvCxnSpPr>
              <a:cxnSpLocks noChangeShapeType="1"/>
              <a:stCxn id="44" idx="3"/>
              <a:endCxn id="40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6" name="AutoShape 11"/>
            <p:cNvCxnSpPr>
              <a:cxnSpLocks noChangeShapeType="1"/>
              <a:stCxn id="44" idx="5"/>
              <a:endCxn id="63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47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49" name="AutoShape 16"/>
            <p:cNvCxnSpPr>
              <a:cxnSpLocks noChangeShapeType="1"/>
              <a:stCxn id="40" idx="3"/>
              <a:endCxn id="47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1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62" name="AutoShape 19"/>
            <p:cNvCxnSpPr>
              <a:cxnSpLocks noChangeShapeType="1"/>
              <a:stCxn id="40" idx="5"/>
              <a:endCxn id="61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3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64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65" name="AutoShape 36"/>
            <p:cNvCxnSpPr>
              <a:cxnSpLocks noChangeShapeType="1"/>
              <a:stCxn id="63" idx="3"/>
              <a:endCxn id="64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6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67" name="AutoShape 39"/>
            <p:cNvCxnSpPr>
              <a:cxnSpLocks noChangeShapeType="1"/>
              <a:stCxn id="63" idx="5"/>
              <a:endCxn id="66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68" name="Group 67"/>
          <p:cNvGrpSpPr/>
          <p:nvPr/>
        </p:nvGrpSpPr>
        <p:grpSpPr>
          <a:xfrm>
            <a:off x="912901" y="4625732"/>
            <a:ext cx="2390718" cy="1646421"/>
            <a:chOff x="1685930" y="3281707"/>
            <a:chExt cx="2952914" cy="2143548"/>
          </a:xfrm>
        </p:grpSpPr>
        <p:sp>
          <p:nvSpPr>
            <p:cNvPr id="69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70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71" name="AutoShape 10"/>
            <p:cNvCxnSpPr>
              <a:cxnSpLocks noChangeShapeType="1"/>
              <a:stCxn id="70" idx="3"/>
              <a:endCxn id="69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2" name="AutoShape 11"/>
            <p:cNvCxnSpPr>
              <a:cxnSpLocks noChangeShapeType="1"/>
              <a:stCxn id="70" idx="5"/>
              <a:endCxn id="77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73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74" name="AutoShape 16"/>
            <p:cNvCxnSpPr>
              <a:cxnSpLocks noChangeShapeType="1"/>
              <a:stCxn id="69" idx="3"/>
              <a:endCxn id="73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75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76" name="AutoShape 19"/>
            <p:cNvCxnSpPr>
              <a:cxnSpLocks noChangeShapeType="1"/>
              <a:stCxn id="69" idx="5"/>
              <a:endCxn id="75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77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78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79" name="AutoShape 36"/>
            <p:cNvCxnSpPr>
              <a:cxnSpLocks noChangeShapeType="1"/>
              <a:stCxn id="77" idx="3"/>
              <a:endCxn id="78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80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81" name="AutoShape 39"/>
            <p:cNvCxnSpPr>
              <a:cxnSpLocks noChangeShapeType="1"/>
              <a:stCxn id="77" idx="5"/>
              <a:endCxn id="80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482391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Depth First Search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6"/>
            <a:ext cx="8890265" cy="5575283"/>
          </a:xfrm>
          <a:ln>
            <a:solidFill>
              <a:schemeClr val="tx1"/>
            </a:solidFill>
          </a:ln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pPr>
              <a:spcBef>
                <a:spcPts val="0"/>
              </a:spcBef>
            </a:pP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Pick the deepest unmarked node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8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Use stack, new node go to the top</a:t>
            </a:r>
            <a:endParaRPr lang="en-US" sz="3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200" dirty="0" smtClean="0">
                <a:solidFill>
                  <a:srgbClr val="262626"/>
                </a:solidFill>
                <a:latin typeface="Calibri" charset="0"/>
              </a:rPr>
              <a:t>                                           </a:t>
            </a: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8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801938" y="2735296"/>
            <a:ext cx="5012342" cy="1241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/>
              <a:t>Pop one out, mark it, </a:t>
            </a:r>
          </a:p>
          <a:p>
            <a:r>
              <a:rPr lang="en-US" sz="2800" dirty="0"/>
              <a:t> put its child into the </a:t>
            </a:r>
            <a:r>
              <a:rPr lang="en-US" sz="2800" dirty="0" smtClean="0"/>
              <a:t>stack</a:t>
            </a:r>
            <a:endParaRPr lang="en-US" sz="2800" baseline="30000" dirty="0"/>
          </a:p>
          <a:p>
            <a:endParaRPr lang="en-US" sz="2800" baseline="30000" dirty="0"/>
          </a:p>
        </p:txBody>
      </p:sp>
      <p:graphicFrame>
        <p:nvGraphicFramePr>
          <p:cNvPr id="36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9374787"/>
              </p:ext>
            </p:extLst>
          </p:nvPr>
        </p:nvGraphicFramePr>
        <p:xfrm>
          <a:off x="4048062" y="3778559"/>
          <a:ext cx="1746537" cy="396204"/>
        </p:xfrm>
        <a:graphic>
          <a:graphicData uri="http://schemas.openxmlformats.org/drawingml/2006/table">
            <a:tbl>
              <a:tblPr/>
              <a:tblGrid>
                <a:gridCol w="1099672"/>
                <a:gridCol w="646865"/>
              </a:tblGrid>
              <a:tr h="2993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Stack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D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88713"/>
              </p:ext>
            </p:extLst>
          </p:nvPr>
        </p:nvGraphicFramePr>
        <p:xfrm>
          <a:off x="4048062" y="5875949"/>
          <a:ext cx="1097758" cy="396204"/>
        </p:xfrm>
        <a:graphic>
          <a:graphicData uri="http://schemas.openxmlformats.org/drawingml/2006/table">
            <a:tbl>
              <a:tblPr/>
              <a:tblGrid>
                <a:gridCol w="1097758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Stack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pSp>
        <p:nvGrpSpPr>
          <p:cNvPr id="38" name="Group 37"/>
          <p:cNvGrpSpPr/>
          <p:nvPr/>
        </p:nvGrpSpPr>
        <p:grpSpPr>
          <a:xfrm>
            <a:off x="891325" y="4799555"/>
            <a:ext cx="2390718" cy="1646421"/>
            <a:chOff x="1685930" y="3281707"/>
            <a:chExt cx="2952914" cy="2143548"/>
          </a:xfrm>
        </p:grpSpPr>
        <p:sp>
          <p:nvSpPr>
            <p:cNvPr id="41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2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43" name="AutoShape 10"/>
            <p:cNvCxnSpPr>
              <a:cxnSpLocks noChangeShapeType="1"/>
              <a:stCxn id="42" idx="3"/>
              <a:endCxn id="41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0" name="AutoShape 11"/>
            <p:cNvCxnSpPr>
              <a:cxnSpLocks noChangeShapeType="1"/>
              <a:stCxn id="42" idx="5"/>
              <a:endCxn id="55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1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52" name="AutoShape 16"/>
            <p:cNvCxnSpPr>
              <a:cxnSpLocks noChangeShapeType="1"/>
              <a:stCxn id="41" idx="3"/>
              <a:endCxn id="51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3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54" name="AutoShape 19"/>
            <p:cNvCxnSpPr>
              <a:cxnSpLocks noChangeShapeType="1"/>
              <a:stCxn id="41" idx="5"/>
              <a:endCxn id="53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5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6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57" name="AutoShape 36"/>
            <p:cNvCxnSpPr>
              <a:cxnSpLocks noChangeShapeType="1"/>
              <a:stCxn id="55" idx="3"/>
              <a:endCxn id="56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8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59" name="AutoShape 39"/>
            <p:cNvCxnSpPr>
              <a:cxnSpLocks noChangeShapeType="1"/>
              <a:stCxn id="55" idx="5"/>
              <a:endCxn id="58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60" name="TextBox 59"/>
          <p:cNvSpPr txBox="1"/>
          <p:nvPr/>
        </p:nvSpPr>
        <p:spPr>
          <a:xfrm>
            <a:off x="3877922" y="4790097"/>
            <a:ext cx="50123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Pop one out, mark it,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put its child into the stack</a:t>
            </a:r>
            <a:endParaRPr lang="en-US" sz="2800" baseline="30000" dirty="0"/>
          </a:p>
        </p:txBody>
      </p:sp>
      <p:grpSp>
        <p:nvGrpSpPr>
          <p:cNvPr id="39" name="Group 38"/>
          <p:cNvGrpSpPr/>
          <p:nvPr/>
        </p:nvGrpSpPr>
        <p:grpSpPr>
          <a:xfrm>
            <a:off x="891325" y="2735296"/>
            <a:ext cx="2390718" cy="1646421"/>
            <a:chOff x="1685930" y="3281707"/>
            <a:chExt cx="2952914" cy="2143548"/>
          </a:xfrm>
        </p:grpSpPr>
        <p:sp>
          <p:nvSpPr>
            <p:cNvPr id="40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4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45" name="AutoShape 10"/>
            <p:cNvCxnSpPr>
              <a:cxnSpLocks noChangeShapeType="1"/>
              <a:stCxn id="44" idx="3"/>
              <a:endCxn id="40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6" name="AutoShape 11"/>
            <p:cNvCxnSpPr>
              <a:cxnSpLocks noChangeShapeType="1"/>
              <a:stCxn id="44" idx="5"/>
              <a:endCxn id="63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47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49" name="AutoShape 16"/>
            <p:cNvCxnSpPr>
              <a:cxnSpLocks noChangeShapeType="1"/>
              <a:stCxn id="40" idx="3"/>
              <a:endCxn id="47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1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62" name="AutoShape 19"/>
            <p:cNvCxnSpPr>
              <a:cxnSpLocks noChangeShapeType="1"/>
              <a:stCxn id="40" idx="5"/>
              <a:endCxn id="61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3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64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65" name="AutoShape 36"/>
            <p:cNvCxnSpPr>
              <a:cxnSpLocks noChangeShapeType="1"/>
              <a:stCxn id="63" idx="3"/>
              <a:endCxn id="64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6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67" name="AutoShape 39"/>
            <p:cNvCxnSpPr>
              <a:cxnSpLocks noChangeShapeType="1"/>
              <a:stCxn id="63" idx="5"/>
              <a:endCxn id="66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5521956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Depth First Search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6"/>
            <a:ext cx="8890265" cy="5575283"/>
          </a:xfrm>
          <a:ln>
            <a:solidFill>
              <a:schemeClr val="tx1"/>
            </a:solidFill>
          </a:ln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pPr>
              <a:spcBef>
                <a:spcPts val="0"/>
              </a:spcBef>
            </a:pP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Pick the deepest unmarked node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8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Use stack, new node go to the top</a:t>
            </a:r>
            <a:endParaRPr lang="en-US" sz="3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200" dirty="0" smtClean="0">
                <a:solidFill>
                  <a:srgbClr val="262626"/>
                </a:solidFill>
                <a:latin typeface="Calibri" charset="0"/>
              </a:rPr>
              <a:t>                                           </a:t>
            </a: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8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801938" y="2735296"/>
            <a:ext cx="5012342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The stack is empty, Done!</a:t>
            </a:r>
            <a:endParaRPr lang="en-US" sz="2800" baseline="30000" dirty="0"/>
          </a:p>
          <a:p>
            <a:endParaRPr lang="en-US" sz="2800" baseline="300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820361" y="2717513"/>
            <a:ext cx="2390718" cy="1646421"/>
            <a:chOff x="1685930" y="3281707"/>
            <a:chExt cx="2952914" cy="2143548"/>
          </a:xfrm>
        </p:grpSpPr>
        <p:sp>
          <p:nvSpPr>
            <p:cNvPr id="17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18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19" name="AutoShape 10"/>
            <p:cNvCxnSpPr>
              <a:cxnSpLocks noChangeShapeType="1"/>
              <a:stCxn id="18" idx="3"/>
              <a:endCxn id="17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0" name="AutoShape 11"/>
            <p:cNvCxnSpPr>
              <a:cxnSpLocks noChangeShapeType="1"/>
              <a:stCxn id="18" idx="5"/>
              <a:endCxn id="27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1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22" name="AutoShape 16"/>
            <p:cNvCxnSpPr>
              <a:cxnSpLocks noChangeShapeType="1"/>
              <a:stCxn id="17" idx="3"/>
              <a:endCxn id="21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24" name="AutoShape 19"/>
            <p:cNvCxnSpPr>
              <a:cxnSpLocks noChangeShapeType="1"/>
              <a:stCxn id="17" idx="5"/>
              <a:endCxn id="23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7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29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30" name="AutoShape 36"/>
            <p:cNvCxnSpPr>
              <a:cxnSpLocks noChangeShapeType="1"/>
              <a:stCxn id="27" idx="3"/>
              <a:endCxn id="29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1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32" name="AutoShape 39"/>
            <p:cNvCxnSpPr>
              <a:cxnSpLocks noChangeShapeType="1"/>
              <a:stCxn id="27" idx="5"/>
              <a:endCxn id="31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aphicFrame>
        <p:nvGraphicFramePr>
          <p:cNvPr id="36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5484998"/>
              </p:ext>
            </p:extLst>
          </p:nvPr>
        </p:nvGraphicFramePr>
        <p:xfrm>
          <a:off x="4048062" y="3486282"/>
          <a:ext cx="1099672" cy="396204"/>
        </p:xfrm>
        <a:graphic>
          <a:graphicData uri="http://schemas.openxmlformats.org/drawingml/2006/table">
            <a:tbl>
              <a:tblPr/>
              <a:tblGrid>
                <a:gridCol w="1099672"/>
              </a:tblGrid>
              <a:tr h="2993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Stack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60" name="TextBox 59"/>
          <p:cNvSpPr txBox="1"/>
          <p:nvPr/>
        </p:nvSpPr>
        <p:spPr>
          <a:xfrm>
            <a:off x="765224" y="4702176"/>
            <a:ext cx="65107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- The order of traversal: A C </a:t>
            </a:r>
            <a:r>
              <a:rPr lang="en-US" sz="2800" dirty="0"/>
              <a:t>G</a:t>
            </a:r>
            <a:r>
              <a:rPr lang="en-US" sz="2800" dirty="0" smtClean="0"/>
              <a:t> </a:t>
            </a:r>
            <a:r>
              <a:rPr lang="en-US" sz="2800" dirty="0"/>
              <a:t>F</a:t>
            </a:r>
            <a:r>
              <a:rPr lang="en-US" sz="2800" dirty="0" smtClean="0"/>
              <a:t> </a:t>
            </a:r>
            <a:r>
              <a:rPr lang="en-US" sz="2800" dirty="0"/>
              <a:t>B</a:t>
            </a:r>
            <a:r>
              <a:rPr lang="en-US" sz="2800" dirty="0" smtClean="0"/>
              <a:t> </a:t>
            </a:r>
            <a:r>
              <a:rPr lang="en-US" sz="2800" dirty="0"/>
              <a:t>E</a:t>
            </a:r>
            <a:r>
              <a:rPr lang="en-US" sz="2800" dirty="0" smtClean="0"/>
              <a:t> </a:t>
            </a:r>
            <a:r>
              <a:rPr lang="en-US" sz="2800" dirty="0"/>
              <a:t>D</a:t>
            </a:r>
            <a:endParaRPr lang="en-US" sz="2800" dirty="0" smtClean="0"/>
          </a:p>
        </p:txBody>
      </p:sp>
      <p:sp>
        <p:nvSpPr>
          <p:cNvPr id="39" name="TextBox 38"/>
          <p:cNvSpPr txBox="1"/>
          <p:nvPr/>
        </p:nvSpPr>
        <p:spPr>
          <a:xfrm>
            <a:off x="820362" y="5377796"/>
            <a:ext cx="56166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- Let b = branching factor, h = height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Space requirement: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251361" y="5815556"/>
            <a:ext cx="12154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O(b*h)    </a:t>
            </a:r>
            <a:endParaRPr lang="en-US" sz="2800" baseline="30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5538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60" grpId="0"/>
      <p:bldP spid="39" grpId="0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2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36762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Courier New" charset="0"/>
              </a:rPr>
              <a:t>Graph terminology</a:t>
            </a:r>
            <a:endParaRPr lang="en-US" dirty="0" smtClean="0">
              <a:latin typeface="Courier New" charset="0"/>
            </a:endParaRP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6893281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2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Find Shortest Path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>
                <a:latin typeface="Courier New" charset="0"/>
              </a:rPr>
              <a:t>Dijkstra’s</a:t>
            </a:r>
            <a:r>
              <a:rPr lang="en-US" dirty="0" smtClean="0">
                <a:latin typeface="Courier New" charset="0"/>
              </a:rPr>
              <a:t> Algorithm</a:t>
            </a:r>
            <a:endParaRPr lang="en-US" dirty="0" smtClean="0">
              <a:latin typeface="Courier New" charset="0"/>
            </a:endParaRP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088342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Lucida Sans" charset="0"/>
              </a:rPr>
              <a:t>Dijkstra’s</a:t>
            </a:r>
            <a:r>
              <a:rPr lang="en-US" dirty="0" smtClean="0">
                <a:latin typeface="Lucida Sans" charset="0"/>
              </a:rPr>
              <a:t> Algorithm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5612324"/>
            <a:ext cx="9323917" cy="1245676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1417" y="1319858"/>
            <a:ext cx="28982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8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Source Node: A  </a:t>
            </a:r>
            <a:endParaRPr lang="en-US" sz="28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grpSp>
        <p:nvGrpSpPr>
          <p:cNvPr id="517148" name="Group 517147"/>
          <p:cNvGrpSpPr/>
          <p:nvPr/>
        </p:nvGrpSpPr>
        <p:grpSpPr>
          <a:xfrm>
            <a:off x="107900" y="1921440"/>
            <a:ext cx="3739894" cy="4168532"/>
            <a:chOff x="574665" y="2081338"/>
            <a:chExt cx="3451084" cy="2951383"/>
          </a:xfrm>
        </p:grpSpPr>
        <p:sp>
          <p:nvSpPr>
            <p:cNvPr id="45" name="Oval 9"/>
            <p:cNvSpPr>
              <a:spLocks noChangeAspect="1" noChangeArrowheads="1"/>
            </p:cNvSpPr>
            <p:nvPr/>
          </p:nvSpPr>
          <p:spPr bwMode="auto">
            <a:xfrm>
              <a:off x="841247" y="2298572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6" name="Oval 9"/>
            <p:cNvSpPr>
              <a:spLocks noChangeAspect="1" noChangeArrowheads="1"/>
            </p:cNvSpPr>
            <p:nvPr/>
          </p:nvSpPr>
          <p:spPr bwMode="auto">
            <a:xfrm>
              <a:off x="2133424" y="2298572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7" name="Oval 9"/>
            <p:cNvSpPr>
              <a:spLocks noChangeAspect="1" noChangeArrowheads="1"/>
            </p:cNvSpPr>
            <p:nvPr/>
          </p:nvSpPr>
          <p:spPr bwMode="auto">
            <a:xfrm>
              <a:off x="3381752" y="2298572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8" name="Oval 9"/>
            <p:cNvSpPr>
              <a:spLocks noChangeAspect="1" noChangeArrowheads="1"/>
            </p:cNvSpPr>
            <p:nvPr/>
          </p:nvSpPr>
          <p:spPr bwMode="auto">
            <a:xfrm>
              <a:off x="841247" y="3341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9" name="Oval 9"/>
            <p:cNvSpPr>
              <a:spLocks noChangeAspect="1" noChangeArrowheads="1"/>
            </p:cNvSpPr>
            <p:nvPr/>
          </p:nvSpPr>
          <p:spPr bwMode="auto">
            <a:xfrm>
              <a:off x="2143592" y="3341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0" name="Oval 9"/>
            <p:cNvSpPr>
              <a:spLocks noChangeAspect="1" noChangeArrowheads="1"/>
            </p:cNvSpPr>
            <p:nvPr/>
          </p:nvSpPr>
          <p:spPr bwMode="auto">
            <a:xfrm>
              <a:off x="3381752" y="3341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1" name="Oval 9"/>
            <p:cNvSpPr>
              <a:spLocks noChangeAspect="1" noChangeArrowheads="1"/>
            </p:cNvSpPr>
            <p:nvPr/>
          </p:nvSpPr>
          <p:spPr bwMode="auto">
            <a:xfrm>
              <a:off x="841247" y="4318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2" name="Oval 9"/>
            <p:cNvSpPr>
              <a:spLocks noChangeAspect="1" noChangeArrowheads="1"/>
            </p:cNvSpPr>
            <p:nvPr/>
          </p:nvSpPr>
          <p:spPr bwMode="auto">
            <a:xfrm>
              <a:off x="2154447" y="4337455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h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3" name="Oval 9"/>
            <p:cNvSpPr>
              <a:spLocks noChangeAspect="1" noChangeArrowheads="1"/>
            </p:cNvSpPr>
            <p:nvPr/>
          </p:nvSpPr>
          <p:spPr bwMode="auto">
            <a:xfrm>
              <a:off x="3391920" y="4337455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I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44" name="Straight Connector 43"/>
            <p:cNvCxnSpPr>
              <a:stCxn id="45" idx="6"/>
              <a:endCxn id="46" idx="2"/>
            </p:cNvCxnSpPr>
            <p:nvPr/>
          </p:nvCxnSpPr>
          <p:spPr bwMode="auto">
            <a:xfrm>
              <a:off x="1323626" y="2555081"/>
              <a:ext cx="809798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>
              <a:stCxn id="46" idx="6"/>
              <a:endCxn id="47" idx="2"/>
            </p:cNvCxnSpPr>
            <p:nvPr/>
          </p:nvCxnSpPr>
          <p:spPr bwMode="auto">
            <a:xfrm>
              <a:off x="2615803" y="2555081"/>
              <a:ext cx="765949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>
              <a:off x="1367475" y="3597637"/>
              <a:ext cx="76594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>
              <a:stCxn id="49" idx="6"/>
              <a:endCxn id="50" idx="2"/>
            </p:cNvCxnSpPr>
            <p:nvPr/>
          </p:nvCxnSpPr>
          <p:spPr bwMode="auto">
            <a:xfrm>
              <a:off x="2625971" y="3597637"/>
              <a:ext cx="755781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>
              <a:stCxn id="52" idx="6"/>
              <a:endCxn id="53" idx="2"/>
            </p:cNvCxnSpPr>
            <p:nvPr/>
          </p:nvCxnSpPr>
          <p:spPr bwMode="auto">
            <a:xfrm>
              <a:off x="2636826" y="4593964"/>
              <a:ext cx="755094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1" name="Straight Connector 517120"/>
            <p:cNvCxnSpPr>
              <a:stCxn id="45" idx="4"/>
              <a:endCxn id="48" idx="0"/>
            </p:cNvCxnSpPr>
            <p:nvPr/>
          </p:nvCxnSpPr>
          <p:spPr bwMode="auto">
            <a:xfrm>
              <a:off x="1082437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5" name="Straight Connector 517124"/>
            <p:cNvCxnSpPr>
              <a:stCxn id="46" idx="4"/>
              <a:endCxn id="49" idx="0"/>
            </p:cNvCxnSpPr>
            <p:nvPr/>
          </p:nvCxnSpPr>
          <p:spPr bwMode="auto">
            <a:xfrm>
              <a:off x="2374614" y="2811590"/>
              <a:ext cx="10168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7" name="Straight Connector 517126"/>
            <p:cNvCxnSpPr>
              <a:stCxn id="47" idx="4"/>
              <a:endCxn id="50" idx="0"/>
            </p:cNvCxnSpPr>
            <p:nvPr/>
          </p:nvCxnSpPr>
          <p:spPr bwMode="auto">
            <a:xfrm>
              <a:off x="3622942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1" name="Straight Connector 517130"/>
            <p:cNvCxnSpPr>
              <a:stCxn id="49" idx="4"/>
              <a:endCxn id="52" idx="0"/>
            </p:cNvCxnSpPr>
            <p:nvPr/>
          </p:nvCxnSpPr>
          <p:spPr bwMode="auto">
            <a:xfrm>
              <a:off x="2384782" y="3854146"/>
              <a:ext cx="10855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3" name="Straight Connector 517132"/>
            <p:cNvCxnSpPr>
              <a:stCxn id="50" idx="4"/>
              <a:endCxn id="53" idx="0"/>
            </p:cNvCxnSpPr>
            <p:nvPr/>
          </p:nvCxnSpPr>
          <p:spPr bwMode="auto">
            <a:xfrm>
              <a:off x="3622942" y="3854146"/>
              <a:ext cx="10168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5" name="Straight Connector 517134"/>
            <p:cNvCxnSpPr>
              <a:stCxn id="48" idx="4"/>
              <a:endCxn id="51" idx="0"/>
            </p:cNvCxnSpPr>
            <p:nvPr/>
          </p:nvCxnSpPr>
          <p:spPr bwMode="auto">
            <a:xfrm>
              <a:off x="1082437" y="3854146"/>
              <a:ext cx="0" cy="46398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7" name="Straight Connector 517136"/>
            <p:cNvCxnSpPr>
              <a:stCxn id="51" idx="6"/>
              <a:endCxn id="52" idx="2"/>
            </p:cNvCxnSpPr>
            <p:nvPr/>
          </p:nvCxnSpPr>
          <p:spPr bwMode="auto">
            <a:xfrm>
              <a:off x="1323626" y="4574637"/>
              <a:ext cx="830821" cy="19327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9" name="Straight Connector 517138"/>
            <p:cNvCxnSpPr>
              <a:stCxn id="45" idx="5"/>
              <a:endCxn id="49" idx="1"/>
            </p:cNvCxnSpPr>
            <p:nvPr/>
          </p:nvCxnSpPr>
          <p:spPr bwMode="auto">
            <a:xfrm>
              <a:off x="1252983" y="2736460"/>
              <a:ext cx="961252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1" name="Straight Connector 517140"/>
            <p:cNvCxnSpPr>
              <a:stCxn id="49" idx="5"/>
              <a:endCxn id="53" idx="1"/>
            </p:cNvCxnSpPr>
            <p:nvPr/>
          </p:nvCxnSpPr>
          <p:spPr bwMode="auto">
            <a:xfrm>
              <a:off x="2555328" y="3779016"/>
              <a:ext cx="907235" cy="63356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3" name="Straight Connector 517142"/>
            <p:cNvCxnSpPr>
              <a:stCxn id="51" idx="7"/>
              <a:endCxn id="49" idx="3"/>
            </p:cNvCxnSpPr>
            <p:nvPr/>
          </p:nvCxnSpPr>
          <p:spPr bwMode="auto">
            <a:xfrm flipV="1">
              <a:off x="1252983" y="3779016"/>
              <a:ext cx="961252" cy="61424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6" name="Straight Connector 517145"/>
            <p:cNvCxnSpPr>
              <a:stCxn id="49" idx="7"/>
              <a:endCxn id="47" idx="3"/>
            </p:cNvCxnSpPr>
            <p:nvPr/>
          </p:nvCxnSpPr>
          <p:spPr bwMode="auto">
            <a:xfrm flipV="1">
              <a:off x="2555328" y="2736460"/>
              <a:ext cx="897067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7147" name="TextBox 517146"/>
            <p:cNvSpPr txBox="1"/>
            <p:nvPr/>
          </p:nvSpPr>
          <p:spPr>
            <a:xfrm>
              <a:off x="1563124" y="208133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822737" y="210054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74665" y="2796196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10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15780" y="381172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3633110" y="281790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659092" y="3840783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563124" y="450950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9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822737" y="450699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1517291" y="316636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947552" y="3165504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8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417183" y="367112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5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2977704" y="372289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341362" y="384913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575182" y="2708117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732966" y="2680892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2123195" y="2857685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517149" name="Table 517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640856"/>
              </p:ext>
            </p:extLst>
          </p:nvPr>
        </p:nvGraphicFramePr>
        <p:xfrm>
          <a:off x="4043184" y="2113494"/>
          <a:ext cx="4847080" cy="3889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440"/>
                <a:gridCol w="692440"/>
                <a:gridCol w="692440"/>
                <a:gridCol w="692440"/>
                <a:gridCol w="692440"/>
                <a:gridCol w="692440"/>
                <a:gridCol w="692440"/>
              </a:tblGrid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Node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r>
                        <a:rPr lang="en-US" i="0" dirty="0" smtClean="0">
                          <a:effectLst/>
                        </a:rPr>
                        <a:t> </a:t>
                      </a:r>
                      <a:endParaRPr lang="en-U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r>
                        <a:rPr lang="en-US" i="0" dirty="0" smtClean="0">
                          <a:effectLst/>
                        </a:rPr>
                        <a:t> </a:t>
                      </a:r>
                      <a:endParaRPr lang="en-US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I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endParaRPr lang="en-US" dirty="0"/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endParaRPr lang="en-US" dirty="0"/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021869" y="250289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6600"/>
                </a:solidFill>
              </a:rPr>
              <a:t>1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8390031" y="2874982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8390031" y="3670101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8390031" y="4077733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7695739" y="288636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7630609" y="3665083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7684884" y="4066877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7706594" y="2495399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6600"/>
                </a:solidFill>
              </a:rPr>
              <a:t>0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4495369" y="1253511"/>
            <a:ext cx="38469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4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Pick one with shortest distance  from source: </a:t>
            </a:r>
            <a:endParaRPr lang="en-US" sz="2400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522059" y="1513741"/>
            <a:ext cx="782021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>
                <a:solidFill>
                  <a:srgbClr val="0000FF"/>
                </a:solidFill>
                <a:latin typeface="Calibri" charset="0"/>
                <a:ea typeface="ＭＳ Ｐゴシック" charset="0"/>
              </a:rPr>
              <a:t>A</a:t>
            </a:r>
            <a:endParaRPr lang="en-US" sz="3200" b="1" kern="0" dirty="0">
              <a:solidFill>
                <a:srgbClr val="0000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8390581" y="2483938"/>
            <a:ext cx="255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6600"/>
                </a:solidFill>
              </a:rPr>
              <a:t>-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6" name="Donut 5"/>
          <p:cNvSpPr/>
          <p:nvPr/>
        </p:nvSpPr>
        <p:spPr bwMode="auto">
          <a:xfrm>
            <a:off x="238852" y="2102638"/>
            <a:ext cx="836284" cy="980340"/>
          </a:xfrm>
          <a:prstGeom prst="donut">
            <a:avLst>
              <a:gd name="adj" fmla="val 9787"/>
            </a:avLst>
          </a:prstGeom>
          <a:solidFill>
            <a:srgbClr val="FF0000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66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042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4" grpId="0"/>
      <p:bldP spid="56" grpId="0"/>
      <p:bldP spid="59" grpId="0"/>
      <p:bldP spid="61" grpId="0"/>
      <p:bldP spid="62" grpId="0"/>
      <p:bldP spid="63" grpId="0"/>
      <p:bldP spid="64" grpId="0"/>
      <p:bldP spid="66" grpId="0"/>
      <p:bldP spid="67" grpId="0"/>
      <p:bldP spid="68" grpId="0"/>
      <p:bldP spid="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Lucida Sans" charset="0"/>
              </a:rPr>
              <a:t>Dijkstra’s</a:t>
            </a:r>
            <a:r>
              <a:rPr lang="en-US" dirty="0" smtClean="0">
                <a:latin typeface="Lucida Sans" charset="0"/>
              </a:rPr>
              <a:t> Algorithm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1357" y="6176812"/>
            <a:ext cx="2489328" cy="238823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1417" y="1319858"/>
            <a:ext cx="28982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8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Source Node: A  </a:t>
            </a:r>
            <a:endParaRPr lang="en-US" sz="28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grpSp>
        <p:nvGrpSpPr>
          <p:cNvPr id="517148" name="Group 517147"/>
          <p:cNvGrpSpPr/>
          <p:nvPr/>
        </p:nvGrpSpPr>
        <p:grpSpPr>
          <a:xfrm>
            <a:off x="107900" y="1921440"/>
            <a:ext cx="3739894" cy="4168532"/>
            <a:chOff x="574665" y="2081338"/>
            <a:chExt cx="3451084" cy="2951383"/>
          </a:xfrm>
        </p:grpSpPr>
        <p:sp>
          <p:nvSpPr>
            <p:cNvPr id="45" name="Oval 9"/>
            <p:cNvSpPr>
              <a:spLocks noChangeAspect="1" noChangeArrowheads="1"/>
            </p:cNvSpPr>
            <p:nvPr/>
          </p:nvSpPr>
          <p:spPr bwMode="auto">
            <a:xfrm>
              <a:off x="841247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6" name="Oval 9"/>
            <p:cNvSpPr>
              <a:spLocks noChangeAspect="1" noChangeArrowheads="1"/>
            </p:cNvSpPr>
            <p:nvPr/>
          </p:nvSpPr>
          <p:spPr bwMode="auto">
            <a:xfrm>
              <a:off x="2133424" y="2298572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7" name="Oval 9"/>
            <p:cNvSpPr>
              <a:spLocks noChangeAspect="1" noChangeArrowheads="1"/>
            </p:cNvSpPr>
            <p:nvPr/>
          </p:nvSpPr>
          <p:spPr bwMode="auto">
            <a:xfrm>
              <a:off x="3381752" y="2298572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8" name="Oval 9"/>
            <p:cNvSpPr>
              <a:spLocks noChangeAspect="1" noChangeArrowheads="1"/>
            </p:cNvSpPr>
            <p:nvPr/>
          </p:nvSpPr>
          <p:spPr bwMode="auto">
            <a:xfrm>
              <a:off x="841247" y="3341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9" name="Oval 9"/>
            <p:cNvSpPr>
              <a:spLocks noChangeAspect="1" noChangeArrowheads="1"/>
            </p:cNvSpPr>
            <p:nvPr/>
          </p:nvSpPr>
          <p:spPr bwMode="auto">
            <a:xfrm>
              <a:off x="2143592" y="3341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0" name="Oval 9"/>
            <p:cNvSpPr>
              <a:spLocks noChangeAspect="1" noChangeArrowheads="1"/>
            </p:cNvSpPr>
            <p:nvPr/>
          </p:nvSpPr>
          <p:spPr bwMode="auto">
            <a:xfrm>
              <a:off x="3381752" y="3341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1" name="Oval 9"/>
            <p:cNvSpPr>
              <a:spLocks noChangeAspect="1" noChangeArrowheads="1"/>
            </p:cNvSpPr>
            <p:nvPr/>
          </p:nvSpPr>
          <p:spPr bwMode="auto">
            <a:xfrm>
              <a:off x="841247" y="4318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2" name="Oval 9"/>
            <p:cNvSpPr>
              <a:spLocks noChangeAspect="1" noChangeArrowheads="1"/>
            </p:cNvSpPr>
            <p:nvPr/>
          </p:nvSpPr>
          <p:spPr bwMode="auto">
            <a:xfrm>
              <a:off x="2154447" y="4337455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h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3" name="Oval 9"/>
            <p:cNvSpPr>
              <a:spLocks noChangeAspect="1" noChangeArrowheads="1"/>
            </p:cNvSpPr>
            <p:nvPr/>
          </p:nvSpPr>
          <p:spPr bwMode="auto">
            <a:xfrm>
              <a:off x="3391920" y="4337455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I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44" name="Straight Connector 43"/>
            <p:cNvCxnSpPr>
              <a:stCxn id="45" idx="6"/>
              <a:endCxn id="46" idx="2"/>
            </p:cNvCxnSpPr>
            <p:nvPr/>
          </p:nvCxnSpPr>
          <p:spPr bwMode="auto">
            <a:xfrm>
              <a:off x="1323626" y="2555081"/>
              <a:ext cx="809798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>
              <a:stCxn id="46" idx="6"/>
              <a:endCxn id="47" idx="2"/>
            </p:cNvCxnSpPr>
            <p:nvPr/>
          </p:nvCxnSpPr>
          <p:spPr bwMode="auto">
            <a:xfrm>
              <a:off x="2615803" y="2555081"/>
              <a:ext cx="765949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>
              <a:off x="1367475" y="3597637"/>
              <a:ext cx="76594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>
              <a:stCxn id="49" idx="6"/>
              <a:endCxn id="50" idx="2"/>
            </p:cNvCxnSpPr>
            <p:nvPr/>
          </p:nvCxnSpPr>
          <p:spPr bwMode="auto">
            <a:xfrm>
              <a:off x="2625971" y="3597637"/>
              <a:ext cx="755781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>
              <a:stCxn id="52" idx="6"/>
              <a:endCxn id="53" idx="2"/>
            </p:cNvCxnSpPr>
            <p:nvPr/>
          </p:nvCxnSpPr>
          <p:spPr bwMode="auto">
            <a:xfrm>
              <a:off x="2636826" y="4593964"/>
              <a:ext cx="755094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1" name="Straight Connector 517120"/>
            <p:cNvCxnSpPr>
              <a:stCxn id="45" idx="4"/>
              <a:endCxn id="48" idx="0"/>
            </p:cNvCxnSpPr>
            <p:nvPr/>
          </p:nvCxnSpPr>
          <p:spPr bwMode="auto">
            <a:xfrm>
              <a:off x="1082437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5" name="Straight Connector 517124"/>
            <p:cNvCxnSpPr>
              <a:stCxn id="46" idx="4"/>
              <a:endCxn id="49" idx="0"/>
            </p:cNvCxnSpPr>
            <p:nvPr/>
          </p:nvCxnSpPr>
          <p:spPr bwMode="auto">
            <a:xfrm>
              <a:off x="2374614" y="2811590"/>
              <a:ext cx="10168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7" name="Straight Connector 517126"/>
            <p:cNvCxnSpPr>
              <a:stCxn id="47" idx="4"/>
              <a:endCxn id="50" idx="0"/>
            </p:cNvCxnSpPr>
            <p:nvPr/>
          </p:nvCxnSpPr>
          <p:spPr bwMode="auto">
            <a:xfrm>
              <a:off x="3622942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1" name="Straight Connector 517130"/>
            <p:cNvCxnSpPr>
              <a:stCxn id="49" idx="4"/>
              <a:endCxn id="52" idx="0"/>
            </p:cNvCxnSpPr>
            <p:nvPr/>
          </p:nvCxnSpPr>
          <p:spPr bwMode="auto">
            <a:xfrm>
              <a:off x="2384782" y="3854146"/>
              <a:ext cx="10855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3" name="Straight Connector 517132"/>
            <p:cNvCxnSpPr>
              <a:stCxn id="50" idx="4"/>
              <a:endCxn id="53" idx="0"/>
            </p:cNvCxnSpPr>
            <p:nvPr/>
          </p:nvCxnSpPr>
          <p:spPr bwMode="auto">
            <a:xfrm>
              <a:off x="3622942" y="3854146"/>
              <a:ext cx="10168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5" name="Straight Connector 517134"/>
            <p:cNvCxnSpPr>
              <a:stCxn id="48" idx="4"/>
              <a:endCxn id="51" idx="0"/>
            </p:cNvCxnSpPr>
            <p:nvPr/>
          </p:nvCxnSpPr>
          <p:spPr bwMode="auto">
            <a:xfrm>
              <a:off x="1082437" y="3854146"/>
              <a:ext cx="0" cy="46398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7" name="Straight Connector 517136"/>
            <p:cNvCxnSpPr>
              <a:stCxn id="51" idx="6"/>
              <a:endCxn id="52" idx="2"/>
            </p:cNvCxnSpPr>
            <p:nvPr/>
          </p:nvCxnSpPr>
          <p:spPr bwMode="auto">
            <a:xfrm>
              <a:off x="1323626" y="4574637"/>
              <a:ext cx="830821" cy="19327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9" name="Straight Connector 517138"/>
            <p:cNvCxnSpPr>
              <a:stCxn id="45" idx="5"/>
              <a:endCxn id="49" idx="1"/>
            </p:cNvCxnSpPr>
            <p:nvPr/>
          </p:nvCxnSpPr>
          <p:spPr bwMode="auto">
            <a:xfrm>
              <a:off x="1252983" y="2736460"/>
              <a:ext cx="961252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1" name="Straight Connector 517140"/>
            <p:cNvCxnSpPr>
              <a:stCxn id="49" idx="5"/>
              <a:endCxn id="53" idx="1"/>
            </p:cNvCxnSpPr>
            <p:nvPr/>
          </p:nvCxnSpPr>
          <p:spPr bwMode="auto">
            <a:xfrm>
              <a:off x="2555328" y="3779016"/>
              <a:ext cx="907235" cy="63356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3" name="Straight Connector 517142"/>
            <p:cNvCxnSpPr>
              <a:stCxn id="51" idx="7"/>
              <a:endCxn id="49" idx="3"/>
            </p:cNvCxnSpPr>
            <p:nvPr/>
          </p:nvCxnSpPr>
          <p:spPr bwMode="auto">
            <a:xfrm flipV="1">
              <a:off x="1252983" y="3779016"/>
              <a:ext cx="961252" cy="61424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6" name="Straight Connector 517145"/>
            <p:cNvCxnSpPr>
              <a:stCxn id="49" idx="7"/>
              <a:endCxn id="47" idx="3"/>
            </p:cNvCxnSpPr>
            <p:nvPr/>
          </p:nvCxnSpPr>
          <p:spPr bwMode="auto">
            <a:xfrm flipV="1">
              <a:off x="2555328" y="2736460"/>
              <a:ext cx="897067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7147" name="TextBox 517146"/>
            <p:cNvSpPr txBox="1"/>
            <p:nvPr/>
          </p:nvSpPr>
          <p:spPr>
            <a:xfrm>
              <a:off x="1563124" y="208133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822737" y="210054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74665" y="2796196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10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15780" y="381172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3633110" y="281790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659092" y="3840783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563124" y="450950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9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822737" y="450699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1517291" y="316636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947552" y="3165504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8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417183" y="367112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5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2977704" y="372289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341362" y="384913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575182" y="2708117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732966" y="2680892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2123195" y="2857685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517149" name="Table 517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9255861"/>
              </p:ext>
            </p:extLst>
          </p:nvPr>
        </p:nvGraphicFramePr>
        <p:xfrm>
          <a:off x="4043184" y="2113494"/>
          <a:ext cx="4847080" cy="3889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440"/>
                <a:gridCol w="692440"/>
                <a:gridCol w="692440"/>
                <a:gridCol w="692440"/>
                <a:gridCol w="692440"/>
                <a:gridCol w="692440"/>
                <a:gridCol w="692440"/>
              </a:tblGrid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Node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4</a:t>
                      </a:r>
                      <a:r>
                        <a:rPr lang="en-US" i="0" dirty="0" smtClean="0">
                          <a:effectLst/>
                        </a:rPr>
                        <a:t> </a:t>
                      </a:r>
                      <a:endParaRPr lang="en-U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r>
                        <a:rPr lang="en-US" i="0" dirty="0" smtClean="0">
                          <a:effectLst/>
                        </a:rPr>
                        <a:t> </a:t>
                      </a:r>
                      <a:endParaRPr lang="en-US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I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∞</a:t>
                      </a:r>
                      <a:endParaRPr lang="en-US" dirty="0"/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021869" y="405530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6600"/>
                </a:solidFill>
              </a:rPr>
              <a:t>1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663174" y="3295089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7711735" y="3701689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7711735" y="443631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8406600" y="406698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6600"/>
                </a:solidFill>
              </a:rPr>
              <a:t>A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8388167" y="3288011"/>
            <a:ext cx="297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8395745" y="3691812"/>
            <a:ext cx="297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7695739" y="405602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6600"/>
                </a:solidFill>
              </a:rPr>
              <a:t>1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4495369" y="1253511"/>
            <a:ext cx="38469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4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Pick one with shortest distance  from source: </a:t>
            </a:r>
            <a:endParaRPr lang="en-US" sz="2400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522059" y="1513741"/>
            <a:ext cx="782021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 smtClean="0">
                <a:solidFill>
                  <a:srgbClr val="0000FF"/>
                </a:solidFill>
                <a:latin typeface="Calibri" charset="0"/>
                <a:ea typeface="ＭＳ Ｐゴシック" charset="0"/>
              </a:rPr>
              <a:t>E</a:t>
            </a:r>
            <a:endParaRPr lang="en-US" sz="3200" b="1" kern="0" dirty="0">
              <a:solidFill>
                <a:srgbClr val="0000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8398082" y="4433122"/>
            <a:ext cx="297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7705020" y="481746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8396603" y="4844761"/>
            <a:ext cx="297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7711735" y="525830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8417455" y="5285606"/>
            <a:ext cx="297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7736725" y="563379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8407458" y="5641703"/>
            <a:ext cx="297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75" name="Donut 74"/>
          <p:cNvSpPr/>
          <p:nvPr/>
        </p:nvSpPr>
        <p:spPr bwMode="auto">
          <a:xfrm>
            <a:off x="1652266" y="3578266"/>
            <a:ext cx="836284" cy="980340"/>
          </a:xfrm>
          <a:prstGeom prst="donut">
            <a:avLst>
              <a:gd name="adj" fmla="val 9787"/>
            </a:avLst>
          </a:prstGeom>
          <a:solidFill>
            <a:srgbClr val="FF0000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6600"/>
              </a:solidFill>
              <a:effectLst/>
              <a:latin typeface="Arial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7660398" y="2904045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8327849" y="2886111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582213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4" grpId="0"/>
      <p:bldP spid="56" grpId="0"/>
      <p:bldP spid="59" grpId="0"/>
      <p:bldP spid="61" grpId="0"/>
      <p:bldP spid="62" grpId="0"/>
      <p:bldP spid="63" grpId="0"/>
      <p:bldP spid="64" grpId="0"/>
      <p:bldP spid="67" grpId="0"/>
      <p:bldP spid="65" grpId="0"/>
      <p:bldP spid="68" grpId="0"/>
      <p:bldP spid="69" grpId="0"/>
      <p:bldP spid="70" grpId="0"/>
      <p:bldP spid="71" grpId="0"/>
      <p:bldP spid="72" grpId="0"/>
      <p:bldP spid="73" grpId="0"/>
      <p:bldP spid="75" grpId="0" animBg="1"/>
      <p:bldP spid="76" grpId="0"/>
      <p:bldP spid="7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Lucida Sans" charset="0"/>
              </a:rPr>
              <a:t>Dijkstra’s</a:t>
            </a:r>
            <a:r>
              <a:rPr lang="en-US" dirty="0" smtClean="0">
                <a:latin typeface="Lucida Sans" charset="0"/>
              </a:rPr>
              <a:t> Algorithm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1357" y="6176812"/>
            <a:ext cx="2489328" cy="238823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1417" y="1319858"/>
            <a:ext cx="28982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8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Source Node: A  </a:t>
            </a:r>
            <a:endParaRPr lang="en-US" sz="28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grpSp>
        <p:nvGrpSpPr>
          <p:cNvPr id="517148" name="Group 517147"/>
          <p:cNvGrpSpPr/>
          <p:nvPr/>
        </p:nvGrpSpPr>
        <p:grpSpPr>
          <a:xfrm>
            <a:off x="107900" y="1921440"/>
            <a:ext cx="3739894" cy="4168532"/>
            <a:chOff x="574665" y="2081338"/>
            <a:chExt cx="3451084" cy="2951383"/>
          </a:xfrm>
        </p:grpSpPr>
        <p:sp>
          <p:nvSpPr>
            <p:cNvPr id="45" name="Oval 9"/>
            <p:cNvSpPr>
              <a:spLocks noChangeAspect="1" noChangeArrowheads="1"/>
            </p:cNvSpPr>
            <p:nvPr/>
          </p:nvSpPr>
          <p:spPr bwMode="auto">
            <a:xfrm>
              <a:off x="841247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6" name="Oval 9"/>
            <p:cNvSpPr>
              <a:spLocks noChangeAspect="1" noChangeArrowheads="1"/>
            </p:cNvSpPr>
            <p:nvPr/>
          </p:nvSpPr>
          <p:spPr bwMode="auto">
            <a:xfrm>
              <a:off x="2133424" y="2298572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7" name="Oval 9"/>
            <p:cNvSpPr>
              <a:spLocks noChangeAspect="1" noChangeArrowheads="1"/>
            </p:cNvSpPr>
            <p:nvPr/>
          </p:nvSpPr>
          <p:spPr bwMode="auto">
            <a:xfrm>
              <a:off x="3381752" y="2298572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8" name="Oval 9"/>
            <p:cNvSpPr>
              <a:spLocks noChangeAspect="1" noChangeArrowheads="1"/>
            </p:cNvSpPr>
            <p:nvPr/>
          </p:nvSpPr>
          <p:spPr bwMode="auto">
            <a:xfrm>
              <a:off x="841247" y="3341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9" name="Oval 9"/>
            <p:cNvSpPr>
              <a:spLocks noChangeAspect="1" noChangeArrowheads="1"/>
            </p:cNvSpPr>
            <p:nvPr/>
          </p:nvSpPr>
          <p:spPr bwMode="auto">
            <a:xfrm>
              <a:off x="2143592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0" name="Oval 9"/>
            <p:cNvSpPr>
              <a:spLocks noChangeAspect="1" noChangeArrowheads="1"/>
            </p:cNvSpPr>
            <p:nvPr/>
          </p:nvSpPr>
          <p:spPr bwMode="auto">
            <a:xfrm>
              <a:off x="3381752" y="3341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1" name="Oval 9"/>
            <p:cNvSpPr>
              <a:spLocks noChangeAspect="1" noChangeArrowheads="1"/>
            </p:cNvSpPr>
            <p:nvPr/>
          </p:nvSpPr>
          <p:spPr bwMode="auto">
            <a:xfrm>
              <a:off x="841247" y="4318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2" name="Oval 9"/>
            <p:cNvSpPr>
              <a:spLocks noChangeAspect="1" noChangeArrowheads="1"/>
            </p:cNvSpPr>
            <p:nvPr/>
          </p:nvSpPr>
          <p:spPr bwMode="auto">
            <a:xfrm>
              <a:off x="2154447" y="4337455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h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3" name="Oval 9"/>
            <p:cNvSpPr>
              <a:spLocks noChangeAspect="1" noChangeArrowheads="1"/>
            </p:cNvSpPr>
            <p:nvPr/>
          </p:nvSpPr>
          <p:spPr bwMode="auto">
            <a:xfrm>
              <a:off x="3391920" y="4337455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I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44" name="Straight Connector 43"/>
            <p:cNvCxnSpPr>
              <a:stCxn id="45" idx="6"/>
              <a:endCxn id="46" idx="2"/>
            </p:cNvCxnSpPr>
            <p:nvPr/>
          </p:nvCxnSpPr>
          <p:spPr bwMode="auto">
            <a:xfrm>
              <a:off x="1323626" y="2555081"/>
              <a:ext cx="809798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>
              <a:stCxn id="46" idx="6"/>
              <a:endCxn id="47" idx="2"/>
            </p:cNvCxnSpPr>
            <p:nvPr/>
          </p:nvCxnSpPr>
          <p:spPr bwMode="auto">
            <a:xfrm>
              <a:off x="2615803" y="2555081"/>
              <a:ext cx="765949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>
              <a:off x="1367475" y="3597637"/>
              <a:ext cx="76594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>
              <a:stCxn id="49" idx="6"/>
              <a:endCxn id="50" idx="2"/>
            </p:cNvCxnSpPr>
            <p:nvPr/>
          </p:nvCxnSpPr>
          <p:spPr bwMode="auto">
            <a:xfrm>
              <a:off x="2625971" y="3597637"/>
              <a:ext cx="755781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>
              <a:stCxn id="52" idx="6"/>
              <a:endCxn id="53" idx="2"/>
            </p:cNvCxnSpPr>
            <p:nvPr/>
          </p:nvCxnSpPr>
          <p:spPr bwMode="auto">
            <a:xfrm>
              <a:off x="2636826" y="4593964"/>
              <a:ext cx="755094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1" name="Straight Connector 517120"/>
            <p:cNvCxnSpPr>
              <a:stCxn id="45" idx="4"/>
              <a:endCxn id="48" idx="0"/>
            </p:cNvCxnSpPr>
            <p:nvPr/>
          </p:nvCxnSpPr>
          <p:spPr bwMode="auto">
            <a:xfrm>
              <a:off x="1082437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5" name="Straight Connector 517124"/>
            <p:cNvCxnSpPr>
              <a:stCxn id="46" idx="4"/>
              <a:endCxn id="49" idx="0"/>
            </p:cNvCxnSpPr>
            <p:nvPr/>
          </p:nvCxnSpPr>
          <p:spPr bwMode="auto">
            <a:xfrm>
              <a:off x="2374614" y="2811590"/>
              <a:ext cx="10168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7" name="Straight Connector 517126"/>
            <p:cNvCxnSpPr>
              <a:stCxn id="47" idx="4"/>
              <a:endCxn id="50" idx="0"/>
            </p:cNvCxnSpPr>
            <p:nvPr/>
          </p:nvCxnSpPr>
          <p:spPr bwMode="auto">
            <a:xfrm>
              <a:off x="3622942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1" name="Straight Connector 517130"/>
            <p:cNvCxnSpPr>
              <a:stCxn id="49" idx="4"/>
              <a:endCxn id="52" idx="0"/>
            </p:cNvCxnSpPr>
            <p:nvPr/>
          </p:nvCxnSpPr>
          <p:spPr bwMode="auto">
            <a:xfrm>
              <a:off x="2384782" y="3854146"/>
              <a:ext cx="10855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3" name="Straight Connector 517132"/>
            <p:cNvCxnSpPr>
              <a:stCxn id="50" idx="4"/>
              <a:endCxn id="53" idx="0"/>
            </p:cNvCxnSpPr>
            <p:nvPr/>
          </p:nvCxnSpPr>
          <p:spPr bwMode="auto">
            <a:xfrm>
              <a:off x="3622942" y="3854146"/>
              <a:ext cx="10168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5" name="Straight Connector 517134"/>
            <p:cNvCxnSpPr>
              <a:stCxn id="48" idx="4"/>
              <a:endCxn id="51" idx="0"/>
            </p:cNvCxnSpPr>
            <p:nvPr/>
          </p:nvCxnSpPr>
          <p:spPr bwMode="auto">
            <a:xfrm>
              <a:off x="1082437" y="3854146"/>
              <a:ext cx="0" cy="46398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7" name="Straight Connector 517136"/>
            <p:cNvCxnSpPr>
              <a:stCxn id="51" idx="6"/>
              <a:endCxn id="52" idx="2"/>
            </p:cNvCxnSpPr>
            <p:nvPr/>
          </p:nvCxnSpPr>
          <p:spPr bwMode="auto">
            <a:xfrm>
              <a:off x="1323626" y="4574637"/>
              <a:ext cx="830821" cy="19327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9" name="Straight Connector 517138"/>
            <p:cNvCxnSpPr>
              <a:stCxn id="45" idx="5"/>
              <a:endCxn id="49" idx="1"/>
            </p:cNvCxnSpPr>
            <p:nvPr/>
          </p:nvCxnSpPr>
          <p:spPr bwMode="auto">
            <a:xfrm>
              <a:off x="1252983" y="2736460"/>
              <a:ext cx="961252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1" name="Straight Connector 517140"/>
            <p:cNvCxnSpPr>
              <a:stCxn id="49" idx="5"/>
              <a:endCxn id="53" idx="1"/>
            </p:cNvCxnSpPr>
            <p:nvPr/>
          </p:nvCxnSpPr>
          <p:spPr bwMode="auto">
            <a:xfrm>
              <a:off x="2555328" y="3779016"/>
              <a:ext cx="907235" cy="63356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3" name="Straight Connector 517142"/>
            <p:cNvCxnSpPr>
              <a:stCxn id="51" idx="7"/>
              <a:endCxn id="49" idx="3"/>
            </p:cNvCxnSpPr>
            <p:nvPr/>
          </p:nvCxnSpPr>
          <p:spPr bwMode="auto">
            <a:xfrm flipV="1">
              <a:off x="1252983" y="3779016"/>
              <a:ext cx="961252" cy="61424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6" name="Straight Connector 517145"/>
            <p:cNvCxnSpPr>
              <a:stCxn id="49" idx="7"/>
              <a:endCxn id="47" idx="3"/>
            </p:cNvCxnSpPr>
            <p:nvPr/>
          </p:nvCxnSpPr>
          <p:spPr bwMode="auto">
            <a:xfrm flipV="1">
              <a:off x="2555328" y="2736460"/>
              <a:ext cx="897067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7147" name="TextBox 517146"/>
            <p:cNvSpPr txBox="1"/>
            <p:nvPr/>
          </p:nvSpPr>
          <p:spPr>
            <a:xfrm>
              <a:off x="1563124" y="208133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822737" y="210054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74665" y="2796196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10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15780" y="381172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3633110" y="281790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659092" y="3840783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563124" y="450950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9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822737" y="450699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1517291" y="316636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947552" y="3165504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8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417183" y="367112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5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2977704" y="372289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341362" y="384913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575182" y="2708117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732966" y="2680892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2123195" y="2857685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517149" name="Table 517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891229"/>
              </p:ext>
            </p:extLst>
          </p:nvPr>
        </p:nvGraphicFramePr>
        <p:xfrm>
          <a:off x="4043184" y="2113494"/>
          <a:ext cx="4847080" cy="3889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440"/>
                <a:gridCol w="692440"/>
                <a:gridCol w="692440"/>
                <a:gridCol w="692440"/>
                <a:gridCol w="692440"/>
                <a:gridCol w="692440"/>
                <a:gridCol w="692440"/>
              </a:tblGrid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Node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4</a:t>
                      </a:r>
                      <a:r>
                        <a:rPr lang="en-US" i="0" dirty="0" smtClean="0">
                          <a:effectLst/>
                        </a:rPr>
                        <a:t> </a:t>
                      </a:r>
                      <a:endParaRPr lang="en-U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13</a:t>
                      </a:r>
                      <a:r>
                        <a:rPr lang="en-US" i="0" dirty="0" smtClean="0">
                          <a:effectLst/>
                        </a:rPr>
                        <a:t> </a:t>
                      </a:r>
                      <a:endParaRPr lang="en-US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I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3</a:t>
                      </a:r>
                      <a:endParaRPr lang="en-US" dirty="0"/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9" name="TextBox 58"/>
          <p:cNvSpPr txBox="1"/>
          <p:nvPr/>
        </p:nvSpPr>
        <p:spPr>
          <a:xfrm>
            <a:off x="7711735" y="443631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495369" y="1253511"/>
            <a:ext cx="38469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4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Pick one with shortest distance  from source: </a:t>
            </a:r>
            <a:endParaRPr lang="en-US" sz="2400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522059" y="1513741"/>
            <a:ext cx="782021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>
                <a:solidFill>
                  <a:srgbClr val="0000FF"/>
                </a:solidFill>
                <a:latin typeface="Calibri" charset="0"/>
                <a:ea typeface="ＭＳ Ｐゴシック" charset="0"/>
              </a:rPr>
              <a:t>I</a:t>
            </a:r>
            <a:endParaRPr lang="en-US" sz="3200" b="1" kern="0" dirty="0">
              <a:solidFill>
                <a:srgbClr val="0000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8398082" y="4433122"/>
            <a:ext cx="242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7711735" y="525830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8395745" y="5253038"/>
            <a:ext cx="297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7736725" y="563379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6600"/>
                </a:solidFill>
              </a:rPr>
              <a:t>3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8407458" y="5641703"/>
            <a:ext cx="297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6600"/>
                </a:solidFill>
              </a:rPr>
              <a:t>E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055722" y="563849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6600"/>
                </a:solidFill>
              </a:rPr>
              <a:t>1</a:t>
            </a:r>
          </a:p>
        </p:txBody>
      </p:sp>
      <p:sp>
        <p:nvSpPr>
          <p:cNvPr id="76" name="Donut 75"/>
          <p:cNvSpPr/>
          <p:nvPr/>
        </p:nvSpPr>
        <p:spPr bwMode="auto">
          <a:xfrm>
            <a:off x="3005063" y="4982360"/>
            <a:ext cx="836284" cy="980340"/>
          </a:xfrm>
          <a:prstGeom prst="donut">
            <a:avLst>
              <a:gd name="adj" fmla="val 9787"/>
            </a:avLst>
          </a:prstGeom>
          <a:solidFill>
            <a:srgbClr val="FF0000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66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957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7" grpId="0"/>
      <p:bldP spid="65" grpId="0"/>
      <p:bldP spid="70" grpId="0"/>
      <p:bldP spid="71" grpId="0"/>
      <p:bldP spid="72" grpId="0"/>
      <p:bldP spid="73" grpId="0"/>
      <p:bldP spid="74" grpId="0"/>
      <p:bldP spid="7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Lucida Sans" charset="0"/>
              </a:rPr>
              <a:t>Dijkstra’s</a:t>
            </a:r>
            <a:r>
              <a:rPr lang="en-US" dirty="0" smtClean="0">
                <a:latin typeface="Lucida Sans" charset="0"/>
              </a:rPr>
              <a:t> Algorithm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1357" y="6176812"/>
            <a:ext cx="2489328" cy="238823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1417" y="1319858"/>
            <a:ext cx="28982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8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Source Node: A  </a:t>
            </a:r>
            <a:endParaRPr lang="en-US" sz="28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grpSp>
        <p:nvGrpSpPr>
          <p:cNvPr id="517148" name="Group 517147"/>
          <p:cNvGrpSpPr/>
          <p:nvPr/>
        </p:nvGrpSpPr>
        <p:grpSpPr>
          <a:xfrm>
            <a:off x="107900" y="1921440"/>
            <a:ext cx="3739894" cy="4168532"/>
            <a:chOff x="574665" y="2081338"/>
            <a:chExt cx="3451084" cy="2951383"/>
          </a:xfrm>
        </p:grpSpPr>
        <p:sp>
          <p:nvSpPr>
            <p:cNvPr id="45" name="Oval 9"/>
            <p:cNvSpPr>
              <a:spLocks noChangeAspect="1" noChangeArrowheads="1"/>
            </p:cNvSpPr>
            <p:nvPr/>
          </p:nvSpPr>
          <p:spPr bwMode="auto">
            <a:xfrm>
              <a:off x="841247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6" name="Oval 9"/>
            <p:cNvSpPr>
              <a:spLocks noChangeAspect="1" noChangeArrowheads="1"/>
            </p:cNvSpPr>
            <p:nvPr/>
          </p:nvSpPr>
          <p:spPr bwMode="auto">
            <a:xfrm>
              <a:off x="2133424" y="2298572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7" name="Oval 9"/>
            <p:cNvSpPr>
              <a:spLocks noChangeAspect="1" noChangeArrowheads="1"/>
            </p:cNvSpPr>
            <p:nvPr/>
          </p:nvSpPr>
          <p:spPr bwMode="auto">
            <a:xfrm>
              <a:off x="3381752" y="2298572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8" name="Oval 9"/>
            <p:cNvSpPr>
              <a:spLocks noChangeAspect="1" noChangeArrowheads="1"/>
            </p:cNvSpPr>
            <p:nvPr/>
          </p:nvSpPr>
          <p:spPr bwMode="auto">
            <a:xfrm>
              <a:off x="841247" y="3341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9" name="Oval 9"/>
            <p:cNvSpPr>
              <a:spLocks noChangeAspect="1" noChangeArrowheads="1"/>
            </p:cNvSpPr>
            <p:nvPr/>
          </p:nvSpPr>
          <p:spPr bwMode="auto">
            <a:xfrm>
              <a:off x="2143592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0" name="Oval 9"/>
            <p:cNvSpPr>
              <a:spLocks noChangeAspect="1" noChangeArrowheads="1"/>
            </p:cNvSpPr>
            <p:nvPr/>
          </p:nvSpPr>
          <p:spPr bwMode="auto">
            <a:xfrm>
              <a:off x="3381752" y="3341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1" name="Oval 9"/>
            <p:cNvSpPr>
              <a:spLocks noChangeAspect="1" noChangeArrowheads="1"/>
            </p:cNvSpPr>
            <p:nvPr/>
          </p:nvSpPr>
          <p:spPr bwMode="auto">
            <a:xfrm>
              <a:off x="841247" y="4318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2" name="Oval 9"/>
            <p:cNvSpPr>
              <a:spLocks noChangeAspect="1" noChangeArrowheads="1"/>
            </p:cNvSpPr>
            <p:nvPr/>
          </p:nvSpPr>
          <p:spPr bwMode="auto">
            <a:xfrm>
              <a:off x="2154447" y="4337455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h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3" name="Oval 9"/>
            <p:cNvSpPr>
              <a:spLocks noChangeAspect="1" noChangeArrowheads="1"/>
            </p:cNvSpPr>
            <p:nvPr/>
          </p:nvSpPr>
          <p:spPr bwMode="auto">
            <a:xfrm>
              <a:off x="3391920" y="4337455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I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44" name="Straight Connector 43"/>
            <p:cNvCxnSpPr>
              <a:stCxn id="45" idx="6"/>
              <a:endCxn id="46" idx="2"/>
            </p:cNvCxnSpPr>
            <p:nvPr/>
          </p:nvCxnSpPr>
          <p:spPr bwMode="auto">
            <a:xfrm>
              <a:off x="1323626" y="2555081"/>
              <a:ext cx="809798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>
              <a:stCxn id="46" idx="6"/>
              <a:endCxn id="47" idx="2"/>
            </p:cNvCxnSpPr>
            <p:nvPr/>
          </p:nvCxnSpPr>
          <p:spPr bwMode="auto">
            <a:xfrm>
              <a:off x="2615803" y="2555081"/>
              <a:ext cx="765949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>
              <a:off x="1367475" y="3597637"/>
              <a:ext cx="76594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>
              <a:stCxn id="49" idx="6"/>
              <a:endCxn id="50" idx="2"/>
            </p:cNvCxnSpPr>
            <p:nvPr/>
          </p:nvCxnSpPr>
          <p:spPr bwMode="auto">
            <a:xfrm>
              <a:off x="2625971" y="3597637"/>
              <a:ext cx="755781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>
              <a:stCxn id="52" idx="6"/>
              <a:endCxn id="53" idx="2"/>
            </p:cNvCxnSpPr>
            <p:nvPr/>
          </p:nvCxnSpPr>
          <p:spPr bwMode="auto">
            <a:xfrm>
              <a:off x="2636826" y="4593964"/>
              <a:ext cx="755094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1" name="Straight Connector 517120"/>
            <p:cNvCxnSpPr>
              <a:stCxn id="45" idx="4"/>
              <a:endCxn id="48" idx="0"/>
            </p:cNvCxnSpPr>
            <p:nvPr/>
          </p:nvCxnSpPr>
          <p:spPr bwMode="auto">
            <a:xfrm>
              <a:off x="1082437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5" name="Straight Connector 517124"/>
            <p:cNvCxnSpPr>
              <a:stCxn id="46" idx="4"/>
              <a:endCxn id="49" idx="0"/>
            </p:cNvCxnSpPr>
            <p:nvPr/>
          </p:nvCxnSpPr>
          <p:spPr bwMode="auto">
            <a:xfrm>
              <a:off x="2374614" y="2811590"/>
              <a:ext cx="10168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7" name="Straight Connector 517126"/>
            <p:cNvCxnSpPr>
              <a:stCxn id="47" idx="4"/>
              <a:endCxn id="50" idx="0"/>
            </p:cNvCxnSpPr>
            <p:nvPr/>
          </p:nvCxnSpPr>
          <p:spPr bwMode="auto">
            <a:xfrm>
              <a:off x="3622942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1" name="Straight Connector 517130"/>
            <p:cNvCxnSpPr>
              <a:stCxn id="49" idx="4"/>
              <a:endCxn id="52" idx="0"/>
            </p:cNvCxnSpPr>
            <p:nvPr/>
          </p:nvCxnSpPr>
          <p:spPr bwMode="auto">
            <a:xfrm>
              <a:off x="2384782" y="3854146"/>
              <a:ext cx="10855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3" name="Straight Connector 517132"/>
            <p:cNvCxnSpPr>
              <a:stCxn id="50" idx="4"/>
              <a:endCxn id="53" idx="0"/>
            </p:cNvCxnSpPr>
            <p:nvPr/>
          </p:nvCxnSpPr>
          <p:spPr bwMode="auto">
            <a:xfrm>
              <a:off x="3622942" y="3854146"/>
              <a:ext cx="10168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5" name="Straight Connector 517134"/>
            <p:cNvCxnSpPr>
              <a:stCxn id="48" idx="4"/>
              <a:endCxn id="51" idx="0"/>
            </p:cNvCxnSpPr>
            <p:nvPr/>
          </p:nvCxnSpPr>
          <p:spPr bwMode="auto">
            <a:xfrm>
              <a:off x="1082437" y="3854146"/>
              <a:ext cx="0" cy="46398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7" name="Straight Connector 517136"/>
            <p:cNvCxnSpPr>
              <a:stCxn id="51" idx="6"/>
              <a:endCxn id="52" idx="2"/>
            </p:cNvCxnSpPr>
            <p:nvPr/>
          </p:nvCxnSpPr>
          <p:spPr bwMode="auto">
            <a:xfrm>
              <a:off x="1323626" y="4574637"/>
              <a:ext cx="830821" cy="19327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9" name="Straight Connector 517138"/>
            <p:cNvCxnSpPr>
              <a:stCxn id="45" idx="5"/>
              <a:endCxn id="49" idx="1"/>
            </p:cNvCxnSpPr>
            <p:nvPr/>
          </p:nvCxnSpPr>
          <p:spPr bwMode="auto">
            <a:xfrm>
              <a:off x="1252983" y="2736460"/>
              <a:ext cx="961252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1" name="Straight Connector 517140"/>
            <p:cNvCxnSpPr>
              <a:stCxn id="49" idx="5"/>
              <a:endCxn id="53" idx="1"/>
            </p:cNvCxnSpPr>
            <p:nvPr/>
          </p:nvCxnSpPr>
          <p:spPr bwMode="auto">
            <a:xfrm>
              <a:off x="2555328" y="3779016"/>
              <a:ext cx="907235" cy="63356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3" name="Straight Connector 517142"/>
            <p:cNvCxnSpPr>
              <a:stCxn id="51" idx="7"/>
              <a:endCxn id="49" idx="3"/>
            </p:cNvCxnSpPr>
            <p:nvPr/>
          </p:nvCxnSpPr>
          <p:spPr bwMode="auto">
            <a:xfrm flipV="1">
              <a:off x="1252983" y="3779016"/>
              <a:ext cx="961252" cy="61424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6" name="Straight Connector 517145"/>
            <p:cNvCxnSpPr>
              <a:stCxn id="49" idx="7"/>
              <a:endCxn id="47" idx="3"/>
            </p:cNvCxnSpPr>
            <p:nvPr/>
          </p:nvCxnSpPr>
          <p:spPr bwMode="auto">
            <a:xfrm flipV="1">
              <a:off x="2555328" y="2736460"/>
              <a:ext cx="897067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7147" name="TextBox 517146"/>
            <p:cNvSpPr txBox="1"/>
            <p:nvPr/>
          </p:nvSpPr>
          <p:spPr>
            <a:xfrm>
              <a:off x="1563124" y="208133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822737" y="210054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74665" y="2796196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10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15780" y="381172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3633110" y="281790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659092" y="3840783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563124" y="450950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9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822737" y="450699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1517291" y="316636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947552" y="3165504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8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417183" y="367112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5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2977704" y="372289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341362" y="384913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575182" y="2708117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732966" y="2680892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2123195" y="2857685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517149" name="Table 517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2549217"/>
              </p:ext>
            </p:extLst>
          </p:nvPr>
        </p:nvGraphicFramePr>
        <p:xfrm>
          <a:off x="4043184" y="2113494"/>
          <a:ext cx="4847080" cy="3889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440"/>
                <a:gridCol w="692440"/>
                <a:gridCol w="692440"/>
                <a:gridCol w="692440"/>
                <a:gridCol w="692440"/>
                <a:gridCol w="692440"/>
                <a:gridCol w="692440"/>
              </a:tblGrid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Node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4</a:t>
                      </a:r>
                      <a:r>
                        <a:rPr lang="en-US" i="0" dirty="0" smtClean="0">
                          <a:effectLst/>
                        </a:rPr>
                        <a:t> </a:t>
                      </a:r>
                      <a:endParaRPr lang="en-U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13</a:t>
                      </a:r>
                      <a:r>
                        <a:rPr lang="en-US" i="0" dirty="0" smtClean="0">
                          <a:effectLst/>
                        </a:rPr>
                        <a:t> </a:t>
                      </a:r>
                      <a:endParaRPr lang="en-US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I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3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3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9" name="TextBox 58"/>
          <p:cNvSpPr txBox="1"/>
          <p:nvPr/>
        </p:nvSpPr>
        <p:spPr>
          <a:xfrm>
            <a:off x="7711735" y="3298867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495369" y="1253511"/>
            <a:ext cx="38469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4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Pick one with shortest distance  from source: </a:t>
            </a:r>
            <a:endParaRPr lang="en-US" sz="2400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522059" y="1513741"/>
            <a:ext cx="782021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 smtClean="0">
                <a:solidFill>
                  <a:srgbClr val="0000FF"/>
                </a:solidFill>
                <a:latin typeface="Calibri" charset="0"/>
                <a:ea typeface="ＭＳ Ｐゴシック" charset="0"/>
              </a:rPr>
              <a:t>B</a:t>
            </a:r>
            <a:endParaRPr lang="en-US" sz="3200" b="1" kern="0" dirty="0">
              <a:solidFill>
                <a:srgbClr val="0000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8407767" y="330076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7711735" y="288771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6600"/>
                </a:solidFill>
              </a:rPr>
              <a:t>4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8418622" y="2895349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6600"/>
                </a:solidFill>
              </a:rPr>
              <a:t>A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012302" y="289024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6600"/>
                </a:solidFill>
              </a:rPr>
              <a:t>1</a:t>
            </a:r>
          </a:p>
        </p:txBody>
      </p:sp>
      <p:sp>
        <p:nvSpPr>
          <p:cNvPr id="61" name="Donut 60"/>
          <p:cNvSpPr/>
          <p:nvPr/>
        </p:nvSpPr>
        <p:spPr bwMode="auto">
          <a:xfrm>
            <a:off x="1640503" y="2098758"/>
            <a:ext cx="836284" cy="980340"/>
          </a:xfrm>
          <a:prstGeom prst="donut">
            <a:avLst>
              <a:gd name="adj" fmla="val 9787"/>
            </a:avLst>
          </a:prstGeom>
          <a:solidFill>
            <a:srgbClr val="FF0000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66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671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7" grpId="0"/>
      <p:bldP spid="65" grpId="0"/>
      <p:bldP spid="72" grpId="0"/>
      <p:bldP spid="73" grpId="0"/>
      <p:bldP spid="74" grpId="0"/>
      <p:bldP spid="6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Lucida Sans" charset="0"/>
              </a:rPr>
              <a:t>Dijkstra’s</a:t>
            </a:r>
            <a:r>
              <a:rPr lang="en-US" dirty="0" smtClean="0">
                <a:latin typeface="Lucida Sans" charset="0"/>
              </a:rPr>
              <a:t> Algorithm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1357" y="6176812"/>
            <a:ext cx="2489328" cy="238823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1417" y="1319858"/>
            <a:ext cx="28982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8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Source Node: A  </a:t>
            </a:r>
            <a:endParaRPr lang="en-US" sz="28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grpSp>
        <p:nvGrpSpPr>
          <p:cNvPr id="517148" name="Group 517147"/>
          <p:cNvGrpSpPr/>
          <p:nvPr/>
        </p:nvGrpSpPr>
        <p:grpSpPr>
          <a:xfrm>
            <a:off x="107900" y="1921440"/>
            <a:ext cx="3739894" cy="4168532"/>
            <a:chOff x="574665" y="2081338"/>
            <a:chExt cx="3451084" cy="2951383"/>
          </a:xfrm>
        </p:grpSpPr>
        <p:sp>
          <p:nvSpPr>
            <p:cNvPr id="45" name="Oval 9"/>
            <p:cNvSpPr>
              <a:spLocks noChangeAspect="1" noChangeArrowheads="1"/>
            </p:cNvSpPr>
            <p:nvPr/>
          </p:nvSpPr>
          <p:spPr bwMode="auto">
            <a:xfrm>
              <a:off x="841247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6" name="Oval 9"/>
            <p:cNvSpPr>
              <a:spLocks noChangeAspect="1" noChangeArrowheads="1"/>
            </p:cNvSpPr>
            <p:nvPr/>
          </p:nvSpPr>
          <p:spPr bwMode="auto">
            <a:xfrm>
              <a:off x="2133424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7" name="Oval 9"/>
            <p:cNvSpPr>
              <a:spLocks noChangeAspect="1" noChangeArrowheads="1"/>
            </p:cNvSpPr>
            <p:nvPr/>
          </p:nvSpPr>
          <p:spPr bwMode="auto">
            <a:xfrm>
              <a:off x="3381752" y="2298572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8" name="Oval 9"/>
            <p:cNvSpPr>
              <a:spLocks noChangeAspect="1" noChangeArrowheads="1"/>
            </p:cNvSpPr>
            <p:nvPr/>
          </p:nvSpPr>
          <p:spPr bwMode="auto">
            <a:xfrm>
              <a:off x="841247" y="3341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9" name="Oval 9"/>
            <p:cNvSpPr>
              <a:spLocks noChangeAspect="1" noChangeArrowheads="1"/>
            </p:cNvSpPr>
            <p:nvPr/>
          </p:nvSpPr>
          <p:spPr bwMode="auto">
            <a:xfrm>
              <a:off x="2143592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0" name="Oval 9"/>
            <p:cNvSpPr>
              <a:spLocks noChangeAspect="1" noChangeArrowheads="1"/>
            </p:cNvSpPr>
            <p:nvPr/>
          </p:nvSpPr>
          <p:spPr bwMode="auto">
            <a:xfrm>
              <a:off x="3381752" y="3341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1" name="Oval 9"/>
            <p:cNvSpPr>
              <a:spLocks noChangeAspect="1" noChangeArrowheads="1"/>
            </p:cNvSpPr>
            <p:nvPr/>
          </p:nvSpPr>
          <p:spPr bwMode="auto">
            <a:xfrm>
              <a:off x="841247" y="4318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2" name="Oval 9"/>
            <p:cNvSpPr>
              <a:spLocks noChangeAspect="1" noChangeArrowheads="1"/>
            </p:cNvSpPr>
            <p:nvPr/>
          </p:nvSpPr>
          <p:spPr bwMode="auto">
            <a:xfrm>
              <a:off x="2154447" y="4337455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h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3" name="Oval 9"/>
            <p:cNvSpPr>
              <a:spLocks noChangeAspect="1" noChangeArrowheads="1"/>
            </p:cNvSpPr>
            <p:nvPr/>
          </p:nvSpPr>
          <p:spPr bwMode="auto">
            <a:xfrm>
              <a:off x="3391920" y="4337455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I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44" name="Straight Connector 43"/>
            <p:cNvCxnSpPr>
              <a:stCxn id="45" idx="6"/>
              <a:endCxn id="46" idx="2"/>
            </p:cNvCxnSpPr>
            <p:nvPr/>
          </p:nvCxnSpPr>
          <p:spPr bwMode="auto">
            <a:xfrm>
              <a:off x="1323626" y="2555081"/>
              <a:ext cx="809798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>
              <a:stCxn id="46" idx="6"/>
              <a:endCxn id="47" idx="2"/>
            </p:cNvCxnSpPr>
            <p:nvPr/>
          </p:nvCxnSpPr>
          <p:spPr bwMode="auto">
            <a:xfrm>
              <a:off x="2615803" y="2555081"/>
              <a:ext cx="765949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>
              <a:off x="1367475" y="3597637"/>
              <a:ext cx="76594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>
              <a:stCxn id="49" idx="6"/>
              <a:endCxn id="50" idx="2"/>
            </p:cNvCxnSpPr>
            <p:nvPr/>
          </p:nvCxnSpPr>
          <p:spPr bwMode="auto">
            <a:xfrm>
              <a:off x="2625971" y="3597637"/>
              <a:ext cx="755781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>
              <a:stCxn id="52" idx="6"/>
              <a:endCxn id="53" idx="2"/>
            </p:cNvCxnSpPr>
            <p:nvPr/>
          </p:nvCxnSpPr>
          <p:spPr bwMode="auto">
            <a:xfrm>
              <a:off x="2636826" y="4593964"/>
              <a:ext cx="755094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1" name="Straight Connector 517120"/>
            <p:cNvCxnSpPr>
              <a:stCxn id="45" idx="4"/>
              <a:endCxn id="48" idx="0"/>
            </p:cNvCxnSpPr>
            <p:nvPr/>
          </p:nvCxnSpPr>
          <p:spPr bwMode="auto">
            <a:xfrm>
              <a:off x="1082437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5" name="Straight Connector 517124"/>
            <p:cNvCxnSpPr>
              <a:stCxn id="46" idx="4"/>
              <a:endCxn id="49" idx="0"/>
            </p:cNvCxnSpPr>
            <p:nvPr/>
          </p:nvCxnSpPr>
          <p:spPr bwMode="auto">
            <a:xfrm>
              <a:off x="2374614" y="2811590"/>
              <a:ext cx="10168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7" name="Straight Connector 517126"/>
            <p:cNvCxnSpPr>
              <a:stCxn id="47" idx="4"/>
              <a:endCxn id="50" idx="0"/>
            </p:cNvCxnSpPr>
            <p:nvPr/>
          </p:nvCxnSpPr>
          <p:spPr bwMode="auto">
            <a:xfrm>
              <a:off x="3622942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1" name="Straight Connector 517130"/>
            <p:cNvCxnSpPr>
              <a:stCxn id="49" idx="4"/>
              <a:endCxn id="52" idx="0"/>
            </p:cNvCxnSpPr>
            <p:nvPr/>
          </p:nvCxnSpPr>
          <p:spPr bwMode="auto">
            <a:xfrm>
              <a:off x="2384782" y="3854146"/>
              <a:ext cx="10855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3" name="Straight Connector 517132"/>
            <p:cNvCxnSpPr>
              <a:stCxn id="50" idx="4"/>
              <a:endCxn id="53" idx="0"/>
            </p:cNvCxnSpPr>
            <p:nvPr/>
          </p:nvCxnSpPr>
          <p:spPr bwMode="auto">
            <a:xfrm>
              <a:off x="3622942" y="3854146"/>
              <a:ext cx="10168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5" name="Straight Connector 517134"/>
            <p:cNvCxnSpPr>
              <a:stCxn id="48" idx="4"/>
              <a:endCxn id="51" idx="0"/>
            </p:cNvCxnSpPr>
            <p:nvPr/>
          </p:nvCxnSpPr>
          <p:spPr bwMode="auto">
            <a:xfrm>
              <a:off x="1082437" y="3854146"/>
              <a:ext cx="0" cy="46398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7" name="Straight Connector 517136"/>
            <p:cNvCxnSpPr>
              <a:stCxn id="51" idx="6"/>
              <a:endCxn id="52" idx="2"/>
            </p:cNvCxnSpPr>
            <p:nvPr/>
          </p:nvCxnSpPr>
          <p:spPr bwMode="auto">
            <a:xfrm>
              <a:off x="1323626" y="4574637"/>
              <a:ext cx="830821" cy="19327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9" name="Straight Connector 517138"/>
            <p:cNvCxnSpPr>
              <a:stCxn id="45" idx="5"/>
              <a:endCxn id="49" idx="1"/>
            </p:cNvCxnSpPr>
            <p:nvPr/>
          </p:nvCxnSpPr>
          <p:spPr bwMode="auto">
            <a:xfrm>
              <a:off x="1252983" y="2736460"/>
              <a:ext cx="961252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1" name="Straight Connector 517140"/>
            <p:cNvCxnSpPr>
              <a:stCxn id="49" idx="5"/>
              <a:endCxn id="53" idx="1"/>
            </p:cNvCxnSpPr>
            <p:nvPr/>
          </p:nvCxnSpPr>
          <p:spPr bwMode="auto">
            <a:xfrm>
              <a:off x="2555328" y="3779016"/>
              <a:ext cx="907235" cy="63356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3" name="Straight Connector 517142"/>
            <p:cNvCxnSpPr>
              <a:stCxn id="51" idx="7"/>
              <a:endCxn id="49" idx="3"/>
            </p:cNvCxnSpPr>
            <p:nvPr/>
          </p:nvCxnSpPr>
          <p:spPr bwMode="auto">
            <a:xfrm flipV="1">
              <a:off x="1252983" y="3779016"/>
              <a:ext cx="961252" cy="61424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6" name="Straight Connector 517145"/>
            <p:cNvCxnSpPr>
              <a:stCxn id="49" idx="7"/>
              <a:endCxn id="47" idx="3"/>
            </p:cNvCxnSpPr>
            <p:nvPr/>
          </p:nvCxnSpPr>
          <p:spPr bwMode="auto">
            <a:xfrm flipV="1">
              <a:off x="2555328" y="2736460"/>
              <a:ext cx="897067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7147" name="TextBox 517146"/>
            <p:cNvSpPr txBox="1"/>
            <p:nvPr/>
          </p:nvSpPr>
          <p:spPr>
            <a:xfrm>
              <a:off x="1563124" y="208133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822737" y="210054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74665" y="2796196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10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15780" y="381172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3633110" y="281790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659092" y="3840783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563124" y="450950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9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822737" y="450699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1517291" y="316636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947552" y="3165504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8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417183" y="367112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5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2977704" y="372289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341362" y="384913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575182" y="2708117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732966" y="2680892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2123195" y="2857685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517149" name="Table 517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866275"/>
              </p:ext>
            </p:extLst>
          </p:nvPr>
        </p:nvGraphicFramePr>
        <p:xfrm>
          <a:off x="4043184" y="2113494"/>
          <a:ext cx="4847080" cy="3889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440"/>
                <a:gridCol w="692440"/>
                <a:gridCol w="692440"/>
                <a:gridCol w="692440"/>
                <a:gridCol w="692440"/>
                <a:gridCol w="692440"/>
                <a:gridCol w="692440"/>
              </a:tblGrid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Node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4</a:t>
                      </a:r>
                      <a:r>
                        <a:rPr lang="en-US" b="1" i="0" dirty="0" smtClean="0">
                          <a:solidFill>
                            <a:srgbClr val="0000FF"/>
                          </a:solidFill>
                          <a:effectLst/>
                        </a:rPr>
                        <a:t> </a:t>
                      </a:r>
                      <a:endParaRPr lang="en-US" b="1" i="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4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7</a:t>
                      </a:r>
                      <a:r>
                        <a:rPr lang="en-US" i="0" dirty="0" smtClean="0">
                          <a:effectLst/>
                        </a:rPr>
                        <a:t> </a:t>
                      </a:r>
                      <a:endParaRPr lang="en-US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I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3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3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9" name="TextBox 58"/>
          <p:cNvSpPr txBox="1"/>
          <p:nvPr/>
        </p:nvSpPr>
        <p:spPr>
          <a:xfrm>
            <a:off x="7711735" y="3298867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495369" y="1253511"/>
            <a:ext cx="38469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4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Pick one with shortest distance  from source: </a:t>
            </a:r>
            <a:endParaRPr lang="en-US" sz="2400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522059" y="1513741"/>
            <a:ext cx="782021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>
                <a:solidFill>
                  <a:srgbClr val="0000FF"/>
                </a:solidFill>
                <a:latin typeface="Calibri" charset="0"/>
                <a:ea typeface="ＭＳ Ｐゴシック" charset="0"/>
              </a:rPr>
              <a:t>F</a:t>
            </a:r>
            <a:endParaRPr lang="en-US" sz="3200" b="1" kern="0" dirty="0">
              <a:solidFill>
                <a:srgbClr val="0000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8407767" y="330076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7711735" y="442535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6600"/>
                </a:solidFill>
              </a:rPr>
              <a:t>6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8427508" y="4444111"/>
            <a:ext cx="246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6600"/>
                </a:solidFill>
              </a:rPr>
              <a:t>I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012302" y="443634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6600"/>
                </a:solidFill>
              </a:rPr>
              <a:t>1</a:t>
            </a:r>
          </a:p>
        </p:txBody>
      </p:sp>
      <p:sp>
        <p:nvSpPr>
          <p:cNvPr id="56" name="Donut 55"/>
          <p:cNvSpPr/>
          <p:nvPr/>
        </p:nvSpPr>
        <p:spPr bwMode="auto">
          <a:xfrm>
            <a:off x="2983353" y="3572890"/>
            <a:ext cx="836284" cy="980340"/>
          </a:xfrm>
          <a:prstGeom prst="donut">
            <a:avLst>
              <a:gd name="adj" fmla="val 9787"/>
            </a:avLst>
          </a:prstGeom>
          <a:solidFill>
            <a:srgbClr val="FF0000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66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469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7" grpId="0"/>
      <p:bldP spid="65" grpId="0"/>
      <p:bldP spid="72" grpId="0"/>
      <p:bldP spid="73" grpId="0"/>
      <p:bldP spid="74" grpId="0"/>
      <p:bldP spid="5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Lucida Sans" charset="0"/>
              </a:rPr>
              <a:t>Dijkstra’s</a:t>
            </a:r>
            <a:r>
              <a:rPr lang="en-US" dirty="0" smtClean="0">
                <a:latin typeface="Lucida Sans" charset="0"/>
              </a:rPr>
              <a:t> Algorithm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1357" y="6176812"/>
            <a:ext cx="2489328" cy="238823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1417" y="1319858"/>
            <a:ext cx="28982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8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Source Node: A  </a:t>
            </a:r>
            <a:endParaRPr lang="en-US" sz="28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grpSp>
        <p:nvGrpSpPr>
          <p:cNvPr id="517148" name="Group 517147"/>
          <p:cNvGrpSpPr/>
          <p:nvPr/>
        </p:nvGrpSpPr>
        <p:grpSpPr>
          <a:xfrm>
            <a:off x="107900" y="1921440"/>
            <a:ext cx="3739894" cy="4168532"/>
            <a:chOff x="574665" y="2081338"/>
            <a:chExt cx="3451084" cy="2951383"/>
          </a:xfrm>
        </p:grpSpPr>
        <p:sp>
          <p:nvSpPr>
            <p:cNvPr id="45" name="Oval 9"/>
            <p:cNvSpPr>
              <a:spLocks noChangeAspect="1" noChangeArrowheads="1"/>
            </p:cNvSpPr>
            <p:nvPr/>
          </p:nvSpPr>
          <p:spPr bwMode="auto">
            <a:xfrm>
              <a:off x="841247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6" name="Oval 9"/>
            <p:cNvSpPr>
              <a:spLocks noChangeAspect="1" noChangeArrowheads="1"/>
            </p:cNvSpPr>
            <p:nvPr/>
          </p:nvSpPr>
          <p:spPr bwMode="auto">
            <a:xfrm>
              <a:off x="2133424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7" name="Oval 9"/>
            <p:cNvSpPr>
              <a:spLocks noChangeAspect="1" noChangeArrowheads="1"/>
            </p:cNvSpPr>
            <p:nvPr/>
          </p:nvSpPr>
          <p:spPr bwMode="auto">
            <a:xfrm>
              <a:off x="3381752" y="2298572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8" name="Oval 9"/>
            <p:cNvSpPr>
              <a:spLocks noChangeAspect="1" noChangeArrowheads="1"/>
            </p:cNvSpPr>
            <p:nvPr/>
          </p:nvSpPr>
          <p:spPr bwMode="auto">
            <a:xfrm>
              <a:off x="841247" y="3341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9" name="Oval 9"/>
            <p:cNvSpPr>
              <a:spLocks noChangeAspect="1" noChangeArrowheads="1"/>
            </p:cNvSpPr>
            <p:nvPr/>
          </p:nvSpPr>
          <p:spPr bwMode="auto">
            <a:xfrm>
              <a:off x="2143592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0" name="Oval 9"/>
            <p:cNvSpPr>
              <a:spLocks noChangeAspect="1" noChangeArrowheads="1"/>
            </p:cNvSpPr>
            <p:nvPr/>
          </p:nvSpPr>
          <p:spPr bwMode="auto">
            <a:xfrm>
              <a:off x="3381752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1" name="Oval 9"/>
            <p:cNvSpPr>
              <a:spLocks noChangeAspect="1" noChangeArrowheads="1"/>
            </p:cNvSpPr>
            <p:nvPr/>
          </p:nvSpPr>
          <p:spPr bwMode="auto">
            <a:xfrm>
              <a:off x="841247" y="4318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2" name="Oval 9"/>
            <p:cNvSpPr>
              <a:spLocks noChangeAspect="1" noChangeArrowheads="1"/>
            </p:cNvSpPr>
            <p:nvPr/>
          </p:nvSpPr>
          <p:spPr bwMode="auto">
            <a:xfrm>
              <a:off x="2154447" y="4337455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h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3" name="Oval 9"/>
            <p:cNvSpPr>
              <a:spLocks noChangeAspect="1" noChangeArrowheads="1"/>
            </p:cNvSpPr>
            <p:nvPr/>
          </p:nvSpPr>
          <p:spPr bwMode="auto">
            <a:xfrm>
              <a:off x="3391920" y="4337455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I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44" name="Straight Connector 43"/>
            <p:cNvCxnSpPr>
              <a:stCxn id="45" idx="6"/>
              <a:endCxn id="46" idx="2"/>
            </p:cNvCxnSpPr>
            <p:nvPr/>
          </p:nvCxnSpPr>
          <p:spPr bwMode="auto">
            <a:xfrm>
              <a:off x="1323626" y="2555081"/>
              <a:ext cx="809798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>
              <a:stCxn id="46" idx="6"/>
              <a:endCxn id="47" idx="2"/>
            </p:cNvCxnSpPr>
            <p:nvPr/>
          </p:nvCxnSpPr>
          <p:spPr bwMode="auto">
            <a:xfrm>
              <a:off x="2615803" y="2555081"/>
              <a:ext cx="765949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>
              <a:off x="1367475" y="3597637"/>
              <a:ext cx="76594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>
              <a:stCxn id="49" idx="6"/>
              <a:endCxn id="50" idx="2"/>
            </p:cNvCxnSpPr>
            <p:nvPr/>
          </p:nvCxnSpPr>
          <p:spPr bwMode="auto">
            <a:xfrm>
              <a:off x="2625971" y="3597637"/>
              <a:ext cx="755781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>
              <a:stCxn id="52" idx="6"/>
              <a:endCxn id="53" idx="2"/>
            </p:cNvCxnSpPr>
            <p:nvPr/>
          </p:nvCxnSpPr>
          <p:spPr bwMode="auto">
            <a:xfrm>
              <a:off x="2636826" y="4593964"/>
              <a:ext cx="755094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1" name="Straight Connector 517120"/>
            <p:cNvCxnSpPr>
              <a:stCxn id="45" idx="4"/>
              <a:endCxn id="48" idx="0"/>
            </p:cNvCxnSpPr>
            <p:nvPr/>
          </p:nvCxnSpPr>
          <p:spPr bwMode="auto">
            <a:xfrm>
              <a:off x="1082437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5" name="Straight Connector 517124"/>
            <p:cNvCxnSpPr>
              <a:stCxn id="46" idx="4"/>
              <a:endCxn id="49" idx="0"/>
            </p:cNvCxnSpPr>
            <p:nvPr/>
          </p:nvCxnSpPr>
          <p:spPr bwMode="auto">
            <a:xfrm>
              <a:off x="2374614" y="2811590"/>
              <a:ext cx="10168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7" name="Straight Connector 517126"/>
            <p:cNvCxnSpPr>
              <a:stCxn id="47" idx="4"/>
              <a:endCxn id="50" idx="0"/>
            </p:cNvCxnSpPr>
            <p:nvPr/>
          </p:nvCxnSpPr>
          <p:spPr bwMode="auto">
            <a:xfrm>
              <a:off x="3622942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1" name="Straight Connector 517130"/>
            <p:cNvCxnSpPr>
              <a:stCxn id="49" idx="4"/>
              <a:endCxn id="52" idx="0"/>
            </p:cNvCxnSpPr>
            <p:nvPr/>
          </p:nvCxnSpPr>
          <p:spPr bwMode="auto">
            <a:xfrm>
              <a:off x="2384782" y="3854146"/>
              <a:ext cx="10855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3" name="Straight Connector 517132"/>
            <p:cNvCxnSpPr>
              <a:stCxn id="50" idx="4"/>
              <a:endCxn id="53" idx="0"/>
            </p:cNvCxnSpPr>
            <p:nvPr/>
          </p:nvCxnSpPr>
          <p:spPr bwMode="auto">
            <a:xfrm>
              <a:off x="3622942" y="3854146"/>
              <a:ext cx="10168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5" name="Straight Connector 517134"/>
            <p:cNvCxnSpPr>
              <a:stCxn id="48" idx="4"/>
              <a:endCxn id="51" idx="0"/>
            </p:cNvCxnSpPr>
            <p:nvPr/>
          </p:nvCxnSpPr>
          <p:spPr bwMode="auto">
            <a:xfrm>
              <a:off x="1082437" y="3854146"/>
              <a:ext cx="0" cy="46398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7" name="Straight Connector 517136"/>
            <p:cNvCxnSpPr>
              <a:stCxn id="51" idx="6"/>
              <a:endCxn id="52" idx="2"/>
            </p:cNvCxnSpPr>
            <p:nvPr/>
          </p:nvCxnSpPr>
          <p:spPr bwMode="auto">
            <a:xfrm>
              <a:off x="1323626" y="4574637"/>
              <a:ext cx="830821" cy="19327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9" name="Straight Connector 517138"/>
            <p:cNvCxnSpPr>
              <a:stCxn id="45" idx="5"/>
              <a:endCxn id="49" idx="1"/>
            </p:cNvCxnSpPr>
            <p:nvPr/>
          </p:nvCxnSpPr>
          <p:spPr bwMode="auto">
            <a:xfrm>
              <a:off x="1252983" y="2736460"/>
              <a:ext cx="961252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1" name="Straight Connector 517140"/>
            <p:cNvCxnSpPr>
              <a:stCxn id="49" idx="5"/>
              <a:endCxn id="53" idx="1"/>
            </p:cNvCxnSpPr>
            <p:nvPr/>
          </p:nvCxnSpPr>
          <p:spPr bwMode="auto">
            <a:xfrm>
              <a:off x="2555328" y="3779016"/>
              <a:ext cx="907235" cy="63356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3" name="Straight Connector 517142"/>
            <p:cNvCxnSpPr>
              <a:stCxn id="51" idx="7"/>
              <a:endCxn id="49" idx="3"/>
            </p:cNvCxnSpPr>
            <p:nvPr/>
          </p:nvCxnSpPr>
          <p:spPr bwMode="auto">
            <a:xfrm flipV="1">
              <a:off x="1252983" y="3779016"/>
              <a:ext cx="961252" cy="61424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6" name="Straight Connector 517145"/>
            <p:cNvCxnSpPr>
              <a:stCxn id="49" idx="7"/>
              <a:endCxn id="47" idx="3"/>
            </p:cNvCxnSpPr>
            <p:nvPr/>
          </p:nvCxnSpPr>
          <p:spPr bwMode="auto">
            <a:xfrm flipV="1">
              <a:off x="2555328" y="2736460"/>
              <a:ext cx="897067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7147" name="TextBox 517146"/>
            <p:cNvSpPr txBox="1"/>
            <p:nvPr/>
          </p:nvSpPr>
          <p:spPr>
            <a:xfrm>
              <a:off x="1563124" y="208133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822737" y="210054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74665" y="2796196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10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15780" y="381172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3633110" y="281790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659092" y="3840783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563124" y="450950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9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822737" y="450699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1517291" y="316636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947552" y="3165504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8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417183" y="367112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5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2977704" y="372289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341362" y="384913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575182" y="2708117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732966" y="2680892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2123195" y="2857685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517149" name="Table 517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4842700"/>
              </p:ext>
            </p:extLst>
          </p:nvPr>
        </p:nvGraphicFramePr>
        <p:xfrm>
          <a:off x="4043184" y="2113494"/>
          <a:ext cx="4847080" cy="3889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440"/>
                <a:gridCol w="692440"/>
                <a:gridCol w="692440"/>
                <a:gridCol w="692440"/>
                <a:gridCol w="692440"/>
                <a:gridCol w="692440"/>
                <a:gridCol w="692440"/>
              </a:tblGrid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Node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4</a:t>
                      </a:r>
                      <a:r>
                        <a:rPr lang="en-US" b="1" i="0" dirty="0" smtClean="0">
                          <a:solidFill>
                            <a:srgbClr val="0000FF"/>
                          </a:solidFill>
                          <a:effectLst/>
                        </a:rPr>
                        <a:t> </a:t>
                      </a:r>
                      <a:endParaRPr lang="en-US" b="1" i="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4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7</a:t>
                      </a:r>
                      <a:r>
                        <a:rPr lang="en-US" i="0" dirty="0" smtClean="0">
                          <a:effectLst/>
                        </a:rPr>
                        <a:t> </a:t>
                      </a:r>
                      <a:endParaRPr lang="en-US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I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6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I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I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3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3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9" name="TextBox 58"/>
          <p:cNvSpPr txBox="1"/>
          <p:nvPr/>
        </p:nvSpPr>
        <p:spPr>
          <a:xfrm>
            <a:off x="7711735" y="3668199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495369" y="1253511"/>
            <a:ext cx="38469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4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Pick one with shortest distance  from source: </a:t>
            </a:r>
            <a:endParaRPr lang="en-US" sz="2400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522059" y="1513741"/>
            <a:ext cx="782021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 smtClean="0">
                <a:solidFill>
                  <a:srgbClr val="0000FF"/>
                </a:solidFill>
                <a:latin typeface="Calibri" charset="0"/>
                <a:ea typeface="ＭＳ Ｐゴシック" charset="0"/>
              </a:rPr>
              <a:t>G</a:t>
            </a:r>
            <a:endParaRPr lang="en-US" sz="3200" b="1" kern="0" dirty="0">
              <a:solidFill>
                <a:srgbClr val="0000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8407767" y="3665638"/>
            <a:ext cx="297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7711735" y="484894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6600"/>
                </a:solidFill>
              </a:rPr>
              <a:t>6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8407767" y="4844761"/>
            <a:ext cx="297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6600"/>
                </a:solidFill>
              </a:rPr>
              <a:t>E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012302" y="48447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6600"/>
                </a:solidFill>
              </a:rPr>
              <a:t>1</a:t>
            </a:r>
          </a:p>
        </p:txBody>
      </p:sp>
      <p:sp>
        <p:nvSpPr>
          <p:cNvPr id="56" name="Donut 55"/>
          <p:cNvSpPr/>
          <p:nvPr/>
        </p:nvSpPr>
        <p:spPr bwMode="auto">
          <a:xfrm>
            <a:off x="239114" y="4957254"/>
            <a:ext cx="836284" cy="980340"/>
          </a:xfrm>
          <a:prstGeom prst="donut">
            <a:avLst>
              <a:gd name="adj" fmla="val 9787"/>
            </a:avLst>
          </a:prstGeom>
          <a:solidFill>
            <a:srgbClr val="FF0000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6600"/>
              </a:solidFill>
              <a:effectLst/>
              <a:latin typeface="Arial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700489" y="523659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8396912" y="5236596"/>
            <a:ext cx="297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402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7" grpId="0"/>
      <p:bldP spid="65" grpId="0"/>
      <p:bldP spid="72" grpId="0"/>
      <p:bldP spid="73" grpId="0"/>
      <p:bldP spid="74" grpId="0"/>
      <p:bldP spid="56" grpId="0" animBg="1"/>
      <p:bldP spid="61" grpId="0"/>
      <p:bldP spid="6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Lucida Sans" charset="0"/>
              </a:rPr>
              <a:t>Dijkstra’s</a:t>
            </a:r>
            <a:r>
              <a:rPr lang="en-US" dirty="0" smtClean="0">
                <a:latin typeface="Lucida Sans" charset="0"/>
              </a:rPr>
              <a:t> Algorithm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1357" y="6176812"/>
            <a:ext cx="2489328" cy="238823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1417" y="1319858"/>
            <a:ext cx="28982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8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Source Node: A  </a:t>
            </a:r>
            <a:endParaRPr lang="en-US" sz="28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grpSp>
        <p:nvGrpSpPr>
          <p:cNvPr id="517148" name="Group 517147"/>
          <p:cNvGrpSpPr/>
          <p:nvPr/>
        </p:nvGrpSpPr>
        <p:grpSpPr>
          <a:xfrm>
            <a:off x="107900" y="1921440"/>
            <a:ext cx="3739894" cy="4168532"/>
            <a:chOff x="574665" y="2081338"/>
            <a:chExt cx="3451084" cy="2951383"/>
          </a:xfrm>
        </p:grpSpPr>
        <p:sp>
          <p:nvSpPr>
            <p:cNvPr id="45" name="Oval 9"/>
            <p:cNvSpPr>
              <a:spLocks noChangeAspect="1" noChangeArrowheads="1"/>
            </p:cNvSpPr>
            <p:nvPr/>
          </p:nvSpPr>
          <p:spPr bwMode="auto">
            <a:xfrm>
              <a:off x="841247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6" name="Oval 9"/>
            <p:cNvSpPr>
              <a:spLocks noChangeAspect="1" noChangeArrowheads="1"/>
            </p:cNvSpPr>
            <p:nvPr/>
          </p:nvSpPr>
          <p:spPr bwMode="auto">
            <a:xfrm>
              <a:off x="2133424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7" name="Oval 9"/>
            <p:cNvSpPr>
              <a:spLocks noChangeAspect="1" noChangeArrowheads="1"/>
            </p:cNvSpPr>
            <p:nvPr/>
          </p:nvSpPr>
          <p:spPr bwMode="auto">
            <a:xfrm>
              <a:off x="3381752" y="2298572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8" name="Oval 9"/>
            <p:cNvSpPr>
              <a:spLocks noChangeAspect="1" noChangeArrowheads="1"/>
            </p:cNvSpPr>
            <p:nvPr/>
          </p:nvSpPr>
          <p:spPr bwMode="auto">
            <a:xfrm>
              <a:off x="841247" y="3341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9" name="Oval 9"/>
            <p:cNvSpPr>
              <a:spLocks noChangeAspect="1" noChangeArrowheads="1"/>
            </p:cNvSpPr>
            <p:nvPr/>
          </p:nvSpPr>
          <p:spPr bwMode="auto">
            <a:xfrm>
              <a:off x="2143592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0" name="Oval 9"/>
            <p:cNvSpPr>
              <a:spLocks noChangeAspect="1" noChangeArrowheads="1"/>
            </p:cNvSpPr>
            <p:nvPr/>
          </p:nvSpPr>
          <p:spPr bwMode="auto">
            <a:xfrm>
              <a:off x="3381752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1" name="Oval 9"/>
            <p:cNvSpPr>
              <a:spLocks noChangeAspect="1" noChangeArrowheads="1"/>
            </p:cNvSpPr>
            <p:nvPr/>
          </p:nvSpPr>
          <p:spPr bwMode="auto">
            <a:xfrm>
              <a:off x="841247" y="4318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2" name="Oval 9"/>
            <p:cNvSpPr>
              <a:spLocks noChangeAspect="1" noChangeArrowheads="1"/>
            </p:cNvSpPr>
            <p:nvPr/>
          </p:nvSpPr>
          <p:spPr bwMode="auto">
            <a:xfrm>
              <a:off x="2154447" y="4337455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h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3" name="Oval 9"/>
            <p:cNvSpPr>
              <a:spLocks noChangeAspect="1" noChangeArrowheads="1"/>
            </p:cNvSpPr>
            <p:nvPr/>
          </p:nvSpPr>
          <p:spPr bwMode="auto">
            <a:xfrm>
              <a:off x="3391920" y="4337455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I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44" name="Straight Connector 43"/>
            <p:cNvCxnSpPr>
              <a:stCxn id="45" idx="6"/>
              <a:endCxn id="46" idx="2"/>
            </p:cNvCxnSpPr>
            <p:nvPr/>
          </p:nvCxnSpPr>
          <p:spPr bwMode="auto">
            <a:xfrm>
              <a:off x="1323626" y="2555081"/>
              <a:ext cx="809798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>
              <a:stCxn id="46" idx="6"/>
              <a:endCxn id="47" idx="2"/>
            </p:cNvCxnSpPr>
            <p:nvPr/>
          </p:nvCxnSpPr>
          <p:spPr bwMode="auto">
            <a:xfrm>
              <a:off x="2615803" y="2555081"/>
              <a:ext cx="765949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>
              <a:off x="1367475" y="3597637"/>
              <a:ext cx="76594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>
              <a:stCxn id="49" idx="6"/>
              <a:endCxn id="50" idx="2"/>
            </p:cNvCxnSpPr>
            <p:nvPr/>
          </p:nvCxnSpPr>
          <p:spPr bwMode="auto">
            <a:xfrm>
              <a:off x="2625971" y="3597637"/>
              <a:ext cx="755781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>
              <a:stCxn id="52" idx="6"/>
              <a:endCxn id="53" idx="2"/>
            </p:cNvCxnSpPr>
            <p:nvPr/>
          </p:nvCxnSpPr>
          <p:spPr bwMode="auto">
            <a:xfrm>
              <a:off x="2636826" y="4593964"/>
              <a:ext cx="755094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1" name="Straight Connector 517120"/>
            <p:cNvCxnSpPr>
              <a:stCxn id="45" idx="4"/>
              <a:endCxn id="48" idx="0"/>
            </p:cNvCxnSpPr>
            <p:nvPr/>
          </p:nvCxnSpPr>
          <p:spPr bwMode="auto">
            <a:xfrm>
              <a:off x="1082437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5" name="Straight Connector 517124"/>
            <p:cNvCxnSpPr>
              <a:stCxn id="46" idx="4"/>
              <a:endCxn id="49" idx="0"/>
            </p:cNvCxnSpPr>
            <p:nvPr/>
          </p:nvCxnSpPr>
          <p:spPr bwMode="auto">
            <a:xfrm>
              <a:off x="2374614" y="2811590"/>
              <a:ext cx="10168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7" name="Straight Connector 517126"/>
            <p:cNvCxnSpPr>
              <a:stCxn id="47" idx="4"/>
              <a:endCxn id="50" idx="0"/>
            </p:cNvCxnSpPr>
            <p:nvPr/>
          </p:nvCxnSpPr>
          <p:spPr bwMode="auto">
            <a:xfrm>
              <a:off x="3622942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1" name="Straight Connector 517130"/>
            <p:cNvCxnSpPr>
              <a:stCxn id="49" idx="4"/>
              <a:endCxn id="52" idx="0"/>
            </p:cNvCxnSpPr>
            <p:nvPr/>
          </p:nvCxnSpPr>
          <p:spPr bwMode="auto">
            <a:xfrm>
              <a:off x="2384782" y="3854146"/>
              <a:ext cx="10855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3" name="Straight Connector 517132"/>
            <p:cNvCxnSpPr>
              <a:stCxn id="50" idx="4"/>
              <a:endCxn id="53" idx="0"/>
            </p:cNvCxnSpPr>
            <p:nvPr/>
          </p:nvCxnSpPr>
          <p:spPr bwMode="auto">
            <a:xfrm>
              <a:off x="3622942" y="3854146"/>
              <a:ext cx="10168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5" name="Straight Connector 517134"/>
            <p:cNvCxnSpPr>
              <a:stCxn id="48" idx="4"/>
              <a:endCxn id="51" idx="0"/>
            </p:cNvCxnSpPr>
            <p:nvPr/>
          </p:nvCxnSpPr>
          <p:spPr bwMode="auto">
            <a:xfrm>
              <a:off x="1082437" y="3854146"/>
              <a:ext cx="0" cy="46398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7" name="Straight Connector 517136"/>
            <p:cNvCxnSpPr>
              <a:stCxn id="51" idx="6"/>
              <a:endCxn id="52" idx="2"/>
            </p:cNvCxnSpPr>
            <p:nvPr/>
          </p:nvCxnSpPr>
          <p:spPr bwMode="auto">
            <a:xfrm>
              <a:off x="1323626" y="4574637"/>
              <a:ext cx="830821" cy="19327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9" name="Straight Connector 517138"/>
            <p:cNvCxnSpPr>
              <a:stCxn id="45" idx="5"/>
              <a:endCxn id="49" idx="1"/>
            </p:cNvCxnSpPr>
            <p:nvPr/>
          </p:nvCxnSpPr>
          <p:spPr bwMode="auto">
            <a:xfrm>
              <a:off x="1252983" y="2736460"/>
              <a:ext cx="961252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1" name="Straight Connector 517140"/>
            <p:cNvCxnSpPr>
              <a:stCxn id="49" idx="5"/>
              <a:endCxn id="53" idx="1"/>
            </p:cNvCxnSpPr>
            <p:nvPr/>
          </p:nvCxnSpPr>
          <p:spPr bwMode="auto">
            <a:xfrm>
              <a:off x="2555328" y="3779016"/>
              <a:ext cx="907235" cy="63356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3" name="Straight Connector 517142"/>
            <p:cNvCxnSpPr>
              <a:stCxn id="51" idx="7"/>
              <a:endCxn id="49" idx="3"/>
            </p:cNvCxnSpPr>
            <p:nvPr/>
          </p:nvCxnSpPr>
          <p:spPr bwMode="auto">
            <a:xfrm flipV="1">
              <a:off x="1252983" y="3779016"/>
              <a:ext cx="961252" cy="61424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6" name="Straight Connector 517145"/>
            <p:cNvCxnSpPr>
              <a:stCxn id="49" idx="7"/>
              <a:endCxn id="47" idx="3"/>
            </p:cNvCxnSpPr>
            <p:nvPr/>
          </p:nvCxnSpPr>
          <p:spPr bwMode="auto">
            <a:xfrm flipV="1">
              <a:off x="2555328" y="2736460"/>
              <a:ext cx="897067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7147" name="TextBox 517146"/>
            <p:cNvSpPr txBox="1"/>
            <p:nvPr/>
          </p:nvSpPr>
          <p:spPr>
            <a:xfrm>
              <a:off x="1563124" y="208133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822737" y="210054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74665" y="2796196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10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15780" y="381172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3633110" y="281790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659092" y="3840783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563124" y="450950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9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822737" y="450699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1517291" y="316636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947552" y="3165504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8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417183" y="367112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5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2977704" y="372289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341362" y="384913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575182" y="2708117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732966" y="2680892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2123195" y="2857685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517149" name="Table 517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527313"/>
              </p:ext>
            </p:extLst>
          </p:nvPr>
        </p:nvGraphicFramePr>
        <p:xfrm>
          <a:off x="4043184" y="2113494"/>
          <a:ext cx="4847080" cy="3889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440"/>
                <a:gridCol w="692440"/>
                <a:gridCol w="692440"/>
                <a:gridCol w="692440"/>
                <a:gridCol w="692440"/>
                <a:gridCol w="692440"/>
                <a:gridCol w="692440"/>
              </a:tblGrid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Node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4</a:t>
                      </a:r>
                      <a:r>
                        <a:rPr lang="en-US" b="1" i="0" dirty="0" smtClean="0">
                          <a:solidFill>
                            <a:srgbClr val="0000FF"/>
                          </a:solidFill>
                          <a:effectLst/>
                        </a:rPr>
                        <a:t> </a:t>
                      </a:r>
                      <a:endParaRPr lang="en-US" b="1" i="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4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7</a:t>
                      </a:r>
                      <a:r>
                        <a:rPr lang="en-US" i="0" dirty="0" smtClean="0">
                          <a:effectLst/>
                        </a:rPr>
                        <a:t> </a:t>
                      </a:r>
                      <a:endParaRPr lang="en-US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I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6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I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3366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3366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3366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b="1" dirty="0">
                        <a:solidFill>
                          <a:srgbClr val="3366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3366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3366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6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I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3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3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9" name="TextBox 58"/>
          <p:cNvSpPr txBox="1"/>
          <p:nvPr/>
        </p:nvSpPr>
        <p:spPr>
          <a:xfrm>
            <a:off x="7711735" y="3298867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7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4495369" y="1253511"/>
            <a:ext cx="38469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4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Pick one with shortest distance  from source: </a:t>
            </a:r>
            <a:endParaRPr lang="en-US" sz="2400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522059" y="1513741"/>
            <a:ext cx="782021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>
                <a:solidFill>
                  <a:srgbClr val="0000FF"/>
                </a:solidFill>
                <a:latin typeface="Calibri" charset="0"/>
                <a:ea typeface="ＭＳ Ｐゴシック" charset="0"/>
              </a:rPr>
              <a:t>C</a:t>
            </a:r>
            <a:endParaRPr lang="en-US" sz="3200" b="1" kern="0" dirty="0">
              <a:solidFill>
                <a:srgbClr val="0000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8407767" y="330076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B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002587" y="3298867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6" name="Donut 55"/>
          <p:cNvSpPr/>
          <p:nvPr/>
        </p:nvSpPr>
        <p:spPr bwMode="auto">
          <a:xfrm>
            <a:off x="2983353" y="2098517"/>
            <a:ext cx="836284" cy="980340"/>
          </a:xfrm>
          <a:prstGeom prst="donut">
            <a:avLst>
              <a:gd name="adj" fmla="val 9787"/>
            </a:avLst>
          </a:prstGeom>
          <a:solidFill>
            <a:srgbClr val="FF0000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66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5186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7" grpId="0"/>
      <p:bldP spid="65" grpId="0"/>
      <p:bldP spid="74" grpId="0"/>
      <p:bldP spid="56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Lucida Sans" charset="0"/>
              </a:rPr>
              <a:t>Dijkstra’s</a:t>
            </a:r>
            <a:r>
              <a:rPr lang="en-US" dirty="0" smtClean="0">
                <a:latin typeface="Lucida Sans" charset="0"/>
              </a:rPr>
              <a:t> Algorithm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1357" y="6176812"/>
            <a:ext cx="2489328" cy="238823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1417" y="1319858"/>
            <a:ext cx="28982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8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Source Node: A  </a:t>
            </a:r>
            <a:endParaRPr lang="en-US" sz="28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grpSp>
        <p:nvGrpSpPr>
          <p:cNvPr id="517148" name="Group 517147"/>
          <p:cNvGrpSpPr/>
          <p:nvPr/>
        </p:nvGrpSpPr>
        <p:grpSpPr>
          <a:xfrm>
            <a:off x="107900" y="1921440"/>
            <a:ext cx="3739894" cy="4168532"/>
            <a:chOff x="574665" y="2081338"/>
            <a:chExt cx="3451084" cy="2951383"/>
          </a:xfrm>
        </p:grpSpPr>
        <p:sp>
          <p:nvSpPr>
            <p:cNvPr id="45" name="Oval 9"/>
            <p:cNvSpPr>
              <a:spLocks noChangeAspect="1" noChangeArrowheads="1"/>
            </p:cNvSpPr>
            <p:nvPr/>
          </p:nvSpPr>
          <p:spPr bwMode="auto">
            <a:xfrm>
              <a:off x="841247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6" name="Oval 9"/>
            <p:cNvSpPr>
              <a:spLocks noChangeAspect="1" noChangeArrowheads="1"/>
            </p:cNvSpPr>
            <p:nvPr/>
          </p:nvSpPr>
          <p:spPr bwMode="auto">
            <a:xfrm>
              <a:off x="2133424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7" name="Oval 9"/>
            <p:cNvSpPr>
              <a:spLocks noChangeAspect="1" noChangeArrowheads="1"/>
            </p:cNvSpPr>
            <p:nvPr/>
          </p:nvSpPr>
          <p:spPr bwMode="auto">
            <a:xfrm>
              <a:off x="3381752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8" name="Oval 9"/>
            <p:cNvSpPr>
              <a:spLocks noChangeAspect="1" noChangeArrowheads="1"/>
            </p:cNvSpPr>
            <p:nvPr/>
          </p:nvSpPr>
          <p:spPr bwMode="auto">
            <a:xfrm>
              <a:off x="841247" y="3341128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9" name="Oval 9"/>
            <p:cNvSpPr>
              <a:spLocks noChangeAspect="1" noChangeArrowheads="1"/>
            </p:cNvSpPr>
            <p:nvPr/>
          </p:nvSpPr>
          <p:spPr bwMode="auto">
            <a:xfrm>
              <a:off x="2143592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0" name="Oval 9"/>
            <p:cNvSpPr>
              <a:spLocks noChangeAspect="1" noChangeArrowheads="1"/>
            </p:cNvSpPr>
            <p:nvPr/>
          </p:nvSpPr>
          <p:spPr bwMode="auto">
            <a:xfrm>
              <a:off x="3381752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1" name="Oval 9"/>
            <p:cNvSpPr>
              <a:spLocks noChangeAspect="1" noChangeArrowheads="1"/>
            </p:cNvSpPr>
            <p:nvPr/>
          </p:nvSpPr>
          <p:spPr bwMode="auto">
            <a:xfrm>
              <a:off x="841247" y="4318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2" name="Oval 9"/>
            <p:cNvSpPr>
              <a:spLocks noChangeAspect="1" noChangeArrowheads="1"/>
            </p:cNvSpPr>
            <p:nvPr/>
          </p:nvSpPr>
          <p:spPr bwMode="auto">
            <a:xfrm>
              <a:off x="2154447" y="4337455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h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3" name="Oval 9"/>
            <p:cNvSpPr>
              <a:spLocks noChangeAspect="1" noChangeArrowheads="1"/>
            </p:cNvSpPr>
            <p:nvPr/>
          </p:nvSpPr>
          <p:spPr bwMode="auto">
            <a:xfrm>
              <a:off x="3391920" y="4337455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I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44" name="Straight Connector 43"/>
            <p:cNvCxnSpPr>
              <a:stCxn id="45" idx="6"/>
              <a:endCxn id="46" idx="2"/>
            </p:cNvCxnSpPr>
            <p:nvPr/>
          </p:nvCxnSpPr>
          <p:spPr bwMode="auto">
            <a:xfrm>
              <a:off x="1323626" y="2555081"/>
              <a:ext cx="809798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>
              <a:stCxn id="46" idx="6"/>
              <a:endCxn id="47" idx="2"/>
            </p:cNvCxnSpPr>
            <p:nvPr/>
          </p:nvCxnSpPr>
          <p:spPr bwMode="auto">
            <a:xfrm>
              <a:off x="2615803" y="2555081"/>
              <a:ext cx="765949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>
              <a:off x="1367475" y="3597637"/>
              <a:ext cx="76594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>
              <a:stCxn id="49" idx="6"/>
              <a:endCxn id="50" idx="2"/>
            </p:cNvCxnSpPr>
            <p:nvPr/>
          </p:nvCxnSpPr>
          <p:spPr bwMode="auto">
            <a:xfrm>
              <a:off x="2625971" y="3597637"/>
              <a:ext cx="755781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>
              <a:stCxn id="52" idx="6"/>
              <a:endCxn id="53" idx="2"/>
            </p:cNvCxnSpPr>
            <p:nvPr/>
          </p:nvCxnSpPr>
          <p:spPr bwMode="auto">
            <a:xfrm>
              <a:off x="2636826" y="4593964"/>
              <a:ext cx="755094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1" name="Straight Connector 517120"/>
            <p:cNvCxnSpPr>
              <a:stCxn id="45" idx="4"/>
              <a:endCxn id="48" idx="0"/>
            </p:cNvCxnSpPr>
            <p:nvPr/>
          </p:nvCxnSpPr>
          <p:spPr bwMode="auto">
            <a:xfrm>
              <a:off x="1082437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5" name="Straight Connector 517124"/>
            <p:cNvCxnSpPr>
              <a:stCxn id="46" idx="4"/>
              <a:endCxn id="49" idx="0"/>
            </p:cNvCxnSpPr>
            <p:nvPr/>
          </p:nvCxnSpPr>
          <p:spPr bwMode="auto">
            <a:xfrm>
              <a:off x="2374614" y="2811590"/>
              <a:ext cx="10168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7" name="Straight Connector 517126"/>
            <p:cNvCxnSpPr>
              <a:stCxn id="47" idx="4"/>
              <a:endCxn id="50" idx="0"/>
            </p:cNvCxnSpPr>
            <p:nvPr/>
          </p:nvCxnSpPr>
          <p:spPr bwMode="auto">
            <a:xfrm>
              <a:off x="3622942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1" name="Straight Connector 517130"/>
            <p:cNvCxnSpPr>
              <a:stCxn id="49" idx="4"/>
              <a:endCxn id="52" idx="0"/>
            </p:cNvCxnSpPr>
            <p:nvPr/>
          </p:nvCxnSpPr>
          <p:spPr bwMode="auto">
            <a:xfrm>
              <a:off x="2384782" y="3854146"/>
              <a:ext cx="10855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3" name="Straight Connector 517132"/>
            <p:cNvCxnSpPr>
              <a:stCxn id="50" idx="4"/>
              <a:endCxn id="53" idx="0"/>
            </p:cNvCxnSpPr>
            <p:nvPr/>
          </p:nvCxnSpPr>
          <p:spPr bwMode="auto">
            <a:xfrm>
              <a:off x="3622942" y="3854146"/>
              <a:ext cx="10168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5" name="Straight Connector 517134"/>
            <p:cNvCxnSpPr>
              <a:stCxn id="48" idx="4"/>
              <a:endCxn id="51" idx="0"/>
            </p:cNvCxnSpPr>
            <p:nvPr/>
          </p:nvCxnSpPr>
          <p:spPr bwMode="auto">
            <a:xfrm>
              <a:off x="1082437" y="3854146"/>
              <a:ext cx="0" cy="46398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7" name="Straight Connector 517136"/>
            <p:cNvCxnSpPr>
              <a:stCxn id="51" idx="6"/>
              <a:endCxn id="52" idx="2"/>
            </p:cNvCxnSpPr>
            <p:nvPr/>
          </p:nvCxnSpPr>
          <p:spPr bwMode="auto">
            <a:xfrm>
              <a:off x="1323626" y="4574637"/>
              <a:ext cx="830821" cy="19327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9" name="Straight Connector 517138"/>
            <p:cNvCxnSpPr>
              <a:stCxn id="45" idx="5"/>
              <a:endCxn id="49" idx="1"/>
            </p:cNvCxnSpPr>
            <p:nvPr/>
          </p:nvCxnSpPr>
          <p:spPr bwMode="auto">
            <a:xfrm>
              <a:off x="1252983" y="2736460"/>
              <a:ext cx="961252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1" name="Straight Connector 517140"/>
            <p:cNvCxnSpPr>
              <a:stCxn id="49" idx="5"/>
              <a:endCxn id="53" idx="1"/>
            </p:cNvCxnSpPr>
            <p:nvPr/>
          </p:nvCxnSpPr>
          <p:spPr bwMode="auto">
            <a:xfrm>
              <a:off x="2555328" y="3779016"/>
              <a:ext cx="907235" cy="63356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3" name="Straight Connector 517142"/>
            <p:cNvCxnSpPr>
              <a:stCxn id="51" idx="7"/>
              <a:endCxn id="49" idx="3"/>
            </p:cNvCxnSpPr>
            <p:nvPr/>
          </p:nvCxnSpPr>
          <p:spPr bwMode="auto">
            <a:xfrm flipV="1">
              <a:off x="1252983" y="3779016"/>
              <a:ext cx="961252" cy="61424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6" name="Straight Connector 517145"/>
            <p:cNvCxnSpPr>
              <a:stCxn id="49" idx="7"/>
              <a:endCxn id="47" idx="3"/>
            </p:cNvCxnSpPr>
            <p:nvPr/>
          </p:nvCxnSpPr>
          <p:spPr bwMode="auto">
            <a:xfrm flipV="1">
              <a:off x="2555328" y="2736460"/>
              <a:ext cx="897067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7147" name="TextBox 517146"/>
            <p:cNvSpPr txBox="1"/>
            <p:nvPr/>
          </p:nvSpPr>
          <p:spPr>
            <a:xfrm>
              <a:off x="1563124" y="208133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822737" y="210054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74665" y="2796196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10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15780" y="381172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3633110" y="281790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659092" y="3840783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563124" y="450950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9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822737" y="450699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1517291" y="316636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947552" y="3165504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8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417183" y="367112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5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2977704" y="372289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341362" y="384913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575182" y="2708117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732966" y="2680892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2123195" y="2857685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517149" name="Table 517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2268674"/>
              </p:ext>
            </p:extLst>
          </p:nvPr>
        </p:nvGraphicFramePr>
        <p:xfrm>
          <a:off x="4043184" y="2113494"/>
          <a:ext cx="4847080" cy="3889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440"/>
                <a:gridCol w="692440"/>
                <a:gridCol w="692440"/>
                <a:gridCol w="692440"/>
                <a:gridCol w="692440"/>
                <a:gridCol w="692440"/>
                <a:gridCol w="692440"/>
              </a:tblGrid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Node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4</a:t>
                      </a:r>
                      <a:r>
                        <a:rPr lang="en-US" b="1" i="0" dirty="0" smtClean="0">
                          <a:solidFill>
                            <a:srgbClr val="0000FF"/>
                          </a:solidFill>
                          <a:effectLst/>
                        </a:rPr>
                        <a:t> </a:t>
                      </a:r>
                      <a:endParaRPr lang="en-US" b="1" i="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4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7</a:t>
                      </a:r>
                      <a:r>
                        <a:rPr lang="en-US" b="1" i="0" dirty="0" smtClean="0">
                          <a:solidFill>
                            <a:srgbClr val="0000FF"/>
                          </a:solidFill>
                          <a:effectLst/>
                        </a:rPr>
                        <a:t> </a:t>
                      </a:r>
                      <a:endParaRPr lang="en-US" b="1" i="0" dirty="0" smtClean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B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7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B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I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6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I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3366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3366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3366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b="1" dirty="0">
                        <a:solidFill>
                          <a:srgbClr val="3366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3366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3366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6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I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3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3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9" name="TextBox 58"/>
          <p:cNvSpPr txBox="1"/>
          <p:nvPr/>
        </p:nvSpPr>
        <p:spPr>
          <a:xfrm>
            <a:off x="7711735" y="3679055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8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4495369" y="1253511"/>
            <a:ext cx="38469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4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Pick one with shortest distance  from source: </a:t>
            </a:r>
            <a:endParaRPr lang="en-US" sz="2400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522059" y="1513741"/>
            <a:ext cx="782021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 smtClean="0">
                <a:solidFill>
                  <a:srgbClr val="0000FF"/>
                </a:solidFill>
                <a:latin typeface="Calibri" charset="0"/>
                <a:ea typeface="ＭＳ Ｐゴシック" charset="0"/>
              </a:rPr>
              <a:t>D</a:t>
            </a:r>
            <a:endParaRPr lang="en-US" sz="3200" b="1" kern="0" dirty="0">
              <a:solidFill>
                <a:srgbClr val="0000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8407767" y="3659245"/>
            <a:ext cx="297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002587" y="3668199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6" name="Donut 55"/>
          <p:cNvSpPr/>
          <p:nvPr/>
        </p:nvSpPr>
        <p:spPr bwMode="auto">
          <a:xfrm>
            <a:off x="239114" y="3581135"/>
            <a:ext cx="836284" cy="980340"/>
          </a:xfrm>
          <a:prstGeom prst="donut">
            <a:avLst>
              <a:gd name="adj" fmla="val 9787"/>
            </a:avLst>
          </a:prstGeom>
          <a:solidFill>
            <a:srgbClr val="FF0000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6600"/>
              </a:solidFill>
              <a:effectLst/>
              <a:latin typeface="Arial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711735" y="525830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8403371" y="5229588"/>
            <a:ext cx="297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8034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7" grpId="0"/>
      <p:bldP spid="65" grpId="0"/>
      <p:bldP spid="74" grpId="0"/>
      <p:bldP spid="5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Lucida Sans" charset="0"/>
              </a:rPr>
              <a:t>Dijkstra’s</a:t>
            </a:r>
            <a:r>
              <a:rPr lang="en-US" dirty="0" smtClean="0">
                <a:latin typeface="Lucida Sans" charset="0"/>
              </a:rPr>
              <a:t> Algorithm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1357" y="6176812"/>
            <a:ext cx="2489328" cy="238823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1417" y="1319858"/>
            <a:ext cx="28982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8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Source Node: A  </a:t>
            </a:r>
            <a:endParaRPr lang="en-US" sz="28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grpSp>
        <p:nvGrpSpPr>
          <p:cNvPr id="517148" name="Group 517147"/>
          <p:cNvGrpSpPr/>
          <p:nvPr/>
        </p:nvGrpSpPr>
        <p:grpSpPr>
          <a:xfrm>
            <a:off x="107900" y="1921440"/>
            <a:ext cx="3739894" cy="4168532"/>
            <a:chOff x="574665" y="2081338"/>
            <a:chExt cx="3451084" cy="2951383"/>
          </a:xfrm>
        </p:grpSpPr>
        <p:sp>
          <p:nvSpPr>
            <p:cNvPr id="45" name="Oval 9"/>
            <p:cNvSpPr>
              <a:spLocks noChangeAspect="1" noChangeArrowheads="1"/>
            </p:cNvSpPr>
            <p:nvPr/>
          </p:nvSpPr>
          <p:spPr bwMode="auto">
            <a:xfrm>
              <a:off x="841247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6" name="Oval 9"/>
            <p:cNvSpPr>
              <a:spLocks noChangeAspect="1" noChangeArrowheads="1"/>
            </p:cNvSpPr>
            <p:nvPr/>
          </p:nvSpPr>
          <p:spPr bwMode="auto">
            <a:xfrm>
              <a:off x="2133424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7" name="Oval 9"/>
            <p:cNvSpPr>
              <a:spLocks noChangeAspect="1" noChangeArrowheads="1"/>
            </p:cNvSpPr>
            <p:nvPr/>
          </p:nvSpPr>
          <p:spPr bwMode="auto">
            <a:xfrm>
              <a:off x="3381752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8" name="Oval 9"/>
            <p:cNvSpPr>
              <a:spLocks noChangeAspect="1" noChangeArrowheads="1"/>
            </p:cNvSpPr>
            <p:nvPr/>
          </p:nvSpPr>
          <p:spPr bwMode="auto">
            <a:xfrm>
              <a:off x="841247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9" name="Oval 9"/>
            <p:cNvSpPr>
              <a:spLocks noChangeAspect="1" noChangeArrowheads="1"/>
            </p:cNvSpPr>
            <p:nvPr/>
          </p:nvSpPr>
          <p:spPr bwMode="auto">
            <a:xfrm>
              <a:off x="2143592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0" name="Oval 9"/>
            <p:cNvSpPr>
              <a:spLocks noChangeAspect="1" noChangeArrowheads="1"/>
            </p:cNvSpPr>
            <p:nvPr/>
          </p:nvSpPr>
          <p:spPr bwMode="auto">
            <a:xfrm>
              <a:off x="3381752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1" name="Oval 9"/>
            <p:cNvSpPr>
              <a:spLocks noChangeAspect="1" noChangeArrowheads="1"/>
            </p:cNvSpPr>
            <p:nvPr/>
          </p:nvSpPr>
          <p:spPr bwMode="auto">
            <a:xfrm>
              <a:off x="841247" y="4318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2" name="Oval 9"/>
            <p:cNvSpPr>
              <a:spLocks noChangeAspect="1" noChangeArrowheads="1"/>
            </p:cNvSpPr>
            <p:nvPr/>
          </p:nvSpPr>
          <p:spPr bwMode="auto">
            <a:xfrm>
              <a:off x="2154447" y="4337455"/>
              <a:ext cx="482379" cy="513018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h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3" name="Oval 9"/>
            <p:cNvSpPr>
              <a:spLocks noChangeAspect="1" noChangeArrowheads="1"/>
            </p:cNvSpPr>
            <p:nvPr/>
          </p:nvSpPr>
          <p:spPr bwMode="auto">
            <a:xfrm>
              <a:off x="3391920" y="4337455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I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44" name="Straight Connector 43"/>
            <p:cNvCxnSpPr>
              <a:stCxn id="45" idx="6"/>
              <a:endCxn id="46" idx="2"/>
            </p:cNvCxnSpPr>
            <p:nvPr/>
          </p:nvCxnSpPr>
          <p:spPr bwMode="auto">
            <a:xfrm>
              <a:off x="1323626" y="2555081"/>
              <a:ext cx="809798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>
              <a:stCxn id="46" idx="6"/>
              <a:endCxn id="47" idx="2"/>
            </p:cNvCxnSpPr>
            <p:nvPr/>
          </p:nvCxnSpPr>
          <p:spPr bwMode="auto">
            <a:xfrm>
              <a:off x="2615803" y="2555081"/>
              <a:ext cx="765949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>
              <a:off x="1367475" y="3597637"/>
              <a:ext cx="76594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>
              <a:stCxn id="49" idx="6"/>
              <a:endCxn id="50" idx="2"/>
            </p:cNvCxnSpPr>
            <p:nvPr/>
          </p:nvCxnSpPr>
          <p:spPr bwMode="auto">
            <a:xfrm>
              <a:off x="2625971" y="3597637"/>
              <a:ext cx="755781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>
              <a:stCxn id="52" idx="6"/>
              <a:endCxn id="53" idx="2"/>
            </p:cNvCxnSpPr>
            <p:nvPr/>
          </p:nvCxnSpPr>
          <p:spPr bwMode="auto">
            <a:xfrm>
              <a:off x="2636826" y="4593964"/>
              <a:ext cx="755094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1" name="Straight Connector 517120"/>
            <p:cNvCxnSpPr>
              <a:stCxn id="45" idx="4"/>
              <a:endCxn id="48" idx="0"/>
            </p:cNvCxnSpPr>
            <p:nvPr/>
          </p:nvCxnSpPr>
          <p:spPr bwMode="auto">
            <a:xfrm>
              <a:off x="1082437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5" name="Straight Connector 517124"/>
            <p:cNvCxnSpPr>
              <a:stCxn id="46" idx="4"/>
              <a:endCxn id="49" idx="0"/>
            </p:cNvCxnSpPr>
            <p:nvPr/>
          </p:nvCxnSpPr>
          <p:spPr bwMode="auto">
            <a:xfrm>
              <a:off x="2374614" y="2811590"/>
              <a:ext cx="10168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7" name="Straight Connector 517126"/>
            <p:cNvCxnSpPr>
              <a:stCxn id="47" idx="4"/>
              <a:endCxn id="50" idx="0"/>
            </p:cNvCxnSpPr>
            <p:nvPr/>
          </p:nvCxnSpPr>
          <p:spPr bwMode="auto">
            <a:xfrm>
              <a:off x="3622942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1" name="Straight Connector 517130"/>
            <p:cNvCxnSpPr>
              <a:stCxn id="49" idx="4"/>
              <a:endCxn id="52" idx="0"/>
            </p:cNvCxnSpPr>
            <p:nvPr/>
          </p:nvCxnSpPr>
          <p:spPr bwMode="auto">
            <a:xfrm>
              <a:off x="2384782" y="3854146"/>
              <a:ext cx="10855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3" name="Straight Connector 517132"/>
            <p:cNvCxnSpPr>
              <a:stCxn id="50" idx="4"/>
              <a:endCxn id="53" idx="0"/>
            </p:cNvCxnSpPr>
            <p:nvPr/>
          </p:nvCxnSpPr>
          <p:spPr bwMode="auto">
            <a:xfrm>
              <a:off x="3622942" y="3854146"/>
              <a:ext cx="10168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5" name="Straight Connector 517134"/>
            <p:cNvCxnSpPr>
              <a:stCxn id="48" idx="4"/>
              <a:endCxn id="51" idx="0"/>
            </p:cNvCxnSpPr>
            <p:nvPr/>
          </p:nvCxnSpPr>
          <p:spPr bwMode="auto">
            <a:xfrm>
              <a:off x="1082437" y="3854146"/>
              <a:ext cx="0" cy="46398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7" name="Straight Connector 517136"/>
            <p:cNvCxnSpPr>
              <a:stCxn id="51" idx="6"/>
              <a:endCxn id="52" idx="2"/>
            </p:cNvCxnSpPr>
            <p:nvPr/>
          </p:nvCxnSpPr>
          <p:spPr bwMode="auto">
            <a:xfrm>
              <a:off x="1323626" y="4574637"/>
              <a:ext cx="830821" cy="19327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9" name="Straight Connector 517138"/>
            <p:cNvCxnSpPr>
              <a:stCxn id="45" idx="5"/>
              <a:endCxn id="49" idx="1"/>
            </p:cNvCxnSpPr>
            <p:nvPr/>
          </p:nvCxnSpPr>
          <p:spPr bwMode="auto">
            <a:xfrm>
              <a:off x="1252983" y="2736460"/>
              <a:ext cx="961252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1" name="Straight Connector 517140"/>
            <p:cNvCxnSpPr>
              <a:stCxn id="49" idx="5"/>
              <a:endCxn id="53" idx="1"/>
            </p:cNvCxnSpPr>
            <p:nvPr/>
          </p:nvCxnSpPr>
          <p:spPr bwMode="auto">
            <a:xfrm>
              <a:off x="2555328" y="3779016"/>
              <a:ext cx="907235" cy="63356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3" name="Straight Connector 517142"/>
            <p:cNvCxnSpPr>
              <a:stCxn id="51" idx="7"/>
              <a:endCxn id="49" idx="3"/>
            </p:cNvCxnSpPr>
            <p:nvPr/>
          </p:nvCxnSpPr>
          <p:spPr bwMode="auto">
            <a:xfrm flipV="1">
              <a:off x="1252983" y="3779016"/>
              <a:ext cx="961252" cy="61424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6" name="Straight Connector 517145"/>
            <p:cNvCxnSpPr>
              <a:stCxn id="49" idx="7"/>
              <a:endCxn id="47" idx="3"/>
            </p:cNvCxnSpPr>
            <p:nvPr/>
          </p:nvCxnSpPr>
          <p:spPr bwMode="auto">
            <a:xfrm flipV="1">
              <a:off x="2555328" y="2736460"/>
              <a:ext cx="897067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7147" name="TextBox 517146"/>
            <p:cNvSpPr txBox="1"/>
            <p:nvPr/>
          </p:nvSpPr>
          <p:spPr>
            <a:xfrm>
              <a:off x="1563124" y="208133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822737" y="210054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74665" y="2796196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10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15780" y="381172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3633110" y="281790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659092" y="3840783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563124" y="450950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9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822737" y="450699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1517291" y="316636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947552" y="3165504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8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417183" y="367112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5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2977704" y="372289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341362" y="384913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575182" y="2708117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732966" y="2680892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2123195" y="2857685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517149" name="Table 517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488755"/>
              </p:ext>
            </p:extLst>
          </p:nvPr>
        </p:nvGraphicFramePr>
        <p:xfrm>
          <a:off x="4043184" y="2113494"/>
          <a:ext cx="4847080" cy="3889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440"/>
                <a:gridCol w="692440"/>
                <a:gridCol w="692440"/>
                <a:gridCol w="692440"/>
                <a:gridCol w="692440"/>
                <a:gridCol w="692440"/>
                <a:gridCol w="692440"/>
              </a:tblGrid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Node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-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4</a:t>
                      </a:r>
                      <a:r>
                        <a:rPr lang="en-US" b="1" i="0" dirty="0" smtClean="0">
                          <a:solidFill>
                            <a:srgbClr val="0000FF"/>
                          </a:solidFill>
                          <a:effectLst/>
                        </a:rPr>
                        <a:t> </a:t>
                      </a:r>
                      <a:endParaRPr lang="en-US" b="1" i="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4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7</a:t>
                      </a:r>
                      <a:r>
                        <a:rPr lang="en-US" b="1" i="0" dirty="0" smtClean="0">
                          <a:solidFill>
                            <a:srgbClr val="0000FF"/>
                          </a:solidFill>
                          <a:effectLst/>
                        </a:rPr>
                        <a:t> </a:t>
                      </a:r>
                      <a:endParaRPr lang="en-US" b="1" i="0" dirty="0" smtClean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B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7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B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8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I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6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I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3366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3366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3366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b="1" dirty="0">
                        <a:solidFill>
                          <a:srgbClr val="3366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3366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3366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6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0" dirty="0" smtClean="0"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I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FF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3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3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E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9" name="TextBox 58"/>
          <p:cNvSpPr txBox="1"/>
          <p:nvPr/>
        </p:nvSpPr>
        <p:spPr>
          <a:xfrm>
            <a:off x="7721450" y="521488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8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4495369" y="1253511"/>
            <a:ext cx="38469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4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Pick one with shortest distance  from source: </a:t>
            </a:r>
            <a:endParaRPr lang="en-US" sz="2400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522059" y="1513741"/>
            <a:ext cx="782021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>
                <a:solidFill>
                  <a:srgbClr val="0000FF"/>
                </a:solidFill>
                <a:latin typeface="Calibri" charset="0"/>
                <a:ea typeface="ＭＳ Ｐゴシック" charset="0"/>
              </a:rPr>
              <a:t>H</a:t>
            </a:r>
            <a:endParaRPr lang="en-US" sz="3200" b="1" kern="0" dirty="0">
              <a:solidFill>
                <a:srgbClr val="0000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8407767" y="5225740"/>
            <a:ext cx="297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002587" y="521501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6" name="Donut 55"/>
          <p:cNvSpPr/>
          <p:nvPr/>
        </p:nvSpPr>
        <p:spPr bwMode="auto">
          <a:xfrm>
            <a:off x="1663121" y="4980102"/>
            <a:ext cx="836284" cy="980340"/>
          </a:xfrm>
          <a:prstGeom prst="donut">
            <a:avLst>
              <a:gd name="adj" fmla="val 9787"/>
            </a:avLst>
          </a:prstGeom>
          <a:solidFill>
            <a:srgbClr val="FF0000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66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79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7" grpId="0"/>
      <p:bldP spid="65" grpId="0"/>
      <p:bldP spid="74" grpId="0"/>
      <p:bldP spid="5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Graphs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r>
              <a:rPr lang="en-US" sz="32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4000" b="1" dirty="0" smtClean="0">
                <a:solidFill>
                  <a:srgbClr val="262626"/>
                </a:solidFill>
                <a:latin typeface="Calibri" charset="0"/>
              </a:rPr>
              <a:t>G = (V, E)</a:t>
            </a:r>
            <a:endParaRPr lang="en-US" sz="40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32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Contains set of vertices and set of edges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2000" dirty="0" smtClean="0">
              <a:solidFill>
                <a:srgbClr val="404040"/>
              </a:solidFill>
              <a:latin typeface="Courier New" charset="0"/>
              <a:cs typeface="+mn-cs"/>
            </a:endParaRPr>
          </a:p>
          <a:p>
            <a:pPr marL="228600" indent="0"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/>
              <a:t>| V | = number of vertices</a:t>
            </a:r>
          </a:p>
          <a:p>
            <a:pPr marL="228600" indent="0">
              <a:buNone/>
            </a:pPr>
            <a:r>
              <a:rPr lang="en-US" sz="3200" dirty="0" smtClean="0"/>
              <a:t> - | E | = number of edges</a:t>
            </a:r>
          </a:p>
          <a:p>
            <a:pPr marL="228600" indent="0">
              <a:buNone/>
            </a:pPr>
            <a:endParaRPr lang="en-US" sz="900" dirty="0"/>
          </a:p>
          <a:p>
            <a:pPr marL="228600" indent="0">
              <a:buNone/>
            </a:pPr>
            <a:r>
              <a:rPr lang="en-US" sz="3200" dirty="0" smtClean="0"/>
              <a:t>   Max | E | for undirected graph</a:t>
            </a:r>
          </a:p>
          <a:p>
            <a:pPr marL="228600" indent="0">
              <a:buNone/>
            </a:pPr>
            <a:endParaRPr lang="en-US" sz="3200" dirty="0"/>
          </a:p>
          <a:p>
            <a:pPr marL="228600" indent="0">
              <a:buNone/>
            </a:pPr>
            <a:r>
              <a:rPr lang="en-US" sz="3200" dirty="0" smtClean="0"/>
              <a:t>   Max | E | for directed graph</a:t>
            </a:r>
            <a:endParaRPr lang="en-US" sz="3200" dirty="0" smtClean="0"/>
          </a:p>
          <a:p>
            <a:pPr marL="228600" indent="0">
              <a:buNone/>
            </a:pPr>
            <a:endParaRPr lang="en-US" sz="2400" dirty="0" smtClean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81946" y="4764617"/>
            <a:ext cx="71190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|V| + (|V| - 1) + (|V| - 2) + ... + 1  =   </a:t>
            </a:r>
            <a:r>
              <a:rPr lang="en-US" sz="2400" b="1" dirty="0" smtClean="0">
                <a:solidFill>
                  <a:srgbClr val="3366FF"/>
                </a:solidFill>
              </a:rPr>
              <a:t>|V|(|V| + 1) / 2</a:t>
            </a:r>
            <a:endParaRPr lang="en-US" sz="2400" b="1" dirty="0">
              <a:solidFill>
                <a:srgbClr val="3366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81947" y="5922436"/>
            <a:ext cx="6780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|V| + |V|  + |V| + ... + |V|  =   |V|* |V| = </a:t>
            </a:r>
            <a:r>
              <a:rPr lang="en-US" sz="2400" b="1" dirty="0" smtClean="0">
                <a:solidFill>
                  <a:srgbClr val="3366FF"/>
                </a:solidFill>
              </a:rPr>
              <a:t>|V|</a:t>
            </a:r>
            <a:r>
              <a:rPr lang="en-US" sz="2400" b="1" baseline="30000" dirty="0" smtClean="0">
                <a:solidFill>
                  <a:srgbClr val="3366FF"/>
                </a:solidFill>
              </a:rPr>
              <a:t>2</a:t>
            </a:r>
            <a:endParaRPr lang="en-US" sz="2400" b="1" baseline="300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663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Lucida Sans" charset="0"/>
              </a:rPr>
              <a:t>Dijkstra’s</a:t>
            </a:r>
            <a:r>
              <a:rPr lang="en-US" dirty="0" smtClean="0">
                <a:latin typeface="Lucida Sans" charset="0"/>
              </a:rPr>
              <a:t> Algorithm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1357" y="6176812"/>
            <a:ext cx="2489328" cy="238823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1417" y="1319858"/>
            <a:ext cx="28982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8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Source Node: A  </a:t>
            </a:r>
            <a:endParaRPr lang="en-US" sz="28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grpSp>
        <p:nvGrpSpPr>
          <p:cNvPr id="517148" name="Group 517147"/>
          <p:cNvGrpSpPr/>
          <p:nvPr/>
        </p:nvGrpSpPr>
        <p:grpSpPr>
          <a:xfrm>
            <a:off x="220484" y="1937239"/>
            <a:ext cx="4635745" cy="4168532"/>
            <a:chOff x="574665" y="2081338"/>
            <a:chExt cx="3451084" cy="2951383"/>
          </a:xfrm>
        </p:grpSpPr>
        <p:sp>
          <p:nvSpPr>
            <p:cNvPr id="45" name="Oval 9"/>
            <p:cNvSpPr>
              <a:spLocks noChangeAspect="1" noChangeArrowheads="1"/>
            </p:cNvSpPr>
            <p:nvPr/>
          </p:nvSpPr>
          <p:spPr bwMode="auto">
            <a:xfrm>
              <a:off x="841247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6" name="Oval 9"/>
            <p:cNvSpPr>
              <a:spLocks noChangeAspect="1" noChangeArrowheads="1"/>
            </p:cNvSpPr>
            <p:nvPr/>
          </p:nvSpPr>
          <p:spPr bwMode="auto">
            <a:xfrm>
              <a:off x="2133424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7" name="Oval 9"/>
            <p:cNvSpPr>
              <a:spLocks noChangeAspect="1" noChangeArrowheads="1"/>
            </p:cNvSpPr>
            <p:nvPr/>
          </p:nvSpPr>
          <p:spPr bwMode="auto">
            <a:xfrm>
              <a:off x="3381752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8" name="Oval 9"/>
            <p:cNvSpPr>
              <a:spLocks noChangeAspect="1" noChangeArrowheads="1"/>
            </p:cNvSpPr>
            <p:nvPr/>
          </p:nvSpPr>
          <p:spPr bwMode="auto">
            <a:xfrm>
              <a:off x="841247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9" name="Oval 9"/>
            <p:cNvSpPr>
              <a:spLocks noChangeAspect="1" noChangeArrowheads="1"/>
            </p:cNvSpPr>
            <p:nvPr/>
          </p:nvSpPr>
          <p:spPr bwMode="auto">
            <a:xfrm>
              <a:off x="2143592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0" name="Oval 9"/>
            <p:cNvSpPr>
              <a:spLocks noChangeAspect="1" noChangeArrowheads="1"/>
            </p:cNvSpPr>
            <p:nvPr/>
          </p:nvSpPr>
          <p:spPr bwMode="auto">
            <a:xfrm>
              <a:off x="3381752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1" name="Oval 9"/>
            <p:cNvSpPr>
              <a:spLocks noChangeAspect="1" noChangeArrowheads="1"/>
            </p:cNvSpPr>
            <p:nvPr/>
          </p:nvSpPr>
          <p:spPr bwMode="auto">
            <a:xfrm>
              <a:off x="841247" y="4318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2" name="Oval 9"/>
            <p:cNvSpPr>
              <a:spLocks noChangeAspect="1" noChangeArrowheads="1"/>
            </p:cNvSpPr>
            <p:nvPr/>
          </p:nvSpPr>
          <p:spPr bwMode="auto">
            <a:xfrm>
              <a:off x="2154447" y="4337455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h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3" name="Oval 9"/>
            <p:cNvSpPr>
              <a:spLocks noChangeAspect="1" noChangeArrowheads="1"/>
            </p:cNvSpPr>
            <p:nvPr/>
          </p:nvSpPr>
          <p:spPr bwMode="auto">
            <a:xfrm>
              <a:off x="3391920" y="4337455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I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44" name="Straight Connector 43"/>
            <p:cNvCxnSpPr>
              <a:stCxn id="45" idx="6"/>
              <a:endCxn id="46" idx="2"/>
            </p:cNvCxnSpPr>
            <p:nvPr/>
          </p:nvCxnSpPr>
          <p:spPr bwMode="auto">
            <a:xfrm>
              <a:off x="1323626" y="2555081"/>
              <a:ext cx="809798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>
              <a:stCxn id="46" idx="6"/>
              <a:endCxn id="47" idx="2"/>
            </p:cNvCxnSpPr>
            <p:nvPr/>
          </p:nvCxnSpPr>
          <p:spPr bwMode="auto">
            <a:xfrm>
              <a:off x="2615803" y="2555081"/>
              <a:ext cx="765949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>
              <a:off x="1367475" y="3597637"/>
              <a:ext cx="76594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>
              <a:stCxn id="49" idx="6"/>
              <a:endCxn id="50" idx="2"/>
            </p:cNvCxnSpPr>
            <p:nvPr/>
          </p:nvCxnSpPr>
          <p:spPr bwMode="auto">
            <a:xfrm>
              <a:off x="2625971" y="3597637"/>
              <a:ext cx="755781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>
              <a:stCxn id="52" idx="6"/>
              <a:endCxn id="53" idx="2"/>
            </p:cNvCxnSpPr>
            <p:nvPr/>
          </p:nvCxnSpPr>
          <p:spPr bwMode="auto">
            <a:xfrm>
              <a:off x="2636826" y="4593964"/>
              <a:ext cx="755094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1" name="Straight Connector 517120"/>
            <p:cNvCxnSpPr>
              <a:stCxn id="45" idx="4"/>
              <a:endCxn id="48" idx="0"/>
            </p:cNvCxnSpPr>
            <p:nvPr/>
          </p:nvCxnSpPr>
          <p:spPr bwMode="auto">
            <a:xfrm>
              <a:off x="1082437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5" name="Straight Connector 517124"/>
            <p:cNvCxnSpPr>
              <a:stCxn id="46" idx="4"/>
              <a:endCxn id="49" idx="0"/>
            </p:cNvCxnSpPr>
            <p:nvPr/>
          </p:nvCxnSpPr>
          <p:spPr bwMode="auto">
            <a:xfrm>
              <a:off x="2374614" y="2811590"/>
              <a:ext cx="10168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7" name="Straight Connector 517126"/>
            <p:cNvCxnSpPr>
              <a:stCxn id="47" idx="4"/>
              <a:endCxn id="50" idx="0"/>
            </p:cNvCxnSpPr>
            <p:nvPr/>
          </p:nvCxnSpPr>
          <p:spPr bwMode="auto">
            <a:xfrm>
              <a:off x="3622942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1" name="Straight Connector 517130"/>
            <p:cNvCxnSpPr>
              <a:stCxn id="49" idx="4"/>
              <a:endCxn id="52" idx="0"/>
            </p:cNvCxnSpPr>
            <p:nvPr/>
          </p:nvCxnSpPr>
          <p:spPr bwMode="auto">
            <a:xfrm>
              <a:off x="2384782" y="3854146"/>
              <a:ext cx="10855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3" name="Straight Connector 517132"/>
            <p:cNvCxnSpPr>
              <a:stCxn id="50" idx="4"/>
              <a:endCxn id="53" idx="0"/>
            </p:cNvCxnSpPr>
            <p:nvPr/>
          </p:nvCxnSpPr>
          <p:spPr bwMode="auto">
            <a:xfrm>
              <a:off x="3622942" y="3854146"/>
              <a:ext cx="10168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5" name="Straight Connector 517134"/>
            <p:cNvCxnSpPr>
              <a:stCxn id="48" idx="4"/>
              <a:endCxn id="51" idx="0"/>
            </p:cNvCxnSpPr>
            <p:nvPr/>
          </p:nvCxnSpPr>
          <p:spPr bwMode="auto">
            <a:xfrm>
              <a:off x="1082437" y="3854146"/>
              <a:ext cx="0" cy="46398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7" name="Straight Connector 517136"/>
            <p:cNvCxnSpPr>
              <a:stCxn id="51" idx="6"/>
              <a:endCxn id="52" idx="2"/>
            </p:cNvCxnSpPr>
            <p:nvPr/>
          </p:nvCxnSpPr>
          <p:spPr bwMode="auto">
            <a:xfrm>
              <a:off x="1323626" y="4574637"/>
              <a:ext cx="830821" cy="19327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9" name="Straight Connector 517138"/>
            <p:cNvCxnSpPr>
              <a:stCxn id="45" idx="5"/>
              <a:endCxn id="49" idx="1"/>
            </p:cNvCxnSpPr>
            <p:nvPr/>
          </p:nvCxnSpPr>
          <p:spPr bwMode="auto">
            <a:xfrm>
              <a:off x="1252983" y="2736460"/>
              <a:ext cx="961252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1" name="Straight Connector 517140"/>
            <p:cNvCxnSpPr>
              <a:stCxn id="49" idx="5"/>
              <a:endCxn id="53" idx="1"/>
            </p:cNvCxnSpPr>
            <p:nvPr/>
          </p:nvCxnSpPr>
          <p:spPr bwMode="auto">
            <a:xfrm>
              <a:off x="2555328" y="3779016"/>
              <a:ext cx="907235" cy="63356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3" name="Straight Connector 517142"/>
            <p:cNvCxnSpPr>
              <a:stCxn id="51" idx="7"/>
              <a:endCxn id="49" idx="3"/>
            </p:cNvCxnSpPr>
            <p:nvPr/>
          </p:nvCxnSpPr>
          <p:spPr bwMode="auto">
            <a:xfrm flipV="1">
              <a:off x="1252983" y="3779016"/>
              <a:ext cx="961252" cy="61424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6" name="Straight Connector 517145"/>
            <p:cNvCxnSpPr>
              <a:stCxn id="49" idx="7"/>
              <a:endCxn id="47" idx="3"/>
            </p:cNvCxnSpPr>
            <p:nvPr/>
          </p:nvCxnSpPr>
          <p:spPr bwMode="auto">
            <a:xfrm flipV="1">
              <a:off x="2555328" y="2736460"/>
              <a:ext cx="897067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7147" name="TextBox 517146"/>
            <p:cNvSpPr txBox="1"/>
            <p:nvPr/>
          </p:nvSpPr>
          <p:spPr>
            <a:xfrm>
              <a:off x="1563124" y="208133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822737" y="210054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74665" y="2796196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10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15780" y="381172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3633110" y="281790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659092" y="3840783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563124" y="450950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9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822737" y="450699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1517291" y="316636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947552" y="3165504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8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417183" y="367112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5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2977704" y="372289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341362" y="384913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575182" y="2708117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732966" y="2680892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2123195" y="2857685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517149" name="Table 517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7768450"/>
              </p:ext>
            </p:extLst>
          </p:nvPr>
        </p:nvGraphicFramePr>
        <p:xfrm>
          <a:off x="5428064" y="2113494"/>
          <a:ext cx="2769760" cy="3889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440"/>
                <a:gridCol w="692440"/>
                <a:gridCol w="692440"/>
                <a:gridCol w="692440"/>
              </a:tblGrid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Node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4</a:t>
                      </a:r>
                      <a:r>
                        <a:rPr lang="en-US" b="0" i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7</a:t>
                      </a:r>
                      <a:r>
                        <a:rPr lang="en-US" b="0" i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b="0" i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I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6" name="Rectangle 65"/>
          <p:cNvSpPr/>
          <p:nvPr/>
        </p:nvSpPr>
        <p:spPr>
          <a:xfrm>
            <a:off x="5787117" y="1486899"/>
            <a:ext cx="14857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4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Done!</a:t>
            </a:r>
            <a:endParaRPr lang="en-US" sz="2400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1336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Lucida Sans" charset="0"/>
              </a:rPr>
              <a:t>Dijkstra’s</a:t>
            </a:r>
            <a:r>
              <a:rPr lang="en-US" dirty="0" smtClean="0">
                <a:latin typeface="Lucida Sans" charset="0"/>
              </a:rPr>
              <a:t> Algorithm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1357" y="6176812"/>
            <a:ext cx="2489328" cy="238823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1417" y="1319858"/>
            <a:ext cx="28982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8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Source Node: A  </a:t>
            </a:r>
            <a:endParaRPr lang="en-US" sz="28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grpSp>
        <p:nvGrpSpPr>
          <p:cNvPr id="517148" name="Group 517147"/>
          <p:cNvGrpSpPr/>
          <p:nvPr/>
        </p:nvGrpSpPr>
        <p:grpSpPr>
          <a:xfrm>
            <a:off x="220484" y="1937239"/>
            <a:ext cx="4635745" cy="4168532"/>
            <a:chOff x="574665" y="2081338"/>
            <a:chExt cx="3451084" cy="2951383"/>
          </a:xfrm>
        </p:grpSpPr>
        <p:sp>
          <p:nvSpPr>
            <p:cNvPr id="45" name="Oval 9"/>
            <p:cNvSpPr>
              <a:spLocks noChangeAspect="1" noChangeArrowheads="1"/>
            </p:cNvSpPr>
            <p:nvPr/>
          </p:nvSpPr>
          <p:spPr bwMode="auto">
            <a:xfrm>
              <a:off x="841247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a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6" name="Oval 9"/>
            <p:cNvSpPr>
              <a:spLocks noChangeAspect="1" noChangeArrowheads="1"/>
            </p:cNvSpPr>
            <p:nvPr/>
          </p:nvSpPr>
          <p:spPr bwMode="auto">
            <a:xfrm>
              <a:off x="2133424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b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7" name="Oval 9"/>
            <p:cNvSpPr>
              <a:spLocks noChangeAspect="1" noChangeArrowheads="1"/>
            </p:cNvSpPr>
            <p:nvPr/>
          </p:nvSpPr>
          <p:spPr bwMode="auto">
            <a:xfrm>
              <a:off x="3381752" y="2298572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c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8" name="Oval 9"/>
            <p:cNvSpPr>
              <a:spLocks noChangeAspect="1" noChangeArrowheads="1"/>
            </p:cNvSpPr>
            <p:nvPr/>
          </p:nvSpPr>
          <p:spPr bwMode="auto">
            <a:xfrm>
              <a:off x="841247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d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9" name="Oval 9"/>
            <p:cNvSpPr>
              <a:spLocks noChangeAspect="1" noChangeArrowheads="1"/>
            </p:cNvSpPr>
            <p:nvPr/>
          </p:nvSpPr>
          <p:spPr bwMode="auto">
            <a:xfrm>
              <a:off x="2143592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e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0" name="Oval 9"/>
            <p:cNvSpPr>
              <a:spLocks noChangeAspect="1" noChangeArrowheads="1"/>
            </p:cNvSpPr>
            <p:nvPr/>
          </p:nvSpPr>
          <p:spPr bwMode="auto">
            <a:xfrm>
              <a:off x="3381752" y="3341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f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1" name="Oval 9"/>
            <p:cNvSpPr>
              <a:spLocks noChangeAspect="1" noChangeArrowheads="1"/>
            </p:cNvSpPr>
            <p:nvPr/>
          </p:nvSpPr>
          <p:spPr bwMode="auto">
            <a:xfrm>
              <a:off x="841247" y="4318128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g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2" name="Oval 9"/>
            <p:cNvSpPr>
              <a:spLocks noChangeAspect="1" noChangeArrowheads="1"/>
            </p:cNvSpPr>
            <p:nvPr/>
          </p:nvSpPr>
          <p:spPr bwMode="auto">
            <a:xfrm>
              <a:off x="2154447" y="4337455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h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3" name="Oval 9"/>
            <p:cNvSpPr>
              <a:spLocks noChangeAspect="1" noChangeArrowheads="1"/>
            </p:cNvSpPr>
            <p:nvPr/>
          </p:nvSpPr>
          <p:spPr bwMode="auto">
            <a:xfrm>
              <a:off x="3391920" y="4337455"/>
              <a:ext cx="482379" cy="513018"/>
            </a:xfrm>
            <a:prstGeom prst="ellipse">
              <a:avLst/>
            </a:prstGeom>
            <a:solidFill>
              <a:srgbClr val="BBCD13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I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44" name="Straight Connector 43"/>
            <p:cNvCxnSpPr>
              <a:stCxn id="45" idx="6"/>
              <a:endCxn id="46" idx="2"/>
            </p:cNvCxnSpPr>
            <p:nvPr/>
          </p:nvCxnSpPr>
          <p:spPr bwMode="auto">
            <a:xfrm>
              <a:off x="1323626" y="2555081"/>
              <a:ext cx="809798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>
              <a:stCxn id="46" idx="6"/>
              <a:endCxn id="47" idx="2"/>
            </p:cNvCxnSpPr>
            <p:nvPr/>
          </p:nvCxnSpPr>
          <p:spPr bwMode="auto">
            <a:xfrm>
              <a:off x="2615803" y="2555081"/>
              <a:ext cx="765949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>
              <a:off x="1367475" y="3597637"/>
              <a:ext cx="76594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>
              <a:stCxn id="49" idx="6"/>
              <a:endCxn id="50" idx="2"/>
            </p:cNvCxnSpPr>
            <p:nvPr/>
          </p:nvCxnSpPr>
          <p:spPr bwMode="auto">
            <a:xfrm>
              <a:off x="2625971" y="3597637"/>
              <a:ext cx="755781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>
              <a:stCxn id="52" idx="6"/>
              <a:endCxn id="53" idx="2"/>
            </p:cNvCxnSpPr>
            <p:nvPr/>
          </p:nvCxnSpPr>
          <p:spPr bwMode="auto">
            <a:xfrm>
              <a:off x="2636826" y="4593964"/>
              <a:ext cx="755094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1" name="Straight Connector 517120"/>
            <p:cNvCxnSpPr>
              <a:stCxn id="45" idx="4"/>
              <a:endCxn id="48" idx="0"/>
            </p:cNvCxnSpPr>
            <p:nvPr/>
          </p:nvCxnSpPr>
          <p:spPr bwMode="auto">
            <a:xfrm>
              <a:off x="1082437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5" name="Straight Connector 517124"/>
            <p:cNvCxnSpPr>
              <a:stCxn id="46" idx="4"/>
              <a:endCxn id="49" idx="0"/>
            </p:cNvCxnSpPr>
            <p:nvPr/>
          </p:nvCxnSpPr>
          <p:spPr bwMode="auto">
            <a:xfrm>
              <a:off x="2374614" y="2811590"/>
              <a:ext cx="10168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27" name="Straight Connector 517126"/>
            <p:cNvCxnSpPr>
              <a:stCxn id="47" idx="4"/>
              <a:endCxn id="50" idx="0"/>
            </p:cNvCxnSpPr>
            <p:nvPr/>
          </p:nvCxnSpPr>
          <p:spPr bwMode="auto">
            <a:xfrm>
              <a:off x="3622942" y="2811590"/>
              <a:ext cx="0" cy="5295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1" name="Straight Connector 517130"/>
            <p:cNvCxnSpPr>
              <a:stCxn id="49" idx="4"/>
              <a:endCxn id="52" idx="0"/>
            </p:cNvCxnSpPr>
            <p:nvPr/>
          </p:nvCxnSpPr>
          <p:spPr bwMode="auto">
            <a:xfrm>
              <a:off x="2384782" y="3854146"/>
              <a:ext cx="10855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3" name="Straight Connector 517132"/>
            <p:cNvCxnSpPr>
              <a:stCxn id="50" idx="4"/>
              <a:endCxn id="53" idx="0"/>
            </p:cNvCxnSpPr>
            <p:nvPr/>
          </p:nvCxnSpPr>
          <p:spPr bwMode="auto">
            <a:xfrm>
              <a:off x="3622942" y="3854146"/>
              <a:ext cx="10168" cy="48330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5" name="Straight Connector 517134"/>
            <p:cNvCxnSpPr>
              <a:stCxn id="48" idx="4"/>
              <a:endCxn id="51" idx="0"/>
            </p:cNvCxnSpPr>
            <p:nvPr/>
          </p:nvCxnSpPr>
          <p:spPr bwMode="auto">
            <a:xfrm>
              <a:off x="1082437" y="3854146"/>
              <a:ext cx="0" cy="46398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7" name="Straight Connector 517136"/>
            <p:cNvCxnSpPr>
              <a:stCxn id="51" idx="6"/>
              <a:endCxn id="52" idx="2"/>
            </p:cNvCxnSpPr>
            <p:nvPr/>
          </p:nvCxnSpPr>
          <p:spPr bwMode="auto">
            <a:xfrm>
              <a:off x="1323626" y="4574637"/>
              <a:ext cx="830821" cy="19327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39" name="Straight Connector 517138"/>
            <p:cNvCxnSpPr>
              <a:stCxn id="45" idx="5"/>
              <a:endCxn id="49" idx="1"/>
            </p:cNvCxnSpPr>
            <p:nvPr/>
          </p:nvCxnSpPr>
          <p:spPr bwMode="auto">
            <a:xfrm>
              <a:off x="1252983" y="2736460"/>
              <a:ext cx="961252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1" name="Straight Connector 517140"/>
            <p:cNvCxnSpPr>
              <a:stCxn id="49" idx="5"/>
              <a:endCxn id="53" idx="1"/>
            </p:cNvCxnSpPr>
            <p:nvPr/>
          </p:nvCxnSpPr>
          <p:spPr bwMode="auto">
            <a:xfrm>
              <a:off x="2555328" y="3779016"/>
              <a:ext cx="907235" cy="63356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3" name="Straight Connector 517142"/>
            <p:cNvCxnSpPr>
              <a:stCxn id="51" idx="7"/>
              <a:endCxn id="49" idx="3"/>
            </p:cNvCxnSpPr>
            <p:nvPr/>
          </p:nvCxnSpPr>
          <p:spPr bwMode="auto">
            <a:xfrm flipV="1">
              <a:off x="1252983" y="3779016"/>
              <a:ext cx="961252" cy="61424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146" name="Straight Connector 517145"/>
            <p:cNvCxnSpPr>
              <a:stCxn id="49" idx="7"/>
              <a:endCxn id="47" idx="3"/>
            </p:cNvCxnSpPr>
            <p:nvPr/>
          </p:nvCxnSpPr>
          <p:spPr bwMode="auto">
            <a:xfrm flipV="1">
              <a:off x="2555328" y="2736460"/>
              <a:ext cx="897067" cy="67979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7147" name="TextBox 517146"/>
            <p:cNvSpPr txBox="1"/>
            <p:nvPr/>
          </p:nvSpPr>
          <p:spPr>
            <a:xfrm>
              <a:off x="1563124" y="208133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822737" y="210054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74665" y="2796196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10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15780" y="381172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3633110" y="2817908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4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659092" y="3840783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3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563124" y="450950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9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822737" y="450699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6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1517291" y="3166366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947552" y="3165504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8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417183" y="367112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5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2977704" y="3722892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341362" y="3849131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575182" y="2708117"/>
              <a:ext cx="366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732966" y="2680892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12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2123195" y="2857685"/>
              <a:ext cx="5486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8F1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11</a:t>
              </a:r>
              <a:endPara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8F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517149" name="Table 517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470801"/>
              </p:ext>
            </p:extLst>
          </p:nvPr>
        </p:nvGraphicFramePr>
        <p:xfrm>
          <a:off x="5428064" y="2113494"/>
          <a:ext cx="2769760" cy="3889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440"/>
                <a:gridCol w="692440"/>
                <a:gridCol w="692440"/>
                <a:gridCol w="692440"/>
              </a:tblGrid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Node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Mark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Dist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Path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4</a:t>
                      </a:r>
                      <a:r>
                        <a:rPr lang="en-US" b="0" i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7</a:t>
                      </a:r>
                      <a:r>
                        <a:rPr lang="en-US" b="0" i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b="0" i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6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8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963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I</a:t>
                      </a:r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ＭＳ 明朝"/>
                          <a:cs typeface="Times New Roman"/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6" name="Rectangle 65"/>
          <p:cNvSpPr/>
          <p:nvPr/>
        </p:nvSpPr>
        <p:spPr>
          <a:xfrm>
            <a:off x="5428064" y="1271641"/>
            <a:ext cx="28969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24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Find shortest path from F to A</a:t>
            </a:r>
            <a:endParaRPr lang="en-US" sz="2400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cxnSp>
        <p:nvCxnSpPr>
          <p:cNvPr id="4" name="Straight Arrow Connector 3"/>
          <p:cNvCxnSpPr>
            <a:stCxn id="50" idx="4"/>
            <a:endCxn id="53" idx="0"/>
          </p:cNvCxnSpPr>
          <p:nvPr/>
        </p:nvCxnSpPr>
        <p:spPr bwMode="auto">
          <a:xfrm>
            <a:off x="4315149" y="4441152"/>
            <a:ext cx="22802" cy="68262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6" name="Straight Arrow Connector 55"/>
          <p:cNvCxnSpPr>
            <a:stCxn id="53" idx="1"/>
            <a:endCxn id="49" idx="5"/>
          </p:cNvCxnSpPr>
          <p:nvPr/>
        </p:nvCxnSpPr>
        <p:spPr bwMode="auto">
          <a:xfrm flipH="1" flipV="1">
            <a:off x="2881054" y="4335039"/>
            <a:ext cx="1218662" cy="894852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9" name="Straight Arrow Connector 58"/>
          <p:cNvCxnSpPr>
            <a:stCxn id="49" idx="1"/>
          </p:cNvCxnSpPr>
          <p:nvPr/>
        </p:nvCxnSpPr>
        <p:spPr bwMode="auto">
          <a:xfrm flipH="1" flipV="1">
            <a:off x="1131650" y="2862533"/>
            <a:ext cx="1291222" cy="96014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Donut 60"/>
          <p:cNvSpPr/>
          <p:nvPr/>
        </p:nvSpPr>
        <p:spPr bwMode="auto">
          <a:xfrm>
            <a:off x="3848386" y="3588689"/>
            <a:ext cx="929521" cy="980340"/>
          </a:xfrm>
          <a:prstGeom prst="donut">
            <a:avLst>
              <a:gd name="adj" fmla="val 9787"/>
            </a:avLst>
          </a:prstGeom>
          <a:solidFill>
            <a:srgbClr val="FF0000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6600"/>
              </a:solidFill>
              <a:effectLst/>
              <a:latin typeface="Arial" charset="0"/>
            </a:endParaRPr>
          </a:p>
        </p:txBody>
      </p:sp>
      <p:sp>
        <p:nvSpPr>
          <p:cNvPr id="62" name="Donut 61"/>
          <p:cNvSpPr/>
          <p:nvPr/>
        </p:nvSpPr>
        <p:spPr bwMode="auto">
          <a:xfrm>
            <a:off x="438432" y="2116183"/>
            <a:ext cx="929521" cy="980340"/>
          </a:xfrm>
          <a:prstGeom prst="donut">
            <a:avLst>
              <a:gd name="adj" fmla="val 9787"/>
            </a:avLst>
          </a:prstGeom>
          <a:solidFill>
            <a:srgbClr val="FF0000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66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82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1" grpId="0" animBg="1"/>
      <p:bldP spid="62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Lucida Sans" charset="0"/>
              </a:rPr>
              <a:t>Dijkstra’s</a:t>
            </a:r>
            <a:r>
              <a:rPr lang="en-US" dirty="0" smtClean="0">
                <a:latin typeface="Lucida Sans" charset="0"/>
              </a:rPr>
              <a:t> Algorithm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7"/>
            <a:ext cx="8890265" cy="5562600"/>
          </a:xfrm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pPr>
              <a:spcBef>
                <a:spcPts val="0"/>
              </a:spcBef>
            </a:pP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err="1" smtClean="0">
                <a:solidFill>
                  <a:srgbClr val="262626"/>
                </a:solidFill>
                <a:latin typeface="Calibri" charset="0"/>
              </a:rPr>
              <a:t>Dijkstra’s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 Algorithm Runtime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8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Initializing each node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</a:t>
            </a: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Pick smallest v &amp; Mark v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- Update cost of all </a:t>
            </a: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  neighbors of v</a:t>
            </a:r>
            <a:endParaRPr lang="en-US" sz="3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8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8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8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800" dirty="0" smtClean="0">
              <a:solidFill>
                <a:srgbClr val="262626"/>
              </a:solidFill>
              <a:latin typeface="Calibri" charset="0"/>
            </a:endParaRPr>
          </a:p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Total Runtime:</a:t>
            </a: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12426" y="2902252"/>
            <a:ext cx="433083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Single step (No PQ / PQ):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287429" y="2929108"/>
            <a:ext cx="12047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O(|V|)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12426" y="3341952"/>
            <a:ext cx="295104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7F7F7F"/>
                </a:solidFill>
              </a:rPr>
              <a:t>Total (No Q / Q):</a:t>
            </a:r>
            <a:endParaRPr lang="en-US" sz="3200" baseline="30000" dirty="0">
              <a:solidFill>
                <a:srgbClr val="7F7F7F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710474" y="3441472"/>
            <a:ext cx="24697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O(|V|*</a:t>
            </a:r>
            <a:r>
              <a:rPr lang="en-US" sz="2800" b="1" dirty="0" err="1" smtClean="0">
                <a:solidFill>
                  <a:srgbClr val="3366FF"/>
                </a:solidFill>
              </a:rPr>
              <a:t>log|V</a:t>
            </a:r>
            <a:r>
              <a:rPr lang="en-US" sz="2800" b="1" dirty="0" smtClean="0">
                <a:solidFill>
                  <a:srgbClr val="3366FF"/>
                </a:solidFill>
              </a:rPr>
              <a:t>|)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169364" y="3979212"/>
            <a:ext cx="254288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7F7F7F"/>
                </a:solidFill>
              </a:rPr>
              <a:t>Total (No PQ):</a:t>
            </a:r>
            <a:endParaRPr lang="en-US" sz="3200" baseline="30000" dirty="0">
              <a:solidFill>
                <a:srgbClr val="7F7F7F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738434" y="3997344"/>
            <a:ext cx="11675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O(|E|)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734606" y="4422769"/>
            <a:ext cx="196880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7F7F7F"/>
                </a:solidFill>
              </a:rPr>
              <a:t>Total (PQ):</a:t>
            </a:r>
            <a:endParaRPr lang="en-US" sz="3200" baseline="30000" dirty="0">
              <a:solidFill>
                <a:srgbClr val="7F7F7F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764749" y="4465360"/>
            <a:ext cx="23513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O(|E|*</a:t>
            </a:r>
            <a:r>
              <a:rPr lang="en-US" sz="2800" b="1" dirty="0" err="1" smtClean="0">
                <a:solidFill>
                  <a:srgbClr val="3366FF"/>
                </a:solidFill>
              </a:rPr>
              <a:t>log|V</a:t>
            </a:r>
            <a:r>
              <a:rPr lang="en-US" sz="2800" b="1" dirty="0" smtClean="0">
                <a:solidFill>
                  <a:srgbClr val="3366FF"/>
                </a:solidFill>
              </a:rPr>
              <a:t>|)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710474" y="2905493"/>
            <a:ext cx="17373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O(log |V|)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299502" y="3436112"/>
            <a:ext cx="13260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O(|V|</a:t>
            </a:r>
            <a:r>
              <a:rPr lang="en-US" sz="2800" b="1" baseline="30000" dirty="0" smtClean="0">
                <a:solidFill>
                  <a:srgbClr val="3366FF"/>
                </a:solidFill>
              </a:rPr>
              <a:t>2</a:t>
            </a:r>
            <a:r>
              <a:rPr lang="en-US" sz="2800" b="1" dirty="0" smtClean="0">
                <a:solidFill>
                  <a:srgbClr val="3366FF"/>
                </a:solidFill>
              </a:rPr>
              <a:t>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617403" y="5555592"/>
            <a:ext cx="48973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O(|V|</a:t>
            </a:r>
            <a:r>
              <a:rPr lang="en-US" sz="2800" b="1" baseline="30000" dirty="0" smtClean="0">
                <a:solidFill>
                  <a:srgbClr val="3366FF"/>
                </a:solidFill>
              </a:rPr>
              <a:t>2</a:t>
            </a:r>
            <a:r>
              <a:rPr lang="en-US" sz="2800" b="1" dirty="0" smtClean="0">
                <a:solidFill>
                  <a:srgbClr val="3366FF"/>
                </a:solidFill>
              </a:rPr>
              <a:t>+|E|)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No Priority Queue</a:t>
            </a:r>
            <a:endParaRPr lang="en-US" sz="2800" baseline="30000" dirty="0"/>
          </a:p>
        </p:txBody>
      </p:sp>
      <p:sp>
        <p:nvSpPr>
          <p:cNvPr id="49" name="TextBox 48"/>
          <p:cNvSpPr txBox="1"/>
          <p:nvPr/>
        </p:nvSpPr>
        <p:spPr>
          <a:xfrm>
            <a:off x="3595693" y="6096843"/>
            <a:ext cx="5476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O((|V|+|E|)*</a:t>
            </a:r>
            <a:r>
              <a:rPr lang="en-US" sz="2800" b="1" dirty="0" err="1" smtClean="0">
                <a:solidFill>
                  <a:srgbClr val="3366FF"/>
                </a:solidFill>
              </a:rPr>
              <a:t>log|v</a:t>
            </a:r>
            <a:r>
              <a:rPr lang="en-US" sz="2800" b="1" dirty="0" smtClean="0">
                <a:solidFill>
                  <a:srgbClr val="3366FF"/>
                </a:solidFill>
              </a:rPr>
              <a:t>|) </a:t>
            </a:r>
            <a:r>
              <a:rPr lang="en-US" sz="2800" dirty="0" smtClean="0">
                <a:solidFill>
                  <a:srgbClr val="000000"/>
                </a:solidFill>
              </a:rPr>
              <a:t>Priority Queue</a:t>
            </a:r>
            <a:endParaRPr lang="en-US" sz="2800" baseline="30000" dirty="0">
              <a:solidFill>
                <a:srgbClr val="0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287429" y="2047640"/>
            <a:ext cx="12047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O(|V|)</a:t>
            </a:r>
            <a:endParaRPr lang="en-US" sz="2800" b="1" baseline="300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1429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5" grpId="0"/>
      <p:bldP spid="40" grpId="0"/>
      <p:bldP spid="45" grpId="0"/>
      <p:bldP spid="46" grpId="0"/>
      <p:bldP spid="47" grpId="0"/>
      <p:bldP spid="48" grpId="0"/>
      <p:bldP spid="49" grpId="0"/>
      <p:bldP spid="16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Lucida Sans" charset="0"/>
              </a:rPr>
              <a:t>Dijkstra’s</a:t>
            </a:r>
            <a:r>
              <a:rPr lang="en-US" dirty="0" smtClean="0">
                <a:latin typeface="Lucida Sans" charset="0"/>
              </a:rPr>
              <a:t> Algorithm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7"/>
            <a:ext cx="8890265" cy="5562600"/>
          </a:xfrm>
        </p:spPr>
        <p:txBody>
          <a:bodyPr/>
          <a:lstStyle/>
          <a:p>
            <a:pPr marL="228600" indent="0">
              <a:spcBef>
                <a:spcPts val="0"/>
              </a:spcBef>
              <a:buNone/>
            </a:pPr>
            <a:endParaRPr lang="en-US" sz="800" dirty="0" smtClean="0">
              <a:solidFill>
                <a:srgbClr val="262626"/>
              </a:solidFill>
              <a:latin typeface="Calibri" charset="0"/>
            </a:endParaRPr>
          </a:p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Total Runtime:</a:t>
            </a:r>
          </a:p>
          <a:p>
            <a:pPr marL="228600" indent="0">
              <a:buNone/>
            </a:pPr>
            <a:endParaRPr lang="en-US" sz="800" b="1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8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8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800" b="1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800" b="1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   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- Sparse graph:      |V| &gt;&gt;&gt; |E|,   O(|V|*</a:t>
            </a:r>
            <a:r>
              <a:rPr lang="en-US" sz="3200" dirty="0" err="1" smtClean="0">
                <a:solidFill>
                  <a:srgbClr val="262626"/>
                </a:solidFill>
                <a:latin typeface="Calibri" charset="0"/>
              </a:rPr>
              <a:t>log|V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|)</a:t>
            </a:r>
          </a:p>
          <a:p>
            <a:pPr marL="228600" indent="0">
              <a:buNone/>
            </a:pPr>
            <a:endParaRPr lang="en-US" sz="9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9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9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9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9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- Dense graph:        |E| &gt;&gt;&gt; |V|,   O(|E|*</a:t>
            </a:r>
            <a:r>
              <a:rPr lang="en-US" sz="3200" dirty="0" err="1" smtClean="0">
                <a:solidFill>
                  <a:srgbClr val="262626"/>
                </a:solidFill>
                <a:latin typeface="Calibri" charset="0"/>
              </a:rPr>
              <a:t>log|V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|)</a:t>
            </a:r>
          </a:p>
          <a:p>
            <a:pPr marL="228600" indent="0"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                                 </a:t>
            </a: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813701" y="5311594"/>
            <a:ext cx="514976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Better without Priority Queue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813701" y="3325527"/>
            <a:ext cx="458030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7F7F7F"/>
                </a:solidFill>
              </a:rPr>
              <a:t>Better with Priority Queue</a:t>
            </a:r>
            <a:endParaRPr lang="en-US" sz="3200" baseline="30000" dirty="0">
              <a:solidFill>
                <a:srgbClr val="7F7F7F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854568" y="4764038"/>
            <a:ext cx="343715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3366FF"/>
                </a:solidFill>
              </a:rPr>
              <a:t>=&gt;  O(|V|</a:t>
            </a:r>
            <a:r>
              <a:rPr lang="en-US" sz="3200" b="1" baseline="30000" dirty="0" smtClean="0">
                <a:solidFill>
                  <a:srgbClr val="3366FF"/>
                </a:solidFill>
              </a:rPr>
              <a:t>2</a:t>
            </a:r>
            <a:r>
              <a:rPr lang="en-US" sz="3200" b="1" dirty="0" smtClean="0">
                <a:solidFill>
                  <a:srgbClr val="3366FF"/>
                </a:solidFill>
              </a:rPr>
              <a:t>*</a:t>
            </a:r>
            <a:r>
              <a:rPr lang="en-US" sz="3200" b="1" dirty="0" err="1" smtClean="0">
                <a:solidFill>
                  <a:srgbClr val="3366FF"/>
                </a:solidFill>
              </a:rPr>
              <a:t>log|V</a:t>
            </a:r>
            <a:r>
              <a:rPr lang="en-US" sz="3200" b="1" dirty="0" smtClean="0">
                <a:solidFill>
                  <a:srgbClr val="3366FF"/>
                </a:solidFill>
              </a:rPr>
              <a:t>|)</a:t>
            </a:r>
            <a:endParaRPr lang="en-US" sz="3200" b="1" baseline="30000" dirty="0">
              <a:solidFill>
                <a:srgbClr val="3366FF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668084" y="1396836"/>
            <a:ext cx="48973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O(|V|</a:t>
            </a:r>
            <a:r>
              <a:rPr lang="en-US" sz="2800" b="1" baseline="30000" dirty="0" smtClean="0">
                <a:solidFill>
                  <a:srgbClr val="3366FF"/>
                </a:solidFill>
              </a:rPr>
              <a:t>2</a:t>
            </a:r>
            <a:r>
              <a:rPr lang="en-US" sz="2800" b="1" dirty="0" smtClean="0">
                <a:solidFill>
                  <a:srgbClr val="3366FF"/>
                </a:solidFill>
              </a:rPr>
              <a:t>+|E|)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b="1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No Priority Queue</a:t>
            </a:r>
            <a:endParaRPr lang="en-US" sz="2800" baseline="30000" dirty="0"/>
          </a:p>
        </p:txBody>
      </p:sp>
      <p:sp>
        <p:nvSpPr>
          <p:cNvPr id="49" name="TextBox 48"/>
          <p:cNvSpPr txBox="1"/>
          <p:nvPr/>
        </p:nvSpPr>
        <p:spPr>
          <a:xfrm>
            <a:off x="3657229" y="1923216"/>
            <a:ext cx="5476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</a:rPr>
              <a:t>O((|V|+|E|)*</a:t>
            </a:r>
            <a:r>
              <a:rPr lang="en-US" sz="2800" b="1" dirty="0" err="1" smtClean="0">
                <a:solidFill>
                  <a:srgbClr val="3366FF"/>
                </a:solidFill>
              </a:rPr>
              <a:t>log|v</a:t>
            </a:r>
            <a:r>
              <a:rPr lang="en-US" sz="2800" b="1" dirty="0" smtClean="0">
                <a:solidFill>
                  <a:srgbClr val="3366FF"/>
                </a:solidFill>
              </a:rPr>
              <a:t>|) </a:t>
            </a:r>
            <a:r>
              <a:rPr lang="en-US" sz="2800" dirty="0" smtClean="0">
                <a:solidFill>
                  <a:srgbClr val="000000"/>
                </a:solidFill>
              </a:rPr>
              <a:t>Priority Queue</a:t>
            </a:r>
            <a:endParaRPr lang="en-US" sz="2800" baseline="30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9417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4" grpId="0"/>
      <p:bldP spid="39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2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 3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Courier New" charset="0"/>
              </a:rPr>
              <a:t>Where are the people?</a:t>
            </a:r>
            <a:endParaRPr lang="en-US" dirty="0" smtClean="0">
              <a:latin typeface="Courier New" charset="0"/>
            </a:endParaRP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80252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Project 3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7"/>
            <a:ext cx="9323917" cy="5562600"/>
          </a:xfrm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US Census Bureau</a:t>
            </a:r>
            <a:endParaRPr lang="en-US" sz="3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r>
              <a:rPr lang="en-US" sz="32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28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14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14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1800" dirty="0" smtClean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6444" y="5927901"/>
            <a:ext cx="419831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Treat towns as points</a:t>
            </a:r>
            <a:endParaRPr lang="en-US" sz="3200" kern="0" dirty="0">
              <a:solidFill>
                <a:srgbClr val="000000">
                  <a:lumMod val="85000"/>
                  <a:lumOff val="15000"/>
                </a:srgbClr>
              </a:solidFill>
              <a:ea typeface="ＭＳ Ｐゴシック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43" y="2127690"/>
            <a:ext cx="5229545" cy="3712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141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Project 3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7"/>
            <a:ext cx="9323917" cy="5562600"/>
          </a:xfrm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US Census Bureau</a:t>
            </a:r>
            <a:endParaRPr lang="en-US" sz="3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r>
              <a:rPr lang="en-US" sz="32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28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14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14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1800" dirty="0" smtClean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6444" y="5429257"/>
            <a:ext cx="8008430" cy="117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1. Divide US with X by Y Grid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2. Compute Population in selected Rectangle</a:t>
            </a:r>
            <a:endParaRPr lang="en-US" sz="3200" kern="0" dirty="0">
              <a:solidFill>
                <a:srgbClr val="000000">
                  <a:lumMod val="85000"/>
                  <a:lumOff val="15000"/>
                </a:srgbClr>
              </a:solidFill>
              <a:ea typeface="ＭＳ Ｐゴシック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43" y="2040687"/>
            <a:ext cx="7096608" cy="3159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103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Project 3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7"/>
            <a:ext cx="9323917" cy="5562600"/>
          </a:xfrm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US Census Bureau</a:t>
            </a:r>
            <a:endParaRPr lang="en-US" sz="32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r>
              <a:rPr lang="en-US" sz="32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28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14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14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1800" dirty="0" smtClean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6444" y="5429257"/>
            <a:ext cx="8008430" cy="117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Population:  26360678</a:t>
            </a:r>
            <a:endParaRPr lang="en-US" sz="3200" kern="0" dirty="0" smtClean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Percentage </a:t>
            </a: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of total US:  9.24%</a:t>
            </a:r>
            <a:endParaRPr lang="en-US" sz="3200" kern="0" dirty="0">
              <a:solidFill>
                <a:srgbClr val="000000">
                  <a:lumMod val="85000"/>
                  <a:lumOff val="15000"/>
                </a:srgbClr>
              </a:solidFill>
              <a:ea typeface="ＭＳ Ｐゴシック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44" y="2014922"/>
            <a:ext cx="7259521" cy="3414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282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Project 3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295400"/>
            <a:ext cx="9323917" cy="5562600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5119" y="1295400"/>
            <a:ext cx="8998797" cy="5780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lvl="0" indent="-45720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6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Five different implementation</a:t>
            </a:r>
            <a:endParaRPr lang="en-US" sz="36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endParaRPr lang="en-US" sz="800" kern="0" dirty="0" smtClean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  1. Simple &amp; Sequential</a:t>
            </a:r>
            <a:endParaRPr lang="en-US" sz="3200" kern="0" dirty="0" smtClean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  2. Simple &amp; Parallel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   3. Smarter &amp; Sequential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    4. Smarter &amp; Parallel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   5. Smarter &amp; Lock-Based </a:t>
            </a:r>
            <a:endParaRPr lang="en-US" sz="3200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endParaRPr lang="en-US" sz="1400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  <a:p>
            <a:pPr marL="685800" lvl="0" indent="-45720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Experiments &amp; Write up</a:t>
            </a:r>
            <a:endParaRPr lang="en-US" sz="3200" b="1" kern="0" dirty="0" smtClean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 - </a:t>
            </a: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Compare 5 versions with different queries</a:t>
            </a:r>
            <a:endParaRPr lang="en-US" sz="3200" kern="0" dirty="0" smtClean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endParaRPr lang="en-US" sz="3200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5" name="Right Brace 4"/>
          <p:cNvSpPr/>
          <p:nvPr/>
        </p:nvSpPr>
        <p:spPr bwMode="auto">
          <a:xfrm>
            <a:off x="5899705" y="2095123"/>
            <a:ext cx="510186" cy="1096412"/>
          </a:xfrm>
          <a:prstGeom prst="rightBrac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charset="0"/>
            </a:endParaRPr>
          </a:p>
        </p:txBody>
      </p:sp>
      <p:sp>
        <p:nvSpPr>
          <p:cNvPr id="6" name="Right Brace 5"/>
          <p:cNvSpPr/>
          <p:nvPr/>
        </p:nvSpPr>
        <p:spPr bwMode="auto">
          <a:xfrm>
            <a:off x="5899705" y="3485056"/>
            <a:ext cx="510186" cy="1443367"/>
          </a:xfrm>
          <a:prstGeom prst="rightBrac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1304" y="2377368"/>
            <a:ext cx="153760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Phase A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13014" y="3832436"/>
            <a:ext cx="1518965" cy="58477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Phase B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13014" y="5330924"/>
            <a:ext cx="150614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Phase C</a:t>
            </a:r>
            <a:endParaRPr lang="en-US" sz="32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884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Graph Terms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r>
              <a:rPr lang="en-US" sz="32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4000" b="1" dirty="0" smtClean="0">
                <a:solidFill>
                  <a:srgbClr val="262626"/>
                </a:solidFill>
                <a:latin typeface="Calibri" charset="0"/>
              </a:rPr>
              <a:t>Path</a:t>
            </a:r>
            <a:endParaRPr lang="en-US" sz="40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32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List of vertices [v</a:t>
            </a:r>
            <a:r>
              <a:rPr lang="en-US" sz="3200" baseline="-25000" dirty="0" smtClean="0">
                <a:solidFill>
                  <a:srgbClr val="262626"/>
                </a:solidFill>
                <a:latin typeface="Calibri" charset="0"/>
              </a:rPr>
              <a:t>0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, v</a:t>
            </a:r>
            <a:r>
              <a:rPr lang="en-US" sz="3200" baseline="-25000" dirty="0" smtClean="0">
                <a:solidFill>
                  <a:srgbClr val="262626"/>
                </a:solidFill>
                <a:latin typeface="Calibri" charset="0"/>
              </a:rPr>
              <a:t>1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, ..., </a:t>
            </a:r>
            <a:r>
              <a:rPr lang="en-US" sz="3200" dirty="0" err="1" smtClean="0">
                <a:solidFill>
                  <a:srgbClr val="262626"/>
                </a:solidFill>
                <a:latin typeface="Calibri" charset="0"/>
              </a:rPr>
              <a:t>v</a:t>
            </a:r>
            <a:r>
              <a:rPr lang="en-US" sz="3200" baseline="-25000" dirty="0" err="1" smtClean="0">
                <a:solidFill>
                  <a:srgbClr val="262626"/>
                </a:solidFill>
                <a:latin typeface="Calibri" charset="0"/>
              </a:rPr>
              <a:t>n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], such that</a:t>
            </a: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(v</a:t>
            </a:r>
            <a:r>
              <a:rPr lang="en-US" sz="3200" baseline="-25000" dirty="0" smtClean="0">
                <a:solidFill>
                  <a:srgbClr val="262626"/>
                </a:solidFill>
                <a:latin typeface="Calibri" charset="0"/>
              </a:rPr>
              <a:t>i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, v</a:t>
            </a:r>
            <a:r>
              <a:rPr lang="en-US" sz="3200" baseline="-25000" dirty="0" smtClean="0">
                <a:solidFill>
                  <a:srgbClr val="262626"/>
                </a:solidFill>
                <a:latin typeface="Calibri" charset="0"/>
              </a:rPr>
              <a:t>i+1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) </a:t>
            </a:r>
            <a:r>
              <a:rPr lang="en-US" sz="3200" i="1" dirty="0" smtClean="0"/>
              <a:t>∈</a:t>
            </a:r>
            <a:r>
              <a:rPr lang="en-US" sz="3200" dirty="0"/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E for all 0 </a:t>
            </a:r>
            <a:r>
              <a:rPr lang="en-US" sz="3200" dirty="0"/>
              <a:t>≤</a:t>
            </a:r>
            <a:r>
              <a:rPr lang="en-US" sz="3200" dirty="0"/>
              <a:t> </a:t>
            </a:r>
            <a:r>
              <a:rPr lang="en-US" sz="3200" dirty="0" err="1" smtClean="0">
                <a:solidFill>
                  <a:srgbClr val="262626"/>
                </a:solidFill>
                <a:latin typeface="Calibri" charset="0"/>
              </a:rPr>
              <a:t>i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&lt; n</a:t>
            </a:r>
          </a:p>
          <a:p>
            <a:pPr marL="228600" indent="0">
              <a:spcBef>
                <a:spcPts val="0"/>
              </a:spcBef>
              <a:buNone/>
            </a:pPr>
            <a:endParaRPr lang="en-US" sz="2000" dirty="0" smtClean="0">
              <a:solidFill>
                <a:srgbClr val="404040"/>
              </a:solidFill>
              <a:latin typeface="Courier New" charset="0"/>
              <a:cs typeface="+mn-cs"/>
            </a:endParaRPr>
          </a:p>
          <a:p>
            <a:pPr marL="228600" indent="0"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/>
              <a:t>Path length</a:t>
            </a:r>
            <a:r>
              <a:rPr lang="en-US" sz="3200" dirty="0" smtClean="0"/>
              <a:t> =</a:t>
            </a:r>
          </a:p>
          <a:p>
            <a:pPr marL="228600" indent="0">
              <a:buNone/>
            </a:pPr>
            <a:r>
              <a:rPr lang="en-US" sz="3200" dirty="0" smtClean="0"/>
              <a:t> - Path cost     =</a:t>
            </a:r>
          </a:p>
          <a:p>
            <a:pPr marL="228600" indent="0">
              <a:buNone/>
            </a:pPr>
            <a:endParaRPr lang="en-US" sz="3200" dirty="0" smtClean="0"/>
          </a:p>
          <a:p>
            <a:pPr lvl="0"/>
            <a:r>
              <a:rPr lang="en-US" sz="4000" b="1" dirty="0" smtClean="0">
                <a:solidFill>
                  <a:srgbClr val="262626"/>
                </a:solidFill>
                <a:latin typeface="Calibri" charset="0"/>
              </a:rPr>
              <a:t> Cycle</a:t>
            </a:r>
            <a:endParaRPr lang="en-US" sz="3200" dirty="0"/>
          </a:p>
          <a:p>
            <a:pPr marL="228600" indent="0">
              <a:buNone/>
            </a:pPr>
            <a:r>
              <a:rPr lang="en-US" sz="3200" dirty="0" smtClean="0"/>
              <a:t>   </a:t>
            </a:r>
            <a:endParaRPr lang="en-US" sz="2400" dirty="0" smtClean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63334" y="3312584"/>
            <a:ext cx="593725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kern="0" dirty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number of edges on path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963334" y="3856573"/>
            <a:ext cx="593725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sum of all edge weights on path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82181" y="5794601"/>
            <a:ext cx="810259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0">
              <a:buNone/>
            </a:pPr>
            <a:r>
              <a:rPr lang="en-US" sz="3200" dirty="0"/>
              <a:t>A path that begins and ends at the same node</a:t>
            </a:r>
          </a:p>
        </p:txBody>
      </p:sp>
    </p:spTree>
    <p:extLst>
      <p:ext uri="{BB962C8B-B14F-4D97-AF65-F5344CB8AC3E}">
        <p14:creationId xmlns:p14="http://schemas.microsoft.com/office/powerpoint/2010/main" val="2466758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Undirected Graph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262626"/>
                </a:solidFill>
                <a:latin typeface="Calibri" charset="0"/>
              </a:rPr>
              <a:t>Edges have no directions</a:t>
            </a:r>
            <a:endParaRPr lang="en-US" sz="4000" b="1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b="1" dirty="0" smtClean="0">
              <a:solidFill>
                <a:srgbClr val="262626"/>
              </a:solidFill>
              <a:latin typeface="Calibri" charset="0"/>
            </a:endParaRPr>
          </a:p>
          <a:p>
            <a:r>
              <a:rPr lang="en-US" sz="4000" b="1" dirty="0" smtClean="0">
                <a:solidFill>
                  <a:srgbClr val="262626"/>
                </a:solidFill>
                <a:latin typeface="Calibri" charset="0"/>
              </a:rPr>
              <a:t>Connected</a:t>
            </a:r>
            <a:endParaRPr lang="en-US" sz="40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32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  </a:t>
            </a:r>
            <a:endParaRPr lang="en-US" sz="32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3200" dirty="0" smtClean="0"/>
          </a:p>
          <a:p>
            <a:pPr lvl="0"/>
            <a:r>
              <a:rPr lang="en-US" sz="4000" b="1" dirty="0" smtClean="0">
                <a:solidFill>
                  <a:srgbClr val="262626"/>
                </a:solidFill>
                <a:latin typeface="Calibri" charset="0"/>
              </a:rPr>
              <a:t> Fully Connected</a:t>
            </a:r>
            <a:endParaRPr lang="en-US" sz="3200" dirty="0"/>
          </a:p>
          <a:p>
            <a:pPr marL="228600" indent="0">
              <a:buNone/>
            </a:pPr>
            <a:r>
              <a:rPr lang="en-US" sz="3200" dirty="0" smtClean="0"/>
              <a:t>   </a:t>
            </a:r>
            <a:endParaRPr lang="en-US" sz="2400" dirty="0" smtClean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7481" y="3309095"/>
            <a:ext cx="810259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0">
              <a:buNone/>
            </a:pPr>
            <a:r>
              <a:rPr lang="en-US" sz="3200" dirty="0" smtClean="0"/>
              <a:t>If there is a </a:t>
            </a:r>
            <a:r>
              <a:rPr lang="en-US" sz="3200" u="sng" dirty="0" smtClean="0"/>
              <a:t>path</a:t>
            </a:r>
            <a:r>
              <a:rPr lang="en-US" sz="3200" dirty="0" smtClean="0"/>
              <a:t> between all pairs of vertices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371756" y="4981268"/>
            <a:ext cx="810259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0">
              <a:buNone/>
            </a:pPr>
            <a:r>
              <a:rPr lang="en-US" sz="3200" dirty="0" smtClean="0"/>
              <a:t>If there is an </a:t>
            </a:r>
            <a:r>
              <a:rPr lang="en-US" sz="3200" u="sng" dirty="0" smtClean="0"/>
              <a:t>edge</a:t>
            </a:r>
            <a:r>
              <a:rPr lang="en-US" sz="3200" dirty="0" smtClean="0"/>
              <a:t> between all pairs of vertices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75308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charset="0"/>
              </a:rPr>
              <a:t>D</a:t>
            </a:r>
            <a:r>
              <a:rPr lang="en-US" dirty="0" smtClean="0">
                <a:latin typeface="Lucida Sans" charset="0"/>
              </a:rPr>
              <a:t>irected Graph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262626"/>
                </a:solidFill>
                <a:latin typeface="Calibri" charset="0"/>
              </a:rPr>
              <a:t> Edges have direction</a:t>
            </a:r>
            <a:endParaRPr lang="en-US" sz="4000" b="1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1200" b="1" dirty="0" smtClean="0">
              <a:solidFill>
                <a:srgbClr val="262626"/>
              </a:solidFill>
              <a:latin typeface="Calibri" charset="0"/>
            </a:endParaRPr>
          </a:p>
          <a:p>
            <a:r>
              <a:rPr lang="en-US" sz="4000" b="1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Weakly Connected</a:t>
            </a:r>
          </a:p>
          <a:p>
            <a:pPr marL="228600" indent="0">
              <a:buNone/>
            </a:pPr>
            <a:endParaRPr lang="en-US" sz="4000" b="1" dirty="0">
              <a:solidFill>
                <a:srgbClr val="262626"/>
              </a:solidFill>
              <a:latin typeface="Calibri" charset="0"/>
            </a:endParaRPr>
          </a:p>
          <a:p>
            <a:r>
              <a:rPr lang="en-US" sz="4000" b="1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Strongly Connected</a:t>
            </a:r>
            <a:endParaRPr lang="en-US" sz="36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r>
              <a:rPr lang="en-US" sz="32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  </a:t>
            </a:r>
            <a:endParaRPr lang="en-US" sz="3200" b="1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spcBef>
                <a:spcPts val="0"/>
              </a:spcBef>
              <a:buNone/>
            </a:pPr>
            <a:endParaRPr lang="en-US" sz="1600" dirty="0" smtClean="0"/>
          </a:p>
          <a:p>
            <a:pPr lvl="0"/>
            <a:r>
              <a:rPr lang="en-US" sz="4000" b="1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Fully Connected</a:t>
            </a:r>
            <a:endParaRPr lang="en-US" sz="3600" dirty="0"/>
          </a:p>
          <a:p>
            <a:pPr marL="228600" indent="0">
              <a:buNone/>
            </a:pPr>
            <a:r>
              <a:rPr lang="en-US" sz="3600" dirty="0" smtClean="0"/>
              <a:t>   </a:t>
            </a:r>
            <a:endParaRPr lang="en-US" sz="3600" dirty="0" smtClean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4916" y="2886435"/>
            <a:ext cx="89635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0">
              <a:buNone/>
            </a:pPr>
            <a:r>
              <a:rPr lang="en-US" sz="2800" dirty="0" smtClean="0"/>
              <a:t>If there is an </a:t>
            </a:r>
            <a:r>
              <a:rPr lang="en-US" sz="2800" u="sng" dirty="0" smtClean="0"/>
              <a:t>undirected path</a:t>
            </a:r>
            <a:r>
              <a:rPr lang="en-US" sz="2800" dirty="0" smtClean="0"/>
              <a:t> between all pairs of vertices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339191" y="5795423"/>
            <a:ext cx="84967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0">
              <a:buNone/>
            </a:pPr>
            <a:r>
              <a:rPr lang="en-US" sz="2800" dirty="0" smtClean="0"/>
              <a:t>If there is </a:t>
            </a:r>
            <a:r>
              <a:rPr lang="en-US" sz="2800" u="sng" dirty="0" smtClean="0"/>
              <a:t>edge (both way)</a:t>
            </a:r>
            <a:r>
              <a:rPr lang="en-US" sz="2800" dirty="0" smtClean="0"/>
              <a:t> between all pairs of vertices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61331" y="4396492"/>
            <a:ext cx="8648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0">
              <a:buNone/>
            </a:pPr>
            <a:r>
              <a:rPr lang="en-US" sz="2800" dirty="0" smtClean="0"/>
              <a:t>If there is a </a:t>
            </a:r>
            <a:r>
              <a:rPr lang="en-US" sz="2800" u="sng" dirty="0" smtClean="0"/>
              <a:t>directed path </a:t>
            </a:r>
            <a:r>
              <a:rPr lang="en-US" sz="2800" dirty="0" smtClean="0"/>
              <a:t>between all pairs of vertices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898907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2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Graph Representation</a:t>
            </a:r>
            <a:endParaRPr lang="en-US" dirty="0"/>
          </a:p>
        </p:txBody>
      </p:sp>
      <p:sp>
        <p:nvSpPr>
          <p:cNvPr id="36762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Courier New" charset="0"/>
              </a:rPr>
              <a:t>Adjacency matrix &amp; Adjacency list</a:t>
            </a:r>
            <a:endParaRPr lang="en-US" dirty="0" smtClean="0">
              <a:latin typeface="Courier New" charset="0"/>
            </a:endParaRP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9635219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Graph Representation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295400"/>
            <a:ext cx="9323917" cy="5562600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5119" y="1427742"/>
            <a:ext cx="8998797" cy="49305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lvl="0" indent="-45720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6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The ‘Best one’ depends on:</a:t>
            </a:r>
            <a:endParaRPr lang="en-US" sz="36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endParaRPr lang="en-US" sz="800" kern="0" dirty="0" smtClean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- </a:t>
            </a: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Graph density</a:t>
            </a:r>
            <a:endParaRPr lang="en-US" sz="3200" kern="0" dirty="0" smtClean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- </a:t>
            </a: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Common Queries</a:t>
            </a:r>
            <a:endParaRPr lang="en-US" sz="3200" kern="0" dirty="0" smtClean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   </a:t>
            </a:r>
            <a:r>
              <a:rPr lang="en-US" sz="3200" kern="0" dirty="0" smtClean="0">
                <a:solidFill>
                  <a:srgbClr val="7F7F7F"/>
                </a:solidFill>
                <a:latin typeface="Calibri" charset="0"/>
                <a:ea typeface="ＭＳ Ｐゴシック" charset="0"/>
              </a:rPr>
              <a:t>Insert an edge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>
                <a:solidFill>
                  <a:srgbClr val="7F7F7F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kern="0" dirty="0" smtClean="0">
                <a:solidFill>
                  <a:srgbClr val="7F7F7F"/>
                </a:solidFill>
                <a:latin typeface="Calibri" charset="0"/>
                <a:ea typeface="ＭＳ Ｐゴシック" charset="0"/>
              </a:rPr>
              <a:t>   Delete an edge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>
                <a:solidFill>
                  <a:srgbClr val="7F7F7F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kern="0" dirty="0" smtClean="0">
                <a:solidFill>
                  <a:srgbClr val="7F7F7F"/>
                </a:solidFill>
                <a:latin typeface="Calibri" charset="0"/>
                <a:ea typeface="ＭＳ Ｐゴシック" charset="0"/>
              </a:rPr>
              <a:t>   Find an edge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>
                <a:solidFill>
                  <a:srgbClr val="7F7F7F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kern="0" dirty="0" smtClean="0">
                <a:solidFill>
                  <a:srgbClr val="7F7F7F"/>
                </a:solidFill>
                <a:latin typeface="Calibri" charset="0"/>
                <a:ea typeface="ＭＳ Ｐゴシック" charset="0"/>
              </a:rPr>
              <a:t>   Compute </a:t>
            </a:r>
            <a:r>
              <a:rPr lang="en-US" sz="3200" kern="0" dirty="0" err="1" smtClean="0">
                <a:solidFill>
                  <a:srgbClr val="7F7F7F"/>
                </a:solidFill>
                <a:latin typeface="Calibri" charset="0"/>
                <a:ea typeface="ＭＳ Ｐゴシック" charset="0"/>
              </a:rPr>
              <a:t>indegree</a:t>
            </a:r>
            <a:r>
              <a:rPr lang="en-US" sz="3200" kern="0" dirty="0" smtClean="0">
                <a:solidFill>
                  <a:srgbClr val="7F7F7F"/>
                </a:solidFill>
                <a:latin typeface="Calibri" charset="0"/>
                <a:ea typeface="ＭＳ Ｐゴシック" charset="0"/>
              </a:rPr>
              <a:t> of a vertex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>
                <a:solidFill>
                  <a:srgbClr val="7F7F7F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kern="0" dirty="0" smtClean="0">
                <a:solidFill>
                  <a:srgbClr val="7F7F7F"/>
                </a:solidFill>
                <a:latin typeface="Calibri" charset="0"/>
                <a:ea typeface="ＭＳ Ｐゴシック" charset="0"/>
              </a:rPr>
              <a:t>   Compute </a:t>
            </a:r>
            <a:r>
              <a:rPr lang="en-US" sz="3200" kern="0" dirty="0" err="1" smtClean="0">
                <a:solidFill>
                  <a:srgbClr val="7F7F7F"/>
                </a:solidFill>
                <a:latin typeface="Calibri" charset="0"/>
                <a:ea typeface="ＭＳ Ｐゴシック" charset="0"/>
              </a:rPr>
              <a:t>outdegree</a:t>
            </a:r>
            <a:r>
              <a:rPr lang="en-US" sz="3200" kern="0" dirty="0" smtClean="0">
                <a:solidFill>
                  <a:srgbClr val="7F7F7F"/>
                </a:solidFill>
                <a:latin typeface="Calibri" charset="0"/>
                <a:ea typeface="ＭＳ Ｐゴシック" charset="0"/>
              </a:rPr>
              <a:t> of a vertex</a:t>
            </a:r>
            <a:endParaRPr lang="en-US" sz="3200" kern="0" dirty="0">
              <a:solidFill>
                <a:srgbClr val="7F7F7F"/>
              </a:solidFill>
              <a:latin typeface="Calibri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411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Lucida Sans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Lucida Sans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8825</TotalTime>
  <Words>3041</Words>
  <Application>Microsoft Macintosh PowerPoint</Application>
  <PresentationFormat>On-screen Show (4:3)</PresentationFormat>
  <Paragraphs>1723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48</vt:i4>
      </vt:variant>
    </vt:vector>
  </HeadingPairs>
  <TitlesOfParts>
    <vt:vector size="50" baseType="lpstr">
      <vt:lpstr>Default Design</vt:lpstr>
      <vt:lpstr>1_Default Design</vt:lpstr>
      <vt:lpstr>CSE332: Data Abstractions</vt:lpstr>
      <vt:lpstr>Section Agenda</vt:lpstr>
      <vt:lpstr>Graphs</vt:lpstr>
      <vt:lpstr>Graphs</vt:lpstr>
      <vt:lpstr>Graph Terms</vt:lpstr>
      <vt:lpstr>Undirected Graph</vt:lpstr>
      <vt:lpstr>Directed Graph</vt:lpstr>
      <vt:lpstr>Graph Representation</vt:lpstr>
      <vt:lpstr>Graph Representation</vt:lpstr>
      <vt:lpstr>Adjacency Matrix</vt:lpstr>
      <vt:lpstr>Adjacency Matrix</vt:lpstr>
      <vt:lpstr>Adjacency List</vt:lpstr>
      <vt:lpstr>Adjacency List</vt:lpstr>
      <vt:lpstr>Topological Sort</vt:lpstr>
      <vt:lpstr>Topological Sort</vt:lpstr>
      <vt:lpstr>Topological Sort</vt:lpstr>
      <vt:lpstr>Topological Sort</vt:lpstr>
      <vt:lpstr>Topological Sort</vt:lpstr>
      <vt:lpstr>Graph Traversal</vt:lpstr>
      <vt:lpstr>Breadth First Search</vt:lpstr>
      <vt:lpstr>Breadth First Search</vt:lpstr>
      <vt:lpstr>Breadth First Search</vt:lpstr>
      <vt:lpstr>Breadth First Search</vt:lpstr>
      <vt:lpstr>Breadth First Search</vt:lpstr>
      <vt:lpstr>Depth First Search</vt:lpstr>
      <vt:lpstr>Depth First Search</vt:lpstr>
      <vt:lpstr>Depth First Search</vt:lpstr>
      <vt:lpstr>Depth First Search</vt:lpstr>
      <vt:lpstr>Depth First Search</vt:lpstr>
      <vt:lpstr>Find Shortest Path</vt:lpstr>
      <vt:lpstr>Dijkstra’s Algorithm</vt:lpstr>
      <vt:lpstr>Dijkstra’s Algorithm</vt:lpstr>
      <vt:lpstr>Dijkstra’s Algorithm</vt:lpstr>
      <vt:lpstr>Dijkstra’s Algorithm</vt:lpstr>
      <vt:lpstr>Dijkstra’s Algorithm</vt:lpstr>
      <vt:lpstr>Dijkstra’s Algorithm</vt:lpstr>
      <vt:lpstr>Dijkstra’s Algorithm</vt:lpstr>
      <vt:lpstr>Dijkstra’s Algorithm</vt:lpstr>
      <vt:lpstr>Dijkstra’s Algorithm</vt:lpstr>
      <vt:lpstr>Dijkstra’s Algorithm</vt:lpstr>
      <vt:lpstr>Dijkstra’s Algorithm</vt:lpstr>
      <vt:lpstr>Dijkstra’s Algorithm</vt:lpstr>
      <vt:lpstr>Dijkstra’s Algorithm</vt:lpstr>
      <vt:lpstr>Project 3</vt:lpstr>
      <vt:lpstr>Project 3</vt:lpstr>
      <vt:lpstr>Project 3</vt:lpstr>
      <vt:lpstr>Project 3</vt:lpstr>
      <vt:lpstr>Project 3</vt:lpstr>
    </vt:vector>
  </TitlesOfParts>
  <Company>UW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CSE332: Data Abstractions Section 1</dc:title>
  <dc:creator>Hyein Kim</dc:creator>
  <cp:lastModifiedBy>Hyein Kim</cp:lastModifiedBy>
  <cp:revision>399</cp:revision>
  <dcterms:created xsi:type="dcterms:W3CDTF">2013-01-10T05:31:39Z</dcterms:created>
  <dcterms:modified xsi:type="dcterms:W3CDTF">2013-02-21T22:28:49Z</dcterms:modified>
</cp:coreProperties>
</file>