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3" r:id="rId2"/>
  </p:sldMasterIdLst>
  <p:notesMasterIdLst>
    <p:notesMasterId r:id="rId51"/>
  </p:notesMasterIdLst>
  <p:sldIdLst>
    <p:sldId id="392" r:id="rId3"/>
    <p:sldId id="389" r:id="rId4"/>
    <p:sldId id="387" r:id="rId5"/>
    <p:sldId id="376" r:id="rId6"/>
    <p:sldId id="438" r:id="rId7"/>
    <p:sldId id="439" r:id="rId8"/>
    <p:sldId id="440" r:id="rId9"/>
    <p:sldId id="441" r:id="rId10"/>
    <p:sldId id="442" r:id="rId11"/>
    <p:sldId id="443" r:id="rId12"/>
    <p:sldId id="444" r:id="rId13"/>
    <p:sldId id="445" r:id="rId14"/>
    <p:sldId id="446" r:id="rId15"/>
    <p:sldId id="447" r:id="rId16"/>
    <p:sldId id="448" r:id="rId17"/>
    <p:sldId id="449" r:id="rId18"/>
    <p:sldId id="451" r:id="rId19"/>
    <p:sldId id="452" r:id="rId20"/>
    <p:sldId id="450" r:id="rId21"/>
    <p:sldId id="453" r:id="rId22"/>
    <p:sldId id="457" r:id="rId23"/>
    <p:sldId id="458" r:id="rId24"/>
    <p:sldId id="459" r:id="rId25"/>
    <p:sldId id="460" r:id="rId26"/>
    <p:sldId id="461" r:id="rId27"/>
    <p:sldId id="462" r:id="rId28"/>
    <p:sldId id="463" r:id="rId29"/>
    <p:sldId id="464" r:id="rId30"/>
    <p:sldId id="465" r:id="rId31"/>
    <p:sldId id="454" r:id="rId32"/>
    <p:sldId id="468" r:id="rId33"/>
    <p:sldId id="469" r:id="rId34"/>
    <p:sldId id="470" r:id="rId35"/>
    <p:sldId id="471" r:id="rId36"/>
    <p:sldId id="472" r:id="rId37"/>
    <p:sldId id="473" r:id="rId38"/>
    <p:sldId id="474" r:id="rId39"/>
    <p:sldId id="475" r:id="rId40"/>
    <p:sldId id="476" r:id="rId41"/>
    <p:sldId id="477" r:id="rId42"/>
    <p:sldId id="478" r:id="rId43"/>
    <p:sldId id="483" r:id="rId44"/>
    <p:sldId id="484" r:id="rId45"/>
    <p:sldId id="479" r:id="rId46"/>
    <p:sldId id="432" r:id="rId47"/>
    <p:sldId id="481" r:id="rId48"/>
    <p:sldId id="482" r:id="rId49"/>
    <p:sldId id="430" r:id="rId5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9A2F"/>
    <a:srgbClr val="BBCD13"/>
    <a:srgbClr val="FF8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slide" Target="slides/slide48.xml"/><Relationship Id="rId51" Type="http://schemas.openxmlformats.org/officeDocument/2006/relationships/notesMaster" Target="notesMasters/notes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11F49-9CBD-3F4E-89C1-03CFE2CB96E9}" type="datetimeFigureOut">
              <a:rPr lang="en-US" smtClean="0"/>
              <a:t>5/15/13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DF26D-D7E2-8D4F-803D-DA8DFEB9E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69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which one will have more max edges?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658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 * log v   &lt;  v^2 + E</a:t>
            </a:r>
          </a:p>
          <a:p>
            <a:endParaRPr lang="en-US" dirty="0" smtClean="0"/>
          </a:p>
          <a:p>
            <a:r>
              <a:rPr lang="en-US" dirty="0" smtClean="0"/>
              <a:t>Ignore v, max E is V^2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712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Compute population</a:t>
            </a:r>
            <a:r>
              <a:rPr lang="en-US" baseline="0" dirty="0" smtClean="0"/>
              <a:t> by sequentially going through data  s / p</a:t>
            </a:r>
          </a:p>
          <a:p>
            <a:r>
              <a:rPr lang="en-US" baseline="0" dirty="0" smtClean="0"/>
              <a:t>Pre-computation for given grid size   - useful </a:t>
            </a:r>
            <a:r>
              <a:rPr lang="en-US" baseline="0" smtClean="0"/>
              <a:t>many queries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Edges that connecting adjacent vertices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98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(5/15/13 15:50) -----</a:t>
            </a:r>
          </a:p>
          <a:p>
            <a:r>
              <a:rPr lang="en-US"/>
              <a:t>can get to all vertices by some way.</a:t>
            </a:r>
          </a:p>
          <a:p>
            <a:r>
              <a:rPr lang="en-US"/>
              <a:t>direct edge between all verices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896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Better for dense or</a:t>
            </a:r>
            <a:r>
              <a:rPr lang="en-US" baseline="0" dirty="0" smtClean="0"/>
              <a:t> sparse graph??</a:t>
            </a:r>
            <a:endParaRPr lang="en-US" dirty="0" smtClean="0"/>
          </a:p>
          <a:p>
            <a:r>
              <a:rPr lang="en-US" dirty="0" smtClean="0"/>
              <a:t>Can you think of way to get in/out degree in O(1)?    -- Have a counter (need 2n counters)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236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many cells?</a:t>
            </a:r>
          </a:p>
          <a:p>
            <a:r>
              <a:rPr lang="en-US" dirty="0" smtClean="0"/>
              <a:t>How many nodes? When do you add nodes?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1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Node b in cell a --- edge from a to b.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04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 of nodes at the bottom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35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stack top: right side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27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entering</a:t>
            </a:r>
            <a:r>
              <a:rPr lang="en-US" baseline="0" dirty="0" smtClean="0"/>
              <a:t> loop, all distances are infinity except the start node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13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gradFill rotWithShape="0">
          <a:gsLst>
            <a:gs pos="0">
              <a:srgbClr val="39275B"/>
            </a:gs>
            <a:gs pos="100000">
              <a:srgbClr val="C0C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Lucida Sans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228600" indent="0" algn="ctr">
              <a:buFontTx/>
              <a:buNone/>
              <a:defRPr>
                <a:latin typeface="Calibri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D791AD9E-20E4-2B45-BC68-4755B1D4EC6D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54278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632662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AAF20-12D3-A946-AB8D-256E4ABAF5C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04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720A4-890C-6542-B874-FA1FB89261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14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E62CE-A5F6-6E4E-B08D-C4AD86DB51D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899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gradFill rotWithShape="0">
          <a:gsLst>
            <a:gs pos="0">
              <a:srgbClr val="39275B"/>
            </a:gs>
            <a:gs pos="100000">
              <a:srgbClr val="C0C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Lucida Sans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228600" indent="0" algn="ctr">
              <a:buFontTx/>
              <a:buNone/>
              <a:defRPr>
                <a:latin typeface="Calibri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D791AD9E-20E4-2B45-BC68-4755B1D4EC6D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54278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809694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048000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7315200" cy="2438400"/>
          </a:xfrm>
          <a:noFill/>
        </p:spPr>
        <p:txBody>
          <a:bodyPr/>
          <a:lstStyle>
            <a:lvl1pPr marL="0" indent="22860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85B24-DFBA-E643-9A6B-63460A5C4765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4978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572000"/>
          </a:xfrm>
        </p:spPr>
        <p:txBody>
          <a:bodyPr/>
          <a:lstStyle>
            <a:lvl1pPr>
              <a:defRPr>
                <a:solidFill>
                  <a:schemeClr val="accent4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9A78D-7F4A-C841-B9E0-814B377F5FEB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7517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60017-2BD5-C74B-8CE2-7DD41D2DDF3E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0905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FF81F-D38D-E549-B1CE-70C5B94F7C88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5144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8561B-5377-944D-A1B5-0C57EEB2CD12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3602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B461C-9233-7347-BA29-0BF97533CDF6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3585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048000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7315200" cy="2438400"/>
          </a:xfrm>
          <a:noFill/>
        </p:spPr>
        <p:txBody>
          <a:bodyPr/>
          <a:lstStyle>
            <a:lvl1pPr marL="0" indent="22860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85B24-DFBA-E643-9A6B-63460A5C476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7976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BA4D7-F581-4A4D-AB7D-226F12D23672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199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2D442-69A0-5747-BC6A-7E4BC1F3559B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4140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AAF20-12D3-A946-AB8D-256E4ABAF5CE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58133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720A4-890C-6542-B874-FA1FB8926150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02019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E62CE-A5F6-6E4E-B08D-C4AD86DB51DA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571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572000"/>
          </a:xfrm>
        </p:spPr>
        <p:txBody>
          <a:bodyPr/>
          <a:lstStyle>
            <a:lvl1pPr>
              <a:defRPr>
                <a:solidFill>
                  <a:schemeClr val="accent4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9A78D-7F4A-C841-B9E0-814B377F5FE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90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60017-2BD5-C74B-8CE2-7DD41D2DDF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896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FF81F-D38D-E549-B1CE-70C5B94F7C8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5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8561B-5377-944D-A1B5-0C57EEB2CD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15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B461C-9233-7347-BA29-0BF97533CDF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255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BA4D7-F581-4A4D-AB7D-226F12D2367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2D442-69A0-5747-BC6A-7E4BC1F355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6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9275B"/>
            </a:gs>
            <a:gs pos="100000">
              <a:srgbClr val="F3F3F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14E1766B-2B79-D94E-A407-89715085E83E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1030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055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DB92A30F-C9B5-104B-8FE2-995933B0FF77}" type="slidenum">
              <a:rPr lang="en-US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84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9pPr>
    </p:titleStyle>
    <p:bodyStyle>
      <a:lvl1pPr marL="460375" indent="-231775" algn="l" rtl="0" eaLnBrk="0" fontAlgn="base" hangingPunct="0">
        <a:spcBef>
          <a:spcPct val="20000"/>
        </a:spcBef>
        <a:spcAft>
          <a:spcPct val="0"/>
        </a:spcAft>
        <a:buClr>
          <a:srgbClr val="39275B"/>
        </a:buClr>
        <a:buSzPct val="100000"/>
        <a:buChar char="•"/>
        <a:tabLst>
          <a:tab pos="860425" algn="l"/>
          <a:tab pos="1143000" algn="l"/>
          <a:tab pos="1431925" algn="l"/>
          <a:tab pos="1774825" algn="l"/>
        </a:tabLst>
        <a:defRPr sz="2400">
          <a:solidFill>
            <a:srgbClr val="262626"/>
          </a:solidFill>
          <a:latin typeface="+mn-lt"/>
          <a:ea typeface="ＭＳ Ｐゴシック" charset="0"/>
          <a:cs typeface="+mn-cs"/>
        </a:defRPr>
      </a:lvl1pPr>
      <a:lvl2pPr marL="854075" indent="-279400" algn="l" rtl="0" eaLnBrk="0" fontAlgn="base" hangingPunct="0">
        <a:spcBef>
          <a:spcPct val="20000"/>
        </a:spcBef>
        <a:spcAft>
          <a:spcPct val="0"/>
        </a:spcAft>
        <a:buClr>
          <a:srgbClr val="4D4D4D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200">
          <a:solidFill>
            <a:srgbClr val="404040"/>
          </a:solidFill>
          <a:latin typeface="+mn-lt"/>
          <a:ea typeface="ＭＳ Ｐゴシック" charset="0"/>
        </a:defRPr>
      </a:lvl2pPr>
      <a:lvl3pPr marL="1143000" indent="-174625" algn="l" rtl="0" eaLnBrk="0" fontAlgn="base" hangingPunct="0">
        <a:spcBef>
          <a:spcPct val="20000"/>
        </a:spcBef>
        <a:spcAft>
          <a:spcPct val="0"/>
        </a:spcAft>
        <a:buClr>
          <a:srgbClr val="9900CC"/>
        </a:buClr>
        <a:buChar char="•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3pPr>
      <a:lvl4pPr marL="1430338" indent="-173038" algn="l" rtl="0" eaLnBrk="0" fontAlgn="base" hangingPunct="0">
        <a:spcBef>
          <a:spcPct val="20000"/>
        </a:spcBef>
        <a:spcAft>
          <a:spcPct val="0"/>
        </a:spcAft>
        <a:buClr>
          <a:srgbClr val="796646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4pPr>
      <a:lvl5pPr marL="1765300" indent="-220663" algn="l" rtl="0" eaLnBrk="0" fontAlgn="base" hangingPunct="0">
        <a:spcBef>
          <a:spcPct val="20000"/>
        </a:spcBef>
        <a:spcAft>
          <a:spcPct val="0"/>
        </a:spcAft>
        <a:buChar char="»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5pPr>
      <a:lvl6pPr marL="22225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6pPr>
      <a:lvl7pPr marL="26797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7pPr>
      <a:lvl8pPr marL="31369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8pPr>
      <a:lvl9pPr marL="35941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9275B"/>
            </a:gs>
            <a:gs pos="100000">
              <a:srgbClr val="F3F3F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14E1766B-2B79-D94E-A407-89715085E83E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1030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055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DB92A30F-C9B5-104B-8FE2-995933B0FF77}" type="slidenum">
              <a:rPr lang="en-US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0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9pPr>
    </p:titleStyle>
    <p:bodyStyle>
      <a:lvl1pPr marL="460375" indent="-231775" algn="l" rtl="0" eaLnBrk="0" fontAlgn="base" hangingPunct="0">
        <a:spcBef>
          <a:spcPct val="20000"/>
        </a:spcBef>
        <a:spcAft>
          <a:spcPct val="0"/>
        </a:spcAft>
        <a:buClr>
          <a:srgbClr val="39275B"/>
        </a:buClr>
        <a:buSzPct val="100000"/>
        <a:buChar char="•"/>
        <a:tabLst>
          <a:tab pos="860425" algn="l"/>
          <a:tab pos="1143000" algn="l"/>
          <a:tab pos="1431925" algn="l"/>
          <a:tab pos="1774825" algn="l"/>
        </a:tabLst>
        <a:defRPr sz="2400">
          <a:solidFill>
            <a:srgbClr val="262626"/>
          </a:solidFill>
          <a:latin typeface="+mn-lt"/>
          <a:ea typeface="ＭＳ Ｐゴシック" charset="0"/>
          <a:cs typeface="+mn-cs"/>
        </a:defRPr>
      </a:lvl1pPr>
      <a:lvl2pPr marL="854075" indent="-279400" algn="l" rtl="0" eaLnBrk="0" fontAlgn="base" hangingPunct="0">
        <a:spcBef>
          <a:spcPct val="20000"/>
        </a:spcBef>
        <a:spcAft>
          <a:spcPct val="0"/>
        </a:spcAft>
        <a:buClr>
          <a:srgbClr val="4D4D4D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200">
          <a:solidFill>
            <a:srgbClr val="404040"/>
          </a:solidFill>
          <a:latin typeface="+mn-lt"/>
          <a:ea typeface="ＭＳ Ｐゴシック" charset="0"/>
        </a:defRPr>
      </a:lvl2pPr>
      <a:lvl3pPr marL="1143000" indent="-174625" algn="l" rtl="0" eaLnBrk="0" fontAlgn="base" hangingPunct="0">
        <a:spcBef>
          <a:spcPct val="20000"/>
        </a:spcBef>
        <a:spcAft>
          <a:spcPct val="0"/>
        </a:spcAft>
        <a:buClr>
          <a:srgbClr val="9900CC"/>
        </a:buClr>
        <a:buChar char="•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3pPr>
      <a:lvl4pPr marL="1430338" indent="-173038" algn="l" rtl="0" eaLnBrk="0" fontAlgn="base" hangingPunct="0">
        <a:spcBef>
          <a:spcPct val="20000"/>
        </a:spcBef>
        <a:spcAft>
          <a:spcPct val="0"/>
        </a:spcAft>
        <a:buClr>
          <a:srgbClr val="796646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4pPr>
      <a:lvl5pPr marL="1765300" indent="-220663" algn="l" rtl="0" eaLnBrk="0" fontAlgn="base" hangingPunct="0">
        <a:spcBef>
          <a:spcPct val="20000"/>
        </a:spcBef>
        <a:spcAft>
          <a:spcPct val="0"/>
        </a:spcAft>
        <a:buChar char="»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5pPr>
      <a:lvl6pPr marL="22225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6pPr>
      <a:lvl7pPr marL="26797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7pPr>
      <a:lvl8pPr marL="31369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8pPr>
      <a:lvl9pPr marL="35941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20" Type="http://schemas.openxmlformats.org/officeDocument/2006/relationships/tags" Target="../tags/tag20.xml"/><Relationship Id="rId21" Type="http://schemas.openxmlformats.org/officeDocument/2006/relationships/tags" Target="../tags/tag21.xml"/><Relationship Id="rId22" Type="http://schemas.openxmlformats.org/officeDocument/2006/relationships/tags" Target="../tags/tag22.xml"/><Relationship Id="rId23" Type="http://schemas.openxmlformats.org/officeDocument/2006/relationships/tags" Target="../tags/tag23.xml"/><Relationship Id="rId24" Type="http://schemas.openxmlformats.org/officeDocument/2006/relationships/tags" Target="../tags/tag24.xml"/><Relationship Id="rId25" Type="http://schemas.openxmlformats.org/officeDocument/2006/relationships/tags" Target="../tags/tag25.xml"/><Relationship Id="rId26" Type="http://schemas.openxmlformats.org/officeDocument/2006/relationships/slideLayout" Target="../slideLayouts/slideLayout3.xml"/><Relationship Id="rId10" Type="http://schemas.openxmlformats.org/officeDocument/2006/relationships/tags" Target="../tags/tag10.xml"/><Relationship Id="rId11" Type="http://schemas.openxmlformats.org/officeDocument/2006/relationships/tags" Target="../tags/tag11.xml"/><Relationship Id="rId12" Type="http://schemas.openxmlformats.org/officeDocument/2006/relationships/tags" Target="../tags/tag12.xml"/><Relationship Id="rId13" Type="http://schemas.openxmlformats.org/officeDocument/2006/relationships/tags" Target="../tags/tag13.xml"/><Relationship Id="rId14" Type="http://schemas.openxmlformats.org/officeDocument/2006/relationships/tags" Target="../tags/tag14.xml"/><Relationship Id="rId15" Type="http://schemas.openxmlformats.org/officeDocument/2006/relationships/tags" Target="../tags/tag15.xml"/><Relationship Id="rId16" Type="http://schemas.openxmlformats.org/officeDocument/2006/relationships/tags" Target="../tags/tag16.xml"/><Relationship Id="rId17" Type="http://schemas.openxmlformats.org/officeDocument/2006/relationships/tags" Target="../tags/tag17.xml"/><Relationship Id="rId18" Type="http://schemas.openxmlformats.org/officeDocument/2006/relationships/tags" Target="../tags/tag18.xml"/><Relationship Id="rId19" Type="http://schemas.openxmlformats.org/officeDocument/2006/relationships/tags" Target="../tags/tag19.xml"/><Relationship Id="rId1" Type="http://schemas.openxmlformats.org/officeDocument/2006/relationships/tags" Target="../tags/tag1.xml"/><Relationship Id="rId2" Type="http://schemas.openxmlformats.org/officeDocument/2006/relationships/tags" Target="../tags/tag2.xml"/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tags" Target="../tags/tag8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20" Type="http://schemas.openxmlformats.org/officeDocument/2006/relationships/tags" Target="../tags/tag45.xml"/><Relationship Id="rId21" Type="http://schemas.openxmlformats.org/officeDocument/2006/relationships/tags" Target="../tags/tag46.xml"/><Relationship Id="rId22" Type="http://schemas.openxmlformats.org/officeDocument/2006/relationships/tags" Target="../tags/tag47.xml"/><Relationship Id="rId23" Type="http://schemas.openxmlformats.org/officeDocument/2006/relationships/slideLayout" Target="../slideLayouts/slideLayout3.xml"/><Relationship Id="rId10" Type="http://schemas.openxmlformats.org/officeDocument/2006/relationships/tags" Target="../tags/tag35.xml"/><Relationship Id="rId11" Type="http://schemas.openxmlformats.org/officeDocument/2006/relationships/tags" Target="../tags/tag36.xml"/><Relationship Id="rId12" Type="http://schemas.openxmlformats.org/officeDocument/2006/relationships/tags" Target="../tags/tag37.xml"/><Relationship Id="rId13" Type="http://schemas.openxmlformats.org/officeDocument/2006/relationships/tags" Target="../tags/tag38.xml"/><Relationship Id="rId14" Type="http://schemas.openxmlformats.org/officeDocument/2006/relationships/tags" Target="../tags/tag39.xml"/><Relationship Id="rId15" Type="http://schemas.openxmlformats.org/officeDocument/2006/relationships/tags" Target="../tags/tag40.xml"/><Relationship Id="rId16" Type="http://schemas.openxmlformats.org/officeDocument/2006/relationships/tags" Target="../tags/tag41.xml"/><Relationship Id="rId17" Type="http://schemas.openxmlformats.org/officeDocument/2006/relationships/tags" Target="../tags/tag42.xml"/><Relationship Id="rId18" Type="http://schemas.openxmlformats.org/officeDocument/2006/relationships/tags" Target="../tags/tag43.xml"/><Relationship Id="rId19" Type="http://schemas.openxmlformats.org/officeDocument/2006/relationships/tags" Target="../tags/tag44.xml"/><Relationship Id="rId1" Type="http://schemas.openxmlformats.org/officeDocument/2006/relationships/tags" Target="../tags/tag26.xml"/><Relationship Id="rId2" Type="http://schemas.openxmlformats.org/officeDocument/2006/relationships/tags" Target="../tags/tag27.xml"/><Relationship Id="rId3" Type="http://schemas.openxmlformats.org/officeDocument/2006/relationships/tags" Target="../tags/tag28.xml"/><Relationship Id="rId4" Type="http://schemas.openxmlformats.org/officeDocument/2006/relationships/tags" Target="../tags/tag29.xml"/><Relationship Id="rId5" Type="http://schemas.openxmlformats.org/officeDocument/2006/relationships/tags" Target="../tags/tag30.xml"/><Relationship Id="rId6" Type="http://schemas.openxmlformats.org/officeDocument/2006/relationships/tags" Target="../tags/tag31.xml"/><Relationship Id="rId7" Type="http://schemas.openxmlformats.org/officeDocument/2006/relationships/tags" Target="../tags/tag32.xml"/><Relationship Id="rId8" Type="http://schemas.openxmlformats.org/officeDocument/2006/relationships/tags" Target="../tags/tag33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56.xml"/><Relationship Id="rId20" Type="http://schemas.openxmlformats.org/officeDocument/2006/relationships/tags" Target="../tags/tag67.xml"/><Relationship Id="rId21" Type="http://schemas.openxmlformats.org/officeDocument/2006/relationships/tags" Target="../tags/tag68.xml"/><Relationship Id="rId22" Type="http://schemas.openxmlformats.org/officeDocument/2006/relationships/tags" Target="../tags/tag69.xml"/><Relationship Id="rId23" Type="http://schemas.openxmlformats.org/officeDocument/2006/relationships/tags" Target="../tags/tag70.xml"/><Relationship Id="rId24" Type="http://schemas.openxmlformats.org/officeDocument/2006/relationships/tags" Target="../tags/tag71.xml"/><Relationship Id="rId25" Type="http://schemas.openxmlformats.org/officeDocument/2006/relationships/slideLayout" Target="../slideLayouts/slideLayout3.xml"/><Relationship Id="rId10" Type="http://schemas.openxmlformats.org/officeDocument/2006/relationships/tags" Target="../tags/tag57.xml"/><Relationship Id="rId11" Type="http://schemas.openxmlformats.org/officeDocument/2006/relationships/tags" Target="../tags/tag58.xml"/><Relationship Id="rId12" Type="http://schemas.openxmlformats.org/officeDocument/2006/relationships/tags" Target="../tags/tag59.xml"/><Relationship Id="rId13" Type="http://schemas.openxmlformats.org/officeDocument/2006/relationships/tags" Target="../tags/tag60.xml"/><Relationship Id="rId14" Type="http://schemas.openxmlformats.org/officeDocument/2006/relationships/tags" Target="../tags/tag61.xml"/><Relationship Id="rId15" Type="http://schemas.openxmlformats.org/officeDocument/2006/relationships/tags" Target="../tags/tag62.xml"/><Relationship Id="rId16" Type="http://schemas.openxmlformats.org/officeDocument/2006/relationships/tags" Target="../tags/tag63.xml"/><Relationship Id="rId17" Type="http://schemas.openxmlformats.org/officeDocument/2006/relationships/tags" Target="../tags/tag64.xml"/><Relationship Id="rId18" Type="http://schemas.openxmlformats.org/officeDocument/2006/relationships/tags" Target="../tags/tag65.xml"/><Relationship Id="rId19" Type="http://schemas.openxmlformats.org/officeDocument/2006/relationships/tags" Target="../tags/tag66.xml"/><Relationship Id="rId1" Type="http://schemas.openxmlformats.org/officeDocument/2006/relationships/tags" Target="../tags/tag48.xml"/><Relationship Id="rId2" Type="http://schemas.openxmlformats.org/officeDocument/2006/relationships/tags" Target="../tags/tag49.xml"/><Relationship Id="rId3" Type="http://schemas.openxmlformats.org/officeDocument/2006/relationships/tags" Target="../tags/tag50.xml"/><Relationship Id="rId4" Type="http://schemas.openxmlformats.org/officeDocument/2006/relationships/tags" Target="../tags/tag51.xml"/><Relationship Id="rId5" Type="http://schemas.openxmlformats.org/officeDocument/2006/relationships/tags" Target="../tags/tag52.xml"/><Relationship Id="rId6" Type="http://schemas.openxmlformats.org/officeDocument/2006/relationships/tags" Target="../tags/tag53.xml"/><Relationship Id="rId7" Type="http://schemas.openxmlformats.org/officeDocument/2006/relationships/tags" Target="../tags/tag54.xml"/><Relationship Id="rId8" Type="http://schemas.openxmlformats.org/officeDocument/2006/relationships/tags" Target="../tags/tag5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60917" y="2130425"/>
            <a:ext cx="8202083" cy="1470025"/>
          </a:xfrm>
        </p:spPr>
        <p:txBody>
          <a:bodyPr/>
          <a:lstStyle/>
          <a:p>
            <a:r>
              <a:rPr lang="en-US" dirty="0" smtClean="0"/>
              <a:t>CSE332</a:t>
            </a:r>
            <a:r>
              <a:rPr lang="en-US" dirty="0"/>
              <a:t>: Data Abstractions</a:t>
            </a:r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01749" y="3299883"/>
            <a:ext cx="6096001" cy="1172633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Section 7</a:t>
            </a:r>
          </a:p>
          <a:p>
            <a:endParaRPr lang="en-US" i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41401" y="4730750"/>
            <a:ext cx="6629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Tx/>
              <a:buNone/>
              <a:tabLst>
                <a:tab pos="860425" algn="l"/>
                <a:tab pos="1143000" algn="l"/>
                <a:tab pos="1431925" algn="l"/>
                <a:tab pos="1774825" algn="l"/>
              </a:tabLst>
              <a:defRPr sz="2400">
                <a:solidFill>
                  <a:srgbClr val="262626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854075" indent="-279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D4D4D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200">
                <a:solidFill>
                  <a:srgbClr val="404040"/>
                </a:solidFill>
                <a:latin typeface="+mn-lt"/>
                <a:ea typeface="ＭＳ Ｐゴシック" charset="0"/>
              </a:defRPr>
            </a:lvl2pPr>
            <a:lvl3pPr marL="1143000" indent="-1746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CC"/>
              </a:buClr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3pPr>
            <a:lvl4pPr marL="1430338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96646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4pPr>
            <a:lvl5pPr marL="1765300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5pPr>
            <a:lvl6pPr marL="22225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6pPr>
            <a:lvl7pPr marL="26797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7pPr>
            <a:lvl8pPr marL="31369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8pPr>
            <a:lvl9pPr marL="35941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dirty="0" err="1" smtClean="0"/>
              <a:t>HyeIn</a:t>
            </a:r>
            <a:r>
              <a:rPr lang="en-US" dirty="0" smtClean="0"/>
              <a:t> Kim</a:t>
            </a:r>
          </a:p>
          <a:p>
            <a:r>
              <a:rPr lang="en-US" dirty="0" smtClean="0"/>
              <a:t>Winter 2013</a:t>
            </a:r>
            <a:endParaRPr lang="en-US" dirty="0"/>
          </a:p>
        </p:txBody>
      </p:sp>
      <p:pic>
        <p:nvPicPr>
          <p:cNvPr id="5" name="Picture 4" descr="cse_logo_80x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582" y="266701"/>
            <a:ext cx="1322918" cy="789220"/>
          </a:xfrm>
          <a:prstGeom prst="rect">
            <a:avLst/>
          </a:prstGeom>
          <a:noFill/>
        </p:spPr>
      </p:pic>
      <p:pic>
        <p:nvPicPr>
          <p:cNvPr id="6" name="Picture 14" descr="WashingtonColorSeal-21-cli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38887"/>
            <a:ext cx="83820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3524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Adjacency Matrix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203" y="5737399"/>
            <a:ext cx="89987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Space Requirement:  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0604" y="1787180"/>
            <a:ext cx="3364871" cy="2885002"/>
            <a:chOff x="2781300" y="1987034"/>
            <a:chExt cx="3364871" cy="2885002"/>
          </a:xfrm>
        </p:grpSpPr>
        <p:sp>
          <p:nvSpPr>
            <p:cNvPr id="6" name="Oval 5"/>
            <p:cNvSpPr>
              <a:spLocks noChangeAspect="1" noChangeArrowheads="1"/>
            </p:cNvSpPr>
            <p:nvPr/>
          </p:nvSpPr>
          <p:spPr bwMode="auto">
            <a:xfrm>
              <a:off x="5829300" y="3511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f</a:t>
              </a:r>
              <a:endParaRPr lang="en-US" sz="2000" dirty="0"/>
            </a:p>
          </p:txBody>
        </p:sp>
        <p:sp>
          <p:nvSpPr>
            <p:cNvPr id="7" name="Oval 6"/>
            <p:cNvSpPr>
              <a:spLocks noChangeAspect="1" noChangeArrowheads="1"/>
            </p:cNvSpPr>
            <p:nvPr/>
          </p:nvSpPr>
          <p:spPr bwMode="auto">
            <a:xfrm>
              <a:off x="2781300" y="37396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8" name="Oval 7"/>
            <p:cNvSpPr>
              <a:spLocks noChangeAspect="1" noChangeArrowheads="1"/>
            </p:cNvSpPr>
            <p:nvPr/>
          </p:nvSpPr>
          <p:spPr bwMode="auto">
            <a:xfrm>
              <a:off x="4394697" y="2086422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9" name="Oval 8"/>
            <p:cNvSpPr>
              <a:spLocks noChangeAspect="1" noChangeArrowheads="1"/>
            </p:cNvSpPr>
            <p:nvPr/>
          </p:nvSpPr>
          <p:spPr bwMode="auto">
            <a:xfrm>
              <a:off x="3238500" y="3130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10" name="Oval 9"/>
            <p:cNvSpPr>
              <a:spLocks noChangeAspect="1" noChangeArrowheads="1"/>
            </p:cNvSpPr>
            <p:nvPr/>
          </p:nvSpPr>
          <p:spPr bwMode="auto">
            <a:xfrm>
              <a:off x="3086100" y="1987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a</a:t>
              </a:r>
              <a:endParaRPr lang="en-US" sz="2000" dirty="0"/>
            </a:p>
          </p:txBody>
        </p:sp>
        <p:sp>
          <p:nvSpPr>
            <p:cNvPr id="11" name="Oval 10"/>
            <p:cNvSpPr>
              <a:spLocks noChangeAspect="1" noChangeArrowheads="1"/>
            </p:cNvSpPr>
            <p:nvPr/>
          </p:nvSpPr>
          <p:spPr bwMode="auto">
            <a:xfrm>
              <a:off x="4394697" y="3229422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cxnSp>
          <p:nvCxnSpPr>
            <p:cNvPr id="12" name="Straight Arrow Connector 11"/>
            <p:cNvCxnSpPr>
              <a:stCxn id="10" idx="5"/>
              <a:endCxn id="11" idx="1"/>
            </p:cNvCxnSpPr>
            <p:nvPr/>
          </p:nvCxnSpPr>
          <p:spPr>
            <a:xfrm>
              <a:off x="3356566" y="2238151"/>
              <a:ext cx="1084536" cy="10343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" idx="6"/>
              <a:endCxn id="8" idx="2"/>
            </p:cNvCxnSpPr>
            <p:nvPr/>
          </p:nvCxnSpPr>
          <p:spPr>
            <a:xfrm>
              <a:off x="3402971" y="2134135"/>
              <a:ext cx="991726" cy="993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0" idx="4"/>
              <a:endCxn id="9" idx="0"/>
            </p:cNvCxnSpPr>
            <p:nvPr/>
          </p:nvCxnSpPr>
          <p:spPr>
            <a:xfrm>
              <a:off x="3244536" y="2281236"/>
              <a:ext cx="152400" cy="84879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9" idx="6"/>
              <a:endCxn id="11" idx="2"/>
            </p:cNvCxnSpPr>
            <p:nvPr/>
          </p:nvCxnSpPr>
          <p:spPr>
            <a:xfrm>
              <a:off x="3555371" y="3277135"/>
              <a:ext cx="839326" cy="993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8" idx="4"/>
              <a:endCxn id="11" idx="0"/>
            </p:cNvCxnSpPr>
            <p:nvPr/>
          </p:nvCxnSpPr>
          <p:spPr>
            <a:xfrm rot="5400000">
              <a:off x="4128734" y="2805023"/>
              <a:ext cx="8487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1" idx="4"/>
              <a:endCxn id="7" idx="7"/>
            </p:cNvCxnSpPr>
            <p:nvPr/>
          </p:nvCxnSpPr>
          <p:spPr>
            <a:xfrm flipH="1">
              <a:off x="3051766" y="3523624"/>
              <a:ext cx="1501367" cy="2590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0" idx="3"/>
              <a:endCxn id="7" idx="0"/>
            </p:cNvCxnSpPr>
            <p:nvPr/>
          </p:nvCxnSpPr>
          <p:spPr>
            <a:xfrm flipH="1">
              <a:off x="2939736" y="2238151"/>
              <a:ext cx="192769" cy="15014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 noChangeArrowheads="1"/>
            </p:cNvSpPr>
            <p:nvPr/>
          </p:nvSpPr>
          <p:spPr bwMode="auto">
            <a:xfrm>
              <a:off x="5143500" y="3511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g</a:t>
              </a:r>
              <a:endParaRPr lang="en-US" sz="2000" dirty="0"/>
            </a:p>
          </p:txBody>
        </p:sp>
        <p:cxnSp>
          <p:nvCxnSpPr>
            <p:cNvPr id="20" name="Straight Arrow Connector 19"/>
            <p:cNvCxnSpPr>
              <a:stCxn id="19" idx="6"/>
              <a:endCxn id="6" idx="2"/>
            </p:cNvCxnSpPr>
            <p:nvPr/>
          </p:nvCxnSpPr>
          <p:spPr>
            <a:xfrm>
              <a:off x="5460371" y="3658135"/>
              <a:ext cx="36892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endCxn id="19" idx="2"/>
            </p:cNvCxnSpPr>
            <p:nvPr/>
          </p:nvCxnSpPr>
          <p:spPr>
            <a:xfrm>
              <a:off x="4686300" y="3434834"/>
              <a:ext cx="457200" cy="2233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8" idx="5"/>
              <a:endCxn id="6" idx="0"/>
            </p:cNvCxnSpPr>
            <p:nvPr/>
          </p:nvCxnSpPr>
          <p:spPr>
            <a:xfrm>
              <a:off x="4665163" y="2337539"/>
              <a:ext cx="1322573" cy="11734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>
              <a:spLocks noChangeAspect="1" noChangeArrowheads="1"/>
            </p:cNvSpPr>
            <p:nvPr/>
          </p:nvSpPr>
          <p:spPr bwMode="auto">
            <a:xfrm>
              <a:off x="4533900" y="45778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24" name="Oval 23"/>
            <p:cNvSpPr>
              <a:spLocks noChangeAspect="1" noChangeArrowheads="1"/>
            </p:cNvSpPr>
            <p:nvPr/>
          </p:nvSpPr>
          <p:spPr bwMode="auto">
            <a:xfrm>
              <a:off x="5753100" y="43492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err="1" smtClean="0"/>
                <a:t>i</a:t>
              </a:r>
              <a:endParaRPr lang="en-US" sz="2000" dirty="0"/>
            </a:p>
          </p:txBody>
        </p:sp>
        <p:cxnSp>
          <p:nvCxnSpPr>
            <p:cNvPr id="25" name="Straight Arrow Connector 24"/>
            <p:cNvCxnSpPr>
              <a:stCxn id="7" idx="5"/>
              <a:endCxn id="23" idx="2"/>
            </p:cNvCxnSpPr>
            <p:nvPr/>
          </p:nvCxnSpPr>
          <p:spPr>
            <a:xfrm>
              <a:off x="3051766" y="3990751"/>
              <a:ext cx="1482134" cy="7341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9" idx="4"/>
              <a:endCxn id="24" idx="1"/>
            </p:cNvCxnSpPr>
            <p:nvPr/>
          </p:nvCxnSpPr>
          <p:spPr>
            <a:xfrm>
              <a:off x="5301936" y="3805236"/>
              <a:ext cx="497569" cy="5870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6" idx="4"/>
              <a:endCxn id="24" idx="0"/>
            </p:cNvCxnSpPr>
            <p:nvPr/>
          </p:nvCxnSpPr>
          <p:spPr>
            <a:xfrm flipH="1">
              <a:off x="5911536" y="3805236"/>
              <a:ext cx="76200" cy="54399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3" idx="6"/>
              <a:endCxn id="24" idx="2"/>
            </p:cNvCxnSpPr>
            <p:nvPr/>
          </p:nvCxnSpPr>
          <p:spPr>
            <a:xfrm flipV="1">
              <a:off x="4850771" y="4496335"/>
              <a:ext cx="902329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0"/>
              <a:endCxn id="19" idx="3"/>
            </p:cNvCxnSpPr>
            <p:nvPr/>
          </p:nvCxnSpPr>
          <p:spPr>
            <a:xfrm flipV="1">
              <a:off x="4692336" y="3762151"/>
              <a:ext cx="497569" cy="8156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693111"/>
              </p:ext>
            </p:extLst>
          </p:nvPr>
        </p:nvGraphicFramePr>
        <p:xfrm>
          <a:off x="4298592" y="1397000"/>
          <a:ext cx="4428620" cy="408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</a:tblGrid>
              <a:tr h="408506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f\t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12715" y="5798954"/>
            <a:ext cx="11414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366FF"/>
                </a:solidFill>
              </a:rPr>
              <a:t>| V |</a:t>
            </a:r>
            <a:r>
              <a:rPr lang="en-US" sz="3200" b="1" baseline="30000" dirty="0" smtClean="0">
                <a:solidFill>
                  <a:srgbClr val="3366FF"/>
                </a:solidFill>
              </a:rPr>
              <a:t>2</a:t>
            </a:r>
            <a:endParaRPr lang="en-US" sz="3200" b="1" baseline="300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724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Adjacency Matrix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204" y="1568864"/>
            <a:ext cx="2731377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Get </a:t>
            </a:r>
            <a:r>
              <a:rPr lang="en-US" sz="3200" b="1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indegree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562550"/>
              </p:ext>
            </p:extLst>
          </p:nvPr>
        </p:nvGraphicFramePr>
        <p:xfrm>
          <a:off x="4374577" y="1397000"/>
          <a:ext cx="4428620" cy="408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</a:tblGrid>
              <a:tr h="408506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f\t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15391" y="1636924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199" y="2306040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Get </a:t>
            </a:r>
            <a:r>
              <a:rPr lang="en-US" sz="3200" b="1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outdegree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9484" y="3088059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Find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2479" y="3849082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Insert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33334" y="4631102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Delete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37102" y="2354896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47957" y="3117047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69850" y="3910638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169850" y="4703175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45203" y="5786485"/>
            <a:ext cx="89987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- Dense graph |E| &gt;&gt;&gt; |V|, so good for dense graph</a:t>
            </a: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612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6" grpId="0"/>
      <p:bldP spid="37" grpId="0"/>
      <p:bldP spid="38" grpId="0"/>
      <p:bldP spid="39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Adjacency List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203" y="5737399"/>
            <a:ext cx="89987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Space Requirement:  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77639" y="2011137"/>
            <a:ext cx="3364871" cy="2885002"/>
            <a:chOff x="2781300" y="1987034"/>
            <a:chExt cx="3364871" cy="2885002"/>
          </a:xfrm>
        </p:grpSpPr>
        <p:sp>
          <p:nvSpPr>
            <p:cNvPr id="6" name="Oval 5"/>
            <p:cNvSpPr>
              <a:spLocks noChangeAspect="1" noChangeArrowheads="1"/>
            </p:cNvSpPr>
            <p:nvPr/>
          </p:nvSpPr>
          <p:spPr bwMode="auto">
            <a:xfrm>
              <a:off x="5829300" y="3511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f</a:t>
              </a:r>
              <a:endParaRPr lang="en-US" sz="2000" dirty="0"/>
            </a:p>
          </p:txBody>
        </p:sp>
        <p:sp>
          <p:nvSpPr>
            <p:cNvPr id="7" name="Oval 6"/>
            <p:cNvSpPr>
              <a:spLocks noChangeAspect="1" noChangeArrowheads="1"/>
            </p:cNvSpPr>
            <p:nvPr/>
          </p:nvSpPr>
          <p:spPr bwMode="auto">
            <a:xfrm>
              <a:off x="2781300" y="37396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8" name="Oval 7"/>
            <p:cNvSpPr>
              <a:spLocks noChangeAspect="1" noChangeArrowheads="1"/>
            </p:cNvSpPr>
            <p:nvPr/>
          </p:nvSpPr>
          <p:spPr bwMode="auto">
            <a:xfrm>
              <a:off x="4394697" y="2086422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9" name="Oval 8"/>
            <p:cNvSpPr>
              <a:spLocks noChangeAspect="1" noChangeArrowheads="1"/>
            </p:cNvSpPr>
            <p:nvPr/>
          </p:nvSpPr>
          <p:spPr bwMode="auto">
            <a:xfrm>
              <a:off x="3238500" y="3130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10" name="Oval 9"/>
            <p:cNvSpPr>
              <a:spLocks noChangeAspect="1" noChangeArrowheads="1"/>
            </p:cNvSpPr>
            <p:nvPr/>
          </p:nvSpPr>
          <p:spPr bwMode="auto">
            <a:xfrm>
              <a:off x="3086100" y="1987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a</a:t>
              </a:r>
              <a:endParaRPr lang="en-US" sz="2000" dirty="0"/>
            </a:p>
          </p:txBody>
        </p:sp>
        <p:sp>
          <p:nvSpPr>
            <p:cNvPr id="11" name="Oval 10"/>
            <p:cNvSpPr>
              <a:spLocks noChangeAspect="1" noChangeArrowheads="1"/>
            </p:cNvSpPr>
            <p:nvPr/>
          </p:nvSpPr>
          <p:spPr bwMode="auto">
            <a:xfrm>
              <a:off x="4394697" y="3229422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cxnSp>
          <p:nvCxnSpPr>
            <p:cNvPr id="12" name="Straight Arrow Connector 11"/>
            <p:cNvCxnSpPr>
              <a:stCxn id="10" idx="5"/>
              <a:endCxn id="11" idx="1"/>
            </p:cNvCxnSpPr>
            <p:nvPr/>
          </p:nvCxnSpPr>
          <p:spPr>
            <a:xfrm>
              <a:off x="3356566" y="2238151"/>
              <a:ext cx="1084536" cy="10343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" idx="6"/>
              <a:endCxn id="8" idx="2"/>
            </p:cNvCxnSpPr>
            <p:nvPr/>
          </p:nvCxnSpPr>
          <p:spPr>
            <a:xfrm>
              <a:off x="3402971" y="2134135"/>
              <a:ext cx="991726" cy="993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0" idx="4"/>
              <a:endCxn id="9" idx="0"/>
            </p:cNvCxnSpPr>
            <p:nvPr/>
          </p:nvCxnSpPr>
          <p:spPr>
            <a:xfrm>
              <a:off x="3244536" y="2281236"/>
              <a:ext cx="152400" cy="84879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9" idx="6"/>
              <a:endCxn id="11" idx="2"/>
            </p:cNvCxnSpPr>
            <p:nvPr/>
          </p:nvCxnSpPr>
          <p:spPr>
            <a:xfrm>
              <a:off x="3555371" y="3277135"/>
              <a:ext cx="839326" cy="993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8" idx="4"/>
              <a:endCxn id="11" idx="0"/>
            </p:cNvCxnSpPr>
            <p:nvPr/>
          </p:nvCxnSpPr>
          <p:spPr>
            <a:xfrm rot="5400000">
              <a:off x="4128734" y="2805023"/>
              <a:ext cx="8487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1" idx="4"/>
              <a:endCxn id="7" idx="7"/>
            </p:cNvCxnSpPr>
            <p:nvPr/>
          </p:nvCxnSpPr>
          <p:spPr>
            <a:xfrm flipH="1">
              <a:off x="3051766" y="3523624"/>
              <a:ext cx="1501367" cy="2590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0" idx="3"/>
              <a:endCxn id="7" idx="0"/>
            </p:cNvCxnSpPr>
            <p:nvPr/>
          </p:nvCxnSpPr>
          <p:spPr>
            <a:xfrm flipH="1">
              <a:off x="2939736" y="2238151"/>
              <a:ext cx="192769" cy="15014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 noChangeArrowheads="1"/>
            </p:cNvSpPr>
            <p:nvPr/>
          </p:nvSpPr>
          <p:spPr bwMode="auto">
            <a:xfrm>
              <a:off x="5143500" y="3511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g</a:t>
              </a:r>
              <a:endParaRPr lang="en-US" sz="2000" dirty="0"/>
            </a:p>
          </p:txBody>
        </p:sp>
        <p:cxnSp>
          <p:nvCxnSpPr>
            <p:cNvPr id="20" name="Straight Arrow Connector 19"/>
            <p:cNvCxnSpPr>
              <a:stCxn id="19" idx="6"/>
              <a:endCxn id="6" idx="2"/>
            </p:cNvCxnSpPr>
            <p:nvPr/>
          </p:nvCxnSpPr>
          <p:spPr>
            <a:xfrm>
              <a:off x="5460371" y="3658135"/>
              <a:ext cx="36892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endCxn id="19" idx="2"/>
            </p:cNvCxnSpPr>
            <p:nvPr/>
          </p:nvCxnSpPr>
          <p:spPr>
            <a:xfrm>
              <a:off x="4686300" y="3434834"/>
              <a:ext cx="457200" cy="2233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8" idx="5"/>
              <a:endCxn id="6" idx="0"/>
            </p:cNvCxnSpPr>
            <p:nvPr/>
          </p:nvCxnSpPr>
          <p:spPr>
            <a:xfrm>
              <a:off x="4665163" y="2337539"/>
              <a:ext cx="1322573" cy="11734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>
              <a:spLocks noChangeAspect="1" noChangeArrowheads="1"/>
            </p:cNvSpPr>
            <p:nvPr/>
          </p:nvSpPr>
          <p:spPr bwMode="auto">
            <a:xfrm>
              <a:off x="4533900" y="45778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24" name="Oval 23"/>
            <p:cNvSpPr>
              <a:spLocks noChangeAspect="1" noChangeArrowheads="1"/>
            </p:cNvSpPr>
            <p:nvPr/>
          </p:nvSpPr>
          <p:spPr bwMode="auto">
            <a:xfrm>
              <a:off x="5753100" y="43492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err="1" smtClean="0"/>
                <a:t>i</a:t>
              </a:r>
              <a:endParaRPr lang="en-US" sz="2000" dirty="0"/>
            </a:p>
          </p:txBody>
        </p:sp>
        <p:cxnSp>
          <p:nvCxnSpPr>
            <p:cNvPr id="25" name="Straight Arrow Connector 24"/>
            <p:cNvCxnSpPr>
              <a:stCxn id="7" idx="5"/>
              <a:endCxn id="23" idx="2"/>
            </p:cNvCxnSpPr>
            <p:nvPr/>
          </p:nvCxnSpPr>
          <p:spPr>
            <a:xfrm>
              <a:off x="3051766" y="3990751"/>
              <a:ext cx="1482134" cy="7341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9" idx="4"/>
              <a:endCxn id="24" idx="1"/>
            </p:cNvCxnSpPr>
            <p:nvPr/>
          </p:nvCxnSpPr>
          <p:spPr>
            <a:xfrm>
              <a:off x="5301936" y="3805236"/>
              <a:ext cx="497569" cy="5870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6" idx="4"/>
              <a:endCxn id="24" idx="0"/>
            </p:cNvCxnSpPr>
            <p:nvPr/>
          </p:nvCxnSpPr>
          <p:spPr>
            <a:xfrm flipH="1">
              <a:off x="5911536" y="3805236"/>
              <a:ext cx="76200" cy="54399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3" idx="6"/>
              <a:endCxn id="24" idx="2"/>
            </p:cNvCxnSpPr>
            <p:nvPr/>
          </p:nvCxnSpPr>
          <p:spPr>
            <a:xfrm flipV="1">
              <a:off x="4850771" y="4496335"/>
              <a:ext cx="902329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0"/>
              <a:endCxn id="19" idx="3"/>
            </p:cNvCxnSpPr>
            <p:nvPr/>
          </p:nvCxnSpPr>
          <p:spPr>
            <a:xfrm flipV="1">
              <a:off x="4692336" y="3762151"/>
              <a:ext cx="497569" cy="8156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646871"/>
              </p:ext>
            </p:extLst>
          </p:nvPr>
        </p:nvGraphicFramePr>
        <p:xfrm>
          <a:off x="5156135" y="1324599"/>
          <a:ext cx="3234795" cy="408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959"/>
                <a:gridCol w="646959"/>
                <a:gridCol w="646959"/>
                <a:gridCol w="646959"/>
                <a:gridCol w="646959"/>
              </a:tblGrid>
              <a:tr h="408506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12715" y="5798954"/>
            <a:ext cx="23304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366FF"/>
                </a:solidFill>
              </a:rPr>
              <a:t>O(|V| + |E|)</a:t>
            </a:r>
            <a:endParaRPr lang="en-US" sz="3200" b="1" baseline="300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433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Adjacency List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Calibri" charset="0"/>
              </a:rPr>
              <a:t>-  Let d = </a:t>
            </a:r>
            <a:r>
              <a:rPr lang="en-US" sz="2800" dirty="0" err="1" smtClean="0">
                <a:solidFill>
                  <a:schemeClr val="tx1"/>
                </a:solidFill>
                <a:latin typeface="Calibri" charset="0"/>
              </a:rPr>
              <a:t>outdegree</a:t>
            </a:r>
            <a:endParaRPr lang="en-US" sz="2800" dirty="0" smtClean="0">
              <a:solidFill>
                <a:schemeClr val="tx1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204" y="1883688"/>
            <a:ext cx="2731377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Get </a:t>
            </a:r>
            <a:r>
              <a:rPr lang="en-US" sz="3200" b="1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indegree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67361" y="1951748"/>
            <a:ext cx="1899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O(|V|+|E|)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199" y="2620864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Get </a:t>
            </a:r>
            <a:r>
              <a:rPr lang="en-US" sz="3200" b="1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outdegree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9484" y="3402883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Find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2479" y="4163906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Insert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33334" y="4945926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Delete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56507" y="2669720"/>
            <a:ext cx="2133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O(d), </a:t>
            </a:r>
            <a:r>
              <a:rPr lang="en-US" sz="1600" b="1" dirty="0" smtClean="0">
                <a:solidFill>
                  <a:srgbClr val="3366FF"/>
                </a:solidFill>
              </a:rPr>
              <a:t>O(1) possible</a:t>
            </a:r>
            <a:endParaRPr lang="en-US" sz="1600" b="1" baseline="30000" dirty="0">
              <a:solidFill>
                <a:srgbClr val="3366FF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289072" y="3431871"/>
            <a:ext cx="843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O(d)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310965" y="4225462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32675" y="5017999"/>
            <a:ext cx="843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O(d)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45203" y="5786485"/>
            <a:ext cx="89987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- Sparse graph |V| &gt;&gt;&gt; d, so good for sparse graph</a:t>
            </a: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035311"/>
              </p:ext>
            </p:extLst>
          </p:nvPr>
        </p:nvGraphicFramePr>
        <p:xfrm>
          <a:off x="5470931" y="1295400"/>
          <a:ext cx="3234795" cy="408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959"/>
                <a:gridCol w="646959"/>
                <a:gridCol w="646959"/>
                <a:gridCol w="646959"/>
                <a:gridCol w="646959"/>
              </a:tblGrid>
              <a:tr h="408506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527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6" grpId="0"/>
      <p:bldP spid="37" grpId="0"/>
      <p:bldP spid="38" grpId="0"/>
      <p:bldP spid="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Topological Sort</a:t>
            </a:r>
            <a:endParaRPr lang="en-US" dirty="0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latin typeface="Courier New" charset="0"/>
            </a:endParaRPr>
          </a:p>
          <a:p>
            <a:endParaRPr lang="en-US" i="1" dirty="0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838200" y="4038600"/>
            <a:ext cx="7772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Tx/>
              <a:buNone/>
              <a:tabLst>
                <a:tab pos="860425" algn="l"/>
                <a:tab pos="1143000" algn="l"/>
                <a:tab pos="1431925" algn="l"/>
                <a:tab pos="1774825" algn="l"/>
              </a:tabLst>
              <a:defRPr sz="2400">
                <a:solidFill>
                  <a:srgbClr val="262626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854075" indent="-279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D4D4D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200">
                <a:solidFill>
                  <a:srgbClr val="404040"/>
                </a:solidFill>
                <a:latin typeface="+mn-lt"/>
                <a:ea typeface="ＭＳ Ｐゴシック" charset="0"/>
              </a:defRPr>
            </a:lvl2pPr>
            <a:lvl3pPr marL="1143000" indent="-1746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CC"/>
              </a:buClr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3pPr>
            <a:lvl4pPr marL="1430338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96646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4pPr>
            <a:lvl5pPr marL="1765300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5pPr>
            <a:lvl6pPr marL="22225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6pPr>
            <a:lvl7pPr marL="26797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7pPr>
            <a:lvl8pPr marL="31369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8pPr>
            <a:lvl9pPr marL="35941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Get linear order of tasks </a:t>
            </a:r>
          </a:p>
          <a:p>
            <a:r>
              <a:rPr lang="en-US" dirty="0" smtClean="0">
                <a:latin typeface="Courier New" charset="0"/>
              </a:rPr>
              <a:t>with dependencies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15155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Topological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Given a set of tasks with precedence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constraints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,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   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find a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linear order of the tasks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</a:rPr>
              <a:t>- No topological ordering in graph with cycle</a:t>
            </a:r>
          </a:p>
          <a:p>
            <a:pPr marL="22860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</a:rPr>
              <a:t>  - Possible to have many topological ordering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880476" y="3861635"/>
            <a:ext cx="3549255" cy="2378815"/>
            <a:chOff x="1981200" y="2514600"/>
            <a:chExt cx="2667000" cy="2819400"/>
          </a:xfrm>
        </p:grpSpPr>
        <p:sp>
          <p:nvSpPr>
            <p:cNvPr id="6" name="Oval 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7" name="Oval 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8" name="Oval 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9" name="Oval 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981200" y="28194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0" name="Oval 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133600" y="3886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11" name="Oval 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667000" y="49530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18" name="Line 16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 flipV="1">
              <a:off x="2362200" y="2743200"/>
              <a:ext cx="838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362200" y="3124200"/>
              <a:ext cx="1143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8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209800" y="3200400"/>
              <a:ext cx="1524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362200" y="42672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2514600" y="4114800"/>
              <a:ext cx="1600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55649" y="3934150"/>
            <a:ext cx="3499519" cy="2499304"/>
            <a:chOff x="4495800" y="1981200"/>
            <a:chExt cx="3657600" cy="3200400"/>
          </a:xfrm>
        </p:grpSpPr>
        <p:sp>
          <p:nvSpPr>
            <p:cNvPr id="36" name="Oval 6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4495800" y="33528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37" name="Oval 7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410200" y="19812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38" name="Oval 8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7010400" y="48006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39" name="Oval 9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7772400" y="33528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E</a:t>
              </a:r>
            </a:p>
          </p:txBody>
        </p:sp>
        <p:sp>
          <p:nvSpPr>
            <p:cNvPr id="40" name="Oval 10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010400" y="19812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41" name="Oval 11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334000" y="48006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42" name="Line 13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5715000" y="4953000"/>
              <a:ext cx="1295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4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7315200" y="3733800"/>
              <a:ext cx="60960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5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H="1">
              <a:off x="4724400" y="2362200"/>
              <a:ext cx="7620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1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H="1" flipV="1">
              <a:off x="5791200" y="21336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17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4800600" y="3733800"/>
              <a:ext cx="60960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18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H="1" flipV="1">
              <a:off x="7315200" y="2286000"/>
              <a:ext cx="60960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8235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Topological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 Topological sort algorithm</a:t>
            </a:r>
          </a:p>
          <a:p>
            <a:pPr marL="22860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Choose a vertex v with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indegree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0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Output v &amp; Remove v and all of its edges</a:t>
            </a:r>
            <a:endParaRPr lang="en-US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- Repeat until no more vertices left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77278" y="3937624"/>
            <a:ext cx="3549255" cy="2378815"/>
            <a:chOff x="1981200" y="2514600"/>
            <a:chExt cx="2667000" cy="2819400"/>
          </a:xfrm>
        </p:grpSpPr>
        <p:sp>
          <p:nvSpPr>
            <p:cNvPr id="5" name="Oval 4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6" name="Oval 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7" name="Oval 6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8" name="Oval 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981200" y="28194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133600" y="3886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667000" y="49530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11" name="Line 16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2362200" y="2743200"/>
              <a:ext cx="838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7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2362200" y="3124200"/>
              <a:ext cx="1143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2209800" y="3200400"/>
              <a:ext cx="1524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9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5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6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362200" y="42672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7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2514600" y="4114800"/>
              <a:ext cx="1600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953460" y="3880402"/>
            <a:ext cx="3346440" cy="2378815"/>
            <a:chOff x="2133600" y="2514600"/>
            <a:chExt cx="2514600" cy="2819400"/>
          </a:xfrm>
        </p:grpSpPr>
        <p:sp>
          <p:nvSpPr>
            <p:cNvPr id="20" name="Oval 19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21" name="Oval 20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22" name="Oval 2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24" name="Oval 2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133600" y="3886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5" name="Oval 2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667000" y="49530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9" name="Line 19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5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6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2362200" y="42672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514600" y="4114800"/>
              <a:ext cx="1600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7765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Topological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30589" y="5280463"/>
            <a:ext cx="2407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 C B E D F</a:t>
            </a:r>
            <a:endParaRPr lang="en-US" sz="36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592947" y="1565879"/>
            <a:ext cx="2839403" cy="2537523"/>
            <a:chOff x="2133600" y="2514600"/>
            <a:chExt cx="2514600" cy="2819400"/>
          </a:xfrm>
        </p:grpSpPr>
        <p:sp>
          <p:nvSpPr>
            <p:cNvPr id="20" name="Oval 19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21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22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133600" y="3886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4" name="Oval 23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667000" y="49530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5" name="Line 19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2362200" y="42672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514600" y="4114800"/>
              <a:ext cx="1600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258520" y="1769269"/>
            <a:ext cx="2129553" cy="1928769"/>
            <a:chOff x="3048000" y="2514600"/>
            <a:chExt cx="1600200" cy="2286000"/>
          </a:xfrm>
        </p:grpSpPr>
        <p:sp>
          <p:nvSpPr>
            <p:cNvPr id="30" name="Oval 29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31" name="Oval 30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32" name="Oval 31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34" name="Oval 33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048000" y="4086890"/>
              <a:ext cx="381000" cy="380999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35" name="Line 19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5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819320" y="1708134"/>
            <a:ext cx="1825331" cy="1703061"/>
            <a:chOff x="3276600" y="2514600"/>
            <a:chExt cx="1371600" cy="2286000"/>
          </a:xfrm>
        </p:grpSpPr>
        <p:sp>
          <p:nvSpPr>
            <p:cNvPr id="40" name="Oval 3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41" name="Oval 4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42" name="Oval 41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44" name="Line 1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25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023160" y="5181285"/>
            <a:ext cx="1419702" cy="965068"/>
            <a:chOff x="3581400" y="3505200"/>
            <a:chExt cx="1066800" cy="1295400"/>
          </a:xfrm>
        </p:grpSpPr>
        <p:sp>
          <p:nvSpPr>
            <p:cNvPr id="48" name="Oval 47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49" name="Oval 48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50" name="Line 19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" name="Oval 5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751483" y="5460835"/>
            <a:ext cx="507037" cy="283843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944212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Topological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Topological sort Runtime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Choose a vertex v with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indegree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0 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Output v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&amp; Remove v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1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0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Remove all of v’s edges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Total Runtime:</a:t>
            </a: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12426" y="2520160"/>
            <a:ext cx="390683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Single step (No Q / Q):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73599" y="2570860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12426" y="3027164"/>
            <a:ext cx="29510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 (No Q / Q):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13744" y="3028944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82931" y="3990068"/>
            <a:ext cx="113905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41704" y="4051624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61221" y="4726737"/>
            <a:ext cx="113905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546309" y="4769328"/>
            <a:ext cx="1167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O(|E|)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513744" y="2547245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896527" y="3034440"/>
            <a:ext cx="1326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791083" y="5555592"/>
            <a:ext cx="37433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+|E|)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No Queue</a:t>
            </a:r>
            <a:endParaRPr lang="en-US" sz="2800" baseline="30000" dirty="0"/>
          </a:p>
        </p:txBody>
      </p:sp>
      <p:sp>
        <p:nvSpPr>
          <p:cNvPr id="49" name="TextBox 48"/>
          <p:cNvSpPr txBox="1"/>
          <p:nvPr/>
        </p:nvSpPr>
        <p:spPr>
          <a:xfrm>
            <a:off x="3801938" y="6096843"/>
            <a:ext cx="3200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O(|V|+|E|)    </a:t>
            </a:r>
            <a:r>
              <a:rPr lang="en-US" sz="2800" dirty="0" smtClean="0">
                <a:solidFill>
                  <a:srgbClr val="000000"/>
                </a:solidFill>
              </a:rPr>
              <a:t>Queue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348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  <p:bldP spid="40" grpId="0"/>
      <p:bldP spid="45" grpId="0"/>
      <p:bldP spid="46" grpId="0"/>
      <p:bldP spid="47" grpId="0"/>
      <p:bldP spid="48" grpId="0"/>
      <p:bldP spid="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Traversal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>
                <a:latin typeface="Courier New" charset="0"/>
              </a:rPr>
              <a:t>B</a:t>
            </a:r>
            <a:r>
              <a:rPr lang="en-US" dirty="0" smtClean="0">
                <a:latin typeface="Courier New" charset="0"/>
              </a:rPr>
              <a:t>FS &amp; DFS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539930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Agenda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97000"/>
            <a:ext cx="9144000" cy="5461000"/>
          </a:xfrm>
        </p:spPr>
        <p:txBody>
          <a:bodyPr/>
          <a:lstStyle/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latin typeface="Arial"/>
                <a:cs typeface="Arial"/>
              </a:rPr>
              <a:t>Graph Review</a:t>
            </a: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latin typeface="Arial"/>
                <a:cs typeface="Arial"/>
              </a:rPr>
              <a:t>   </a:t>
            </a:r>
            <a:r>
              <a:rPr lang="en-US" sz="3200" dirty="0" smtClean="0"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- Graph Terminologies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- Graph Representations: matrix &amp; list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- Topological sort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  - Graph traversal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: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BFS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, D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FS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- Shortest Path: </a:t>
            </a:r>
            <a:r>
              <a:rPr lang="en-US" sz="3200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Dijkstra’s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Algorithm</a:t>
            </a:r>
          </a:p>
          <a:p>
            <a:pPr marL="0" indent="0">
              <a:buNone/>
            </a:pPr>
            <a:endParaRPr lang="en-US" sz="14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r>
              <a:rPr lang="en-US" sz="3200" b="1" dirty="0">
                <a:latin typeface="Arial"/>
                <a:cs typeface="Arial"/>
              </a:rPr>
              <a:t> </a:t>
            </a:r>
            <a:r>
              <a:rPr lang="en-US" sz="3200" b="1" dirty="0" smtClean="0">
                <a:latin typeface="Arial"/>
                <a:cs typeface="Arial"/>
              </a:rPr>
              <a:t> Project 3 Introduction</a:t>
            </a:r>
          </a:p>
          <a:p>
            <a:pPr marL="228600" indent="0">
              <a:buNone/>
            </a:pPr>
            <a:r>
              <a:rPr lang="en-US" sz="3200" b="1" dirty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 </a:t>
            </a:r>
            <a:r>
              <a:rPr lang="en-US" sz="3200" b="1" dirty="0" smtClean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- Analyzing US census data</a:t>
            </a: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320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861940"/>
            <a:ext cx="5012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Start with the root in the queue</a:t>
            </a:r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591217"/>
              </p:ext>
            </p:extLst>
          </p:nvPr>
        </p:nvGraphicFramePr>
        <p:xfrm>
          <a:off x="4048062" y="3541230"/>
          <a:ext cx="1813651" cy="396204"/>
        </p:xfrm>
        <a:graphic>
          <a:graphicData uri="http://schemas.openxmlformats.org/drawingml/2006/table">
            <a:tbl>
              <a:tblPr/>
              <a:tblGrid>
                <a:gridCol w="1141929"/>
                <a:gridCol w="671722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853158"/>
              </p:ext>
            </p:extLst>
          </p:nvPr>
        </p:nvGraphicFramePr>
        <p:xfrm>
          <a:off x="4048062" y="5875949"/>
          <a:ext cx="2627777" cy="396204"/>
        </p:xfrm>
        <a:graphic>
          <a:graphicData uri="http://schemas.openxmlformats.org/drawingml/2006/table">
            <a:tbl>
              <a:tblPr/>
              <a:tblGrid>
                <a:gridCol w="1207357"/>
                <a:gridCol w="710210"/>
                <a:gridCol w="710210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queue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2526859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queue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230080"/>
              </p:ext>
            </p:extLst>
          </p:nvPr>
        </p:nvGraphicFramePr>
        <p:xfrm>
          <a:off x="4048062" y="3778559"/>
          <a:ext cx="304026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  <a:gridCol w="646865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591251"/>
              </p:ext>
            </p:extLst>
          </p:nvPr>
        </p:nvGraphicFramePr>
        <p:xfrm>
          <a:off x="4048062" y="5875949"/>
          <a:ext cx="3680714" cy="396204"/>
        </p:xfrm>
        <a:graphic>
          <a:graphicData uri="http://schemas.openxmlformats.org/drawingml/2006/table">
            <a:tbl>
              <a:tblPr/>
              <a:tblGrid>
                <a:gridCol w="1097758"/>
                <a:gridCol w="645739"/>
                <a:gridCol w="645739"/>
                <a:gridCol w="645739"/>
                <a:gridCol w="645739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queue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37539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queue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900866"/>
              </p:ext>
            </p:extLst>
          </p:nvPr>
        </p:nvGraphicFramePr>
        <p:xfrm>
          <a:off x="4048062" y="3778559"/>
          <a:ext cx="304026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  <a:gridCol w="646865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793492"/>
              </p:ext>
            </p:extLst>
          </p:nvPr>
        </p:nvGraphicFramePr>
        <p:xfrm>
          <a:off x="4048062" y="5875949"/>
          <a:ext cx="2389236" cy="396204"/>
        </p:xfrm>
        <a:graphic>
          <a:graphicData uri="http://schemas.openxmlformats.org/drawingml/2006/table">
            <a:tbl>
              <a:tblPr/>
              <a:tblGrid>
                <a:gridCol w="1097758"/>
                <a:gridCol w="645739"/>
                <a:gridCol w="645739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queue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2432491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queue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481952"/>
              </p:ext>
            </p:extLst>
          </p:nvPr>
        </p:nvGraphicFramePr>
        <p:xfrm>
          <a:off x="4048062" y="3778559"/>
          <a:ext cx="174653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8462"/>
              </p:ext>
            </p:extLst>
          </p:nvPr>
        </p:nvGraphicFramePr>
        <p:xfrm>
          <a:off x="4048062" y="5875949"/>
          <a:ext cx="1097758" cy="396204"/>
        </p:xfrm>
        <a:graphic>
          <a:graphicData uri="http://schemas.openxmlformats.org/drawingml/2006/table">
            <a:tbl>
              <a:tblPr/>
              <a:tblGrid>
                <a:gridCol w="1097758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queue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1873208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The queue is empty, Done!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252422"/>
              </p:ext>
            </p:extLst>
          </p:nvPr>
        </p:nvGraphicFramePr>
        <p:xfrm>
          <a:off x="4048062" y="3486282"/>
          <a:ext cx="1099672" cy="396204"/>
        </p:xfrm>
        <a:graphic>
          <a:graphicData uri="http://schemas.openxmlformats.org/drawingml/2006/table">
            <a:tbl>
              <a:tblPr/>
              <a:tblGrid>
                <a:gridCol w="1099672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765224" y="4702176"/>
            <a:ext cx="6510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- The order of traversal: A B C D E F 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0362" y="5377796"/>
            <a:ext cx="56166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- Let b = branching factor, h = height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Space requirement: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51361" y="5815556"/>
            <a:ext cx="972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</a:t>
            </a:r>
            <a:r>
              <a:rPr lang="en-US" sz="2800" b="1" dirty="0" err="1" smtClean="0">
                <a:solidFill>
                  <a:srgbClr val="3366FF"/>
                </a:solidFill>
              </a:rPr>
              <a:t>b</a:t>
            </a:r>
            <a:r>
              <a:rPr lang="en-US" sz="2800" b="1" baseline="30000" dirty="0" err="1" smtClean="0">
                <a:solidFill>
                  <a:srgbClr val="3366FF"/>
                </a:solidFill>
              </a:rPr>
              <a:t>h</a:t>
            </a:r>
            <a:r>
              <a:rPr lang="en-US" sz="2800" b="1" dirty="0" smtClean="0">
                <a:solidFill>
                  <a:srgbClr val="3366FF"/>
                </a:solidFill>
              </a:rPr>
              <a:t>)    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940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0" grpId="0"/>
      <p:bldP spid="39" grpId="0"/>
      <p:bldP spid="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861940"/>
            <a:ext cx="5012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Start with the root in the stack</a:t>
            </a:r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952988"/>
              </p:ext>
            </p:extLst>
          </p:nvPr>
        </p:nvGraphicFramePr>
        <p:xfrm>
          <a:off x="4048062" y="3541230"/>
          <a:ext cx="1813651" cy="396204"/>
        </p:xfrm>
        <a:graphic>
          <a:graphicData uri="http://schemas.openxmlformats.org/drawingml/2006/table">
            <a:tbl>
              <a:tblPr/>
              <a:tblGrid>
                <a:gridCol w="1141929"/>
                <a:gridCol w="671722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680638"/>
              </p:ext>
            </p:extLst>
          </p:nvPr>
        </p:nvGraphicFramePr>
        <p:xfrm>
          <a:off x="4048062" y="5875949"/>
          <a:ext cx="2627777" cy="396204"/>
        </p:xfrm>
        <a:graphic>
          <a:graphicData uri="http://schemas.openxmlformats.org/drawingml/2006/table">
            <a:tbl>
              <a:tblPr/>
              <a:tblGrid>
                <a:gridCol w="1207357"/>
                <a:gridCol w="710210"/>
                <a:gridCol w="710210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stack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934631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</a:t>
            </a:r>
            <a:r>
              <a:rPr lang="en-US" sz="2800" dirty="0" smtClean="0"/>
              <a:t>stack</a:t>
            </a:r>
            <a:endParaRPr lang="en-US" sz="2800" baseline="30000" dirty="0"/>
          </a:p>
          <a:p>
            <a:endParaRPr lang="en-US" sz="2800" baseline="30000" dirty="0"/>
          </a:p>
        </p:txBody>
      </p: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769324"/>
              </p:ext>
            </p:extLst>
          </p:nvPr>
        </p:nvGraphicFramePr>
        <p:xfrm>
          <a:off x="4048062" y="3778559"/>
          <a:ext cx="304026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  <a:gridCol w="646865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796730"/>
              </p:ext>
            </p:extLst>
          </p:nvPr>
        </p:nvGraphicFramePr>
        <p:xfrm>
          <a:off x="4048062" y="5875949"/>
          <a:ext cx="2389236" cy="396204"/>
        </p:xfrm>
        <a:graphic>
          <a:graphicData uri="http://schemas.openxmlformats.org/drawingml/2006/table">
            <a:tbl>
              <a:tblPr/>
              <a:tblGrid>
                <a:gridCol w="1097758"/>
                <a:gridCol w="645739"/>
                <a:gridCol w="645739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stack</a:t>
            </a:r>
            <a:endParaRPr lang="en-US" sz="2800" baseline="300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805837" y="2756702"/>
            <a:ext cx="2390718" cy="1646421"/>
            <a:chOff x="1685930" y="3281707"/>
            <a:chExt cx="2952914" cy="2143548"/>
          </a:xfrm>
        </p:grpSpPr>
        <p:sp>
          <p:nvSpPr>
            <p:cNvPr id="40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44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45" name="AutoShape 10"/>
            <p:cNvCxnSpPr>
              <a:cxnSpLocks noChangeShapeType="1"/>
              <a:stCxn id="44" idx="3"/>
              <a:endCxn id="40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1"/>
            <p:cNvCxnSpPr>
              <a:cxnSpLocks noChangeShapeType="1"/>
              <a:stCxn id="44" idx="5"/>
              <a:endCxn id="63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7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49" name="AutoShape 16"/>
            <p:cNvCxnSpPr>
              <a:cxnSpLocks noChangeShapeType="1"/>
              <a:stCxn id="40" idx="3"/>
              <a:endCxn id="47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1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62" name="AutoShape 19"/>
            <p:cNvCxnSpPr>
              <a:cxnSpLocks noChangeShapeType="1"/>
              <a:stCxn id="40" idx="5"/>
              <a:endCxn id="61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3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64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65" name="AutoShape 36"/>
            <p:cNvCxnSpPr>
              <a:cxnSpLocks noChangeShapeType="1"/>
              <a:stCxn id="63" idx="3"/>
              <a:endCxn id="64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6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67" name="AutoShape 39"/>
            <p:cNvCxnSpPr>
              <a:cxnSpLocks noChangeShapeType="1"/>
              <a:stCxn id="63" idx="5"/>
              <a:endCxn id="66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8" name="Group 67"/>
          <p:cNvGrpSpPr/>
          <p:nvPr/>
        </p:nvGrpSpPr>
        <p:grpSpPr>
          <a:xfrm>
            <a:off x="889034" y="4625732"/>
            <a:ext cx="2390718" cy="1646421"/>
            <a:chOff x="1685930" y="3281707"/>
            <a:chExt cx="2952914" cy="2143548"/>
          </a:xfrm>
        </p:grpSpPr>
        <p:sp>
          <p:nvSpPr>
            <p:cNvPr id="69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70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71" name="AutoShape 10"/>
            <p:cNvCxnSpPr>
              <a:cxnSpLocks noChangeShapeType="1"/>
              <a:stCxn id="70" idx="3"/>
              <a:endCxn id="69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2" name="AutoShape 11"/>
            <p:cNvCxnSpPr>
              <a:cxnSpLocks noChangeShapeType="1"/>
              <a:stCxn id="70" idx="5"/>
              <a:endCxn id="7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3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74" name="AutoShape 16"/>
            <p:cNvCxnSpPr>
              <a:cxnSpLocks noChangeShapeType="1"/>
              <a:stCxn id="69" idx="3"/>
              <a:endCxn id="73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5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76" name="AutoShape 19"/>
            <p:cNvCxnSpPr>
              <a:cxnSpLocks noChangeShapeType="1"/>
              <a:stCxn id="69" idx="5"/>
              <a:endCxn id="75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78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79" name="AutoShape 36"/>
            <p:cNvCxnSpPr>
              <a:cxnSpLocks noChangeShapeType="1"/>
              <a:stCxn id="77" idx="3"/>
              <a:endCxn id="78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80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81" name="AutoShape 39"/>
            <p:cNvCxnSpPr>
              <a:cxnSpLocks noChangeShapeType="1"/>
              <a:stCxn id="77" idx="5"/>
              <a:endCxn id="80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545154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</a:t>
            </a:r>
            <a:r>
              <a:rPr lang="en-US" sz="2800" dirty="0" smtClean="0"/>
              <a:t>stack</a:t>
            </a:r>
            <a:endParaRPr lang="en-US" sz="2800" baseline="30000" dirty="0"/>
          </a:p>
          <a:p>
            <a:endParaRPr lang="en-US" sz="2800" baseline="30000" dirty="0"/>
          </a:p>
        </p:txBody>
      </p: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755450"/>
              </p:ext>
            </p:extLst>
          </p:nvPr>
        </p:nvGraphicFramePr>
        <p:xfrm>
          <a:off x="4048062" y="3778559"/>
          <a:ext cx="174653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07496"/>
              </p:ext>
            </p:extLst>
          </p:nvPr>
        </p:nvGraphicFramePr>
        <p:xfrm>
          <a:off x="4048062" y="5875949"/>
          <a:ext cx="2389236" cy="396204"/>
        </p:xfrm>
        <a:graphic>
          <a:graphicData uri="http://schemas.openxmlformats.org/drawingml/2006/table">
            <a:tbl>
              <a:tblPr/>
              <a:tblGrid>
                <a:gridCol w="1097758"/>
                <a:gridCol w="645739"/>
                <a:gridCol w="645739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stack</a:t>
            </a:r>
            <a:endParaRPr lang="en-US" sz="2800" baseline="300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889034" y="2735296"/>
            <a:ext cx="2390718" cy="1646421"/>
            <a:chOff x="1685930" y="3281707"/>
            <a:chExt cx="2952914" cy="2143548"/>
          </a:xfrm>
        </p:grpSpPr>
        <p:sp>
          <p:nvSpPr>
            <p:cNvPr id="40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44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45" name="AutoShape 10"/>
            <p:cNvCxnSpPr>
              <a:cxnSpLocks noChangeShapeType="1"/>
              <a:stCxn id="44" idx="3"/>
              <a:endCxn id="40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1"/>
            <p:cNvCxnSpPr>
              <a:cxnSpLocks noChangeShapeType="1"/>
              <a:stCxn id="44" idx="5"/>
              <a:endCxn id="63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7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49" name="AutoShape 16"/>
            <p:cNvCxnSpPr>
              <a:cxnSpLocks noChangeShapeType="1"/>
              <a:stCxn id="40" idx="3"/>
              <a:endCxn id="47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1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62" name="AutoShape 19"/>
            <p:cNvCxnSpPr>
              <a:cxnSpLocks noChangeShapeType="1"/>
              <a:stCxn id="40" idx="5"/>
              <a:endCxn id="61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3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64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65" name="AutoShape 36"/>
            <p:cNvCxnSpPr>
              <a:cxnSpLocks noChangeShapeType="1"/>
              <a:stCxn id="63" idx="3"/>
              <a:endCxn id="64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6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67" name="AutoShape 39"/>
            <p:cNvCxnSpPr>
              <a:cxnSpLocks noChangeShapeType="1"/>
              <a:stCxn id="63" idx="5"/>
              <a:endCxn id="66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8" name="Group 67"/>
          <p:cNvGrpSpPr/>
          <p:nvPr/>
        </p:nvGrpSpPr>
        <p:grpSpPr>
          <a:xfrm>
            <a:off x="912901" y="4625732"/>
            <a:ext cx="2390718" cy="1646421"/>
            <a:chOff x="1685930" y="3281707"/>
            <a:chExt cx="2952914" cy="2143548"/>
          </a:xfrm>
        </p:grpSpPr>
        <p:sp>
          <p:nvSpPr>
            <p:cNvPr id="69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70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71" name="AutoShape 10"/>
            <p:cNvCxnSpPr>
              <a:cxnSpLocks noChangeShapeType="1"/>
              <a:stCxn id="70" idx="3"/>
              <a:endCxn id="69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2" name="AutoShape 11"/>
            <p:cNvCxnSpPr>
              <a:cxnSpLocks noChangeShapeType="1"/>
              <a:stCxn id="70" idx="5"/>
              <a:endCxn id="7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3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74" name="AutoShape 16"/>
            <p:cNvCxnSpPr>
              <a:cxnSpLocks noChangeShapeType="1"/>
              <a:stCxn id="69" idx="3"/>
              <a:endCxn id="73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5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76" name="AutoShape 19"/>
            <p:cNvCxnSpPr>
              <a:cxnSpLocks noChangeShapeType="1"/>
              <a:stCxn id="69" idx="5"/>
              <a:endCxn id="75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78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79" name="AutoShape 36"/>
            <p:cNvCxnSpPr>
              <a:cxnSpLocks noChangeShapeType="1"/>
              <a:stCxn id="77" idx="3"/>
              <a:endCxn id="78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80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81" name="AutoShape 39"/>
            <p:cNvCxnSpPr>
              <a:cxnSpLocks noChangeShapeType="1"/>
              <a:stCxn id="77" idx="5"/>
              <a:endCxn id="80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82391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</a:t>
            </a:r>
            <a:r>
              <a:rPr lang="en-US" sz="2800" dirty="0" smtClean="0"/>
              <a:t>stack</a:t>
            </a:r>
            <a:endParaRPr lang="en-US" sz="2800" baseline="30000" dirty="0"/>
          </a:p>
          <a:p>
            <a:endParaRPr lang="en-US" sz="2800" baseline="30000" dirty="0"/>
          </a:p>
        </p:txBody>
      </p: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374787"/>
              </p:ext>
            </p:extLst>
          </p:nvPr>
        </p:nvGraphicFramePr>
        <p:xfrm>
          <a:off x="4048062" y="3778559"/>
          <a:ext cx="174653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88713"/>
              </p:ext>
            </p:extLst>
          </p:nvPr>
        </p:nvGraphicFramePr>
        <p:xfrm>
          <a:off x="4048062" y="5875949"/>
          <a:ext cx="1097758" cy="396204"/>
        </p:xfrm>
        <a:graphic>
          <a:graphicData uri="http://schemas.openxmlformats.org/drawingml/2006/table">
            <a:tbl>
              <a:tblPr/>
              <a:tblGrid>
                <a:gridCol w="1097758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stack</a:t>
            </a:r>
            <a:endParaRPr lang="en-US" sz="2800" baseline="300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891325" y="2735296"/>
            <a:ext cx="2390718" cy="1646421"/>
            <a:chOff x="1685930" y="3281707"/>
            <a:chExt cx="2952914" cy="2143548"/>
          </a:xfrm>
        </p:grpSpPr>
        <p:sp>
          <p:nvSpPr>
            <p:cNvPr id="40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44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45" name="AutoShape 10"/>
            <p:cNvCxnSpPr>
              <a:cxnSpLocks noChangeShapeType="1"/>
              <a:stCxn id="44" idx="3"/>
              <a:endCxn id="40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1"/>
            <p:cNvCxnSpPr>
              <a:cxnSpLocks noChangeShapeType="1"/>
              <a:stCxn id="44" idx="5"/>
              <a:endCxn id="63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7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49" name="AutoShape 16"/>
            <p:cNvCxnSpPr>
              <a:cxnSpLocks noChangeShapeType="1"/>
              <a:stCxn id="40" idx="3"/>
              <a:endCxn id="47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1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62" name="AutoShape 19"/>
            <p:cNvCxnSpPr>
              <a:cxnSpLocks noChangeShapeType="1"/>
              <a:stCxn id="40" idx="5"/>
              <a:endCxn id="61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3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64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65" name="AutoShape 36"/>
            <p:cNvCxnSpPr>
              <a:cxnSpLocks noChangeShapeType="1"/>
              <a:stCxn id="63" idx="3"/>
              <a:endCxn id="64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6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67" name="AutoShape 39"/>
            <p:cNvCxnSpPr>
              <a:cxnSpLocks noChangeShapeType="1"/>
              <a:stCxn id="63" idx="5"/>
              <a:endCxn id="66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552195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The stack is empty, Done!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484998"/>
              </p:ext>
            </p:extLst>
          </p:nvPr>
        </p:nvGraphicFramePr>
        <p:xfrm>
          <a:off x="4048062" y="3486282"/>
          <a:ext cx="1099672" cy="396204"/>
        </p:xfrm>
        <a:graphic>
          <a:graphicData uri="http://schemas.openxmlformats.org/drawingml/2006/table">
            <a:tbl>
              <a:tblPr/>
              <a:tblGrid>
                <a:gridCol w="1099672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765224" y="4702176"/>
            <a:ext cx="6510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- The order of traversal: A C </a:t>
            </a:r>
            <a:r>
              <a:rPr lang="en-US" sz="2800" dirty="0"/>
              <a:t>G</a:t>
            </a:r>
            <a:r>
              <a:rPr lang="en-US" sz="2800" dirty="0" smtClean="0"/>
              <a:t> </a:t>
            </a:r>
            <a:r>
              <a:rPr lang="en-US" sz="2800" dirty="0"/>
              <a:t>F</a:t>
            </a:r>
            <a:r>
              <a:rPr lang="en-US" sz="2800" dirty="0" smtClean="0"/>
              <a:t> </a:t>
            </a:r>
            <a:r>
              <a:rPr lang="en-US" sz="2800" dirty="0"/>
              <a:t>B</a:t>
            </a:r>
            <a:r>
              <a:rPr lang="en-US" sz="2800" dirty="0" smtClean="0"/>
              <a:t> </a:t>
            </a:r>
            <a:r>
              <a:rPr lang="en-US" sz="2800" dirty="0"/>
              <a:t>E</a:t>
            </a:r>
            <a:r>
              <a:rPr lang="en-US" sz="2800" dirty="0" smtClean="0"/>
              <a:t> </a:t>
            </a:r>
            <a:r>
              <a:rPr lang="en-US" sz="2800" dirty="0"/>
              <a:t>D</a:t>
            </a:r>
            <a:endParaRPr lang="en-US" sz="2800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820362" y="5377796"/>
            <a:ext cx="56166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- Let b = branching factor, h = height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Space requirement: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51361" y="5815556"/>
            <a:ext cx="1215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O(b*h)    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553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0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Graph terminology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89328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 Shortest Path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Courier New" charset="0"/>
              </a:rPr>
              <a:t>Dijkstra’s</a:t>
            </a:r>
            <a:r>
              <a:rPr lang="en-US" dirty="0" smtClean="0">
                <a:latin typeface="Courier New" charset="0"/>
              </a:rPr>
              <a:t> Algorithm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88342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5612324"/>
            <a:ext cx="9323917" cy="1245676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640856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21869" y="250289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1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390031" y="2874982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390031" y="367010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390031" y="4077733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695739" y="288636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7630609" y="3665083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684884" y="406687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7706594" y="249539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A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390581" y="2483938"/>
            <a:ext cx="255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-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6" name="Donut 5"/>
          <p:cNvSpPr/>
          <p:nvPr/>
        </p:nvSpPr>
        <p:spPr bwMode="auto">
          <a:xfrm>
            <a:off x="238852" y="2102638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04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4" grpId="0"/>
      <p:bldP spid="56" grpId="0"/>
      <p:bldP spid="59" grpId="0"/>
      <p:bldP spid="61" grpId="0"/>
      <p:bldP spid="62" grpId="0"/>
      <p:bldP spid="63" grpId="0"/>
      <p:bldP spid="64" grpId="0"/>
      <p:bldP spid="66" grpId="0"/>
      <p:bldP spid="67" grpId="0"/>
      <p:bldP spid="68" grpId="0"/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255861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21869" y="405530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1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663174" y="3295089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711735" y="370168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7711735" y="443631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8406600" y="406698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A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388167" y="3288011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395745" y="3691812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695739" y="405602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1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E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398082" y="4433122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7705020" y="481746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8396603" y="4844761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711735" y="525830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8417455" y="5285606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736725" y="563379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8407458" y="564170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5" name="Donut 74"/>
          <p:cNvSpPr/>
          <p:nvPr/>
        </p:nvSpPr>
        <p:spPr bwMode="auto">
          <a:xfrm>
            <a:off x="1652266" y="3578266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660398" y="290404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327849" y="288611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582213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4" grpId="0"/>
      <p:bldP spid="56" grpId="0"/>
      <p:bldP spid="59" grpId="0"/>
      <p:bldP spid="61" grpId="0"/>
      <p:bldP spid="62" grpId="0"/>
      <p:bldP spid="63" grpId="0"/>
      <p:bldP spid="64" grpId="0"/>
      <p:bldP spid="67" grpId="0"/>
      <p:bldP spid="65" grpId="0"/>
      <p:bldP spid="68" grpId="0"/>
      <p:bldP spid="69" grpId="0"/>
      <p:bldP spid="70" grpId="0"/>
      <p:bldP spid="71" grpId="0"/>
      <p:bldP spid="72" grpId="0"/>
      <p:bldP spid="73" grpId="0"/>
      <p:bldP spid="75" grpId="0" animBg="1"/>
      <p:bldP spid="76" grpId="0"/>
      <p:bldP spid="7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891229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13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443631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I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398082" y="443312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711735" y="525830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8395745" y="5253038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736725" y="563379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3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407458" y="564170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E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55722" y="563849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76" name="Donut 75"/>
          <p:cNvSpPr/>
          <p:nvPr/>
        </p:nvSpPr>
        <p:spPr bwMode="auto">
          <a:xfrm>
            <a:off x="3005063" y="4982360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957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0" grpId="0"/>
      <p:bldP spid="71" grpId="0"/>
      <p:bldP spid="72" grpId="0"/>
      <p:bldP spid="73" grpId="0"/>
      <p:bldP spid="74" grpId="0"/>
      <p:bldP spid="7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549217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13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29886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B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07767" y="33007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711735" y="28877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4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418622" y="289534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012302" y="28902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61" name="Donut 60"/>
          <p:cNvSpPr/>
          <p:nvPr/>
        </p:nvSpPr>
        <p:spPr bwMode="auto">
          <a:xfrm>
            <a:off x="1640503" y="2098758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671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2" grpId="0"/>
      <p:bldP spid="73" grpId="0"/>
      <p:bldP spid="74" grpId="0"/>
      <p:bldP spid="6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866275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29886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F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407767" y="33007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711735" y="442535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6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427508" y="4444111"/>
            <a:ext cx="246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I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12302" y="443634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2983353" y="3572890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469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2" grpId="0"/>
      <p:bldP spid="73" grpId="0"/>
      <p:bldP spid="74" grpId="0"/>
      <p:bldP spid="5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842700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66819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G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07767" y="3665638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711735" y="484894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6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407767" y="4844761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012302" y="48447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239114" y="4957254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700489" y="523659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8396912" y="5236596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94240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2" grpId="0"/>
      <p:bldP spid="73" grpId="0"/>
      <p:bldP spid="74" grpId="0"/>
      <p:bldP spid="56" grpId="0" animBg="1"/>
      <p:bldP spid="61" grpId="0"/>
      <p:bldP spid="6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527313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3366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29886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7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C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407767" y="33007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02587" y="329886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2983353" y="2098517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518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4" grpId="0"/>
      <p:bldP spid="5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68674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3366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67905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D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07767" y="3659245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002587" y="366819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239114" y="3581135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711735" y="525830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8403371" y="5229588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719803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4" grpId="0"/>
      <p:bldP spid="5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88755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8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3366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21450" y="521488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H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407767" y="5225740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002587" y="521501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1663121" y="4980102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9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4" grpId="0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Graphs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G = (V, E)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Contains set of vertices and set of edges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2000" dirty="0" smtClean="0">
              <a:solidFill>
                <a:srgbClr val="404040"/>
              </a:solidFill>
              <a:latin typeface="Courier New" charset="0"/>
              <a:cs typeface="+mn-cs"/>
            </a:endParaRP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/>
              <a:t>| V | = number of vertices</a:t>
            </a:r>
          </a:p>
          <a:p>
            <a:pPr marL="228600" indent="0">
              <a:buNone/>
            </a:pPr>
            <a:r>
              <a:rPr lang="en-US" sz="3200" dirty="0" smtClean="0"/>
              <a:t> - | E | = number of edges</a:t>
            </a:r>
          </a:p>
          <a:p>
            <a:pPr marL="228600" indent="0">
              <a:buNone/>
            </a:pPr>
            <a:endParaRPr lang="en-US" sz="900" dirty="0"/>
          </a:p>
          <a:p>
            <a:pPr marL="228600" indent="0">
              <a:buNone/>
            </a:pPr>
            <a:r>
              <a:rPr lang="en-US" sz="3200" dirty="0" smtClean="0"/>
              <a:t>   Max | E | for undirected graph</a:t>
            </a:r>
          </a:p>
          <a:p>
            <a:pPr marL="228600" indent="0">
              <a:buNone/>
            </a:pPr>
            <a:endParaRPr lang="en-US" sz="3200" dirty="0"/>
          </a:p>
          <a:p>
            <a:pPr marL="228600" indent="0">
              <a:buNone/>
            </a:pPr>
            <a:r>
              <a:rPr lang="en-US" sz="3200" dirty="0" smtClean="0"/>
              <a:t>   Max | E | for directed graph</a:t>
            </a:r>
          </a:p>
          <a:p>
            <a:pPr marL="228600" indent="0">
              <a:buNone/>
            </a:pPr>
            <a:endParaRPr lang="en-US" sz="24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1946" y="4764617"/>
            <a:ext cx="7119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|V| + (|V| - 1) + (|V| - 2) + ... + 1  =   </a:t>
            </a:r>
            <a:r>
              <a:rPr lang="en-US" sz="2400" b="1" dirty="0" smtClean="0">
                <a:solidFill>
                  <a:srgbClr val="3366FF"/>
                </a:solidFill>
              </a:rPr>
              <a:t>|V|(|V| + 1) / 2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1947" y="5922436"/>
            <a:ext cx="6780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|V| + |V|  + |V| + ... + |V|  =   |V|* |V| = </a:t>
            </a:r>
            <a:r>
              <a:rPr lang="en-US" sz="2400" b="1" dirty="0" smtClean="0">
                <a:solidFill>
                  <a:srgbClr val="3366FF"/>
                </a:solidFill>
              </a:rPr>
              <a:t>|V|</a:t>
            </a:r>
            <a:r>
              <a:rPr lang="en-US" sz="2400" b="1" baseline="30000" dirty="0" smtClean="0">
                <a:solidFill>
                  <a:srgbClr val="3366FF"/>
                </a:solidFill>
              </a:rPr>
              <a:t>2</a:t>
            </a:r>
            <a:endParaRPr lang="en-US" sz="2400" b="1" baseline="300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663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220484" y="1937239"/>
            <a:ext cx="4635745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768450"/>
              </p:ext>
            </p:extLst>
          </p:nvPr>
        </p:nvGraphicFramePr>
        <p:xfrm>
          <a:off x="5428064" y="2113494"/>
          <a:ext cx="276976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b="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6" name="Rectangle 65"/>
          <p:cNvSpPr/>
          <p:nvPr/>
        </p:nvSpPr>
        <p:spPr>
          <a:xfrm>
            <a:off x="5787117" y="1486899"/>
            <a:ext cx="14857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Done!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336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220484" y="1937239"/>
            <a:ext cx="4635745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470801"/>
              </p:ext>
            </p:extLst>
          </p:nvPr>
        </p:nvGraphicFramePr>
        <p:xfrm>
          <a:off x="5428064" y="2113494"/>
          <a:ext cx="276976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b="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6" name="Rectangle 65"/>
          <p:cNvSpPr/>
          <p:nvPr/>
        </p:nvSpPr>
        <p:spPr>
          <a:xfrm>
            <a:off x="5428064" y="1271641"/>
            <a:ext cx="28969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Find shortest path from F to A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cxnSp>
        <p:nvCxnSpPr>
          <p:cNvPr id="4" name="Straight Arrow Connector 3"/>
          <p:cNvCxnSpPr>
            <a:stCxn id="50" idx="4"/>
            <a:endCxn id="53" idx="0"/>
          </p:cNvCxnSpPr>
          <p:nvPr/>
        </p:nvCxnSpPr>
        <p:spPr bwMode="auto">
          <a:xfrm>
            <a:off x="4315149" y="4441152"/>
            <a:ext cx="22802" cy="6826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53" idx="1"/>
            <a:endCxn id="49" idx="5"/>
          </p:cNvCxnSpPr>
          <p:nvPr/>
        </p:nvCxnSpPr>
        <p:spPr bwMode="auto">
          <a:xfrm flipH="1" flipV="1">
            <a:off x="2881054" y="4335039"/>
            <a:ext cx="1218662" cy="89485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>
            <a:stCxn id="49" idx="1"/>
          </p:cNvCxnSpPr>
          <p:nvPr/>
        </p:nvCxnSpPr>
        <p:spPr bwMode="auto">
          <a:xfrm flipH="1" flipV="1">
            <a:off x="1131650" y="2862533"/>
            <a:ext cx="1291222" cy="96014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Donut 60"/>
          <p:cNvSpPr/>
          <p:nvPr/>
        </p:nvSpPr>
        <p:spPr bwMode="auto">
          <a:xfrm>
            <a:off x="3848386" y="3588689"/>
            <a:ext cx="929521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  <p:sp>
        <p:nvSpPr>
          <p:cNvPr id="62" name="Donut 61"/>
          <p:cNvSpPr/>
          <p:nvPr/>
        </p:nvSpPr>
        <p:spPr bwMode="auto">
          <a:xfrm>
            <a:off x="438432" y="2116183"/>
            <a:ext cx="929521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82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1" grpId="0" animBg="1"/>
      <p:bldP spid="6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err="1" smtClean="0">
                <a:solidFill>
                  <a:srgbClr val="262626"/>
                </a:solidFill>
                <a:latin typeface="Calibri" charset="0"/>
              </a:rPr>
              <a:t>Dijkstra’s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Algorithm Runtime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Initializing each node 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Pick smallest v &amp; Mark v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Update cost of all 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neighbors of v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8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Total Runtime:</a:t>
            </a: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12426" y="2902252"/>
            <a:ext cx="433083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Single step (No PQ / PQ):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87429" y="2929108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12426" y="3341952"/>
            <a:ext cx="29510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 (No Q / Q):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10474" y="3441472"/>
            <a:ext cx="2469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O(|V|*</a:t>
            </a:r>
            <a:r>
              <a:rPr lang="en-US" sz="2800" b="1" dirty="0" err="1" smtClean="0">
                <a:solidFill>
                  <a:srgbClr val="3366FF"/>
                </a:solidFill>
              </a:rPr>
              <a:t>log|V</a:t>
            </a:r>
            <a:r>
              <a:rPr lang="en-US" sz="2800" b="1" dirty="0" smtClean="0">
                <a:solidFill>
                  <a:srgbClr val="3366FF"/>
                </a:solidFill>
              </a:rPr>
              <a:t>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69364" y="3979212"/>
            <a:ext cx="254288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 (No PQ):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38434" y="3997344"/>
            <a:ext cx="1167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O(|E|)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734606" y="4422769"/>
            <a:ext cx="19688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 (PQ):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764749" y="4465360"/>
            <a:ext cx="2351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O(|E|*</a:t>
            </a:r>
            <a:r>
              <a:rPr lang="en-US" sz="2800" b="1" dirty="0" err="1" smtClean="0">
                <a:solidFill>
                  <a:srgbClr val="3366FF"/>
                </a:solidFill>
              </a:rPr>
              <a:t>log|V</a:t>
            </a:r>
            <a:r>
              <a:rPr lang="en-US" sz="2800" b="1" dirty="0" smtClean="0">
                <a:solidFill>
                  <a:srgbClr val="3366FF"/>
                </a:solidFill>
              </a:rPr>
              <a:t>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10474" y="2905493"/>
            <a:ext cx="1737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O(log 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99502" y="3436112"/>
            <a:ext cx="1326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17403" y="5555592"/>
            <a:ext cx="4897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+|E|)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No Priority Queue</a:t>
            </a:r>
            <a:endParaRPr lang="en-US" sz="2800" baseline="30000" dirty="0"/>
          </a:p>
        </p:txBody>
      </p:sp>
      <p:sp>
        <p:nvSpPr>
          <p:cNvPr id="49" name="TextBox 48"/>
          <p:cNvSpPr txBox="1"/>
          <p:nvPr/>
        </p:nvSpPr>
        <p:spPr>
          <a:xfrm>
            <a:off x="3595693" y="6096843"/>
            <a:ext cx="5476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O((|V|+|E|)*</a:t>
            </a:r>
            <a:r>
              <a:rPr lang="en-US" sz="2800" b="1" dirty="0" err="1" smtClean="0">
                <a:solidFill>
                  <a:srgbClr val="3366FF"/>
                </a:solidFill>
              </a:rPr>
              <a:t>log|v</a:t>
            </a:r>
            <a:r>
              <a:rPr lang="en-US" sz="2800" b="1" dirty="0" smtClean="0">
                <a:solidFill>
                  <a:srgbClr val="3366FF"/>
                </a:solidFill>
              </a:rPr>
              <a:t>|) </a:t>
            </a:r>
            <a:r>
              <a:rPr lang="en-US" sz="2800" dirty="0" smtClean="0">
                <a:solidFill>
                  <a:srgbClr val="000000"/>
                </a:solidFill>
              </a:rPr>
              <a:t>Priority Queue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87429" y="2047640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142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  <p:bldP spid="40" grpId="0"/>
      <p:bldP spid="45" grpId="0"/>
      <p:bldP spid="46" grpId="0"/>
      <p:bldP spid="47" grpId="0"/>
      <p:bldP spid="48" grpId="0"/>
      <p:bldP spid="49" grpId="0"/>
      <p:bldP spid="1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Total Runtime:</a:t>
            </a:r>
          </a:p>
          <a:p>
            <a:pPr marL="228600" indent="0">
              <a:buNone/>
            </a:pPr>
            <a:endParaRPr lang="en-US" sz="8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8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8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Sparse graph:      |V| &gt;&gt;&gt; |E|,   O(|V|*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log|V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|)</a:t>
            </a:r>
          </a:p>
          <a:p>
            <a:pPr marL="228600" indent="0">
              <a:buNone/>
            </a:pPr>
            <a:endParaRPr lang="en-US" sz="9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9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9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9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9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- Dense graph:        |E| &gt;&gt;&gt; |V|,   O(|E|*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log|V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|)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                               </a:t>
            </a: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3701" y="5311594"/>
            <a:ext cx="514976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Better without Priority Queue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3701" y="3325527"/>
            <a:ext cx="458030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Better with Priority Queue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54568" y="4764038"/>
            <a:ext cx="343715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366FF"/>
                </a:solidFill>
              </a:rPr>
              <a:t>=&gt;  O(|V|</a:t>
            </a:r>
            <a:r>
              <a:rPr lang="en-US" sz="32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3200" b="1" dirty="0" smtClean="0">
                <a:solidFill>
                  <a:srgbClr val="3366FF"/>
                </a:solidFill>
              </a:rPr>
              <a:t>*</a:t>
            </a:r>
            <a:r>
              <a:rPr lang="en-US" sz="3200" b="1" dirty="0" err="1" smtClean="0">
                <a:solidFill>
                  <a:srgbClr val="3366FF"/>
                </a:solidFill>
              </a:rPr>
              <a:t>log|V</a:t>
            </a:r>
            <a:r>
              <a:rPr lang="en-US" sz="3200" b="1" dirty="0" smtClean="0">
                <a:solidFill>
                  <a:srgbClr val="3366FF"/>
                </a:solidFill>
              </a:rPr>
              <a:t>|)</a:t>
            </a:r>
            <a:endParaRPr lang="en-US" sz="3200" b="1" baseline="30000" dirty="0">
              <a:solidFill>
                <a:srgbClr val="3366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68084" y="1396836"/>
            <a:ext cx="4897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+|E|)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No Priority Queue</a:t>
            </a:r>
            <a:endParaRPr lang="en-US" sz="2800" baseline="30000" dirty="0"/>
          </a:p>
        </p:txBody>
      </p:sp>
      <p:sp>
        <p:nvSpPr>
          <p:cNvPr id="49" name="TextBox 48"/>
          <p:cNvSpPr txBox="1"/>
          <p:nvPr/>
        </p:nvSpPr>
        <p:spPr>
          <a:xfrm>
            <a:off x="3657229" y="1923216"/>
            <a:ext cx="5476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O((|V|+|E|)*</a:t>
            </a:r>
            <a:r>
              <a:rPr lang="en-US" sz="2800" b="1" dirty="0" err="1" smtClean="0">
                <a:solidFill>
                  <a:srgbClr val="3366FF"/>
                </a:solidFill>
              </a:rPr>
              <a:t>log|v</a:t>
            </a:r>
            <a:r>
              <a:rPr lang="en-US" sz="2800" b="1" dirty="0" smtClean="0">
                <a:solidFill>
                  <a:srgbClr val="3366FF"/>
                </a:solidFill>
              </a:rPr>
              <a:t>|) </a:t>
            </a:r>
            <a:r>
              <a:rPr lang="en-US" sz="2800" dirty="0" smtClean="0">
                <a:solidFill>
                  <a:srgbClr val="000000"/>
                </a:solidFill>
              </a:rPr>
              <a:t>Priority Queue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941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4" grpId="0"/>
      <p:bldP spid="3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3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Where are the people?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80252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Project 3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US Census Bureau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2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4" y="5927901"/>
            <a:ext cx="419831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Treat towns as points</a:t>
            </a:r>
            <a:endParaRPr lang="en-US" sz="3200" kern="0" dirty="0">
              <a:solidFill>
                <a:srgbClr val="000000">
                  <a:lumMod val="85000"/>
                  <a:lumOff val="15000"/>
                </a:srgbClr>
              </a:solidFill>
              <a:ea typeface="ＭＳ Ｐゴシック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43" y="2127690"/>
            <a:ext cx="5229545" cy="371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141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Project 3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US Census Bureau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2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4" y="5429257"/>
            <a:ext cx="800843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1. Divide US with X by Y Grid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2. Compute Population in selected Rectangle</a:t>
            </a:r>
            <a:endParaRPr lang="en-US" sz="3200" kern="0" dirty="0">
              <a:solidFill>
                <a:srgbClr val="000000">
                  <a:lumMod val="85000"/>
                  <a:lumOff val="15000"/>
                </a:srgbClr>
              </a:solidFill>
              <a:ea typeface="ＭＳ Ｐゴシック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43" y="2040687"/>
            <a:ext cx="7096608" cy="315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103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Project 3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US Census Bureau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2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4" y="5429257"/>
            <a:ext cx="800843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Population:  26360678</a:t>
            </a:r>
            <a:endParaRPr lang="en-US" sz="32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Percentage 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of total US:  9.24%</a:t>
            </a:r>
            <a:endParaRPr lang="en-US" sz="3200" kern="0" dirty="0">
              <a:solidFill>
                <a:srgbClr val="000000">
                  <a:lumMod val="85000"/>
                  <a:lumOff val="15000"/>
                </a:srgbClr>
              </a:solidFill>
              <a:ea typeface="ＭＳ Ｐゴシック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44" y="2014922"/>
            <a:ext cx="7259521" cy="341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282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Project 3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5119" y="1295400"/>
            <a:ext cx="8998797" cy="5780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Five different implementation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8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1. Simple &amp; Sequential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2. Simple &amp; Parallel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 3. Smarter &amp; Sequential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  4. Smarter &amp; Parallel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 5. Smarter &amp; Lock-Based </a:t>
            </a:r>
            <a:endParaRPr lang="en-US" sz="32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1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Experiments &amp; Write up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- Compare 5 versions with different queries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endParaRPr lang="en-US" sz="32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5" name="Right Brace 4"/>
          <p:cNvSpPr/>
          <p:nvPr/>
        </p:nvSpPr>
        <p:spPr bwMode="auto">
          <a:xfrm>
            <a:off x="5899705" y="2095123"/>
            <a:ext cx="510186" cy="1096412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charset="0"/>
            </a:endParaRPr>
          </a:p>
        </p:txBody>
      </p:sp>
      <p:sp>
        <p:nvSpPr>
          <p:cNvPr id="6" name="Right Brace 5"/>
          <p:cNvSpPr/>
          <p:nvPr/>
        </p:nvSpPr>
        <p:spPr bwMode="auto">
          <a:xfrm>
            <a:off x="5899705" y="3485056"/>
            <a:ext cx="510186" cy="1443367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1304" y="2377368"/>
            <a:ext cx="153760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Phase A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13014" y="3832436"/>
            <a:ext cx="1518965" cy="58477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Phase B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13014" y="5330924"/>
            <a:ext cx="15061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Phase C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84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Graph Terms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Path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List of vertices [v</a:t>
            </a:r>
            <a:r>
              <a:rPr lang="en-US" sz="3200" baseline="-25000" dirty="0" smtClean="0">
                <a:solidFill>
                  <a:srgbClr val="262626"/>
                </a:solidFill>
                <a:latin typeface="Calibri" charset="0"/>
              </a:rPr>
              <a:t>0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, v</a:t>
            </a:r>
            <a:r>
              <a:rPr lang="en-US" sz="3200" baseline="-25000" dirty="0" smtClean="0">
                <a:solidFill>
                  <a:srgbClr val="262626"/>
                </a:solidFill>
                <a:latin typeface="Calibri" charset="0"/>
              </a:rPr>
              <a:t>1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, ...,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v</a:t>
            </a:r>
            <a:r>
              <a:rPr lang="en-US" sz="3200" baseline="-25000" dirty="0" err="1" smtClean="0">
                <a:solidFill>
                  <a:srgbClr val="262626"/>
                </a:solidFill>
                <a:latin typeface="Calibri" charset="0"/>
              </a:rPr>
              <a:t>n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], such that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(v</a:t>
            </a:r>
            <a:r>
              <a:rPr lang="en-US" sz="3200" baseline="-25000" dirty="0" smtClean="0">
                <a:solidFill>
                  <a:srgbClr val="262626"/>
                </a:solidFill>
                <a:latin typeface="Calibri" charset="0"/>
              </a:rPr>
              <a:t>i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, v</a:t>
            </a:r>
            <a:r>
              <a:rPr lang="en-US" sz="3200" baseline="-25000" dirty="0" smtClean="0">
                <a:solidFill>
                  <a:srgbClr val="262626"/>
                </a:solidFill>
                <a:latin typeface="Calibri" charset="0"/>
              </a:rPr>
              <a:t>i+1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) </a:t>
            </a:r>
            <a:r>
              <a:rPr lang="en-US" sz="3200" i="1" dirty="0" smtClean="0"/>
              <a:t>∈</a:t>
            </a:r>
            <a:r>
              <a:rPr lang="en-US" sz="3200" dirty="0"/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E for all 0 </a:t>
            </a:r>
            <a:r>
              <a:rPr lang="en-US" sz="3200" dirty="0"/>
              <a:t>≤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i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&lt; n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2000" dirty="0" smtClean="0">
              <a:solidFill>
                <a:srgbClr val="404040"/>
              </a:solidFill>
              <a:latin typeface="Courier New" charset="0"/>
              <a:cs typeface="+mn-cs"/>
            </a:endParaRP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/>
              <a:t>Path length =</a:t>
            </a:r>
          </a:p>
          <a:p>
            <a:pPr marL="228600" indent="0">
              <a:buNone/>
            </a:pPr>
            <a:r>
              <a:rPr lang="en-US" sz="3200" dirty="0" smtClean="0"/>
              <a:t> - Path cost     =</a:t>
            </a:r>
          </a:p>
          <a:p>
            <a:pPr marL="228600" indent="0">
              <a:buNone/>
            </a:pPr>
            <a:endParaRPr lang="en-US" sz="3200" dirty="0" smtClean="0"/>
          </a:p>
          <a:p>
            <a:pPr lvl="0"/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Cycle</a:t>
            </a:r>
            <a:endParaRPr lang="en-US" sz="3200" dirty="0"/>
          </a:p>
          <a:p>
            <a:pPr marL="228600" indent="0">
              <a:buNone/>
            </a:pPr>
            <a:r>
              <a:rPr lang="en-US" sz="3200" dirty="0" smtClean="0"/>
              <a:t>   </a:t>
            </a:r>
            <a:endParaRPr lang="en-US" sz="24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3334" y="3312584"/>
            <a:ext cx="59372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number of edges on path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63334" y="3856573"/>
            <a:ext cx="59372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sum of all edge weights on path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2181" y="5794601"/>
            <a:ext cx="8102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3200" dirty="0"/>
              <a:t>A path that begins and ends at the same node</a:t>
            </a:r>
          </a:p>
        </p:txBody>
      </p:sp>
    </p:spTree>
    <p:extLst>
      <p:ext uri="{BB962C8B-B14F-4D97-AF65-F5344CB8AC3E}">
        <p14:creationId xmlns:p14="http://schemas.microsoft.com/office/powerpoint/2010/main" val="2466758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Undirected Graph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Edges have no directions</a:t>
            </a:r>
            <a:endParaRPr lang="en-US" sz="40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Connected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3200" dirty="0" smtClean="0"/>
          </a:p>
          <a:p>
            <a:pPr lvl="0"/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Fully Connected</a:t>
            </a:r>
            <a:endParaRPr lang="en-US" sz="3200" dirty="0"/>
          </a:p>
          <a:p>
            <a:pPr marL="228600" indent="0">
              <a:buNone/>
            </a:pPr>
            <a:r>
              <a:rPr lang="en-US" sz="3200" dirty="0" smtClean="0"/>
              <a:t>   </a:t>
            </a:r>
            <a:endParaRPr lang="en-US" sz="24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7481" y="3309095"/>
            <a:ext cx="8102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3200" dirty="0" smtClean="0"/>
              <a:t>If there is a </a:t>
            </a:r>
            <a:r>
              <a:rPr lang="en-US" sz="3200" u="sng" dirty="0" smtClean="0"/>
              <a:t>path</a:t>
            </a:r>
            <a:r>
              <a:rPr lang="en-US" sz="3200" dirty="0" smtClean="0"/>
              <a:t> between all pairs of vertices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71756" y="4981268"/>
            <a:ext cx="8102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3200" dirty="0" smtClean="0"/>
              <a:t>If there is an </a:t>
            </a:r>
            <a:r>
              <a:rPr lang="en-US" sz="3200" u="sng" dirty="0" smtClean="0"/>
              <a:t>edge</a:t>
            </a:r>
            <a:r>
              <a:rPr lang="en-US" sz="3200" dirty="0" smtClean="0"/>
              <a:t> between all pairs of vertices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5308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charset="0"/>
              </a:rPr>
              <a:t>D</a:t>
            </a:r>
            <a:r>
              <a:rPr lang="en-US" dirty="0" smtClean="0">
                <a:latin typeface="Lucida Sans" charset="0"/>
              </a:rPr>
              <a:t>irected Graph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Edges have direction</a:t>
            </a:r>
            <a:endParaRPr lang="en-US" sz="40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2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Weakly Connected</a:t>
            </a:r>
          </a:p>
          <a:p>
            <a:pPr marL="228600" indent="0">
              <a:buNone/>
            </a:pPr>
            <a:endParaRPr lang="en-US" sz="4000" b="1" dirty="0">
              <a:solidFill>
                <a:srgbClr val="262626"/>
              </a:solidFill>
              <a:latin typeface="Calibri" charset="0"/>
            </a:endParaRPr>
          </a:p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Strongly Connected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600" dirty="0" smtClean="0"/>
          </a:p>
          <a:p>
            <a:pPr lvl="0"/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Fully Connected</a:t>
            </a:r>
            <a:endParaRPr lang="en-US" sz="3600" dirty="0"/>
          </a:p>
          <a:p>
            <a:pPr marL="228600" indent="0">
              <a:buNone/>
            </a:pPr>
            <a:r>
              <a:rPr lang="en-US" sz="3600" dirty="0" smtClean="0"/>
              <a:t>   </a:t>
            </a:r>
            <a:endParaRPr lang="en-US" sz="36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4916" y="2886435"/>
            <a:ext cx="8963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2800" dirty="0" smtClean="0"/>
              <a:t>If there is an </a:t>
            </a:r>
            <a:r>
              <a:rPr lang="en-US" sz="2800" u="sng" dirty="0" smtClean="0"/>
              <a:t>undirected path</a:t>
            </a:r>
            <a:r>
              <a:rPr lang="en-US" sz="2800" dirty="0" smtClean="0"/>
              <a:t> between all pairs of vertices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39191" y="5795423"/>
            <a:ext cx="8496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2800" dirty="0" smtClean="0"/>
              <a:t>If there is </a:t>
            </a:r>
            <a:r>
              <a:rPr lang="en-US" sz="2800" u="sng" dirty="0" smtClean="0"/>
              <a:t>edge (both way)</a:t>
            </a:r>
            <a:r>
              <a:rPr lang="en-US" sz="2800" dirty="0" smtClean="0"/>
              <a:t> between all pairs of vertices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61331" y="4396492"/>
            <a:ext cx="8648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2800" dirty="0" smtClean="0"/>
              <a:t>If there is a </a:t>
            </a:r>
            <a:r>
              <a:rPr lang="en-US" sz="2800" u="sng" dirty="0" smtClean="0"/>
              <a:t>directed path </a:t>
            </a:r>
            <a:r>
              <a:rPr lang="en-US" sz="2800" dirty="0" smtClean="0"/>
              <a:t>between all pairs of vertices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89890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Representation</a:t>
            </a:r>
            <a:endParaRPr lang="en-US" dirty="0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Adjacency matrix &amp; Adjacency list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63521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Graph Representation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5119" y="1427742"/>
            <a:ext cx="8998797" cy="4930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The ‘Best one’ depends on: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8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- Graph density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- Common Queries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Insert an edge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  Delete an edge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  Find an edge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  Compute </a:t>
            </a:r>
            <a:r>
              <a:rPr lang="en-US" sz="3200" kern="0" dirty="0" err="1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indegree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of a vertex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  Compute </a:t>
            </a:r>
            <a:r>
              <a:rPr lang="en-US" sz="3200" kern="0" dirty="0" err="1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outdegree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of a vertex</a:t>
            </a:r>
            <a:endParaRPr lang="en-US" sz="3200" kern="0" dirty="0">
              <a:solidFill>
                <a:srgbClr val="7F7F7F"/>
              </a:solidFill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11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Lucida San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Lucida San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8986</TotalTime>
  <Words>3229</Words>
  <Application>Microsoft Macintosh PowerPoint</Application>
  <PresentationFormat>On-screen Show (4:3)</PresentationFormat>
  <Paragraphs>1753</Paragraphs>
  <Slides>48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Default Design</vt:lpstr>
      <vt:lpstr>1_Default Design</vt:lpstr>
      <vt:lpstr>CSE332: Data Abstractions</vt:lpstr>
      <vt:lpstr>Section Agenda</vt:lpstr>
      <vt:lpstr>Graphs</vt:lpstr>
      <vt:lpstr>Graphs</vt:lpstr>
      <vt:lpstr>Graph Terms</vt:lpstr>
      <vt:lpstr>Undirected Graph</vt:lpstr>
      <vt:lpstr>Directed Graph</vt:lpstr>
      <vt:lpstr>Graph Representation</vt:lpstr>
      <vt:lpstr>Graph Representation</vt:lpstr>
      <vt:lpstr>Adjacency Matrix</vt:lpstr>
      <vt:lpstr>Adjacency Matrix</vt:lpstr>
      <vt:lpstr>Adjacency List</vt:lpstr>
      <vt:lpstr>Adjacency List</vt:lpstr>
      <vt:lpstr>Topological Sort</vt:lpstr>
      <vt:lpstr>Topological Sort</vt:lpstr>
      <vt:lpstr>Topological Sort</vt:lpstr>
      <vt:lpstr>Topological Sort</vt:lpstr>
      <vt:lpstr>Topological Sort</vt:lpstr>
      <vt:lpstr>Graph Traversal</vt:lpstr>
      <vt:lpstr>Breadth First Search</vt:lpstr>
      <vt:lpstr>Breadth First Search</vt:lpstr>
      <vt:lpstr>Breadth First Search</vt:lpstr>
      <vt:lpstr>Breadth First Search</vt:lpstr>
      <vt:lpstr>Breadth First Search</vt:lpstr>
      <vt:lpstr>Depth First Search</vt:lpstr>
      <vt:lpstr>Depth First Search</vt:lpstr>
      <vt:lpstr>Depth First Search</vt:lpstr>
      <vt:lpstr>Depth First Search</vt:lpstr>
      <vt:lpstr>Depth First Search</vt:lpstr>
      <vt:lpstr>Find Shortest Path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Project 3</vt:lpstr>
      <vt:lpstr>Project 3</vt:lpstr>
      <vt:lpstr>Project 3</vt:lpstr>
      <vt:lpstr>Project 3</vt:lpstr>
      <vt:lpstr>Project 3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CSE332: Data Abstractions Section 1</dc:title>
  <dc:creator>Hyein Kim</dc:creator>
  <cp:lastModifiedBy>Hyein Kim</cp:lastModifiedBy>
  <cp:revision>414</cp:revision>
  <dcterms:created xsi:type="dcterms:W3CDTF">2013-01-10T05:31:39Z</dcterms:created>
  <dcterms:modified xsi:type="dcterms:W3CDTF">2013-05-16T01:22:44Z</dcterms:modified>
</cp:coreProperties>
</file>