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3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4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5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6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notesSlides/notesSlide7.xml" ContentType="application/vnd.openxmlformats-officedocument.presentationml.notesSlide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notesSlides/notesSlide8.xml" ContentType="application/vnd.openxmlformats-officedocument.presentationml.notesSlide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sldIdLst>
    <p:sldId id="257" r:id="rId2"/>
    <p:sldId id="258" r:id="rId3"/>
    <p:sldId id="309" r:id="rId4"/>
    <p:sldId id="262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310" r:id="rId15"/>
    <p:sldId id="312" r:id="rId16"/>
    <p:sldId id="311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1" r:id="rId28"/>
    <p:sldId id="302" r:id="rId29"/>
    <p:sldId id="304" r:id="rId30"/>
    <p:sldId id="305" r:id="rId31"/>
    <p:sldId id="306" r:id="rId32"/>
    <p:sldId id="307" r:id="rId33"/>
    <p:sldId id="308" r:id="rId34"/>
    <p:sldId id="313" r:id="rId35"/>
    <p:sldId id="314" r:id="rId36"/>
  </p:sldIdLst>
  <p:sldSz cx="9144000" cy="6858000" type="screen4x3"/>
  <p:notesSz cx="6858000" cy="9144000"/>
  <p:custDataLst>
    <p:tags r:id="rId3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11F49-9CBD-3F4E-89C1-03CFE2CB96E9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DF26D-D7E2-8D4F-803D-DA8DFEB9E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69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Radiation therapy</a:t>
            </a:r>
            <a:r>
              <a:rPr lang="en-US" baseline="0" dirty="0" smtClean="0"/>
              <a:t> machine.</a:t>
            </a:r>
          </a:p>
          <a:p>
            <a:r>
              <a:rPr lang="en-US" baseline="0" dirty="0" smtClean="0"/>
              <a:t>Patients given massive overdose of radiation – 100 times of intended dose</a:t>
            </a:r>
          </a:p>
          <a:p>
            <a:r>
              <a:rPr lang="en-US" baseline="0" dirty="0" smtClean="0"/>
              <a:t>software written in assembly language -_-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DF26D-D7E2-8D4F-803D-DA8DFEB9E0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84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maybe</a:t>
            </a:r>
            <a:r>
              <a:rPr lang="en-US" baseline="0" dirty="0" smtClean="0"/>
              <a:t> more important for next project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DF26D-D7E2-8D4F-803D-DA8DFEB9E0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8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14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17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25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32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63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1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1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7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5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2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2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3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2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2870-785F-7F42-B3E4-5BA8315515B2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5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C2870-785F-7F42-B3E4-5BA8315515B2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45F8D-A161-4340-A03F-A8B83311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4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4.xml"/><Relationship Id="rId7" Type="http://schemas.openxmlformats.org/officeDocument/2006/relationships/image" Target="../media/image1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4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notesSlide" Target="../notesSlides/notesSlid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9.xml"/><Relationship Id="rId1" Type="http://schemas.openxmlformats.org/officeDocument/2006/relationships/tags" Target="../tags/tag4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4" Type="http://schemas.openxmlformats.org/officeDocument/2006/relationships/notesSlide" Target="../notesSlides/notesSlide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image" Target="../media/image5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9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6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tags" Target="../tags/tag65.xml"/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9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image" Target="../media/image7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80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75.xml"/><Relationship Id="rId7" Type="http://schemas.openxmlformats.org/officeDocument/2006/relationships/tags" Target="../tags/tag79.xml"/><Relationship Id="rId12" Type="http://schemas.openxmlformats.org/officeDocument/2006/relationships/tags" Target="../tags/tag84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tags" Target="../tags/tag78.xml"/><Relationship Id="rId11" Type="http://schemas.openxmlformats.org/officeDocument/2006/relationships/tags" Target="../tags/tag83.xml"/><Relationship Id="rId5" Type="http://schemas.openxmlformats.org/officeDocument/2006/relationships/tags" Target="../tags/tag77.xml"/><Relationship Id="rId10" Type="http://schemas.openxmlformats.org/officeDocument/2006/relationships/tags" Target="../tags/tag82.xml"/><Relationship Id="rId4" Type="http://schemas.openxmlformats.org/officeDocument/2006/relationships/tags" Target="../tags/tag76.xml"/><Relationship Id="rId9" Type="http://schemas.openxmlformats.org/officeDocument/2006/relationships/tags" Target="../tags/tag8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4" Type="http://schemas.openxmlformats.org/officeDocument/2006/relationships/notesSlide" Target="../notesSlides/notesSlide8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91.xml"/><Relationship Id="rId7" Type="http://schemas.openxmlformats.org/officeDocument/2006/relationships/image" Target="../media/image8.png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3.xml"/><Relationship Id="rId4" Type="http://schemas.openxmlformats.org/officeDocument/2006/relationships/tags" Target="../tags/tag92.xml"/><Relationship Id="rId9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5.xml"/><Relationship Id="rId1" Type="http://schemas.openxmlformats.org/officeDocument/2006/relationships/tags" Target="../tags/tag9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4.jpe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3.jpeg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hyperlink" Target="http://www.gimpel.com/html/bugs.htm" TargetMode="Externa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hyperlink" Target="http://www.wired.comsoftware/coolapps/news/2005/11/69355?currentPage=all" TargetMode="External"/><Relationship Id="rId5" Type="http://schemas.openxmlformats.org/officeDocument/2006/relationships/hyperlink" Target="http://en.wikipedia.org/wiki/List_of_software_bugs" TargetMode="External"/><Relationship Id="rId4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7200" y="25908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i="0" dirty="0" smtClean="0"/>
              <a:t>CSE332: Data Abstractions</a:t>
            </a:r>
            <a:r>
              <a:rPr lang="en-US" sz="3600" i="0" dirty="0" smtClean="0"/>
              <a:t/>
            </a:r>
            <a:br>
              <a:rPr lang="en-US" sz="3600" i="0" dirty="0" smtClean="0"/>
            </a:br>
            <a:r>
              <a:rPr lang="en-US" sz="2800" dirty="0" smtClean="0"/>
              <a:t>Section</a:t>
            </a:r>
            <a:r>
              <a:rPr lang="en-US" sz="2800" i="0" dirty="0" smtClean="0"/>
              <a:t> 2</a:t>
            </a:r>
            <a:endParaRPr lang="en-US" sz="2800" i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295400" y="4572000"/>
            <a:ext cx="6629400" cy="1219200"/>
          </a:xfrm>
        </p:spPr>
        <p:txBody>
          <a:bodyPr/>
          <a:lstStyle/>
          <a:p>
            <a:r>
              <a:rPr lang="en-US" sz="2400" dirty="0" err="1" smtClean="0"/>
              <a:t>HyeIn</a:t>
            </a:r>
            <a:r>
              <a:rPr lang="en-US" sz="2400" dirty="0" smtClean="0"/>
              <a:t> Kim</a:t>
            </a:r>
          </a:p>
          <a:p>
            <a:r>
              <a:rPr lang="en-US" sz="2400" dirty="0" smtClean="0"/>
              <a:t>Spring 2013</a:t>
            </a:r>
            <a:endParaRPr lang="en-US" sz="2400" dirty="0"/>
          </a:p>
        </p:txBody>
      </p:sp>
      <p:pic>
        <p:nvPicPr>
          <p:cNvPr id="2052" name="Picture 4" descr="cse_logo_80x133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" y="838200"/>
            <a:ext cx="1905000" cy="1146175"/>
          </a:xfrm>
          <a:prstGeom prst="rect">
            <a:avLst/>
          </a:prstGeom>
          <a:noFill/>
        </p:spPr>
      </p:pic>
      <p:pic>
        <p:nvPicPr>
          <p:cNvPr id="2062" name="Picture 14" descr="WashingtonColorSeal-21-clip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762000"/>
            <a:ext cx="1371600" cy="137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379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Test if each method works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Thorough commenting can help 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Think about what each method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    is supposed to do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Check if the method actually does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    what you think it should do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 smtClean="0"/>
              <a:t>		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131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Test if methods work together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Should work in any order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   </a:t>
            </a:r>
            <a:r>
              <a:rPr lang="en-US" sz="2800" dirty="0" err="1" smtClean="0">
                <a:latin typeface="Arial"/>
                <a:cs typeface="Arial"/>
              </a:rPr>
              <a:t>stack.push</a:t>
            </a:r>
            <a:r>
              <a:rPr lang="en-US" sz="2800" dirty="0" smtClean="0">
                <a:latin typeface="Arial"/>
                <a:cs typeface="Arial"/>
              </a:rPr>
              <a:t>(3.3)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 </a:t>
            </a:r>
            <a:r>
              <a:rPr lang="en-US" sz="2800" dirty="0" err="1" smtClean="0">
                <a:latin typeface="Arial"/>
                <a:cs typeface="Arial"/>
              </a:rPr>
              <a:t>stack.isEmpty</a:t>
            </a:r>
            <a:r>
              <a:rPr lang="en-US" sz="2800" dirty="0" smtClean="0">
                <a:latin typeface="Arial"/>
                <a:cs typeface="Arial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	 </a:t>
            </a:r>
            <a:r>
              <a:rPr lang="en-US" sz="2800" dirty="0" err="1" smtClean="0">
                <a:latin typeface="Arial"/>
                <a:cs typeface="Arial"/>
              </a:rPr>
              <a:t>stack.push</a:t>
            </a:r>
            <a:r>
              <a:rPr lang="en-US" sz="2800" dirty="0" smtClean="0">
                <a:latin typeface="Arial"/>
                <a:cs typeface="Arial"/>
              </a:rPr>
              <a:t>(9.3</a:t>
            </a:r>
            <a:r>
              <a:rPr lang="en-US" sz="2800" dirty="0">
                <a:latin typeface="Arial"/>
                <a:cs typeface="Arial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	 </a:t>
            </a:r>
            <a:r>
              <a:rPr lang="en-US" sz="2800" dirty="0" err="1" smtClean="0">
                <a:latin typeface="Arial"/>
                <a:cs typeface="Arial"/>
              </a:rPr>
              <a:t>stack.peek</a:t>
            </a:r>
            <a:r>
              <a:rPr lang="en-US" sz="2800" dirty="0" smtClean="0">
                <a:latin typeface="Arial"/>
                <a:cs typeface="Arial"/>
              </a:rPr>
              <a:t>()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	 </a:t>
            </a:r>
            <a:r>
              <a:rPr lang="en-US" sz="2800" dirty="0" err="1" smtClean="0">
                <a:latin typeface="Arial"/>
                <a:cs typeface="Arial"/>
              </a:rPr>
              <a:t>stack.pop</a:t>
            </a:r>
            <a:r>
              <a:rPr lang="en-US" sz="2800" dirty="0" smtClean="0">
                <a:latin typeface="Arial"/>
                <a:cs typeface="Arial"/>
              </a:rPr>
              <a:t>()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	 </a:t>
            </a:r>
            <a:r>
              <a:rPr lang="en-US" sz="2800" dirty="0" err="1" smtClean="0">
                <a:latin typeface="Arial"/>
                <a:cs typeface="Arial"/>
              </a:rPr>
              <a:t>stack.push</a:t>
            </a:r>
            <a:r>
              <a:rPr lang="en-US" sz="2800" dirty="0" smtClean="0">
                <a:latin typeface="Arial"/>
                <a:cs typeface="Arial"/>
              </a:rPr>
              <a:t>(100)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	 </a:t>
            </a:r>
            <a:r>
              <a:rPr lang="en-US" sz="2800" dirty="0" err="1" smtClean="0">
                <a:latin typeface="Arial"/>
                <a:cs typeface="Arial"/>
              </a:rPr>
              <a:t>stack.push</a:t>
            </a:r>
            <a:r>
              <a:rPr lang="en-US" sz="2800" dirty="0" smtClean="0">
                <a:latin typeface="Arial"/>
                <a:cs typeface="Arial"/>
              </a:rPr>
              <a:t>(4343)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 …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 smtClean="0"/>
              <a:t>		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3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Test for edge cases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Empty stack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Push after resizing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Anything else?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 smtClean="0"/>
              <a:t>		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033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Testing tools: </a:t>
            </a:r>
            <a:r>
              <a:rPr lang="en-US" sz="2800" dirty="0" err="1" smtClean="0">
                <a:solidFill>
                  <a:srgbClr val="3366FF"/>
                </a:solidFill>
                <a:latin typeface="Arial"/>
                <a:cs typeface="Arial"/>
              </a:rPr>
              <a:t>JUnit</a:t>
            </a:r>
            <a:r>
              <a:rPr lang="en-US" sz="2800" dirty="0" smtClean="0">
                <a:latin typeface="Arial"/>
                <a:cs typeface="Arial"/>
              </a:rPr>
              <a:t> Testing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Not required for Project 1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- Required for Project 2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- Covered in section next week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 smtClean="0"/>
              <a:t>		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530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Induction Review</a:t>
            </a:r>
            <a:r>
              <a:rPr lang="en-US" sz="4800" i="0" dirty="0" smtClean="0"/>
              <a:t/>
            </a:r>
            <a:br>
              <a:rPr lang="en-US" sz="4800" i="0" dirty="0" smtClean="0"/>
            </a:br>
            <a:endParaRPr lang="en-US" sz="4800" i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9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Induction Review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Proof by Induction</a:t>
            </a:r>
          </a:p>
          <a:p>
            <a:pPr marL="0" indent="0">
              <a:buNone/>
            </a:pPr>
            <a:endParaRPr lang="en-US" sz="14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latin typeface="Arial"/>
                <a:cs typeface="Arial"/>
              </a:rPr>
              <a:t>   - Prove that the</a:t>
            </a:r>
            <a:r>
              <a:rPr lang="en-US" sz="2800" dirty="0">
                <a:latin typeface="Arial"/>
                <a:cs typeface="Arial"/>
              </a:rPr>
              <a:t> </a:t>
            </a:r>
            <a:r>
              <a:rPr lang="en-US" sz="2800" b="1" dirty="0">
                <a:latin typeface="Arial"/>
                <a:cs typeface="Arial"/>
              </a:rPr>
              <a:t>first</a:t>
            </a:r>
            <a:r>
              <a:rPr lang="en-US" sz="2800" dirty="0">
                <a:latin typeface="Arial"/>
                <a:cs typeface="Arial"/>
              </a:rPr>
              <a:t> statement in the 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infinite </a:t>
            </a:r>
            <a:r>
              <a:rPr lang="en-US" sz="2800" dirty="0">
                <a:latin typeface="Arial"/>
                <a:cs typeface="Arial"/>
              </a:rPr>
              <a:t>sequence of statements is </a:t>
            </a:r>
            <a:r>
              <a:rPr lang="en-US" sz="2800" dirty="0" smtClean="0">
                <a:latin typeface="Arial"/>
                <a:cs typeface="Arial"/>
              </a:rPr>
              <a:t>true</a:t>
            </a:r>
          </a:p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(Base case)</a:t>
            </a:r>
          </a:p>
          <a:p>
            <a:pPr marL="0" indent="0">
              <a:buNone/>
            </a:pPr>
            <a:endParaRPr lang="en-US" sz="14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latin typeface="Arial"/>
                <a:cs typeface="Arial"/>
              </a:rPr>
              <a:t>   - Prove </a:t>
            </a:r>
            <a:r>
              <a:rPr lang="en-US" sz="2800" dirty="0">
                <a:latin typeface="Arial"/>
                <a:cs typeface="Arial"/>
              </a:rPr>
              <a:t>that if </a:t>
            </a:r>
            <a:r>
              <a:rPr lang="en-US" sz="2800" b="1" dirty="0">
                <a:latin typeface="Arial"/>
                <a:cs typeface="Arial"/>
              </a:rPr>
              <a:t>any one</a:t>
            </a:r>
            <a:r>
              <a:rPr lang="en-US" sz="2800" dirty="0">
                <a:latin typeface="Arial"/>
                <a:cs typeface="Arial"/>
              </a:rPr>
              <a:t> statement in the 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infinite </a:t>
            </a:r>
            <a:r>
              <a:rPr lang="en-US" sz="2800" dirty="0">
                <a:latin typeface="Arial"/>
                <a:cs typeface="Arial"/>
              </a:rPr>
              <a:t>sequence of statements is true, 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then </a:t>
            </a:r>
            <a:r>
              <a:rPr lang="en-US" sz="2800" dirty="0">
                <a:latin typeface="Arial"/>
                <a:cs typeface="Arial"/>
              </a:rPr>
              <a:t>so is the </a:t>
            </a:r>
            <a:r>
              <a:rPr lang="en-US" sz="2800" b="1" dirty="0">
                <a:latin typeface="Arial"/>
                <a:cs typeface="Arial"/>
              </a:rPr>
              <a:t>next</a:t>
            </a:r>
            <a:r>
              <a:rPr lang="en-US" sz="2800" dirty="0">
                <a:latin typeface="Arial"/>
                <a:cs typeface="Arial"/>
              </a:rPr>
              <a:t> one</a:t>
            </a:r>
            <a:r>
              <a:rPr lang="en-US" sz="2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(Inductive case)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05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Induction Review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/>
                <a:cs typeface="Arial"/>
              </a:rPr>
              <a:t>Proof by </a:t>
            </a:r>
            <a:r>
              <a:rPr lang="en-US" b="1" dirty="0" smtClean="0">
                <a:latin typeface="Arial"/>
                <a:cs typeface="Arial"/>
              </a:rPr>
              <a:t>Induction</a:t>
            </a:r>
          </a:p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   </a:t>
            </a:r>
            <a:r>
              <a:rPr lang="en-US" sz="2800" dirty="0" smtClean="0">
                <a:latin typeface="Arial"/>
                <a:cs typeface="Arial"/>
              </a:rPr>
              <a:t>To prove statement </a:t>
            </a:r>
            <a:r>
              <a:rPr lang="en-US" sz="2800" dirty="0" smtClean="0">
                <a:solidFill>
                  <a:srgbClr val="31859C"/>
                </a:solidFill>
                <a:latin typeface="Arial"/>
                <a:cs typeface="Arial"/>
              </a:rPr>
              <a:t>P</a:t>
            </a:r>
            <a:r>
              <a:rPr lang="en-US" sz="2800" dirty="0" smtClean="0">
                <a:latin typeface="Arial"/>
                <a:cs typeface="Arial"/>
              </a:rPr>
              <a:t>(n),</a:t>
            </a:r>
          </a:p>
          <a:p>
            <a:pPr marL="0" indent="0">
              <a:buNone/>
            </a:pPr>
            <a:endParaRPr lang="en-US" sz="14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- </a:t>
            </a:r>
            <a:r>
              <a:rPr lang="en-US" u="sng" dirty="0" smtClean="0">
                <a:latin typeface="Arial"/>
                <a:cs typeface="Arial"/>
              </a:rPr>
              <a:t>Base Case</a:t>
            </a:r>
            <a:r>
              <a:rPr lang="en-US" dirty="0" smtClean="0">
                <a:latin typeface="Arial"/>
                <a:cs typeface="Arial"/>
              </a:rPr>
              <a:t>: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Prove that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P</a:t>
            </a:r>
            <a:r>
              <a:rPr lang="en-US" sz="2800" dirty="0" smtClean="0">
                <a:latin typeface="Arial"/>
                <a:cs typeface="Arial"/>
              </a:rPr>
              <a:t>(1) is true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- </a:t>
            </a:r>
            <a:r>
              <a:rPr lang="en-US" u="sng" dirty="0" smtClean="0">
                <a:solidFill>
                  <a:prstClr val="black"/>
                </a:solidFill>
                <a:latin typeface="Arial"/>
                <a:cs typeface="Arial"/>
              </a:rPr>
              <a:t>Inductive Case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:</a:t>
            </a: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Assuming </a:t>
            </a:r>
            <a:r>
              <a:rPr lang="en-US" sz="2800" dirty="0" smtClean="0">
                <a:solidFill>
                  <a:srgbClr val="31859C"/>
                </a:solidFill>
                <a:latin typeface="Arial"/>
                <a:cs typeface="Arial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(k) is true,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prove that </a:t>
            </a:r>
            <a:r>
              <a:rPr lang="en-US" sz="2800" dirty="0" smtClean="0">
                <a:solidFill>
                  <a:srgbClr val="31859C"/>
                </a:solidFill>
                <a:latin typeface="Arial"/>
                <a:cs typeface="Arial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(k+1) is true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8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Recurrence Relations</a:t>
            </a:r>
            <a:r>
              <a:rPr lang="en-US" sz="4800" i="0" dirty="0" smtClean="0"/>
              <a:t/>
            </a:r>
            <a:br>
              <a:rPr lang="en-US" sz="4800" i="0" dirty="0" smtClean="0"/>
            </a:br>
            <a:endParaRPr lang="en-US" sz="4800" i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37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Recurrence Relations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/>
                <a:cs typeface="Arial"/>
              </a:rPr>
              <a:t>R</a:t>
            </a:r>
            <a:r>
              <a:rPr lang="en-US" b="1" dirty="0" smtClean="0">
                <a:latin typeface="Arial"/>
                <a:cs typeface="Arial"/>
              </a:rPr>
              <a:t>ecursively defines a Sequence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Example: 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latin typeface="Arial"/>
                <a:cs typeface="Arial"/>
              </a:rPr>
              <a:t>(n) =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latin typeface="Arial"/>
                <a:cs typeface="Arial"/>
              </a:rPr>
              <a:t>(n-1) + 3,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latin typeface="Arial"/>
                <a:cs typeface="Arial"/>
              </a:rPr>
              <a:t>(1) = 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                              ^ Has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latin typeface="Arial"/>
                <a:cs typeface="Arial"/>
              </a:rPr>
              <a:t>(x) in definition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Solving Recurrence Relation</a:t>
            </a: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 Eliminate recursive part in definition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= Find “Closed Form”</a:t>
            </a:r>
          </a:p>
          <a:p>
            <a:pPr marL="0" indent="0">
              <a:buNone/>
            </a:pPr>
            <a:r>
              <a:rPr lang="en-US" sz="2800" b="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-</a:t>
            </a:r>
            <a:r>
              <a:rPr lang="en-US" sz="2800" dirty="0" smtClean="0">
                <a:latin typeface="Arial"/>
                <a:cs typeface="Arial"/>
              </a:rPr>
              <a:t>	 Example: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latin typeface="Arial"/>
                <a:cs typeface="Arial"/>
              </a:rPr>
              <a:t>(n) = 3n + 2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980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Recurrence Relations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Expansion Method example</a:t>
            </a: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 Solve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(n) =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(n-1) + 2n – 1,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(1) = 1</a:t>
            </a: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(n)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(n-1) + 2n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(n-1) =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n-1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-1) + 2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n-1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– 1 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 =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(n-2) + 2(n-1) – 1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(n-2)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-2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-1)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</a:t>
            </a:r>
            <a:r>
              <a:rPr lang="en-US" sz="2800" dirty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-2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– 1 </a:t>
            </a: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             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-3)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-2)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– 1</a:t>
            </a:r>
          </a:p>
          <a:p>
            <a:pPr marL="0" indent="0">
              <a:buNone/>
            </a:pP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679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Section Agenda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751979"/>
            <a:ext cx="8229600" cy="4374184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Bugs &amp; Testing </a:t>
            </a:r>
          </a:p>
          <a:p>
            <a:r>
              <a:rPr lang="en-US" dirty="0">
                <a:latin typeface="Arial"/>
                <a:cs typeface="Arial"/>
              </a:rPr>
              <a:t>Induction </a:t>
            </a:r>
            <a:r>
              <a:rPr lang="en-US" dirty="0" smtClean="0">
                <a:latin typeface="Arial"/>
                <a:cs typeface="Arial"/>
              </a:rPr>
              <a:t>Review</a:t>
            </a:r>
          </a:p>
          <a:p>
            <a:r>
              <a:rPr lang="en-US" dirty="0" smtClean="0">
                <a:latin typeface="Arial"/>
                <a:cs typeface="Arial"/>
              </a:rPr>
              <a:t>Recurrence Relations</a:t>
            </a:r>
          </a:p>
          <a:p>
            <a:r>
              <a:rPr lang="en-US" dirty="0" smtClean="0">
                <a:latin typeface="Arial"/>
                <a:cs typeface="Arial"/>
              </a:rPr>
              <a:t>Asymptotic Analysis</a:t>
            </a:r>
          </a:p>
          <a:p>
            <a:r>
              <a:rPr lang="en-US" dirty="0" smtClean="0">
                <a:latin typeface="Arial"/>
                <a:cs typeface="Arial"/>
              </a:rPr>
              <a:t>Homework Tips &amp; Questions</a:t>
            </a:r>
          </a:p>
        </p:txBody>
      </p:sp>
    </p:spTree>
    <p:extLst>
      <p:ext uri="{BB962C8B-B14F-4D97-AF65-F5344CB8AC3E}">
        <p14:creationId xmlns:p14="http://schemas.microsoft.com/office/powerpoint/2010/main" val="11809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Recurrence Relations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Expansion Method example</a:t>
            </a: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(n)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(n-1) + 2n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(n-1) =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(n-2) + 2(n-1) – 1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(n-2)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-3)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-2)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</a:p>
          <a:p>
            <a:pPr marL="0" indent="0">
              <a:buNone/>
            </a:pP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 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   = 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(n-2) + 2(n-1)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+ 2n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  =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(n-2) + 2(n-1) + 2n – 2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   = 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(n-3) + 2(n-2)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+ 2(n-1) + 2n – 2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=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(n-3) + 2(n-2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+ 2(n-1) + 2n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               </a:t>
            </a: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</a:t>
            </a: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411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Recurrence Relations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686800" cy="49216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Expansion Method example</a:t>
            </a: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(n)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(n-1) + 2n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(n)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(n-2) + 2(n-1) + 2n – 2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(n)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(n-3) + 2(n-2) + 2(n-1) + 2n – 3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             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…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 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   =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lang="en-US" sz="2800" dirty="0" smtClean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[2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-(</a:t>
            </a:r>
            <a:r>
              <a:rPr lang="en-US" sz="2800" dirty="0" smtClean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-1)) + …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+ 2(n-1) 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2n] – </a:t>
            </a:r>
            <a:r>
              <a:rPr lang="en-US" sz="2800" dirty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endParaRPr lang="en-US" sz="2800" dirty="0" smtClean="0">
              <a:solidFill>
                <a:srgbClr val="008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</a:t>
            </a:r>
            <a:r>
              <a:rPr lang="en-US" sz="2800" dirty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) + [2(n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lang="en-US" sz="2800" dirty="0" smtClean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… + 2(n-1) + 2n] – </a:t>
            </a:r>
            <a:r>
              <a:rPr lang="en-US" sz="2800" dirty="0">
                <a:solidFill>
                  <a:srgbClr val="008000"/>
                </a:solidFill>
                <a:latin typeface="Arial"/>
                <a:cs typeface="Arial"/>
              </a:rPr>
              <a:t>k</a:t>
            </a: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</a:t>
            </a: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739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Recurrence Relations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686800" cy="49216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Expansion Method example</a:t>
            </a: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</a:t>
            </a:r>
            <a:r>
              <a:rPr lang="en-US" sz="2800" dirty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) + [2(n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lang="en-US" sz="2800" dirty="0" smtClean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… + 2(n-1) + 2n] – </a:t>
            </a:r>
            <a:r>
              <a:rPr lang="en-US" sz="2800" dirty="0">
                <a:solidFill>
                  <a:srgbClr val="008000"/>
                </a:solidFill>
                <a:latin typeface="Arial"/>
                <a:cs typeface="Arial"/>
              </a:rPr>
              <a:t>k</a:t>
            </a:r>
          </a:p>
          <a:p>
            <a:pPr marL="0" indent="0">
              <a:buNone/>
            </a:pP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When expanded all the way down,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</a:t>
            </a:r>
            <a:r>
              <a:rPr lang="en-US" sz="2800" dirty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n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lang="en-US" sz="2800" dirty="0" smtClean="0">
                <a:solidFill>
                  <a:srgbClr val="008000"/>
                </a:solidFill>
                <a:latin typeface="Arial"/>
                <a:cs typeface="Arial"/>
              </a:rPr>
              <a:t>k </a:t>
            </a:r>
            <a:r>
              <a:rPr lang="en-US" sz="2800" dirty="0" smtClean="0">
                <a:latin typeface="Arial"/>
                <a:cs typeface="Arial"/>
              </a:rPr>
              <a:t>= 1, </a:t>
            </a:r>
            <a:r>
              <a:rPr lang="en-US" sz="2800" dirty="0" smtClean="0">
                <a:solidFill>
                  <a:srgbClr val="008000"/>
                </a:solidFill>
                <a:latin typeface="Arial"/>
                <a:cs typeface="Arial"/>
              </a:rPr>
              <a:t>k</a:t>
            </a:r>
            <a:r>
              <a:rPr lang="en-US" sz="2800" dirty="0" smtClean="0">
                <a:latin typeface="Arial"/>
                <a:cs typeface="Arial"/>
              </a:rPr>
              <a:t> = n-1</a:t>
            </a: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 smtClean="0">
                <a:latin typeface="Arial"/>
                <a:cs typeface="Arial"/>
              </a:rPr>
              <a:t>n-1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[2(n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n-1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+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1) + … + 2(n-1) </a:t>
            </a: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  +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2n]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– 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[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n-1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]</a:t>
            </a:r>
            <a:endParaRPr lang="en-US" sz="2800" dirty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=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 smtClean="0">
                <a:latin typeface="Arial"/>
                <a:cs typeface="Arial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[2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… + 2(n-1) + 2n]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n + 1  </a:t>
            </a: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642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Recurrence Relations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686800" cy="49216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Expansion Method example</a:t>
            </a:r>
            <a:r>
              <a:rPr lang="en-US" sz="2800" dirty="0" smtClean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 smtClean="0">
                <a:latin typeface="Arial"/>
                <a:cs typeface="Arial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[2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… + 2(n-1) + 2n]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n + 1  </a:t>
            </a: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latin typeface="Arial"/>
                <a:cs typeface="Arial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) 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2[2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… 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n-1) 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] – n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+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1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           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latin typeface="Arial"/>
                <a:cs typeface="Arial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) 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2[(n+1)(n/2) -1]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– n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+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1 </a:t>
            </a: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latin typeface="Arial"/>
                <a:cs typeface="Arial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) 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n+1)(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n) - 2 –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n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+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1 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latin typeface="Arial"/>
                <a:cs typeface="Arial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+ (n</a:t>
            </a:r>
            <a:r>
              <a:rPr lang="en-US" sz="2800" baseline="30000" dirty="0" smtClean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+n)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– n -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1 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sz="2800" dirty="0">
                <a:latin typeface="Arial"/>
                <a:cs typeface="Arial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) 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2800" baseline="30000" dirty="0" smtClean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–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1 </a:t>
            </a: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             = </a:t>
            </a:r>
            <a:r>
              <a:rPr lang="en-US" sz="2800" dirty="0" smtClean="0">
                <a:latin typeface="Arial"/>
                <a:cs typeface="Arial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n</a:t>
            </a:r>
            <a:r>
              <a:rPr lang="en-US" sz="2800" baseline="30000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    =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2800" baseline="30000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210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Recurrence Relations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686800" cy="49216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Expansion Method example  </a:t>
            </a:r>
            <a:r>
              <a:rPr lang="en-US" b="1" u="sng" dirty="0" smtClean="0">
                <a:solidFill>
                  <a:srgbClr val="FF0000"/>
                </a:solidFill>
                <a:latin typeface="Arial"/>
                <a:cs typeface="Arial"/>
              </a:rPr>
              <a:t>Check it!</a:t>
            </a:r>
            <a:r>
              <a:rPr lang="en-US" sz="2800" u="sng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 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(n-1) + 2n – 1,   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(1) =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 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=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2800" baseline="30000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(1) = </a:t>
            </a:r>
            <a:r>
              <a:rPr lang="en-US" sz="2800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rgbClr val="953735"/>
                </a:solidFill>
                <a:latin typeface="Arial"/>
                <a:cs typeface="Arial"/>
              </a:rPr>
              <a:t>                                     </a:t>
            </a:r>
            <a:r>
              <a:rPr lang="en-US" sz="2800" dirty="0" smtClean="0">
                <a:latin typeface="Arial"/>
                <a:cs typeface="Arial"/>
              </a:rPr>
              <a:t>same as 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lang="en-US" sz="2800" baseline="30000" dirty="0" smtClean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lang="en-US" sz="2800" baseline="30000" dirty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(2) 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(1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) +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2(2)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–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1 = 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4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</a:t>
            </a:r>
            <a:r>
              <a:rPr lang="en-US" sz="2800" dirty="0" smtClean="0">
                <a:latin typeface="Arial"/>
                <a:cs typeface="Arial"/>
              </a:rPr>
              <a:t>same </a:t>
            </a:r>
            <a:r>
              <a:rPr lang="en-US" sz="2800" dirty="0">
                <a:latin typeface="Arial"/>
                <a:cs typeface="Arial"/>
              </a:rPr>
              <a:t>as </a:t>
            </a:r>
            <a:r>
              <a:rPr lang="en-US" sz="2800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lang="en-US" sz="2800" baseline="30000" dirty="0" smtClean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lang="en-US" sz="2800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(3) 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(2)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(3)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– 1 = 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9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  </a:t>
            </a:r>
            <a:r>
              <a:rPr lang="en-US" sz="2800" dirty="0" smtClean="0">
                <a:latin typeface="Arial"/>
                <a:cs typeface="Arial"/>
              </a:rPr>
              <a:t>same </a:t>
            </a:r>
            <a:r>
              <a:rPr lang="en-US" sz="2800" dirty="0">
                <a:latin typeface="Arial"/>
                <a:cs typeface="Arial"/>
              </a:rPr>
              <a:t>as </a:t>
            </a:r>
            <a:r>
              <a:rPr lang="en-US" sz="2800" dirty="0">
                <a:solidFill>
                  <a:srgbClr val="0000FF"/>
                </a:solidFill>
                <a:latin typeface="Arial"/>
                <a:cs typeface="Arial"/>
              </a:rPr>
              <a:t>3</a:t>
            </a:r>
            <a:r>
              <a:rPr lang="en-US" sz="2800" baseline="30000" dirty="0" smtClean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lang="en-US" sz="2800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(4) 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= </a:t>
            </a:r>
            <a:r>
              <a:rPr lang="en-US" sz="2800" dirty="0">
                <a:solidFill>
                  <a:srgbClr val="953735"/>
                </a:solidFill>
                <a:latin typeface="Arial"/>
                <a:cs typeface="Arial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(3)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+ 2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(4)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– 1 = 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16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  </a:t>
            </a:r>
            <a:r>
              <a:rPr lang="en-US" sz="2800" dirty="0" smtClean="0">
                <a:latin typeface="Arial"/>
                <a:cs typeface="Arial"/>
              </a:rPr>
              <a:t>same </a:t>
            </a:r>
            <a:r>
              <a:rPr lang="en-US" sz="2800" dirty="0">
                <a:latin typeface="Arial"/>
                <a:cs typeface="Arial"/>
              </a:rPr>
              <a:t>as </a:t>
            </a:r>
            <a:r>
              <a:rPr lang="en-US" sz="2800" dirty="0">
                <a:solidFill>
                  <a:srgbClr val="0000FF"/>
                </a:solidFill>
                <a:latin typeface="Arial"/>
                <a:cs typeface="Arial"/>
              </a:rPr>
              <a:t>4</a:t>
            </a:r>
            <a:r>
              <a:rPr lang="en-US" sz="2800" baseline="30000" dirty="0" smtClean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lang="en-US" sz="2800" baseline="30000" dirty="0">
              <a:solidFill>
                <a:srgbClr val="0000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624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Asymptotic Analysis</a:t>
            </a:r>
            <a:r>
              <a:rPr lang="en-US" sz="4800" i="0" dirty="0" smtClean="0"/>
              <a:t/>
            </a:r>
            <a:br>
              <a:rPr lang="en-US" sz="4800" i="0" dirty="0" smtClean="0"/>
            </a:br>
            <a:endParaRPr lang="en-US" sz="4800" i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8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77876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Asymptotic Analysis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418770"/>
            <a:ext cx="8363599" cy="518522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Describe Limiting behavior of F(n)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Characterize growth rate of F(n) </a:t>
            </a: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 Use O(g(n)), </a:t>
            </a:r>
            <a:r>
              <a:rPr lang="en-US" sz="2800" i="1" dirty="0" err="1"/>
              <a:t>Ω</a:t>
            </a:r>
            <a:r>
              <a:rPr lang="en-US" sz="2800" dirty="0" smtClean="0">
                <a:latin typeface="Arial"/>
                <a:cs typeface="Arial"/>
              </a:rPr>
              <a:t>(g(n)), </a:t>
            </a:r>
            <a:r>
              <a:rPr lang="en-US" sz="2800" i="1" dirty="0" err="1"/>
              <a:t>Θ</a:t>
            </a:r>
            <a:r>
              <a:rPr lang="en-US" sz="2800" dirty="0" smtClean="0">
                <a:latin typeface="Arial"/>
                <a:cs typeface="Arial"/>
              </a:rPr>
              <a:t>(g(n)) </a:t>
            </a:r>
            <a:r>
              <a:rPr lang="en-US" sz="2800" dirty="0">
                <a:latin typeface="Arial"/>
                <a:cs typeface="Arial"/>
              </a:rPr>
              <a:t>for set of </a:t>
            </a:r>
            <a:r>
              <a:rPr lang="en-US" sz="2800" dirty="0" smtClean="0">
                <a:latin typeface="Arial"/>
                <a:cs typeface="Arial"/>
              </a:rPr>
              <a:t>functions </a:t>
            </a:r>
          </a:p>
          <a:p>
            <a:pPr marL="0" indent="0">
              <a:buNone/>
            </a:pPr>
            <a:r>
              <a:rPr lang="en-US" sz="2800" dirty="0" smtClean="0">
                <a:latin typeface="Arial"/>
                <a:cs typeface="Arial"/>
              </a:rPr>
              <a:t>     with </a:t>
            </a:r>
            <a:r>
              <a:rPr lang="en-US" sz="2800" dirty="0">
                <a:latin typeface="Arial"/>
                <a:cs typeface="Arial"/>
              </a:rPr>
              <a:t>asymptotic behavior , </a:t>
            </a:r>
            <a:r>
              <a:rPr lang="en-US" sz="2800" dirty="0" smtClean="0">
                <a:latin typeface="Arial"/>
                <a:cs typeface="Arial"/>
              </a:rPr>
              <a:t>,  &amp; </a:t>
            </a:r>
            <a:r>
              <a:rPr lang="en-US" sz="2800" dirty="0">
                <a:latin typeface="Arial"/>
                <a:cs typeface="Arial"/>
              </a:rPr>
              <a:t></a:t>
            </a:r>
            <a:r>
              <a:rPr lang="en-US" sz="2800" dirty="0" smtClean="0">
                <a:latin typeface="Arial"/>
                <a:cs typeface="Arial"/>
              </a:rPr>
              <a:t>  </a:t>
            </a:r>
            <a:r>
              <a:rPr lang="en-US" sz="2800" dirty="0">
                <a:latin typeface="Arial"/>
                <a:cs typeface="Arial"/>
              </a:rPr>
              <a:t>to </a:t>
            </a:r>
            <a:r>
              <a:rPr lang="en-US" sz="2800" dirty="0" smtClean="0">
                <a:latin typeface="Arial"/>
                <a:cs typeface="Arial"/>
              </a:rPr>
              <a:t>g(</a:t>
            </a:r>
            <a:r>
              <a:rPr lang="en-US" sz="2800" dirty="0">
                <a:latin typeface="Arial"/>
                <a:cs typeface="Arial"/>
              </a:rPr>
              <a:t>n) </a:t>
            </a: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6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r>
              <a:rPr lang="en-US" b="1" dirty="0">
                <a:latin typeface="Arial"/>
                <a:cs typeface="Arial"/>
              </a:rPr>
              <a:t>Upper Bound:   O(n)</a:t>
            </a:r>
            <a:endParaRPr lang="en-US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f(n) </a:t>
            </a:r>
            <a:r>
              <a:rPr lang="en-US" sz="2800" i="1" dirty="0"/>
              <a:t>∈  </a:t>
            </a:r>
            <a:r>
              <a:rPr lang="en-US" sz="2800" dirty="0">
                <a:latin typeface="Arial"/>
                <a:cs typeface="Arial"/>
              </a:rPr>
              <a:t>O(g(n))  if and only if 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there exist positive </a:t>
            </a:r>
            <a:r>
              <a:rPr lang="en-US" sz="2800" dirty="0">
                <a:latin typeface="Arial"/>
                <a:cs typeface="Arial"/>
              </a:rPr>
              <a:t>constants 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c </a:t>
            </a:r>
            <a:r>
              <a:rPr lang="en-US" sz="2800" dirty="0">
                <a:latin typeface="Arial"/>
                <a:cs typeface="Arial"/>
              </a:rPr>
              <a:t>and n</a:t>
            </a:r>
            <a:r>
              <a:rPr lang="en-US" sz="2800" baseline="-25000" dirty="0">
                <a:latin typeface="Arial"/>
                <a:cs typeface="Arial"/>
              </a:rPr>
              <a:t>0</a:t>
            </a:r>
            <a:r>
              <a:rPr lang="en-US" sz="2800" dirty="0">
                <a:latin typeface="Arial"/>
                <a:cs typeface="Arial"/>
              </a:rPr>
              <a:t> such that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  </a:t>
            </a:r>
            <a:r>
              <a:rPr lang="en-US" sz="2800" dirty="0">
                <a:latin typeface="Arial"/>
                <a:cs typeface="Arial"/>
              </a:rPr>
              <a:t>f(n)   c*g(n) for all n</a:t>
            </a:r>
            <a:r>
              <a:rPr lang="en-US" sz="2800" baseline="-25000" dirty="0">
                <a:latin typeface="Arial"/>
                <a:cs typeface="Arial"/>
              </a:rPr>
              <a:t>0</a:t>
            </a:r>
            <a:r>
              <a:rPr lang="en-US" sz="2800" dirty="0">
                <a:latin typeface="Arial"/>
                <a:cs typeface="Arial"/>
              </a:rPr>
              <a:t>  n</a:t>
            </a: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5575905" y="4160762"/>
            <a:ext cx="3244894" cy="2443237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6011333" y="4338955"/>
            <a:ext cx="1442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n </a:t>
            </a:r>
            <a:r>
              <a:rPr lang="en-US" i="1" dirty="0"/>
              <a:t>∈</a:t>
            </a:r>
            <a:r>
              <a:rPr lang="en-US" dirty="0" smtClean="0"/>
              <a:t>  O(n)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3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77876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Asymptotic Analysis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551818"/>
            <a:ext cx="8363599" cy="518522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Lower </a:t>
            </a:r>
            <a:r>
              <a:rPr lang="en-US" b="1" dirty="0">
                <a:latin typeface="Arial"/>
                <a:cs typeface="Arial"/>
              </a:rPr>
              <a:t>Bound:   </a:t>
            </a:r>
            <a:r>
              <a:rPr lang="en-US" b="1" dirty="0" err="1" smtClean="0">
                <a:latin typeface="Arial"/>
                <a:cs typeface="Arial"/>
              </a:rPr>
              <a:t>Ω</a:t>
            </a:r>
            <a:r>
              <a:rPr lang="en-US" b="1" dirty="0" smtClean="0">
                <a:latin typeface="Arial"/>
                <a:cs typeface="Arial"/>
              </a:rPr>
              <a:t>(</a:t>
            </a:r>
            <a:r>
              <a:rPr lang="en-US" b="1" dirty="0">
                <a:latin typeface="Arial"/>
                <a:cs typeface="Arial"/>
              </a:rPr>
              <a:t>n)</a:t>
            </a:r>
            <a:endParaRPr lang="en-US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</a:t>
            </a:r>
            <a:r>
              <a:rPr lang="en-US" sz="2800" i="1" dirty="0"/>
              <a:t>∈  </a:t>
            </a:r>
            <a:r>
              <a:rPr lang="en-US" sz="2800" i="1" dirty="0" err="1" smtClean="0"/>
              <a:t>Ω</a:t>
            </a:r>
            <a:r>
              <a:rPr lang="en-US" sz="2800" dirty="0" smtClean="0">
                <a:latin typeface="Arial"/>
                <a:cs typeface="Arial"/>
              </a:rPr>
              <a:t>(</a:t>
            </a:r>
            <a:r>
              <a:rPr lang="en-US" sz="2800" dirty="0">
                <a:latin typeface="Arial"/>
                <a:cs typeface="Arial"/>
              </a:rPr>
              <a:t>g(n))  if and only 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if </a:t>
            </a:r>
            <a:r>
              <a:rPr lang="en-US" sz="2800" dirty="0">
                <a:latin typeface="Arial"/>
                <a:cs typeface="Arial"/>
              </a:rPr>
              <a:t>there </a:t>
            </a:r>
            <a:r>
              <a:rPr lang="en-US" sz="2800" dirty="0" smtClean="0">
                <a:latin typeface="Arial"/>
                <a:cs typeface="Arial"/>
              </a:rPr>
              <a:t>exist positive </a:t>
            </a:r>
            <a:r>
              <a:rPr lang="en-US" sz="2800" dirty="0">
                <a:latin typeface="Arial"/>
                <a:cs typeface="Arial"/>
              </a:rPr>
              <a:t>constants 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c </a:t>
            </a:r>
            <a:r>
              <a:rPr lang="en-US" sz="2800" dirty="0">
                <a:latin typeface="Arial"/>
                <a:cs typeface="Arial"/>
              </a:rPr>
              <a:t>and n</a:t>
            </a:r>
            <a:r>
              <a:rPr lang="en-US" sz="2800" baseline="-25000" dirty="0">
                <a:latin typeface="Arial"/>
                <a:cs typeface="Arial"/>
              </a:rPr>
              <a:t>0</a:t>
            </a:r>
            <a:r>
              <a:rPr lang="en-US" sz="2800" dirty="0">
                <a:latin typeface="Arial"/>
                <a:cs typeface="Arial"/>
              </a:rPr>
              <a:t> such that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 </a:t>
            </a:r>
            <a:r>
              <a:rPr lang="en-US" sz="2800" dirty="0">
                <a:latin typeface="Arial"/>
                <a:cs typeface="Arial"/>
              </a:rPr>
              <a:t>c*g(n</a:t>
            </a:r>
            <a:r>
              <a:rPr lang="en-US" sz="2800" dirty="0" smtClean="0">
                <a:latin typeface="Arial"/>
                <a:cs typeface="Arial"/>
              </a:rPr>
              <a:t>) </a:t>
            </a:r>
            <a:r>
              <a:rPr lang="en-US" sz="2800" dirty="0">
                <a:latin typeface="Arial"/>
                <a:cs typeface="Arial"/>
              </a:rPr>
              <a:t> f(n</a:t>
            </a:r>
            <a:r>
              <a:rPr lang="en-US" sz="2800" dirty="0" smtClean="0">
                <a:latin typeface="Arial"/>
                <a:cs typeface="Arial"/>
              </a:rPr>
              <a:t>) for </a:t>
            </a:r>
            <a:r>
              <a:rPr lang="en-US" sz="2800" dirty="0">
                <a:latin typeface="Arial"/>
                <a:cs typeface="Arial"/>
              </a:rPr>
              <a:t>all n</a:t>
            </a:r>
            <a:r>
              <a:rPr lang="en-US" sz="2800" baseline="-25000" dirty="0">
                <a:latin typeface="Arial"/>
                <a:cs typeface="Arial"/>
              </a:rPr>
              <a:t>0</a:t>
            </a:r>
            <a:r>
              <a:rPr lang="en-US" sz="2800" dirty="0">
                <a:latin typeface="Arial"/>
                <a:cs typeface="Arial"/>
              </a:rPr>
              <a:t>  </a:t>
            </a:r>
            <a:r>
              <a:rPr lang="en-US" sz="2800" dirty="0" smtClean="0">
                <a:latin typeface="Arial"/>
                <a:cs typeface="Arial"/>
              </a:rPr>
              <a:t>n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r>
              <a:rPr lang="en-US" b="1" dirty="0">
                <a:latin typeface="Arial"/>
                <a:cs typeface="Arial"/>
              </a:rPr>
              <a:t>Tight Bound:   </a:t>
            </a:r>
            <a:r>
              <a:rPr lang="en-US" b="1" dirty="0" err="1">
                <a:latin typeface="Arial"/>
                <a:cs typeface="Arial"/>
              </a:rPr>
              <a:t>Θ</a:t>
            </a:r>
            <a:r>
              <a:rPr lang="en-US" b="1" dirty="0">
                <a:latin typeface="Arial"/>
                <a:cs typeface="Arial"/>
              </a:rPr>
              <a:t>(n)</a:t>
            </a:r>
            <a:endParaRPr lang="en-US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f(n) </a:t>
            </a:r>
            <a:r>
              <a:rPr lang="en-US" sz="2800" i="1" dirty="0"/>
              <a:t>∈  </a:t>
            </a:r>
            <a:r>
              <a:rPr lang="en-US" sz="2800" i="1" dirty="0" err="1"/>
              <a:t>Θ</a:t>
            </a:r>
            <a:r>
              <a:rPr lang="en-US" sz="2800" dirty="0">
                <a:latin typeface="Arial"/>
                <a:cs typeface="Arial"/>
              </a:rPr>
              <a:t>(g(n))  if and only </a:t>
            </a:r>
            <a:r>
              <a:rPr lang="en-US" sz="2800" dirty="0" smtClean="0">
                <a:latin typeface="Arial"/>
                <a:cs typeface="Arial"/>
              </a:rPr>
              <a:t>if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f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</a:t>
            </a:r>
            <a:r>
              <a:rPr lang="en-US" sz="2800" i="1" dirty="0"/>
              <a:t>∈  </a:t>
            </a:r>
            <a:r>
              <a:rPr lang="en-US" sz="2800" i="1" dirty="0" err="1"/>
              <a:t>Ω</a:t>
            </a:r>
            <a:r>
              <a:rPr lang="en-US" sz="2800" dirty="0">
                <a:latin typeface="Arial"/>
                <a:cs typeface="Arial"/>
              </a:rPr>
              <a:t>(g(n)) </a:t>
            </a:r>
            <a:r>
              <a:rPr lang="en-US" sz="2800" dirty="0" smtClean="0">
                <a:latin typeface="Arial"/>
                <a:cs typeface="Arial"/>
              </a:rPr>
              <a:t> and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f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(n) </a:t>
            </a:r>
            <a:r>
              <a:rPr lang="en-US" sz="2800" i="1" dirty="0"/>
              <a:t>∈  </a:t>
            </a:r>
            <a:r>
              <a:rPr lang="en-US" sz="2800" dirty="0">
                <a:latin typeface="Arial"/>
                <a:cs typeface="Arial"/>
              </a:rPr>
              <a:t>O(g(n)) </a:t>
            </a:r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708953" y="1681238"/>
            <a:ext cx="3244894" cy="2443237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6083905" y="1856194"/>
            <a:ext cx="1548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n </a:t>
            </a:r>
            <a:r>
              <a:rPr lang="en-US" i="1" dirty="0"/>
              <a:t>∈</a:t>
            </a:r>
            <a:r>
              <a:rPr lang="en-US" dirty="0" smtClean="0"/>
              <a:t>  </a:t>
            </a:r>
            <a:r>
              <a:rPr lang="en-US" i="1" dirty="0" err="1" smtClean="0"/>
              <a:t>Ω</a:t>
            </a:r>
            <a:r>
              <a:rPr lang="en-US" dirty="0" smtClean="0"/>
              <a:t>(log n)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5708953" y="4390571"/>
            <a:ext cx="3244894" cy="2225524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7" name="TextBox 6"/>
          <p:cNvSpPr txBox="1"/>
          <p:nvPr>
            <p:custDataLst>
              <p:tags r:id="rId6"/>
            </p:custDataLst>
          </p:nvPr>
        </p:nvSpPr>
        <p:spPr>
          <a:xfrm>
            <a:off x="6011335" y="4428429"/>
            <a:ext cx="2217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5*log</a:t>
            </a:r>
            <a:r>
              <a:rPr lang="en-US" baseline="-25000" dirty="0" smtClean="0"/>
              <a:t>10</a:t>
            </a:r>
            <a:r>
              <a:rPr lang="en-US" dirty="0" smtClean="0"/>
              <a:t> n </a:t>
            </a:r>
            <a:r>
              <a:rPr lang="en-US" i="1" dirty="0"/>
              <a:t>∈</a:t>
            </a:r>
            <a:r>
              <a:rPr lang="en-US" dirty="0" smtClean="0"/>
              <a:t>  </a:t>
            </a:r>
            <a:r>
              <a:rPr lang="en-US" i="1" dirty="0" err="1" smtClean="0"/>
              <a:t>Θ</a:t>
            </a:r>
            <a:r>
              <a:rPr lang="en-US" dirty="0" smtClean="0"/>
              <a:t>(log 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8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77876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Asymptotic Analysis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551818"/>
            <a:ext cx="8363599" cy="518522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Ordering Growth rates (k = constant)</a:t>
            </a: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- Ignore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Low-Order terms &amp;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Coefficients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O</a:t>
            </a:r>
            <a:r>
              <a:rPr lang="en-US" sz="2800" dirty="0" smtClean="0">
                <a:latin typeface="Arial"/>
                <a:cs typeface="Arial"/>
              </a:rPr>
              <a:t>(k)          constant 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O(log n) </a:t>
            </a:r>
            <a:r>
              <a:rPr lang="en-US" sz="2800" dirty="0" smtClean="0">
                <a:latin typeface="Arial"/>
                <a:cs typeface="Arial"/>
              </a:rPr>
              <a:t>   logarithmic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                                                           Increasing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O(n) </a:t>
            </a:r>
            <a:r>
              <a:rPr lang="en-US" sz="2800" dirty="0" smtClean="0">
                <a:latin typeface="Arial"/>
                <a:cs typeface="Arial"/>
              </a:rPr>
              <a:t>         linear                                   Growth rate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O(</a:t>
            </a:r>
            <a:r>
              <a:rPr lang="en-US" sz="2800" dirty="0" err="1" smtClean="0">
                <a:latin typeface="Arial"/>
                <a:cs typeface="Arial"/>
              </a:rPr>
              <a:t>n</a:t>
            </a:r>
            <a:r>
              <a:rPr lang="en-US" sz="2800" baseline="30000" dirty="0" err="1" smtClean="0">
                <a:latin typeface="Arial"/>
                <a:cs typeface="Arial"/>
              </a:rPr>
              <a:t>k</a:t>
            </a:r>
            <a:r>
              <a:rPr lang="en-US" sz="2800" dirty="0" smtClean="0">
                <a:latin typeface="Arial"/>
                <a:cs typeface="Arial"/>
              </a:rPr>
              <a:t>)        polynomial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O(</a:t>
            </a:r>
            <a:r>
              <a:rPr lang="en-US" sz="2800" dirty="0" err="1" smtClean="0">
                <a:latin typeface="Arial"/>
                <a:cs typeface="Arial"/>
              </a:rPr>
              <a:t>k</a:t>
            </a:r>
            <a:r>
              <a:rPr lang="en-US" sz="2800" baseline="30000" dirty="0" err="1" smtClean="0">
                <a:latin typeface="Arial"/>
                <a:cs typeface="Arial"/>
              </a:rPr>
              <a:t>n</a:t>
            </a:r>
            <a:r>
              <a:rPr lang="en-US" sz="2800" dirty="0" smtClean="0">
                <a:latin typeface="Arial"/>
                <a:cs typeface="Arial"/>
              </a:rPr>
              <a:t>)        exponential (k </a:t>
            </a:r>
            <a:r>
              <a:rPr lang="en-US" sz="2800" dirty="0">
                <a:latin typeface="Arial"/>
                <a:cs typeface="Arial"/>
              </a:rPr>
              <a:t>&gt; 1)</a:t>
            </a:r>
          </a:p>
        </p:txBody>
      </p:sp>
      <p:sp>
        <p:nvSpPr>
          <p:cNvPr id="13" name="Rectangle 12"/>
          <p:cNvSpPr/>
          <p:nvPr>
            <p:custDataLst>
              <p:tags r:id="rId3"/>
            </p:custDataLst>
          </p:nvPr>
        </p:nvSpPr>
        <p:spPr>
          <a:xfrm>
            <a:off x="5962952" y="2854471"/>
            <a:ext cx="108858" cy="330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Isosceles Triangle 13"/>
          <p:cNvSpPr/>
          <p:nvPr>
            <p:custDataLst>
              <p:tags r:id="rId4"/>
            </p:custDataLst>
          </p:nvPr>
        </p:nvSpPr>
        <p:spPr>
          <a:xfrm rot="10800000">
            <a:off x="5757332" y="6011331"/>
            <a:ext cx="544287" cy="314476"/>
          </a:xfrm>
          <a:prstGeom prst="triangl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4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77876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Asymptotic Analysis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551818"/>
            <a:ext cx="8363599" cy="518522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Ordering Growth rates </a:t>
            </a: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41905" y="2238223"/>
            <a:ext cx="8708571" cy="4389967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246988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Bugs &amp; Testing</a:t>
            </a:r>
            <a:r>
              <a:rPr lang="en-US" sz="4800" i="0" dirty="0" smtClean="0"/>
              <a:t/>
            </a:r>
            <a:br>
              <a:rPr lang="en-US" sz="4800" i="0" dirty="0" smtClean="0"/>
            </a:br>
            <a:endParaRPr lang="en-US" sz="4800" i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2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77876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Asymptotic Analysis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455056"/>
            <a:ext cx="8363599" cy="518522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Ordering Growth rates </a:t>
            </a:r>
            <a:endParaRPr lang="en-US" sz="1200" dirty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log</a:t>
            </a:r>
            <a:r>
              <a:rPr lang="en-US" baseline="30000" dirty="0" err="1" smtClean="0"/>
              <a:t>k</a:t>
            </a:r>
            <a:r>
              <a:rPr lang="en-US" dirty="0" err="1" smtClean="0"/>
              <a:t>n</a:t>
            </a:r>
            <a:r>
              <a:rPr lang="en-US" dirty="0" smtClean="0"/>
              <a:t>  </a:t>
            </a:r>
            <a:r>
              <a:rPr lang="en-US" i="1" dirty="0"/>
              <a:t>∈</a:t>
            </a:r>
            <a:r>
              <a:rPr lang="en-US" dirty="0" smtClean="0"/>
              <a:t> O(</a:t>
            </a:r>
            <a:r>
              <a:rPr lang="en-US" dirty="0" err="1" smtClean="0"/>
              <a:t>n</a:t>
            </a:r>
            <a:r>
              <a:rPr lang="en-US" baseline="30000" dirty="0" err="1"/>
              <a:t>b</a:t>
            </a:r>
            <a:r>
              <a:rPr lang="en-US" dirty="0" smtClean="0"/>
              <a:t>)   if  1 &lt; k &amp; 0 &lt; b</a:t>
            </a:r>
          </a:p>
          <a:p>
            <a:pPr marL="457200" lvl="1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n</a:t>
            </a:r>
            <a:r>
              <a:rPr lang="en-US" baseline="30000" dirty="0" err="1" smtClean="0"/>
              <a:t>k</a:t>
            </a:r>
            <a:r>
              <a:rPr lang="en-US" dirty="0" smtClean="0"/>
              <a:t>        </a:t>
            </a:r>
            <a:r>
              <a:rPr lang="en-US" i="1" dirty="0"/>
              <a:t>∈</a:t>
            </a:r>
            <a:r>
              <a:rPr lang="en-US" dirty="0" smtClean="0"/>
              <a:t> </a:t>
            </a:r>
            <a:r>
              <a:rPr lang="en-US" dirty="0"/>
              <a:t>O</a:t>
            </a:r>
            <a:r>
              <a:rPr lang="en-US" dirty="0" smtClean="0"/>
              <a:t>(</a:t>
            </a:r>
            <a:r>
              <a:rPr lang="en-US" dirty="0" err="1"/>
              <a:t>b</a:t>
            </a:r>
            <a:r>
              <a:rPr lang="en-US" baseline="30000" dirty="0" err="1" smtClean="0"/>
              <a:t>n</a:t>
            </a:r>
            <a:r>
              <a:rPr lang="en-US" dirty="0" smtClean="0"/>
              <a:t>)   if  0 &lt; k &amp; 1 &lt; b 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b="1" dirty="0" smtClean="0">
                <a:latin typeface="Arial"/>
                <a:cs typeface="Arial"/>
              </a:rPr>
              <a:t>Ordering Example</a:t>
            </a:r>
          </a:p>
          <a:p>
            <a:pPr marL="0" indent="0">
              <a:buNone/>
            </a:pPr>
            <a:r>
              <a:rPr lang="en-US" dirty="0" smtClean="0"/>
              <a:t>     2n</a:t>
            </a:r>
            <a:r>
              <a:rPr lang="en-US" baseline="30000" dirty="0" smtClean="0"/>
              <a:t>100</a:t>
            </a:r>
            <a:r>
              <a:rPr lang="en-US" dirty="0" smtClean="0"/>
              <a:t> + 10n                 </a:t>
            </a:r>
            <a:r>
              <a:rPr lang="en-US" baseline="30000" dirty="0" smtClean="0"/>
              <a:t>                                        </a:t>
            </a: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     </a:t>
            </a:r>
            <a:r>
              <a:rPr lang="en-US" dirty="0"/>
              <a:t>2</a:t>
            </a:r>
            <a:r>
              <a:rPr lang="en-US" baseline="30000" dirty="0"/>
              <a:t>n/100 </a:t>
            </a:r>
            <a:r>
              <a:rPr lang="en-US" baseline="30000" dirty="0" smtClean="0"/>
              <a:t> </a:t>
            </a:r>
            <a:r>
              <a:rPr lang="en-US" dirty="0" smtClean="0"/>
              <a:t>+ </a:t>
            </a:r>
            <a:r>
              <a:rPr lang="en-US" dirty="0"/>
              <a:t>2</a:t>
            </a:r>
            <a:r>
              <a:rPr lang="en-US" baseline="30000" dirty="0"/>
              <a:t>n</a:t>
            </a:r>
            <a:r>
              <a:rPr lang="en-US" baseline="30000" dirty="0" smtClean="0"/>
              <a:t>/270                                                                                 </a:t>
            </a:r>
            <a:endParaRPr lang="en-US" baseline="30000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     1000n + log</a:t>
            </a:r>
            <a:r>
              <a:rPr lang="en-US" baseline="30000" dirty="0"/>
              <a:t>8</a:t>
            </a:r>
            <a:r>
              <a:rPr lang="en-US" dirty="0"/>
              <a:t> n            </a:t>
            </a:r>
            <a:r>
              <a:rPr lang="en-US" dirty="0" smtClean="0"/>
              <a:t>                          </a:t>
            </a:r>
            <a:endParaRPr lang="en-US" baseline="30000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     </a:t>
            </a:r>
            <a:r>
              <a:rPr lang="en-US" dirty="0" smtClean="0"/>
              <a:t>23785n</a:t>
            </a:r>
            <a:r>
              <a:rPr lang="en-US" baseline="30000" dirty="0" smtClean="0"/>
              <a:t>1</a:t>
            </a:r>
            <a:r>
              <a:rPr lang="en-US" baseline="30000" dirty="0"/>
              <a:t>/2 </a:t>
            </a:r>
            <a:r>
              <a:rPr lang="en-US" baseline="30000" dirty="0" smtClean="0"/>
              <a:t>                                                                                              </a:t>
            </a:r>
            <a:endParaRPr lang="en-US" baseline="30000" dirty="0"/>
          </a:p>
          <a:p>
            <a:pPr marL="0" indent="0">
              <a:buNone/>
            </a:pPr>
            <a:r>
              <a:rPr lang="en-US" dirty="0"/>
              <a:t>     1000 log</a:t>
            </a:r>
            <a:r>
              <a:rPr lang="en-US" baseline="30000" dirty="0"/>
              <a:t>10</a:t>
            </a:r>
            <a:r>
              <a:rPr lang="en-US" dirty="0"/>
              <a:t>n </a:t>
            </a:r>
            <a:r>
              <a:rPr lang="en-US" dirty="0" smtClean="0"/>
              <a:t>+ 1</a:t>
            </a:r>
            <a:r>
              <a:rPr lang="en-US" baseline="30000" dirty="0" smtClean="0"/>
              <a:t>n/300 </a:t>
            </a:r>
            <a:r>
              <a:rPr lang="en-US" dirty="0" smtClean="0"/>
              <a:t>                                          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457200" lvl="1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>
            <p:custDataLst>
              <p:tags r:id="rId3"/>
            </p:custDataLst>
          </p:nvPr>
        </p:nvSpPr>
        <p:spPr>
          <a:xfrm>
            <a:off x="4354285" y="4051905"/>
            <a:ext cx="774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</a:t>
            </a:r>
            <a:r>
              <a:rPr lang="en-US" sz="2800" baseline="30000" dirty="0" smtClean="0"/>
              <a:t>100</a:t>
            </a:r>
            <a:endParaRPr lang="en-US" sz="2800" dirty="0"/>
          </a:p>
        </p:txBody>
      </p:sp>
      <p:sp>
        <p:nvSpPr>
          <p:cNvPr id="6" name="TextBox 5"/>
          <p:cNvSpPr txBox="1"/>
          <p:nvPr>
            <p:custDataLst>
              <p:tags r:id="rId4"/>
            </p:custDataLst>
          </p:nvPr>
        </p:nvSpPr>
        <p:spPr>
          <a:xfrm>
            <a:off x="4354285" y="4575125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  <a:r>
              <a:rPr lang="en-US" sz="2800" baseline="30000" dirty="0"/>
              <a:t>n/100</a:t>
            </a:r>
            <a:endParaRPr lang="en-US" sz="2800" dirty="0"/>
          </a:p>
        </p:txBody>
      </p:sp>
      <p:sp>
        <p:nvSpPr>
          <p:cNvPr id="7" name="TextBox 6"/>
          <p:cNvSpPr txBox="1"/>
          <p:nvPr>
            <p:custDataLst>
              <p:tags r:id="rId5"/>
            </p:custDataLst>
          </p:nvPr>
        </p:nvSpPr>
        <p:spPr>
          <a:xfrm>
            <a:off x="4354285" y="5065288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</a:t>
            </a: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4378490" y="5564318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</a:t>
            </a:r>
            <a:r>
              <a:rPr lang="en-US" sz="2800" baseline="30000" dirty="0"/>
              <a:t>1/2</a:t>
            </a:r>
            <a:endParaRPr lang="en-US" sz="2800" dirty="0"/>
          </a:p>
        </p:txBody>
      </p:sp>
      <p:sp>
        <p:nvSpPr>
          <p:cNvPr id="9" name="TextBox 8"/>
          <p:cNvSpPr txBox="1"/>
          <p:nvPr>
            <p:custDataLst>
              <p:tags r:id="rId7"/>
            </p:custDataLst>
          </p:nvPr>
        </p:nvSpPr>
        <p:spPr>
          <a:xfrm>
            <a:off x="4373629" y="6120501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log</a:t>
            </a:r>
            <a:r>
              <a:rPr lang="en-US" sz="2800" baseline="30000" dirty="0"/>
              <a:t>10</a:t>
            </a:r>
            <a:r>
              <a:rPr lang="en-US" sz="2800" dirty="0"/>
              <a:t>n</a:t>
            </a: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6790234" y="6151951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6797494" y="5602841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>
            <p:custDataLst>
              <p:tags r:id="rId10"/>
            </p:custDataLst>
          </p:nvPr>
        </p:nvSpPr>
        <p:spPr>
          <a:xfrm>
            <a:off x="6804754" y="5102111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3" name="TextBox 12"/>
          <p:cNvSpPr txBox="1"/>
          <p:nvPr>
            <p:custDataLst>
              <p:tags r:id="rId11"/>
            </p:custDataLst>
          </p:nvPr>
        </p:nvSpPr>
        <p:spPr>
          <a:xfrm>
            <a:off x="6824109" y="4565096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>
            <p:custDataLst>
              <p:tags r:id="rId12"/>
            </p:custDataLst>
          </p:nvPr>
        </p:nvSpPr>
        <p:spPr>
          <a:xfrm>
            <a:off x="6831369" y="4003891"/>
            <a:ext cx="1081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2814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77876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Asymptotic Analysis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372884"/>
            <a:ext cx="8363599" cy="518522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Proof Example:   f(n)</a:t>
            </a:r>
            <a:r>
              <a:rPr lang="en-US" b="1" i="1" dirty="0"/>
              <a:t> </a:t>
            </a:r>
            <a:r>
              <a:rPr lang="en-US" b="1" i="1" dirty="0" smtClean="0"/>
              <a:t>∈  </a:t>
            </a:r>
            <a:r>
              <a:rPr lang="en-US" b="1" dirty="0" smtClean="0">
                <a:latin typeface="Arial"/>
                <a:cs typeface="Arial"/>
              </a:rPr>
              <a:t>O(g(n))</a:t>
            </a:r>
            <a:endParaRPr lang="en-US" b="1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-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Prove or disprove </a:t>
            </a:r>
            <a:r>
              <a:rPr lang="en-US" sz="2800" dirty="0" err="1" smtClean="0">
                <a:solidFill>
                  <a:prstClr val="black"/>
                </a:solidFill>
                <a:latin typeface="Arial"/>
                <a:cs typeface="Arial"/>
              </a:rPr>
              <a:t>nlog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n </a:t>
            </a:r>
            <a:r>
              <a:rPr lang="en-US" sz="2800" i="1" dirty="0"/>
              <a:t>∈  </a:t>
            </a:r>
            <a:r>
              <a:rPr lang="en-US" sz="2800" dirty="0" smtClean="0"/>
              <a:t>O</a:t>
            </a:r>
            <a:r>
              <a:rPr lang="en-US" sz="2800" dirty="0" smtClean="0">
                <a:latin typeface="Arial"/>
                <a:cs typeface="Arial"/>
              </a:rPr>
              <a:t>(3n) 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   </a:t>
            </a:r>
            <a:r>
              <a:rPr lang="en-US" sz="2800" dirty="0" err="1" smtClean="0">
                <a:solidFill>
                  <a:prstClr val="black"/>
                </a:solidFill>
                <a:latin typeface="Arial"/>
                <a:cs typeface="Arial"/>
              </a:rPr>
              <a:t>nlog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n      </a:t>
            </a:r>
            <a:r>
              <a:rPr lang="en-US" sz="2800" i="1" dirty="0" smtClean="0"/>
              <a:t>∈  </a:t>
            </a:r>
            <a:r>
              <a:rPr lang="en-US" sz="2800" dirty="0"/>
              <a:t>O</a:t>
            </a:r>
            <a:r>
              <a:rPr lang="en-US" sz="2800" dirty="0" smtClean="0">
                <a:latin typeface="Arial"/>
                <a:cs typeface="Arial"/>
              </a:rPr>
              <a:t>(3n</a:t>
            </a:r>
            <a:r>
              <a:rPr lang="en-US" sz="2800" dirty="0">
                <a:latin typeface="Arial"/>
                <a:cs typeface="Arial"/>
              </a:rPr>
              <a:t>) 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   </a:t>
            </a:r>
            <a:r>
              <a:rPr lang="en-US" sz="2800" dirty="0" err="1" smtClean="0">
                <a:solidFill>
                  <a:prstClr val="black"/>
                </a:solidFill>
                <a:latin typeface="Arial"/>
                <a:cs typeface="Arial"/>
              </a:rPr>
              <a:t>nlog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n</a:t>
            </a:r>
            <a:r>
              <a:rPr lang="en-US" sz="2800" dirty="0" smtClean="0">
                <a:latin typeface="Arial"/>
                <a:cs typeface="Arial"/>
              </a:rPr>
              <a:t>         </a:t>
            </a:r>
            <a:r>
              <a:rPr lang="en-US" sz="2800" dirty="0">
                <a:latin typeface="Arial"/>
                <a:cs typeface="Arial"/>
              </a:rPr>
              <a:t>c</a:t>
            </a:r>
            <a:r>
              <a:rPr lang="en-US" sz="2800" dirty="0" smtClean="0">
                <a:latin typeface="Arial"/>
                <a:cs typeface="Arial"/>
              </a:rPr>
              <a:t>*(3n),    for  0 &lt; c &amp;&amp;  0 &lt; n</a:t>
            </a:r>
            <a:r>
              <a:rPr lang="en-US" sz="2800" baseline="-25000" dirty="0" smtClean="0">
                <a:latin typeface="Arial"/>
                <a:cs typeface="Arial"/>
              </a:rPr>
              <a:t>0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>
                <a:latin typeface="Arial"/>
                <a:cs typeface="Arial"/>
              </a:rPr>
              <a:t> 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   (1/3)log n    c</a:t>
            </a: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 but as n </a:t>
            </a:r>
            <a:r>
              <a:rPr lang="en-US" sz="2800" i="1" dirty="0" smtClean="0"/>
              <a:t>→</a:t>
            </a:r>
            <a:r>
              <a:rPr lang="en-US" sz="2800" dirty="0" smtClean="0"/>
              <a:t> ∞, </a:t>
            </a:r>
            <a:r>
              <a:rPr lang="en-US" sz="2800" dirty="0" smtClean="0">
                <a:latin typeface="Arial"/>
                <a:cs typeface="Arial"/>
              </a:rPr>
              <a:t>log n </a:t>
            </a:r>
            <a:r>
              <a:rPr lang="en-US" sz="2800" i="1" dirty="0"/>
              <a:t>→</a:t>
            </a:r>
            <a:r>
              <a:rPr lang="en-US" sz="2800" dirty="0"/>
              <a:t> ∞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   Finite constant c always  greater than log n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 cannot exist, no matter </a:t>
            </a:r>
            <a:r>
              <a:rPr lang="en-US" sz="2800" dirty="0">
                <a:latin typeface="Arial"/>
                <a:cs typeface="Arial"/>
              </a:rPr>
              <a:t>what </a:t>
            </a:r>
            <a:r>
              <a:rPr lang="en-US" sz="2800" dirty="0" smtClean="0">
                <a:latin typeface="Arial"/>
                <a:cs typeface="Arial"/>
              </a:rPr>
              <a:t>n</a:t>
            </a:r>
            <a:r>
              <a:rPr lang="en-US" sz="2800" baseline="-25000" dirty="0" smtClean="0">
                <a:latin typeface="Arial"/>
                <a:cs typeface="Arial"/>
              </a:rPr>
              <a:t>0 </a:t>
            </a:r>
            <a:r>
              <a:rPr lang="en-US" sz="2800" dirty="0" smtClean="0">
                <a:latin typeface="Arial"/>
                <a:cs typeface="Arial"/>
              </a:rPr>
              <a:t>we choose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 </a:t>
            </a:r>
            <a:r>
              <a:rPr lang="en-US" sz="2800" dirty="0" err="1">
                <a:solidFill>
                  <a:prstClr val="black"/>
                </a:solidFill>
                <a:latin typeface="Arial"/>
                <a:cs typeface="Arial"/>
              </a:rPr>
              <a:t>nlog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n </a:t>
            </a:r>
            <a:r>
              <a:rPr lang="en-US" sz="2800" b="1" i="1" dirty="0" smtClean="0"/>
              <a:t>∉</a:t>
            </a:r>
            <a:r>
              <a:rPr lang="en-US" sz="2800" b="1" dirty="0"/>
              <a:t> </a:t>
            </a:r>
            <a:r>
              <a:rPr lang="en-US" sz="2800" i="1" dirty="0" smtClean="0"/>
              <a:t>  </a:t>
            </a:r>
            <a:r>
              <a:rPr lang="en-US" sz="2800" dirty="0"/>
              <a:t>O</a:t>
            </a:r>
            <a:r>
              <a:rPr lang="en-US" sz="2800" dirty="0">
                <a:latin typeface="Arial"/>
                <a:cs typeface="Arial"/>
              </a:rPr>
              <a:t>(3n) </a:t>
            </a:r>
          </a:p>
        </p:txBody>
      </p:sp>
    </p:spTree>
    <p:extLst>
      <p:ext uri="{BB962C8B-B14F-4D97-AF65-F5344CB8AC3E}">
        <p14:creationId xmlns:p14="http://schemas.microsoft.com/office/powerpoint/2010/main" val="28338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Homework Tips</a:t>
            </a:r>
            <a:r>
              <a:rPr lang="en-US" sz="4800" i="0" dirty="0" smtClean="0"/>
              <a:t/>
            </a:r>
            <a:br>
              <a:rPr lang="en-US" sz="4800" i="0" dirty="0" smtClean="0"/>
            </a:br>
            <a:endParaRPr lang="en-US" sz="4800" i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8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Homework Tips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Problem #1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Use formula in the book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(You don’t have to derive it by yourself)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Problem #2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 Use following rules: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1.                           which means</a:t>
            </a:r>
          </a:p>
          <a:p>
            <a:pPr marL="0" indent="0">
              <a:buNone/>
            </a:pP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2.   </a:t>
            </a:r>
            <a:r>
              <a:rPr lang="en-US" sz="2800" i="1" dirty="0" smtClean="0"/>
              <a:t> </a:t>
            </a:r>
            <a:endParaRPr lang="en-US" sz="28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6" name="Picture 5" descr="Screen Shot 2013-01-16 at 8.02.56 PM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62" y="5760659"/>
            <a:ext cx="6197600" cy="622300"/>
          </a:xfrm>
          <a:prstGeom prst="rect">
            <a:avLst/>
          </a:prstGeom>
        </p:spPr>
      </p:pic>
      <p:pic>
        <p:nvPicPr>
          <p:cNvPr id="7" name="Picture 6" descr="Screen Shot 2013-01-16 at 8.03.12 PM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62" y="4784574"/>
            <a:ext cx="2235200" cy="900188"/>
          </a:xfrm>
          <a:prstGeom prst="rect">
            <a:avLst/>
          </a:prstGeom>
        </p:spPr>
      </p:pic>
      <p:pic>
        <p:nvPicPr>
          <p:cNvPr id="8" name="Picture 7" descr="Screen Shot 2013-01-16 at 8.03.25 PM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112" y="4666947"/>
            <a:ext cx="2019300" cy="10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90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Homework Tips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Problem #3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f(n) x 10</a:t>
            </a:r>
            <a:r>
              <a:rPr lang="en-US" sz="2800" baseline="30000" dirty="0" smtClean="0">
                <a:latin typeface="Arial"/>
                <a:cs typeface="Arial"/>
              </a:rPr>
              <a:t>-6 </a:t>
            </a:r>
            <a:r>
              <a:rPr lang="en-US" sz="2800" dirty="0">
                <a:latin typeface="Arial"/>
                <a:cs typeface="Arial"/>
              </a:rPr>
              <a:t>sec </a:t>
            </a:r>
            <a:r>
              <a:rPr lang="en-US" sz="2800" dirty="0" smtClean="0">
                <a:latin typeface="Arial"/>
                <a:cs typeface="Arial"/>
              </a:rPr>
              <a:t>    t sec,  solve for n</a:t>
            </a:r>
            <a:endParaRPr lang="en-US" sz="2800" baseline="300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Problem #4  &lt;= Not </a:t>
            </a:r>
            <a:r>
              <a:rPr lang="en-US" b="1" smtClean="0">
                <a:solidFill>
                  <a:prstClr val="black"/>
                </a:solidFill>
                <a:latin typeface="Arial"/>
                <a:cs typeface="Arial"/>
              </a:rPr>
              <a:t>in this HW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 Remember that when you are proving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P(k+1), you are assuming P(k)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no matter how silly it is!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- Find flaw in inductive reasoning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66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Homework Tips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Problem #5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Use definitions and show you can/cannot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  find the constant c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Arial"/>
                <a:cs typeface="Arial"/>
              </a:rPr>
              <a:t>Problem #6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- Analyze runtime of each loop &amp; merge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  when appropriate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- Practice finding exact runtime when you can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/>
                <a:cs typeface="Arial"/>
              </a:rPr>
              <a:t>  - Think about maximum iteration of each loop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219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/>
                <a:cs typeface="Arial"/>
              </a:rPr>
              <a:t>Software Bugs</a:t>
            </a:r>
            <a:r>
              <a:rPr lang="en-US" dirty="0" smtClean="0">
                <a:latin typeface="Arial"/>
                <a:cs typeface="Arial"/>
              </a:rPr>
              <a:t>  </a:t>
            </a:r>
            <a:endParaRPr lang="en-US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- Error in a computer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program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latin typeface="Arial"/>
                <a:cs typeface="Arial"/>
              </a:rPr>
              <a:t>- Causes program to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 behave in unexpected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 ways</a:t>
            </a: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6" name="Picture 5" descr="bug1.jpe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784" y="1829038"/>
            <a:ext cx="3505200" cy="23241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 descr="bug3.jpeg"/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0" r="12769"/>
          <a:stretch/>
        </p:blipFill>
        <p:spPr>
          <a:xfrm>
            <a:off x="4928784" y="4271963"/>
            <a:ext cx="3505200" cy="1854200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36310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/>
                <a:cs typeface="Arial"/>
              </a:rPr>
              <a:t>Why Testing?</a:t>
            </a:r>
            <a:r>
              <a:rPr lang="en-US" dirty="0" smtClean="0">
                <a:latin typeface="Arial"/>
                <a:cs typeface="Arial"/>
              </a:rPr>
              <a:t>  </a:t>
            </a:r>
            <a:endParaRPr lang="en-US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   </a:t>
            </a:r>
            <a:r>
              <a:rPr lang="en-US" dirty="0" smtClean="0">
                <a:latin typeface="Arial"/>
                <a:cs typeface="Arial"/>
              </a:rPr>
              <a:t>Bugs can be costly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Cost points in homework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-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Can cost $$$ and even life (Therac-25)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/>
                <a:cs typeface="Arial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</a:t>
            </a:r>
            <a:r>
              <a:rPr lang="en-US" dirty="0" smtClean="0">
                <a:latin typeface="Arial"/>
                <a:cs typeface="Arial"/>
              </a:rPr>
              <a:t>Interesting Bug References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List </a:t>
            </a:r>
            <a:r>
              <a:rPr lang="en-US" sz="2800" dirty="0">
                <a:solidFill>
                  <a:srgbClr val="A6A6A6"/>
                </a:solidFill>
                <a:latin typeface="Arial"/>
                <a:cs typeface="Arial"/>
              </a:rPr>
              <a:t>of bugs</a:t>
            </a:r>
            <a:r>
              <a:rPr lang="en-US" sz="2800" dirty="0">
                <a:latin typeface="Arial"/>
                <a:cs typeface="Arial"/>
              </a:rPr>
              <a:t>  </a:t>
            </a:r>
            <a:r>
              <a:rPr lang="en-US" sz="2800" dirty="0" smtClean="0">
                <a:latin typeface="Arial"/>
                <a:cs typeface="Arial"/>
              </a:rPr>
              <a:t>           </a:t>
            </a:r>
            <a:r>
              <a:rPr lang="en-US" sz="1400" dirty="0" smtClean="0">
                <a:latin typeface="Arial"/>
                <a:cs typeface="Arial"/>
                <a:hlinkClick r:id="rId5"/>
              </a:rPr>
              <a:t>http</a:t>
            </a:r>
            <a:r>
              <a:rPr lang="en-US" sz="1400" dirty="0">
                <a:latin typeface="Arial"/>
                <a:cs typeface="Arial"/>
                <a:hlinkClick r:id="rId5"/>
              </a:rPr>
              <a:t>://en.wikipedia.org/wiki/</a:t>
            </a:r>
            <a:r>
              <a:rPr lang="en-US" sz="1400" dirty="0" smtClean="0">
                <a:latin typeface="Arial"/>
                <a:cs typeface="Arial"/>
                <a:hlinkClick r:id="rId5"/>
              </a:rPr>
              <a:t>List_of_software_bugs</a:t>
            </a:r>
            <a:r>
              <a:rPr lang="en-US" sz="1400" dirty="0" smtClean="0">
                <a:latin typeface="Arial"/>
                <a:cs typeface="Arial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-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History’s </a:t>
            </a:r>
            <a:r>
              <a:rPr lang="en-US" sz="1200" dirty="0" smtClean="0">
                <a:solidFill>
                  <a:srgbClr val="A6A6A6"/>
                </a:solidFill>
                <a:latin typeface="Arial"/>
                <a:cs typeface="Arial"/>
              </a:rPr>
              <a:t>/</a:t>
            </a:r>
            <a:r>
              <a:rPr lang="en-US" sz="2800" dirty="0">
                <a:solidFill>
                  <a:srgbClr val="A6A6A6"/>
                </a:solidFill>
                <a:latin typeface="Arial"/>
                <a:cs typeface="Arial"/>
              </a:rPr>
              <a:t>worst</a:t>
            </a:r>
            <a:r>
              <a:rPr lang="en-US" sz="2800" dirty="0">
                <a:latin typeface="Arial"/>
                <a:cs typeface="Arial"/>
              </a:rPr>
              <a:t>  </a:t>
            </a:r>
            <a:r>
              <a:rPr lang="en-US" sz="2800" dirty="0" smtClean="0">
                <a:latin typeface="Arial"/>
                <a:cs typeface="Arial"/>
              </a:rPr>
              <a:t>      </a:t>
            </a:r>
            <a:r>
              <a:rPr lang="en-US" sz="1000" dirty="0" smtClean="0">
                <a:latin typeface="Arial"/>
                <a:cs typeface="Arial"/>
                <a:hlinkClick r:id="rId6"/>
              </a:rPr>
              <a:t>http</a:t>
            </a:r>
            <a:r>
              <a:rPr lang="en-US" sz="1000" dirty="0">
                <a:latin typeface="Arial"/>
                <a:cs typeface="Arial"/>
                <a:hlinkClick r:id="rId6"/>
              </a:rPr>
              <a:t>://</a:t>
            </a:r>
            <a:r>
              <a:rPr lang="en-US" sz="1000" dirty="0" smtClean="0">
                <a:latin typeface="Arial"/>
                <a:cs typeface="Arial"/>
                <a:hlinkClick r:id="rId6"/>
              </a:rPr>
              <a:t>www.wired.com/software</a:t>
            </a:r>
            <a:r>
              <a:rPr lang="en-US" sz="1000" dirty="0">
                <a:latin typeface="Arial"/>
                <a:cs typeface="Arial"/>
                <a:hlinkClick r:id="rId6"/>
              </a:rPr>
              <a:t>/coolapps/news/2005/11/</a:t>
            </a:r>
            <a:r>
              <a:rPr lang="en-US" sz="1000" dirty="0" smtClean="0">
                <a:latin typeface="Arial"/>
                <a:cs typeface="Arial"/>
                <a:hlinkClick r:id="rId6"/>
              </a:rPr>
              <a:t>69355?currentPage</a:t>
            </a:r>
            <a:r>
              <a:rPr lang="en-US" sz="1000" dirty="0">
                <a:latin typeface="Arial"/>
                <a:cs typeface="Arial"/>
                <a:hlinkClick r:id="rId6"/>
              </a:rPr>
              <a:t>=</a:t>
            </a:r>
            <a:r>
              <a:rPr lang="en-US" sz="1000" dirty="0" smtClean="0">
                <a:latin typeface="Arial"/>
                <a:cs typeface="Arial"/>
                <a:hlinkClick r:id="rId6"/>
              </a:rPr>
              <a:t>all</a:t>
            </a:r>
            <a:r>
              <a:rPr lang="en-US" sz="1000" dirty="0" smtClean="0">
                <a:latin typeface="Arial"/>
                <a:cs typeface="Arial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Bugs of </a:t>
            </a:r>
            <a:r>
              <a:rPr lang="en-US" sz="2800" dirty="0">
                <a:solidFill>
                  <a:srgbClr val="A6A6A6"/>
                </a:solidFill>
                <a:latin typeface="Arial"/>
                <a:cs typeface="Arial"/>
              </a:rPr>
              <a:t>the month</a:t>
            </a:r>
            <a:r>
              <a:rPr lang="en-US" sz="2800" dirty="0">
                <a:latin typeface="Arial"/>
                <a:cs typeface="Arial"/>
              </a:rPr>
              <a:t>  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latin typeface="Arial"/>
                <a:cs typeface="Arial"/>
                <a:hlinkClick r:id="rId7"/>
              </a:rPr>
              <a:t>http</a:t>
            </a:r>
            <a:r>
              <a:rPr lang="en-US" sz="1200" dirty="0">
                <a:latin typeface="Arial"/>
                <a:cs typeface="Arial"/>
                <a:hlinkClick r:id="rId7"/>
              </a:rPr>
              <a:t>://www.gimpel.com/html/</a:t>
            </a:r>
            <a:r>
              <a:rPr lang="en-US" sz="1200" dirty="0" smtClean="0">
                <a:latin typeface="Arial"/>
                <a:cs typeface="Arial"/>
                <a:hlinkClick r:id="rId7"/>
              </a:rPr>
              <a:t>bugs.htm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815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63599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Reverse.java </a:t>
            </a:r>
          </a:p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   does not test your stack!!</a:t>
            </a:r>
            <a:endParaRPr lang="en-US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Stack can still have lots of bugs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   when working perfectly with Reverse.java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Some extreme case in past quarter: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    it only worked with Reverse.java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rgbClr val="A6A6A6"/>
                </a:solidFill>
                <a:latin typeface="Arial"/>
                <a:cs typeface="Arial"/>
              </a:rPr>
              <a:t>    (Not a good stack!)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Arial"/>
                <a:cs typeface="Arial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636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63599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Tips for Testing </a:t>
            </a:r>
            <a:endParaRPr lang="en-US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Make sure program meets the spec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Test if each method works independently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Test if methods work together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Test for edge cases</a:t>
            </a:r>
            <a:endParaRPr lang="en-US" sz="16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 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263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Make sure </a:t>
            </a:r>
            <a:r>
              <a:rPr lang="en-US" b="1" dirty="0">
                <a:latin typeface="Arial"/>
                <a:cs typeface="Arial"/>
              </a:rPr>
              <a:t>p</a:t>
            </a:r>
            <a:r>
              <a:rPr lang="en-US" b="1" dirty="0" smtClean="0">
                <a:latin typeface="Arial"/>
                <a:cs typeface="Arial"/>
              </a:rPr>
              <a:t>rogram meets the spec</a:t>
            </a:r>
            <a:endParaRPr lang="en-US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What is wrong with this implementation?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 smtClean="0"/>
              <a:t>		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>
                <a:solidFill>
                  <a:srgbClr val="953735"/>
                </a:solidFill>
              </a:rPr>
              <a:t>class</a:t>
            </a:r>
            <a:r>
              <a:rPr lang="en-US" sz="1800" dirty="0"/>
              <a:t> </a:t>
            </a:r>
            <a:r>
              <a:rPr lang="en-US" sz="1800" dirty="0" err="1"/>
              <a:t>ListStack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53735"/>
                </a:solidFill>
              </a:rPr>
              <a:t>implements</a:t>
            </a:r>
            <a:r>
              <a:rPr lang="en-US" sz="1800" dirty="0"/>
              <a:t> </a:t>
            </a:r>
            <a:r>
              <a:rPr lang="en-US" sz="1800" dirty="0" err="1"/>
              <a:t>DStack</a:t>
            </a:r>
            <a:r>
              <a:rPr lang="en-US" sz="1800" dirty="0"/>
              <a:t> {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</a:t>
            </a:r>
            <a:r>
              <a:rPr lang="en-US" sz="1800" b="1" dirty="0" smtClean="0">
                <a:solidFill>
                  <a:srgbClr val="953735"/>
                </a:solidFill>
              </a:rPr>
              <a:t>private</a:t>
            </a:r>
            <a:r>
              <a:rPr lang="en-US" sz="1800" dirty="0" smtClean="0"/>
              <a:t> </a:t>
            </a:r>
            <a:r>
              <a:rPr lang="en-US" sz="1800" dirty="0" err="1" smtClean="0"/>
              <a:t>LinkedList</a:t>
            </a:r>
            <a:r>
              <a:rPr lang="en-US" sz="1800" dirty="0" smtClean="0"/>
              <a:t>&lt;Double&gt; </a:t>
            </a:r>
            <a:r>
              <a:rPr lang="en-US" sz="1800" dirty="0" err="1" smtClean="0">
                <a:solidFill>
                  <a:srgbClr val="0000FF"/>
                </a:solidFill>
              </a:rPr>
              <a:t>myStack</a:t>
            </a:r>
            <a:r>
              <a:rPr lang="en-US" sz="1800" dirty="0" smtClean="0"/>
              <a:t>;</a:t>
            </a:r>
          </a:p>
          <a:p>
            <a:pPr marL="0" indent="0">
              <a:buNone/>
            </a:pPr>
            <a:endParaRPr lang="en-US" sz="1800" dirty="0">
              <a:cs typeface="Arial"/>
            </a:endParaRPr>
          </a:p>
          <a:p>
            <a:pPr marL="0" indent="0">
              <a:buNone/>
            </a:pPr>
            <a:r>
              <a:rPr lang="en-US" sz="1800" dirty="0" smtClean="0"/>
              <a:t>			</a:t>
            </a:r>
            <a:r>
              <a:rPr lang="en-US" sz="1800" b="1" dirty="0" smtClean="0">
                <a:solidFill>
                  <a:srgbClr val="953735"/>
                </a:solidFill>
              </a:rPr>
              <a:t>public</a:t>
            </a:r>
            <a:r>
              <a:rPr lang="en-US" sz="1800" dirty="0" smtClean="0"/>
              <a:t> </a:t>
            </a:r>
            <a:r>
              <a:rPr lang="en-US" sz="1800" dirty="0" err="1"/>
              <a:t>ListStack</a:t>
            </a:r>
            <a:r>
              <a:rPr lang="en-US" sz="1800" dirty="0"/>
              <a:t>() {</a:t>
            </a:r>
          </a:p>
          <a:p>
            <a:pPr marL="0" indent="0">
              <a:buNone/>
            </a:pPr>
            <a:r>
              <a:rPr lang="en-US" sz="1800" dirty="0"/>
              <a:t>		</a:t>
            </a:r>
            <a:r>
              <a:rPr lang="en-US" sz="1800" dirty="0" smtClean="0"/>
              <a:t>		</a:t>
            </a:r>
            <a:r>
              <a:rPr lang="en-US" sz="1800" dirty="0" err="1" smtClean="0">
                <a:solidFill>
                  <a:srgbClr val="0000FF"/>
                </a:solidFill>
              </a:rPr>
              <a:t>myStack</a:t>
            </a:r>
            <a:r>
              <a:rPr lang="en-US" sz="1800" dirty="0" smtClean="0"/>
              <a:t> = </a:t>
            </a:r>
            <a:r>
              <a:rPr lang="en-US" sz="1800" b="1" dirty="0" smtClean="0">
                <a:solidFill>
                  <a:srgbClr val="953735"/>
                </a:solidFill>
              </a:rPr>
              <a:t>new</a:t>
            </a:r>
            <a:r>
              <a:rPr lang="en-US" sz="1800" dirty="0" smtClean="0"/>
              <a:t> </a:t>
            </a:r>
            <a:r>
              <a:rPr lang="en-US" sz="1800" dirty="0" err="1" smtClean="0"/>
              <a:t>LinkedList</a:t>
            </a:r>
            <a:r>
              <a:rPr lang="en-US" sz="1800" dirty="0" smtClean="0"/>
              <a:t>&lt;Double&gt;</a:t>
            </a:r>
            <a:r>
              <a:rPr lang="en-US" sz="1800" smtClean="0"/>
              <a:t>();</a:t>
            </a:r>
            <a:r>
              <a:rPr lang="tr-TR" sz="1800" dirty="0"/>
              <a:t>	</a:t>
            </a:r>
            <a:endParaRPr lang="tr-TR" sz="1800" dirty="0" smtClean="0"/>
          </a:p>
          <a:p>
            <a:pPr marL="0" indent="0">
              <a:buNone/>
            </a:pPr>
            <a:r>
              <a:rPr lang="tr-TR" sz="1800" dirty="0" smtClean="0"/>
              <a:t>			}</a:t>
            </a:r>
            <a:r>
              <a:rPr lang="en-US" sz="1800" dirty="0" smtClean="0"/>
              <a:t> </a:t>
            </a:r>
          </a:p>
          <a:p>
            <a:pPr marL="0" indent="0">
              <a:buNone/>
            </a:pPr>
            <a:r>
              <a:rPr lang="en-US" sz="1800" dirty="0" smtClean="0"/>
              <a:t>			</a:t>
            </a:r>
            <a:r>
              <a:rPr lang="en-US" sz="1800" b="1" dirty="0" smtClean="0">
                <a:solidFill>
                  <a:srgbClr val="953735"/>
                </a:solidFill>
              </a:rPr>
              <a:t>public </a:t>
            </a:r>
            <a:r>
              <a:rPr lang="en-US" sz="1800" b="1" dirty="0">
                <a:solidFill>
                  <a:srgbClr val="953735"/>
                </a:solidFill>
              </a:rPr>
              <a:t>void </a:t>
            </a:r>
            <a:r>
              <a:rPr lang="en-US" sz="1800" dirty="0"/>
              <a:t>push(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double</a:t>
            </a:r>
            <a:r>
              <a:rPr lang="en-US" sz="1800" dirty="0"/>
              <a:t> d) </a:t>
            </a:r>
            <a:r>
              <a:rPr lang="en-US" sz="1800" dirty="0" smtClean="0"/>
              <a:t>{</a:t>
            </a:r>
          </a:p>
          <a:p>
            <a:pPr marL="0" indent="0">
              <a:buNone/>
            </a:pPr>
            <a:r>
              <a:rPr lang="en-US" sz="1800" dirty="0" smtClean="0">
                <a:cs typeface="Arial"/>
              </a:rPr>
              <a:t>				</a:t>
            </a:r>
            <a:r>
              <a:rPr lang="en-US" sz="1800" dirty="0" err="1" smtClean="0">
                <a:solidFill>
                  <a:srgbClr val="0000FF"/>
                </a:solidFill>
                <a:cs typeface="Arial"/>
              </a:rPr>
              <a:t>myStack</a:t>
            </a:r>
            <a:r>
              <a:rPr lang="en-US" sz="1800" dirty="0" err="1" smtClean="0">
                <a:cs typeface="Arial"/>
              </a:rPr>
              <a:t>.add</a:t>
            </a:r>
            <a:r>
              <a:rPr lang="en-US" sz="1800" dirty="0" smtClean="0">
                <a:cs typeface="Arial"/>
              </a:rPr>
              <a:t>(d);</a:t>
            </a:r>
          </a:p>
          <a:p>
            <a:pPr marL="0" indent="0">
              <a:buNone/>
            </a:pPr>
            <a:r>
              <a:rPr lang="en-US" sz="1800" dirty="0" smtClean="0">
                <a:cs typeface="Arial"/>
              </a:rPr>
              <a:t>			}</a:t>
            </a:r>
          </a:p>
          <a:p>
            <a:pPr marL="0" indent="0">
              <a:buNone/>
            </a:pPr>
            <a:r>
              <a:rPr lang="en-US" sz="1800" dirty="0">
                <a:cs typeface="Arial"/>
              </a:rPr>
              <a:t>	</a:t>
            </a:r>
            <a:r>
              <a:rPr lang="en-US" sz="1800" dirty="0" smtClean="0">
                <a:cs typeface="Arial"/>
              </a:rPr>
              <a:t>		…</a:t>
            </a:r>
          </a:p>
          <a:p>
            <a:pPr marL="0" indent="0">
              <a:buNone/>
            </a:pPr>
            <a:r>
              <a:rPr lang="en-US" sz="1800" dirty="0" smtClean="0">
                <a:cs typeface="Arial"/>
              </a:rPr>
              <a:t>	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263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Bugs &amp; Testing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63599" cy="492169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Test if each method works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- Four public methods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</a:t>
            </a:r>
            <a:r>
              <a:rPr lang="en-US" sz="2800" u="sng" dirty="0" err="1" smtClean="0">
                <a:latin typeface="Arial"/>
                <a:cs typeface="Arial"/>
              </a:rPr>
              <a:t>boolean</a:t>
            </a:r>
            <a:r>
              <a:rPr lang="en-US" sz="2800" u="sng" dirty="0" smtClean="0">
                <a:latin typeface="Arial"/>
                <a:cs typeface="Arial"/>
              </a:rPr>
              <a:t> </a:t>
            </a:r>
            <a:r>
              <a:rPr lang="en-US" sz="2800" u="sng" dirty="0" err="1" smtClean="0">
                <a:latin typeface="Arial"/>
                <a:cs typeface="Arial"/>
              </a:rPr>
              <a:t>isEmpty</a:t>
            </a:r>
            <a:r>
              <a:rPr lang="en-US" sz="2800" u="sng" dirty="0" smtClean="0">
                <a:latin typeface="Arial"/>
                <a:cs typeface="Arial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Arial"/>
                <a:cs typeface="Arial"/>
              </a:rPr>
              <a:t>	</a:t>
            </a:r>
            <a:r>
              <a:rPr lang="en-US" sz="1800" dirty="0" smtClean="0">
                <a:latin typeface="Arial"/>
                <a:cs typeface="Arial"/>
              </a:rPr>
              <a:t>True if no elements, false otherwise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</a:t>
            </a:r>
            <a:r>
              <a:rPr lang="en-US" sz="2800" u="sng" dirty="0" smtClean="0">
                <a:latin typeface="Arial"/>
                <a:cs typeface="Arial"/>
              </a:rPr>
              <a:t>void push(E </a:t>
            </a:r>
            <a:r>
              <a:rPr lang="en-US" sz="2800" u="sng" dirty="0" err="1" smtClean="0">
                <a:latin typeface="Arial"/>
                <a:cs typeface="Arial"/>
              </a:rPr>
              <a:t>elem</a:t>
            </a:r>
            <a:r>
              <a:rPr lang="en-US" sz="2800" u="sng" dirty="0" smtClean="0">
                <a:latin typeface="Arial"/>
                <a:cs typeface="Arial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</a:t>
            </a:r>
            <a:r>
              <a:rPr lang="en-US" sz="1800" dirty="0" smtClean="0">
                <a:latin typeface="Arial"/>
                <a:cs typeface="Arial"/>
              </a:rPr>
              <a:t>Add element on top of stack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</a:t>
            </a:r>
            <a:r>
              <a:rPr lang="en-US" sz="2800" u="sng" dirty="0" smtClean="0">
                <a:latin typeface="Arial"/>
                <a:cs typeface="Arial"/>
              </a:rPr>
              <a:t>E pop()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    </a:t>
            </a:r>
            <a:r>
              <a:rPr lang="en-US" sz="1800" dirty="0" smtClean="0">
                <a:latin typeface="Arial"/>
                <a:cs typeface="Arial"/>
              </a:rPr>
              <a:t> Remove &amp; return top element, exception when empty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	</a:t>
            </a:r>
            <a:r>
              <a:rPr lang="en-US" sz="2800" u="sng" dirty="0" smtClean="0">
                <a:latin typeface="Arial"/>
                <a:cs typeface="Arial"/>
              </a:rPr>
              <a:t>E peek()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Arial"/>
                <a:cs typeface="Arial"/>
              </a:rPr>
              <a:t>       Return (but don’t remove) top </a:t>
            </a:r>
            <a:r>
              <a:rPr lang="en-US" sz="1800" dirty="0">
                <a:latin typeface="Arial"/>
                <a:cs typeface="Arial"/>
              </a:rPr>
              <a:t>element, exception when empty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b="1" dirty="0" smtClean="0"/>
              <a:t>		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624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3567</TotalTime>
  <Words>979</Words>
  <Application>Microsoft Office PowerPoint</Application>
  <PresentationFormat>On-screen Show (4:3)</PresentationFormat>
  <Paragraphs>387</Paragraphs>
  <Slides>35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CSE332: Data Abstractions Section 2</vt:lpstr>
      <vt:lpstr>Section Agenda</vt:lpstr>
      <vt:lpstr> Bugs &amp; Testing </vt:lpstr>
      <vt:lpstr>Bugs &amp; Testing</vt:lpstr>
      <vt:lpstr>Bugs &amp; Testing</vt:lpstr>
      <vt:lpstr>Bugs &amp; Testing</vt:lpstr>
      <vt:lpstr>Bugs &amp; Testing</vt:lpstr>
      <vt:lpstr>Bugs &amp; Testing</vt:lpstr>
      <vt:lpstr>Bugs &amp; Testing</vt:lpstr>
      <vt:lpstr>Bugs &amp; Testing</vt:lpstr>
      <vt:lpstr>Bugs &amp; Testing</vt:lpstr>
      <vt:lpstr>Bugs &amp; Testing</vt:lpstr>
      <vt:lpstr>Bugs &amp; Testing</vt:lpstr>
      <vt:lpstr> Induction Review </vt:lpstr>
      <vt:lpstr>Induction Review</vt:lpstr>
      <vt:lpstr>Induction Review</vt:lpstr>
      <vt:lpstr> Recurrence Relations </vt:lpstr>
      <vt:lpstr>Recurrence Relations</vt:lpstr>
      <vt:lpstr>Recurrence Relations</vt:lpstr>
      <vt:lpstr>Recurrence Relations</vt:lpstr>
      <vt:lpstr>Recurrence Relations</vt:lpstr>
      <vt:lpstr>Recurrence Relations</vt:lpstr>
      <vt:lpstr>Recurrence Relations</vt:lpstr>
      <vt:lpstr>Recurrence Relations</vt:lpstr>
      <vt:lpstr> Asymptotic Analysis </vt:lpstr>
      <vt:lpstr>Asymptotic Analysis</vt:lpstr>
      <vt:lpstr>Asymptotic Analysis</vt:lpstr>
      <vt:lpstr>Asymptotic Analysis</vt:lpstr>
      <vt:lpstr>Asymptotic Analysis</vt:lpstr>
      <vt:lpstr>Asymptotic Analysis</vt:lpstr>
      <vt:lpstr>Asymptotic Analysis</vt:lpstr>
      <vt:lpstr> Homework Tips </vt:lpstr>
      <vt:lpstr>Homework Tips</vt:lpstr>
      <vt:lpstr>Homework Tips</vt:lpstr>
      <vt:lpstr>Homework Tips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CSE332: Data Abstractions Section 1</dc:title>
  <dc:creator>Hyein Kim</dc:creator>
  <cp:lastModifiedBy>rea-cse</cp:lastModifiedBy>
  <cp:revision>164</cp:revision>
  <dcterms:created xsi:type="dcterms:W3CDTF">2013-01-10T05:31:39Z</dcterms:created>
  <dcterms:modified xsi:type="dcterms:W3CDTF">2013-04-17T19:50:06Z</dcterms:modified>
</cp:coreProperties>
</file>