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2" r:id="rId6"/>
    <p:sldId id="263" r:id="rId7"/>
    <p:sldId id="282" r:id="rId8"/>
    <p:sldId id="264" r:id="rId9"/>
    <p:sldId id="265" r:id="rId10"/>
    <p:sldId id="281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11F49-9CBD-3F4E-89C1-03CFE2CB96E9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F26D-D7E2-8D4F-803D-DA8DFEB9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void </a:t>
            </a:r>
            <a:r>
              <a:rPr lang="en-US" dirty="0" err="1" smtClean="0"/>
              <a:t>method_A</a:t>
            </a:r>
            <a:r>
              <a:rPr lang="en-US" dirty="0" smtClean="0"/>
              <a:t>(String s) { ... }   s&lt;-</a:t>
            </a:r>
            <a:r>
              <a:rPr lang="en-US" baseline="0" dirty="0" smtClean="0"/>
              <a:t>”Hi”, “Bye”</a:t>
            </a:r>
          </a:p>
          <a:p>
            <a:r>
              <a:rPr lang="en-US" baseline="0" dirty="0" smtClean="0"/>
              <a:t>public void </a:t>
            </a:r>
            <a:r>
              <a:rPr lang="en-US" baseline="0" dirty="0" err="1" smtClean="0"/>
              <a:t>method_B</a:t>
            </a:r>
            <a:r>
              <a:rPr lang="en-US" baseline="0" dirty="0" smtClean="0"/>
              <a:t>(T t) { ... }  T&lt;-String, Integer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Want to create Bag class that stores Items. Each Bag stores an Item – can be anything.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Declare type</a:t>
            </a:r>
            <a:r>
              <a:rPr lang="en-US" baseline="0" dirty="0" smtClean="0"/>
              <a:t> parameter at the top of class.</a:t>
            </a:r>
          </a:p>
          <a:p>
            <a:r>
              <a:rPr lang="en-US" baseline="0" dirty="0" smtClean="0"/>
              <a:t>Can you think of writing a Bag class without using generic? It can store any type of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use</a:t>
            </a:r>
            <a:r>
              <a:rPr lang="en-US" baseline="0" dirty="0" smtClean="0"/>
              <a:t> it?</a:t>
            </a:r>
          </a:p>
          <a:p>
            <a:r>
              <a:rPr lang="en-US" baseline="0" dirty="0" smtClean="0"/>
              <a:t>Can you guess what is advantage of using generic over objects?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one using object and which one using generic? How do you know?</a:t>
            </a:r>
          </a:p>
          <a:p>
            <a:r>
              <a:rPr lang="en-US" dirty="0" smtClean="0"/>
              <a:t>Is this going to compile?</a:t>
            </a:r>
          </a:p>
          <a:p>
            <a:r>
              <a:rPr lang="en-US" dirty="0" smtClean="0"/>
              <a:t>Is it going to throw exception when run?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work it around? Any ideas?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interface provided -&gt; </a:t>
            </a:r>
            <a:r>
              <a:rPr lang="en-US" dirty="0" err="1" smtClean="0"/>
              <a:t>DStack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GStack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use it to check your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26D-D7E2-8D4F-803D-DA8DFEB9E0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4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2870-785F-7F42-B3E4-5BA8315515B2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5F8D-A161-4340-A03F-A8B83311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hyperlink" Target="http://www.cs.washington.edu/education/courses/cse332/12sp/section/week1/Tuple.java" TargetMode="External"/><Relationship Id="rId5" Type="http://schemas.openxmlformats.org/officeDocument/2006/relationships/hyperlink" Target="http://www.cs.washington.edu/education/courses/cse332/12sp/section/week1/Bag.java" TargetMode="External"/><Relationship Id="rId4" Type="http://schemas.openxmlformats.org/officeDocument/2006/relationships/hyperlink" Target="http://www.cs.washington.edu/education/courses/cse332/12sp/section/week1/GenericsAndJUni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hyperlink" Target="http://www.cs.washington.edu/education/courses/cse332/13wi/programming-guidelines.shtml" TargetMode="External"/><Relationship Id="rId5" Type="http://schemas.openxmlformats.org/officeDocument/2006/relationships/hyperlink" Target="http://www.cs.washington.edu/education/courses/cse332/13wi/grading-policies.shtml" TargetMode="External"/><Relationship Id="rId4" Type="http://schemas.openxmlformats.org/officeDocument/2006/relationships/hyperlink" Target="http://www.cs.washington.edu/education/courses/cse332/13wi/policies.s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hyperlink" Target="http://www.rossenstoyanchev.org/write/prog/eclipse/eclipse3.html" TargetMode="External"/><Relationship Id="rId5" Type="http://schemas.openxmlformats.org/officeDocument/2006/relationships/hyperlink" Target="http://eclipsetutorial.sourceforge.net/totalbeginner.html" TargetMode="External"/><Relationship Id="rId4" Type="http://schemas.openxmlformats.org/officeDocument/2006/relationships/hyperlink" Target="http://www.vogella.com/articles/Eclipse/articl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0" dirty="0" smtClean="0"/>
              <a:t>CSE332: Data Abstractions</a:t>
            </a:r>
            <a:r>
              <a:rPr lang="en-US" sz="3600" i="0" dirty="0" smtClean="0"/>
              <a:t/>
            </a:r>
            <a:br>
              <a:rPr lang="en-US" sz="3600" i="0" dirty="0" smtClean="0"/>
            </a:br>
            <a:r>
              <a:rPr lang="en-US" sz="2800" dirty="0" smtClean="0"/>
              <a:t>Section</a:t>
            </a:r>
            <a:r>
              <a:rPr lang="en-US" sz="2800" i="0" dirty="0" smtClean="0"/>
              <a:t> 1</a:t>
            </a:r>
            <a:endParaRPr lang="en-US" sz="28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err="1" smtClean="0"/>
              <a:t>HyeIn</a:t>
            </a:r>
            <a:r>
              <a:rPr lang="en-US" sz="2400" dirty="0" smtClean="0"/>
              <a:t> Kim</a:t>
            </a:r>
          </a:p>
          <a:p>
            <a:r>
              <a:rPr lang="en-US" sz="2400" dirty="0" smtClean="0"/>
              <a:t>Spring 2013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7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Why generics?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endParaRPr lang="en-US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</a:t>
            </a:r>
            <a:r>
              <a:rPr lang="en-US" sz="1600" dirty="0" smtClean="0">
                <a:latin typeface="Arial"/>
                <a:cs typeface="Arial"/>
              </a:rPr>
              <a:t>       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952875" y="1621367"/>
            <a:ext cx="44397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  <a:latin typeface="Arial"/>
                <a:cs typeface="Arial"/>
              </a:rPr>
              <a:t>Type Safe Containers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729192" y="2424969"/>
            <a:ext cx="825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- Main advantage: compile-time type checking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824444" y="3064203"/>
            <a:ext cx="8256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 Generics: Ensure correct type at compile time</a:t>
            </a:r>
          </a:p>
          <a:p>
            <a:r>
              <a:rPr lang="en-US" sz="2800" dirty="0">
                <a:latin typeface="Arial"/>
                <a:cs typeface="Arial"/>
              </a:rPr>
              <a:t>                  </a:t>
            </a:r>
            <a:r>
              <a:rPr lang="en-US" sz="2800" dirty="0" smtClean="0">
                <a:latin typeface="Arial"/>
                <a:cs typeface="Arial"/>
              </a:rPr>
              <a:t> No </a:t>
            </a:r>
            <a:r>
              <a:rPr lang="en-US" sz="2800" dirty="0">
                <a:latin typeface="Arial"/>
                <a:cs typeface="Arial"/>
              </a:rPr>
              <a:t>need for cast or Type checking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17011" y="4433686"/>
            <a:ext cx="825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* Note: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1978024" y="4409014"/>
            <a:ext cx="6213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Arial"/>
                <a:cs typeface="Arial"/>
              </a:rPr>
              <a:t>Cannot </a:t>
            </a:r>
            <a:r>
              <a:rPr lang="en-US" sz="3200" dirty="0">
                <a:solidFill>
                  <a:srgbClr val="3366FF"/>
                </a:solidFill>
                <a:latin typeface="Arial"/>
                <a:cs typeface="Arial"/>
              </a:rPr>
              <a:t>create generic array</a:t>
            </a:r>
            <a:r>
              <a:rPr lang="en-US" sz="3200" dirty="0" smtClean="0">
                <a:solidFill>
                  <a:srgbClr val="3366FF"/>
                </a:solidFill>
                <a:latin typeface="Arial"/>
                <a:cs typeface="Arial"/>
              </a:rPr>
              <a:t>!</a:t>
            </a:r>
            <a:endParaRPr lang="en-US" sz="32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865719" y="5101166"/>
            <a:ext cx="720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cs typeface="Arial"/>
              </a:rPr>
              <a:t>E[] </a:t>
            </a:r>
            <a:r>
              <a:rPr lang="en-US" sz="2400" dirty="0" err="1" smtClean="0">
                <a:solidFill>
                  <a:prstClr val="black"/>
                </a:solidFill>
                <a:cs typeface="Arial"/>
              </a:rPr>
              <a:t>myArray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=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E[INITIAL_SIZE];                     </a:t>
            </a:r>
            <a:r>
              <a:rPr lang="en-US" sz="2400" b="1" dirty="0" smtClean="0">
                <a:solidFill>
                  <a:srgbClr val="FF0000"/>
                </a:solidFill>
                <a:cs typeface="Arial"/>
              </a:rPr>
              <a:t>/</a:t>
            </a:r>
            <a:r>
              <a:rPr lang="en-US" sz="2400" b="1" dirty="0">
                <a:solidFill>
                  <a:srgbClr val="FF0000"/>
                </a:solidFill>
                <a:cs typeface="Arial"/>
              </a:rPr>
              <a:t>/ Error </a:t>
            </a:r>
            <a:endParaRPr lang="en-US" sz="2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891123" y="5577647"/>
            <a:ext cx="668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rial"/>
              </a:rPr>
              <a:t>E[] </a:t>
            </a:r>
            <a:r>
              <a:rPr lang="en-US" sz="2400" dirty="0" err="1" smtClean="0">
                <a:solidFill>
                  <a:prstClr val="black"/>
                </a:solidFill>
                <a:cs typeface="Arial"/>
              </a:rPr>
              <a:t>myArray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 = (E[])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Object[INITIAL_SIZE];   </a:t>
            </a:r>
            <a:r>
              <a:rPr lang="en-US" sz="2400" b="1" dirty="0" smtClean="0">
                <a:solidFill>
                  <a:srgbClr val="008000"/>
                </a:solidFill>
                <a:cs typeface="Arial"/>
              </a:rPr>
              <a:t>/</a:t>
            </a:r>
            <a:r>
              <a:rPr lang="en-US" sz="2400" b="1" dirty="0">
                <a:solidFill>
                  <a:srgbClr val="008000"/>
                </a:solidFill>
                <a:cs typeface="Arial"/>
              </a:rPr>
              <a:t>/ </a:t>
            </a:r>
            <a:r>
              <a:rPr lang="en-US" sz="2400" b="1" dirty="0" smtClean="0">
                <a:solidFill>
                  <a:srgbClr val="008000"/>
                </a:solidFill>
                <a:cs typeface="Arial"/>
              </a:rPr>
              <a:t>Ok</a:t>
            </a:r>
            <a:endParaRPr lang="en-US" sz="2400" b="1" dirty="0">
              <a:solidFill>
                <a:srgbClr val="008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8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More Generics: References</a:t>
            </a: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Generics &amp; Inheritance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 Wild cards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4"/>
              </a:rPr>
              <a:t>http://www.cs.washington.edu/education/courses/cse332/12sp/section/week1/GenericsAndJUnit.pdf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5"/>
              </a:rPr>
              <a:t>http://www.cs.washington.edu/education/courses/cse332/12sp/section/week1/Bag.java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6"/>
              </a:rPr>
              <a:t>http://www.cs.washington.edu/education/courses/cse332/12sp/section/week1/Tuple.java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Arial"/>
                <a:cs typeface="Arial"/>
              </a:rPr>
              <a:t>Textbook 1.4 ~ 1.5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4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latin typeface="Arial"/>
                <a:cs typeface="Arial"/>
              </a:rPr>
              <a:t>Sound Blaster!</a:t>
            </a: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</a:t>
            </a:r>
            <a:r>
              <a:rPr lang="en-US" sz="3300" dirty="0" smtClean="0">
                <a:latin typeface="Arial"/>
                <a:cs typeface="Arial"/>
              </a:rPr>
              <a:t>Part A:  Due next Wednesday,  11pm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>
                <a:latin typeface="Arial"/>
                <a:cs typeface="Arial"/>
              </a:rPr>
              <a:t> </a:t>
            </a:r>
            <a:r>
              <a:rPr lang="en-US" sz="3300" dirty="0" smtClean="0">
                <a:latin typeface="Arial"/>
                <a:cs typeface="Arial"/>
              </a:rPr>
              <a:t>    Part B:  Due Tuesday April 16th, 11pm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- </a:t>
            </a:r>
            <a:r>
              <a:rPr lang="en-US" sz="3300" dirty="0" smtClean="0">
                <a:latin typeface="Arial"/>
                <a:cs typeface="Arial"/>
              </a:rPr>
              <a:t>Personal Project: No partners!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</a:t>
            </a:r>
            <a:r>
              <a:rPr lang="en-US" sz="2800" dirty="0" smtClean="0">
                <a:solidFill>
                  <a:srgbClr val="A6A6A6"/>
                </a:solidFill>
              </a:rPr>
              <a:t>Collaboration Policy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-US" sz="1600" dirty="0" smtClean="0">
                <a:hlinkClick r:id="rId4"/>
              </a:rPr>
              <a:t>http://www.cs.washington.edu/education/courses/cse332/13wi/policies.shtml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 </a:t>
            </a: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A6A6A6"/>
                </a:solidFill>
              </a:rPr>
              <a:t>Grading Policy   </a:t>
            </a:r>
            <a:endParaRPr lang="en-US" sz="2800" dirty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           </a:t>
            </a:r>
            <a:r>
              <a:rPr lang="en-US" sz="1600" dirty="0" smtClean="0">
                <a:hlinkClick r:id="rId5"/>
              </a:rPr>
              <a:t>http://www.cs.washington.edu/education/courses/cse332/13wi/grading-policies.shtml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A6A6A6"/>
                </a:solidFill>
              </a:rPr>
              <a:t>Programming Guidelines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1500" dirty="0" smtClean="0">
                <a:hlinkClick r:id="rId6"/>
              </a:rPr>
              <a:t>http://www.cs.washington.edu/education/courses/cse332/13wi/programming-guidelines.shtml</a:t>
            </a:r>
            <a:r>
              <a:rPr lang="en-US" sz="1500" dirty="0" smtClean="0">
                <a:effectLst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Part A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Implement Stack ADT: Stores double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Implement interface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DStack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Using Array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ArrayStack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Using Linked List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ListStack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)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Part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- Implement Stack ADT: 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Use generic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       </a:t>
            </a: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Implement interface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Stack</a:t>
            </a:r>
            <a:endParaRPr lang="en-US" sz="2800" dirty="0" smtClean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      Using Array (</a:t>
            </a:r>
            <a:r>
              <a:rPr lang="en-US" sz="2800" dirty="0" err="1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GArrayStack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       Using Linked 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List (</a:t>
            </a:r>
            <a:r>
              <a:rPr lang="en-US" sz="2800" dirty="0" err="1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GListStack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5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Reverse.java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- Handles all music 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No need to edit for part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Reverses </a:t>
            </a:r>
            <a:r>
              <a:rPr lang="en-US" sz="2800" dirty="0" err="1" smtClean="0">
                <a:latin typeface="Arial"/>
                <a:cs typeface="Arial"/>
              </a:rPr>
              <a:t>in.dat</a:t>
            </a:r>
            <a:r>
              <a:rPr lang="en-US" sz="2800" dirty="0" smtClean="0">
                <a:latin typeface="Arial"/>
                <a:cs typeface="Arial"/>
              </a:rPr>
              <a:t> file and writes it to </a:t>
            </a:r>
            <a:r>
              <a:rPr lang="en-US" sz="2800" dirty="0" err="1" smtClean="0">
                <a:latin typeface="Arial"/>
                <a:cs typeface="Arial"/>
              </a:rPr>
              <a:t>out.dat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- Accepts 4 command line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Stack Implementation:  array or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Content type:                double or generic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Input file name:             ex)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in.dat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Output file name:          ex)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out.dat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Project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Sound Exchange (SOX)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- Converts .wav file to .</a:t>
            </a:r>
            <a:r>
              <a:rPr lang="en-US" sz="2800" dirty="0" err="1" smtClean="0">
                <a:latin typeface="Arial"/>
                <a:cs typeface="Arial"/>
              </a:rPr>
              <a:t>dat</a:t>
            </a:r>
            <a:r>
              <a:rPr lang="en-US" sz="2800" dirty="0" smtClean="0">
                <a:latin typeface="Arial"/>
                <a:cs typeface="Arial"/>
              </a:rPr>
              <a:t> file &amp; vice versa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  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Reverse.java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needs .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dat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file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You need .wav file to play sound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Installed in lab machine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Use in command prompt / terminal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ex) sox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secret.wav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secret.dat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  - Can also do what </a:t>
            </a:r>
            <a:r>
              <a:rPr lang="en-US" sz="2800" dirty="0" err="1" smtClean="0">
                <a:solidFill>
                  <a:prstClr val="black"/>
                </a:solidFill>
                <a:latin typeface="Arial"/>
                <a:cs typeface="Arial"/>
              </a:rPr>
              <a:t>Reverse.java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does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   ex</a:t>
            </a: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) sox </a:t>
            </a:r>
            <a:r>
              <a:rPr lang="en-US" sz="2800" dirty="0" err="1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secret.wav</a:t>
            </a:r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secret_rev.wav</a:t>
            </a: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reverse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Select </a:t>
            </a:r>
            <a:r>
              <a:rPr lang="en-US" b="1" dirty="0" err="1" smtClean="0">
                <a:latin typeface="Arial"/>
                <a:cs typeface="Arial"/>
              </a:rPr>
              <a:t>WorkSpace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58.08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7" y="2292859"/>
            <a:ext cx="6400800" cy="4131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1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Create Project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34.40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4" y="2316375"/>
            <a:ext cx="6400800" cy="41859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Create Project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35.58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" y="2351651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Create Class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37.17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4" y="2313795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Section Agenda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51979"/>
            <a:ext cx="8229600" cy="437418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r>
              <a:rPr lang="en-US" dirty="0" smtClean="0">
                <a:latin typeface="Arial"/>
                <a:cs typeface="Arial"/>
              </a:rPr>
              <a:t>Generics</a:t>
            </a:r>
          </a:p>
          <a:p>
            <a:r>
              <a:rPr lang="en-US" dirty="0" smtClean="0">
                <a:latin typeface="Arial"/>
                <a:cs typeface="Arial"/>
              </a:rPr>
              <a:t>Project 1</a:t>
            </a:r>
          </a:p>
          <a:p>
            <a:r>
              <a:rPr lang="en-US" dirty="0" smtClean="0">
                <a:latin typeface="Arial"/>
                <a:cs typeface="Arial"/>
              </a:rPr>
              <a:t>Eclipse Tutorial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397238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Run Configuration (Command line </a:t>
            </a:r>
            <a:r>
              <a:rPr lang="en-US" b="1" dirty="0" err="1" smtClean="0">
                <a:latin typeface="Arial"/>
                <a:cs typeface="Arial"/>
              </a:rPr>
              <a:t>Args</a:t>
            </a:r>
            <a:r>
              <a:rPr lang="en-US" b="1" dirty="0" smtClean="0">
                <a:latin typeface="Arial"/>
                <a:cs typeface="Arial"/>
              </a:rPr>
              <a:t>)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1-10 at 12.38.19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9" y="2290279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929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00200"/>
            <a:ext cx="8420755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Run Configuration (Command line </a:t>
            </a:r>
            <a:r>
              <a:rPr lang="en-US" b="1" dirty="0" err="1" smtClean="0">
                <a:latin typeface="Arial"/>
                <a:cs typeface="Arial"/>
              </a:rPr>
              <a:t>Args</a:t>
            </a:r>
            <a:r>
              <a:rPr lang="en-US" b="1" dirty="0" smtClean="0"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1-10 at 12.40.07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1" y="2317723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97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Conditional Debugging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1-10 at 12.44.40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3" y="2316376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97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Conditional Debugging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56.19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3" y="2337311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16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Conditional Debugging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>
                  <a:lumMod val="6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3-01-10 at 12.55.46 AM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3" y="2339892"/>
            <a:ext cx="64008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16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Eclipse Tutorial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More Tutorials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- Written Tutorial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  </a:t>
            </a:r>
            <a:r>
              <a:rPr lang="en-US" sz="2000" dirty="0" smtClean="0">
                <a:latin typeface="Arial"/>
                <a:cs typeface="Arial"/>
                <a:hlinkClick r:id="rId4"/>
              </a:rPr>
              <a:t>http://www.vogella.com/articles/Eclipse/article.html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- Video Tutorial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5"/>
              </a:rPr>
              <a:t>http://eclipsetutorial.sourceforge.net/totalbeginner.html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- Eclipse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Shortkeys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      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hlinkClick r:id="rId6"/>
              </a:rPr>
              <a:t>http://www.rossenstoyanchev.org/write/prog/eclipse/eclipse3.html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2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 - Me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51979"/>
            <a:ext cx="8229600" cy="437418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HyeIn</a:t>
            </a:r>
            <a:r>
              <a:rPr lang="en-US" dirty="0" smtClean="0">
                <a:latin typeface="Arial"/>
                <a:cs typeface="Arial"/>
              </a:rPr>
              <a:t> (Han) Kim</a:t>
            </a:r>
          </a:p>
          <a:p>
            <a:r>
              <a:rPr lang="en-US" dirty="0" smtClean="0">
                <a:latin typeface="Arial"/>
                <a:cs typeface="Arial"/>
              </a:rPr>
              <a:t>From Korea</a:t>
            </a:r>
          </a:p>
          <a:p>
            <a:r>
              <a:rPr lang="en-US" dirty="0" smtClean="0">
                <a:latin typeface="Arial"/>
                <a:cs typeface="Arial"/>
              </a:rPr>
              <a:t>5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 year Master’s student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BS in Biology &amp; CSE at UW</a:t>
            </a:r>
          </a:p>
          <a:p>
            <a:r>
              <a:rPr lang="en-US" dirty="0" smtClean="0">
                <a:latin typeface="Arial"/>
                <a:cs typeface="Arial"/>
              </a:rPr>
              <a:t>Teaching section AA &amp; AB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 - Office hour: Thursday 12: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0 ~ 01:30, CSE 216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 - Email: kainby87@uw.edu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6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 - You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51979"/>
            <a:ext cx="8229600" cy="437418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Name</a:t>
            </a:r>
          </a:p>
          <a:p>
            <a:r>
              <a:rPr lang="en-US" dirty="0" smtClean="0">
                <a:latin typeface="Arial"/>
                <a:cs typeface="Arial"/>
              </a:rPr>
              <a:t>Year</a:t>
            </a:r>
          </a:p>
          <a:p>
            <a:r>
              <a:rPr lang="en-US" dirty="0" smtClean="0">
                <a:latin typeface="Arial"/>
                <a:cs typeface="Arial"/>
              </a:rPr>
              <a:t>Home Town</a:t>
            </a:r>
          </a:p>
          <a:p>
            <a:r>
              <a:rPr lang="en-US" dirty="0" smtClean="0">
                <a:latin typeface="Arial"/>
                <a:cs typeface="Arial"/>
              </a:rPr>
              <a:t>Interesting Fact about yourself</a:t>
            </a:r>
          </a:p>
          <a:p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hat you did over the break</a:t>
            </a:r>
          </a:p>
        </p:txBody>
      </p:sp>
    </p:spTree>
    <p:extLst>
      <p:ext uri="{BB962C8B-B14F-4D97-AF65-F5344CB8AC3E}">
        <p14:creationId xmlns:p14="http://schemas.microsoft.com/office/powerpoint/2010/main" val="29008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What is generics?</a:t>
            </a: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Technique of writing class/Interface without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specifying type of data it uses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- Idea: class/interface can have type parameter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Arial"/>
                <a:cs typeface="Arial"/>
              </a:rPr>
              <a:t>       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Usually denoted as T or 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62088"/>
            <a:ext cx="8229600" cy="517366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Want a Bag class to store Items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 smtClean="0">
                <a:cs typeface="Arial"/>
              </a:rPr>
              <a:t> class Bag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private</a:t>
            </a:r>
            <a:r>
              <a:rPr lang="en-US" sz="2400" dirty="0" smtClean="0">
                <a:cs typeface="Arial"/>
              </a:rPr>
              <a:t> String item;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 void </a:t>
            </a:r>
            <a:r>
              <a:rPr lang="en-US" sz="2400" dirty="0" err="1" smtClean="0">
                <a:cs typeface="Arial"/>
              </a:rPr>
              <a:t>setItem</a:t>
            </a:r>
            <a:r>
              <a:rPr lang="en-US" sz="2400" dirty="0" smtClean="0">
                <a:cs typeface="Arial"/>
              </a:rPr>
              <a:t>(String x) {  item = x;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 smtClean="0">
                <a:cs typeface="Arial"/>
              </a:rPr>
              <a:t> String </a:t>
            </a:r>
            <a:r>
              <a:rPr lang="en-US" sz="2400" dirty="0" err="1" smtClean="0">
                <a:cs typeface="Arial"/>
              </a:rPr>
              <a:t>getItem</a:t>
            </a:r>
            <a:r>
              <a:rPr lang="en-US" sz="2400" dirty="0" smtClean="0">
                <a:cs typeface="Arial"/>
              </a:rPr>
              <a:t>( )  {  return item;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}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09083" y="4187171"/>
            <a:ext cx="737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/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class Bag {</a:t>
            </a:r>
          </a:p>
          <a:p>
            <a:pPr marL="400050" lvl="1"/>
            <a:r>
              <a:rPr lang="en-US" sz="2400" dirty="0">
                <a:solidFill>
                  <a:prstClr val="black"/>
                </a:solidFill>
                <a:cs typeface="Arial"/>
              </a:rPr>
              <a:t>              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private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Book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item;</a:t>
            </a:r>
          </a:p>
          <a:p>
            <a:pPr marL="400050" lvl="1"/>
            <a:r>
              <a:rPr lang="en-US" sz="2400" dirty="0">
                <a:solidFill>
                  <a:prstClr val="black"/>
                </a:solidFill>
                <a:cs typeface="Arial"/>
              </a:rPr>
              <a:t>              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public void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setItem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(Book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x) {  item = x;  }</a:t>
            </a:r>
          </a:p>
          <a:p>
            <a:pPr marL="400050" lvl="1"/>
            <a:r>
              <a:rPr lang="en-US" sz="2400" dirty="0">
                <a:solidFill>
                  <a:prstClr val="black"/>
                </a:solidFill>
                <a:cs typeface="Arial"/>
              </a:rPr>
              <a:t>              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Book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getItem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 )  {  return item;  }</a:t>
            </a:r>
          </a:p>
          <a:p>
            <a:pPr marL="400050" lvl="1"/>
            <a:r>
              <a:rPr lang="en-US" sz="2400" dirty="0">
                <a:solidFill>
                  <a:prstClr val="black"/>
                </a:solidFill>
                <a:cs typeface="Arial"/>
              </a:rPr>
              <a:t>     }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47750" y="6255835"/>
            <a:ext cx="8096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Don’t </a:t>
            </a:r>
            <a:r>
              <a:rPr lang="en-US" sz="2400" dirty="0"/>
              <a:t>want to make Bag class for all kind of fields.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Want a Bag class to store Items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 smtClean="0">
                <a:cs typeface="Arial"/>
              </a:rPr>
              <a:t> class Bag&lt;E&gt; 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private</a:t>
            </a:r>
            <a:r>
              <a:rPr lang="en-US" sz="2400" dirty="0" smtClean="0">
                <a:cs typeface="Arial"/>
              </a:rPr>
              <a:t> E item;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 void </a:t>
            </a:r>
            <a:r>
              <a:rPr lang="en-US" sz="2400" dirty="0" err="1" smtClean="0">
                <a:cs typeface="Arial"/>
              </a:rPr>
              <a:t>setItem</a:t>
            </a:r>
            <a:r>
              <a:rPr lang="en-US" sz="2400" dirty="0" smtClean="0">
                <a:cs typeface="Arial"/>
              </a:rPr>
              <a:t>(E x) {  item = x;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          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400" dirty="0" smtClean="0">
                <a:cs typeface="Arial"/>
              </a:rPr>
              <a:t> E </a:t>
            </a:r>
            <a:r>
              <a:rPr lang="en-US" sz="2400" dirty="0" err="1" smtClean="0">
                <a:cs typeface="Arial"/>
              </a:rPr>
              <a:t>getItem</a:t>
            </a:r>
            <a:r>
              <a:rPr lang="en-US" sz="2400" dirty="0" smtClean="0">
                <a:cs typeface="Arial"/>
              </a:rPr>
              <a:t>( )  {  return item;  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>
                <a:cs typeface="Arial"/>
              </a:rPr>
              <a:t>     }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00609" y="4445000"/>
            <a:ext cx="65405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/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public interface</a:t>
            </a:r>
            <a:r>
              <a:rPr lang="en-US" sz="24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List &lt;E&gt; {     </a:t>
            </a:r>
          </a:p>
          <a:p>
            <a:pPr marL="400050" lvl="1"/>
            <a:r>
              <a:rPr lang="en-US" sz="2400" b="1" dirty="0">
                <a:solidFill>
                  <a:prstClr val="black"/>
                </a:solidFill>
              </a:rPr>
              <a:t>               </a:t>
            </a:r>
            <a:r>
              <a:rPr lang="en-US" sz="2400" b="1" dirty="0">
                <a:solidFill>
                  <a:srgbClr val="953735"/>
                </a:solidFill>
              </a:rPr>
              <a:t>void</a:t>
            </a:r>
            <a:r>
              <a:rPr lang="en-US" sz="2400" dirty="0">
                <a:solidFill>
                  <a:prstClr val="black"/>
                </a:solidFill>
              </a:rPr>
              <a:t> add(E x); </a:t>
            </a:r>
          </a:p>
          <a:p>
            <a:pPr marL="400050" lvl="1"/>
            <a:r>
              <a:rPr lang="en-US" sz="2400" dirty="0">
                <a:solidFill>
                  <a:prstClr val="black"/>
                </a:solidFill>
              </a:rPr>
              <a:t>               …    </a:t>
            </a:r>
          </a:p>
          <a:p>
            <a:pPr marL="400050" lvl="1"/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}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8738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/>
                <a:cs typeface="Arial"/>
              </a:rPr>
              <a:t>Want a Bag class to store Items</a:t>
            </a:r>
          </a:p>
          <a:p>
            <a:pPr marL="0" indent="0">
              <a:buNone/>
            </a:pPr>
            <a:endParaRPr lang="en-US" sz="17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sz="2800" dirty="0" smtClean="0">
                <a:latin typeface="Arial"/>
                <a:cs typeface="Arial"/>
              </a:rPr>
              <a:t> - </a:t>
            </a:r>
            <a:r>
              <a:rPr lang="en-US" sz="3000" dirty="0" smtClean="0">
                <a:latin typeface="Arial"/>
                <a:cs typeface="Arial"/>
              </a:rPr>
              <a:t>Pre Java 5: Objects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    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public class </a:t>
            </a:r>
            <a:r>
              <a:rPr lang="en-US" sz="2600" dirty="0" smtClean="0">
                <a:cs typeface="Arial"/>
              </a:rPr>
              <a:t>Bag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private</a:t>
            </a:r>
            <a:r>
              <a:rPr lang="en-US" sz="2600" dirty="0" smtClean="0">
                <a:cs typeface="Arial"/>
              </a:rPr>
              <a:t> Object item;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public void </a:t>
            </a:r>
            <a:r>
              <a:rPr lang="en-US" sz="2600" dirty="0" err="1" smtClean="0">
                <a:cs typeface="Arial"/>
              </a:rPr>
              <a:t>setItem</a:t>
            </a:r>
            <a:r>
              <a:rPr lang="en-US" sz="2600" dirty="0" smtClean="0">
                <a:cs typeface="Arial"/>
              </a:rPr>
              <a:t>(Object x ) {   item = x;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       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public</a:t>
            </a:r>
            <a:r>
              <a:rPr lang="en-US" sz="2600" dirty="0" smtClean="0">
                <a:cs typeface="Arial"/>
              </a:rPr>
              <a:t> Object </a:t>
            </a:r>
            <a:r>
              <a:rPr lang="en-US" sz="2600" dirty="0" err="1" smtClean="0">
                <a:cs typeface="Arial"/>
              </a:rPr>
              <a:t>getItem</a:t>
            </a:r>
            <a:r>
              <a:rPr lang="en-US" sz="2600" dirty="0" smtClean="0">
                <a:cs typeface="Arial"/>
              </a:rPr>
              <a:t>() {  return item;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Bag b = </a:t>
            </a:r>
            <a:r>
              <a:rPr lang="en-US" sz="2600" b="1" dirty="0" smtClean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600" dirty="0" smtClean="0">
                <a:cs typeface="Arial"/>
              </a:rPr>
              <a:t> Bag();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 </a:t>
            </a:r>
            <a:r>
              <a:rPr lang="en-US" sz="2600" dirty="0" err="1" smtClean="0">
                <a:cs typeface="Arial"/>
              </a:rPr>
              <a:t>b.setItem</a:t>
            </a:r>
            <a:r>
              <a:rPr lang="en-US" sz="2600" dirty="0" smtClean="0">
                <a:cs typeface="Arial"/>
              </a:rPr>
              <a:t>("How about that?”);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cs typeface="Arial"/>
              </a:rPr>
              <a:t>        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90086" y="5898922"/>
            <a:ext cx="624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contents = (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b.getItem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6181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Generics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Why generics?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endParaRPr lang="en-US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b="1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  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87942" y="2348638"/>
            <a:ext cx="8256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cs typeface="Arial"/>
              </a:rPr>
              <a:t>Bag b =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Bag()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</a:t>
            </a:r>
          </a:p>
          <a:p>
            <a:pPr lvl="0"/>
            <a:r>
              <a:rPr lang="en-US" sz="2400" dirty="0" err="1" smtClean="0">
                <a:solidFill>
                  <a:prstClr val="black"/>
                </a:solidFill>
                <a:cs typeface="Arial"/>
              </a:rPr>
              <a:t>b.setItem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 "How about that?" 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</a:t>
            </a:r>
          </a:p>
          <a:p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contents =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(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)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b.getItem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 </a:t>
            </a:r>
          </a:p>
          <a:p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double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contents = (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double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b.getItem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      </a:t>
            </a:r>
            <a:endParaRPr lang="en-US" sz="2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887942" y="4144540"/>
            <a:ext cx="8256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cs typeface="Arial"/>
              </a:rPr>
              <a:t>Bag b = </a:t>
            </a:r>
            <a:r>
              <a:rPr lang="en-US" sz="2400" b="1" dirty="0">
                <a:solidFill>
                  <a:srgbClr val="953735"/>
                </a:solidFill>
                <a:cs typeface="Arial"/>
              </a:rPr>
              <a:t>new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Bag&lt;String&gt;(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</a:t>
            </a:r>
          </a:p>
          <a:p>
            <a:pPr lvl="0"/>
            <a:r>
              <a:rPr lang="en-US" sz="2400" dirty="0" err="1" smtClean="0">
                <a:solidFill>
                  <a:prstClr val="black"/>
                </a:solidFill>
                <a:cs typeface="Arial"/>
              </a:rPr>
              <a:t>b.setItem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 "How about that?" 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</a:t>
            </a:r>
          </a:p>
          <a:p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String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contents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=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b.getItem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()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;</a:t>
            </a:r>
            <a:endParaRPr lang="en-US" sz="2400" dirty="0">
              <a:solidFill>
                <a:prstClr val="black"/>
              </a:solidFill>
              <a:cs typeface="Arial"/>
            </a:endParaRPr>
          </a:p>
          <a:p>
            <a:pPr lvl="0"/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double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contents = 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(</a:t>
            </a:r>
            <a:r>
              <a:rPr lang="en-US" sz="2400" b="1" dirty="0" smtClean="0">
                <a:solidFill>
                  <a:srgbClr val="953735"/>
                </a:solidFill>
                <a:cs typeface="Arial"/>
              </a:rPr>
              <a:t>double</a:t>
            </a:r>
            <a:r>
              <a:rPr lang="en-US" sz="2400" dirty="0" smtClean="0">
                <a:solidFill>
                  <a:prstClr val="black"/>
                </a:solidFill>
                <a:cs typeface="Arial"/>
              </a:rPr>
              <a:t>) </a:t>
            </a:r>
            <a:r>
              <a:rPr lang="en-US" sz="2400" dirty="0" err="1">
                <a:solidFill>
                  <a:prstClr val="black"/>
                </a:solidFill>
                <a:cs typeface="Arial"/>
              </a:rPr>
              <a:t>b.getItem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();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100234" y="2994968"/>
            <a:ext cx="111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cs typeface="Arial"/>
              </a:rPr>
              <a:t>// Ok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100234" y="3456633"/>
            <a:ext cx="313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cs typeface="Arial"/>
              </a:rPr>
              <a:t>// </a:t>
            </a:r>
            <a:r>
              <a:rPr lang="en-US" sz="2400" b="1" dirty="0" smtClean="0">
                <a:solidFill>
                  <a:srgbClr val="FF0000"/>
                </a:solidFill>
                <a:cs typeface="Arial"/>
              </a:rPr>
              <a:t>Error (Runtime)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072723" y="4840701"/>
            <a:ext cx="111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cs typeface="Arial"/>
              </a:rPr>
              <a:t>// Ok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6079067" y="5302482"/>
            <a:ext cx="319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cs typeface="Arial"/>
              </a:rPr>
              <a:t>// </a:t>
            </a:r>
            <a:r>
              <a:rPr lang="en-US" sz="2400" b="1" dirty="0" smtClean="0">
                <a:solidFill>
                  <a:srgbClr val="FF0000"/>
                </a:solidFill>
                <a:cs typeface="Arial"/>
              </a:rPr>
              <a:t>Error (Compile time)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2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974</Words>
  <Application>Microsoft Office PowerPoint</Application>
  <PresentationFormat>On-screen Show (4:3)</PresentationFormat>
  <Paragraphs>237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CSE332: Data Abstractions Section 1</vt:lpstr>
      <vt:lpstr>Section Agenda</vt:lpstr>
      <vt:lpstr>Introduction - Me</vt:lpstr>
      <vt:lpstr>Introduction - You</vt:lpstr>
      <vt:lpstr>Generics</vt:lpstr>
      <vt:lpstr>Generics</vt:lpstr>
      <vt:lpstr>Generics</vt:lpstr>
      <vt:lpstr>Generics</vt:lpstr>
      <vt:lpstr>Generics</vt:lpstr>
      <vt:lpstr>Generics</vt:lpstr>
      <vt:lpstr>Generics </vt:lpstr>
      <vt:lpstr>Project 1</vt:lpstr>
      <vt:lpstr>Project 1</vt:lpstr>
      <vt:lpstr>Project 1</vt:lpstr>
      <vt:lpstr>Project 1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  <vt:lpstr>Eclipse Tutorial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CSE332: Data Abstractions Section 1</dc:title>
  <dc:creator>Hyein Kim</dc:creator>
  <cp:lastModifiedBy>rea-cse</cp:lastModifiedBy>
  <cp:revision>64</cp:revision>
  <dcterms:created xsi:type="dcterms:W3CDTF">2013-01-10T05:31:39Z</dcterms:created>
  <dcterms:modified xsi:type="dcterms:W3CDTF">2013-04-17T19:54:18Z</dcterms:modified>
</cp:coreProperties>
</file>