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sldIdLst>
    <p:sldId id="257" r:id="rId2"/>
    <p:sldId id="258" r:id="rId3"/>
    <p:sldId id="336" r:id="rId4"/>
    <p:sldId id="337" r:id="rId5"/>
    <p:sldId id="260" r:id="rId6"/>
    <p:sldId id="338" r:id="rId7"/>
    <p:sldId id="341" r:id="rId8"/>
    <p:sldId id="340" r:id="rId9"/>
    <p:sldId id="261" r:id="rId10"/>
    <p:sldId id="342" r:id="rId11"/>
    <p:sldId id="264" r:id="rId12"/>
    <p:sldId id="265" r:id="rId13"/>
    <p:sldId id="266" r:id="rId14"/>
    <p:sldId id="343" r:id="rId15"/>
    <p:sldId id="267" r:id="rId16"/>
    <p:sldId id="268" r:id="rId17"/>
    <p:sldId id="344" r:id="rId18"/>
    <p:sldId id="270" r:id="rId19"/>
    <p:sldId id="345" r:id="rId20"/>
    <p:sldId id="346" r:id="rId21"/>
    <p:sldId id="271" r:id="rId22"/>
    <p:sldId id="347" r:id="rId23"/>
    <p:sldId id="348" r:id="rId24"/>
    <p:sldId id="381" r:id="rId25"/>
    <p:sldId id="349" r:id="rId26"/>
    <p:sldId id="273" r:id="rId27"/>
    <p:sldId id="353" r:id="rId28"/>
    <p:sldId id="351" r:id="rId29"/>
    <p:sldId id="352" r:id="rId30"/>
    <p:sldId id="354" r:id="rId31"/>
    <p:sldId id="277" r:id="rId32"/>
    <p:sldId id="278" r:id="rId33"/>
    <p:sldId id="355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302" r:id="rId57"/>
    <p:sldId id="304" r:id="rId58"/>
    <p:sldId id="356" r:id="rId59"/>
    <p:sldId id="305" r:id="rId60"/>
    <p:sldId id="306" r:id="rId61"/>
    <p:sldId id="307" r:id="rId62"/>
    <p:sldId id="308" r:id="rId63"/>
    <p:sldId id="357" r:id="rId64"/>
    <p:sldId id="358" r:id="rId65"/>
    <p:sldId id="359" r:id="rId66"/>
    <p:sldId id="360" r:id="rId67"/>
    <p:sldId id="361" r:id="rId68"/>
    <p:sldId id="362" r:id="rId69"/>
    <p:sldId id="363" r:id="rId70"/>
    <p:sldId id="364" r:id="rId71"/>
    <p:sldId id="316" r:id="rId72"/>
    <p:sldId id="317" r:id="rId73"/>
    <p:sldId id="318" r:id="rId74"/>
    <p:sldId id="319" r:id="rId75"/>
    <p:sldId id="365" r:id="rId76"/>
    <p:sldId id="366" r:id="rId77"/>
    <p:sldId id="368" r:id="rId78"/>
    <p:sldId id="370" r:id="rId79"/>
    <p:sldId id="371" r:id="rId80"/>
    <p:sldId id="372" r:id="rId81"/>
    <p:sldId id="373" r:id="rId82"/>
    <p:sldId id="374" r:id="rId83"/>
    <p:sldId id="328" r:id="rId84"/>
    <p:sldId id="375" r:id="rId85"/>
    <p:sldId id="376" r:id="rId86"/>
    <p:sldId id="377" r:id="rId87"/>
    <p:sldId id="378" r:id="rId88"/>
    <p:sldId id="379" r:id="rId89"/>
    <p:sldId id="380" r:id="rId9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4" d="100"/>
          <a:sy n="64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0D101-EBA1-46BE-BD17-3ABA82C37E02}" type="datetimeFigureOut">
              <a:rPr lang="en-US" smtClean="0"/>
              <a:t>2012-08-12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BB1E4-1DF8-4B16-8100-EF1EF863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995C1D-6B72-4029-A45F-EC156ABCE1FE}" type="slidenum">
              <a:rPr lang="en-US"/>
              <a:pPr/>
              <a:t>2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995C1D-6B72-4029-A45F-EC156ABCE1FE}" type="slidenum">
              <a:rPr lang="en-US"/>
              <a:pPr/>
              <a:t>4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30253-0A57-4334-8AE5-FCCE916B7C9D}" type="slidenum">
              <a:rPr lang="en-US"/>
              <a:pPr/>
              <a:t>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3"/>
          </a:xfrm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5209D-D1FF-4CAB-B5FE-94D6160F8ECA}" type="slidenum">
              <a:rPr lang="en-US"/>
              <a:pPr/>
              <a:t>10</a:t>
            </a:fld>
            <a:endParaRPr lang="en-US"/>
          </a:p>
        </p:txBody>
      </p:sp>
      <p:sp>
        <p:nvSpPr>
          <p:cNvPr id="4700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Let’s say we’re in the middle of knocking out walls to make a good maze.</a:t>
            </a:r>
          </a:p>
          <a:p>
            <a:endParaRPr lang="en-US"/>
          </a:p>
          <a:p>
            <a:r>
              <a:rPr lang="en-US"/>
              <a:t>How do we decide whether to knock down the current wall?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5CCB9-8808-41CB-A668-AFFA56B33BE0}" type="slidenum">
              <a:rPr lang="en-US"/>
              <a:pPr/>
              <a:t>12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BB1E4-1DF8-4B16-8100-EF1EF863A76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8066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BB1E4-1DF8-4B16-8100-EF1EF863A76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80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EE8D3-9E82-4D89-A35B-ECE90C3EC08C}" type="slidenum">
              <a:rPr lang="en-US"/>
              <a:pPr/>
              <a:t>28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Let’s talk about some funky doped horses at the silicon downs.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7F75C-ABD0-4989-970C-88C7CD9A07E1}" type="slidenum">
              <a:rPr lang="en-US"/>
              <a:pPr/>
              <a:t>29</a:t>
            </a:fld>
            <a:endParaRPr 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OK, now, your book shows a proof that find now takes amortized O(log</a:t>
            </a:r>
            <a:r>
              <a:rPr lang="en-US" baseline="30000"/>
              <a:t>*</a:t>
            </a:r>
            <a:r>
              <a:rPr lang="en-US"/>
              <a:t>n)</a:t>
            </a:r>
          </a:p>
          <a:p>
            <a:endParaRPr lang="en-US"/>
          </a:p>
          <a:p>
            <a:r>
              <a:rPr lang="en-US"/>
              <a:t>but actually, it’s even better than that: O(alpha(m,n)) time.</a:t>
            </a:r>
          </a:p>
          <a:p>
            <a:endParaRPr lang="en-US"/>
          </a:p>
          <a:p>
            <a:r>
              <a:rPr lang="en-US"/>
              <a:t>Basically amortized 1.</a:t>
            </a:r>
          </a:p>
          <a:p>
            <a:endParaRPr lang="en-US"/>
          </a:p>
          <a:p>
            <a:r>
              <a:rPr lang="en-US"/>
              <a:t>Can anyone think why the alpha doesn’t matter even in any good theoretical sense?</a:t>
            </a:r>
          </a:p>
          <a:p>
            <a:endParaRPr lang="en-US"/>
          </a:p>
          <a:p>
            <a:r>
              <a:rPr lang="en-US"/>
              <a:t>Remember B-Trees: they showed us that our model was bogus for large data sets. By the time alpha gets near 4, our data sets are already larger than we can even imagine.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514599"/>
          </a:xfrm>
        </p:spPr>
        <p:txBody>
          <a:bodyPr/>
          <a:lstStyle>
            <a:lvl1pPr algn="ctr">
              <a:lnSpc>
                <a:spcPct val="200000"/>
              </a:lnSpc>
              <a:spcAft>
                <a:spcPts val="1200"/>
              </a:spcAft>
              <a:defRPr sz="3600" b="1" i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320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1028" name="Picture 4" descr="http://www.cs.washington.edu/images/logo/CSElogo2text_14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303663"/>
            <a:ext cx="1371600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WashingtonColorSeal-21-cli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504" y="303663"/>
            <a:ext cx="1371600" cy="1371600"/>
          </a:xfrm>
          <a:prstGeom prst="rect">
            <a:avLst/>
          </a:prstGeom>
          <a:noFill/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075" y="6356350"/>
            <a:ext cx="4895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 332 Data Abstractions, Summer 2012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0654" y="6356350"/>
            <a:ext cx="784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81ADA0-3BB4-460A-B7EB-C1A8DEAFE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24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>
            <a:lvl1pPr>
              <a:lnSpc>
                <a:spcPct val="110000"/>
              </a:lnSpc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486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accent6">
              <a:lumMod val="75000"/>
            </a:schemeClr>
          </a:solidFill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16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5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2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2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4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458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4582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075" y="6356350"/>
            <a:ext cx="4895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 332 Data Abstractions, Summer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0654" y="6356350"/>
            <a:ext cx="784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81ADA0-3BB4-460A-B7EB-C1A8DEAFE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7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600" i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0.xml"/><Relationship Id="rId7" Type="http://schemas.openxmlformats.org/officeDocument/2006/relationships/image" Target="../media/image5.png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CSE 332 Data Abstractions:</a:t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dirty="0" smtClean="0"/>
              <a:t>Disjoint Set Union-Find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Minimum Spanning Trees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Kate Deibel</a:t>
            </a:r>
          </a:p>
          <a:p>
            <a:r>
              <a:rPr lang="en-US" smtClean="0"/>
              <a:t>Summer 2012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Middle of the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dirty="0"/>
              <a:t>So far, </a:t>
            </a:r>
            <a:r>
              <a:rPr lang="en-US" sz="2800" dirty="0" smtClean="0"/>
              <a:t>we've knocked down </a:t>
            </a:r>
            <a:br>
              <a:rPr lang="en-US" sz="2800" dirty="0" smtClean="0"/>
            </a:br>
            <a:r>
              <a:rPr lang="en-US" sz="2800" dirty="0" smtClean="0"/>
              <a:t>several walls while others </a:t>
            </a:r>
            <a:br>
              <a:rPr lang="en-US" sz="2800" dirty="0" smtClean="0"/>
            </a:br>
            <a:r>
              <a:rPr lang="en-US" sz="2800" dirty="0" smtClean="0"/>
              <a:t>still remain</a:t>
            </a:r>
            <a:r>
              <a:rPr lang="en-US" sz="2800" dirty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800" dirty="0" smtClean="0"/>
              <a:t>Consider </a:t>
            </a:r>
            <a:r>
              <a:rPr lang="en-US" sz="2800" dirty="0"/>
              <a:t>the </a:t>
            </a:r>
            <a:r>
              <a:rPr lang="en-US" sz="2800" dirty="0" smtClean="0"/>
              <a:t>walls between </a:t>
            </a:r>
            <a:r>
              <a:rPr lang="en-US" sz="2800" dirty="0">
                <a:solidFill>
                  <a:schemeClr val="accent2"/>
                </a:solidFill>
              </a:rPr>
              <a:t>A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and </a:t>
            </a:r>
            <a:r>
              <a:rPr lang="en-US" sz="2800" dirty="0" smtClean="0">
                <a:solidFill>
                  <a:schemeClr val="accent2"/>
                </a:solidFill>
              </a:rPr>
              <a:t>B</a:t>
            </a:r>
            <a:r>
              <a:rPr lang="en-US" sz="2800" dirty="0" smtClean="0"/>
              <a:t> and </a:t>
            </a:r>
            <a:r>
              <a:rPr lang="en-US" sz="2800" dirty="0">
                <a:solidFill>
                  <a:schemeClr val="accent2"/>
                </a:solidFill>
              </a:rPr>
              <a:t>C</a:t>
            </a:r>
            <a:r>
              <a:rPr lang="en-US" sz="2800" dirty="0"/>
              <a:t> and </a:t>
            </a:r>
            <a:r>
              <a:rPr lang="en-US" sz="2800" dirty="0" smtClean="0">
                <a:solidFill>
                  <a:schemeClr val="accent2"/>
                </a:solidFill>
              </a:rPr>
              <a:t>D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Which </a:t>
            </a:r>
            <a:r>
              <a:rPr lang="en-US" sz="2800" dirty="0" smtClean="0"/>
              <a:t>walls can </a:t>
            </a:r>
            <a:r>
              <a:rPr lang="en-US" sz="2800" dirty="0" smtClean="0"/>
              <a:t>we </a:t>
            </a:r>
            <a:r>
              <a:rPr lang="en-US" sz="2800" dirty="0" smtClean="0"/>
              <a:t>knock </a:t>
            </a:r>
            <a:br>
              <a:rPr lang="en-US" sz="2800" dirty="0" smtClean="0"/>
            </a:br>
            <a:r>
              <a:rPr lang="en-US" sz="2800" dirty="0" smtClean="0"/>
              <a:t>down and </a:t>
            </a:r>
            <a:r>
              <a:rPr lang="en-US" sz="2800" dirty="0" smtClean="0"/>
              <a:t>maintain both </a:t>
            </a:r>
            <a:br>
              <a:rPr lang="en-US" sz="2800" dirty="0" smtClean="0"/>
            </a:br>
            <a:r>
              <a:rPr lang="en-US" sz="2800" dirty="0" smtClean="0"/>
              <a:t>our </a:t>
            </a:r>
            <a:r>
              <a:rPr lang="en-US" sz="2800" dirty="0" smtClean="0">
                <a:solidFill>
                  <a:schemeClr val="accent6"/>
                </a:solidFill>
              </a:rPr>
              <a:t>connectedness</a:t>
            </a:r>
            <a:r>
              <a:rPr lang="en-US" sz="2800" dirty="0" smtClean="0"/>
              <a:t> and </a:t>
            </a:r>
            <a:br>
              <a:rPr lang="en-US" sz="2800" dirty="0" smtClean="0"/>
            </a:br>
            <a:r>
              <a:rPr lang="en-US" sz="2800" dirty="0" smtClean="0"/>
              <a:t>our </a:t>
            </a:r>
            <a:r>
              <a:rPr lang="en-US" sz="2800" dirty="0" smtClean="0">
                <a:solidFill>
                  <a:schemeClr val="accent6"/>
                </a:solidFill>
              </a:rPr>
              <a:t>no cycles </a:t>
            </a:r>
            <a:r>
              <a:rPr lang="en-US" sz="2800" dirty="0" smtClean="0"/>
              <a:t>properties?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800" dirty="0" smtClean="0"/>
              <a:t>How </a:t>
            </a:r>
            <a:r>
              <a:rPr lang="en-US" sz="2800" dirty="0" smtClean="0"/>
              <a:t>do we do this efficiently?</a:t>
            </a:r>
            <a:endParaRPr lang="en-US" sz="2800" dirty="0"/>
          </a:p>
          <a:p>
            <a:pPr>
              <a:spcBef>
                <a:spcPts val="1200"/>
              </a:spcBef>
            </a:pPr>
            <a:endParaRPr lang="en-US" sz="28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5986983" y="595863"/>
            <a:ext cx="2667000" cy="2514600"/>
            <a:chOff x="5912033" y="970613"/>
            <a:chExt cx="2667000" cy="2514600"/>
          </a:xfrm>
        </p:grpSpPr>
        <p:sp>
          <p:nvSpPr>
            <p:cNvPr id="400388" name="Rectangle 4"/>
            <p:cNvSpPr>
              <a:spLocks noChangeArrowheads="1"/>
            </p:cNvSpPr>
            <p:nvPr/>
          </p:nvSpPr>
          <p:spPr bwMode="auto">
            <a:xfrm>
              <a:off x="6293033" y="1199213"/>
              <a:ext cx="2286000" cy="2057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0389" name="AutoShape 5"/>
            <p:cNvCxnSpPr>
              <a:cxnSpLocks noChangeShapeType="1"/>
              <a:stCxn id="400388" idx="0"/>
              <a:endCxn id="400388" idx="2"/>
            </p:cNvCxnSpPr>
            <p:nvPr/>
          </p:nvCxnSpPr>
          <p:spPr bwMode="auto">
            <a:xfrm>
              <a:off x="7436033" y="1199213"/>
              <a:ext cx="0" cy="205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0390" name="AutoShape 6"/>
            <p:cNvCxnSpPr>
              <a:cxnSpLocks noChangeShapeType="1"/>
              <a:stCxn id="400388" idx="1"/>
              <a:endCxn id="400388" idx="3"/>
            </p:cNvCxnSpPr>
            <p:nvPr/>
          </p:nvCxnSpPr>
          <p:spPr bwMode="auto">
            <a:xfrm>
              <a:off x="6293033" y="2227913"/>
              <a:ext cx="2286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0391" name="Rectangle 7"/>
            <p:cNvSpPr>
              <a:spLocks noChangeArrowheads="1"/>
            </p:cNvSpPr>
            <p:nvPr/>
          </p:nvSpPr>
          <p:spPr bwMode="auto">
            <a:xfrm>
              <a:off x="7431271" y="1162701"/>
              <a:ext cx="1147762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400392" name="Rectangle 8"/>
            <p:cNvSpPr>
              <a:spLocks noChangeArrowheads="1"/>
            </p:cNvSpPr>
            <p:nvPr/>
          </p:nvSpPr>
          <p:spPr bwMode="auto">
            <a:xfrm>
              <a:off x="7443971" y="2310463"/>
              <a:ext cx="1133475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400393" name="Line 9"/>
            <p:cNvSpPr>
              <a:spLocks noChangeShapeType="1"/>
            </p:cNvSpPr>
            <p:nvPr/>
          </p:nvSpPr>
          <p:spPr bwMode="auto">
            <a:xfrm flipV="1">
              <a:off x="7436033" y="970613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94" name="Line 10"/>
            <p:cNvSpPr>
              <a:spLocks noChangeShapeType="1"/>
            </p:cNvSpPr>
            <p:nvPr/>
          </p:nvSpPr>
          <p:spPr bwMode="auto">
            <a:xfrm flipV="1">
              <a:off x="8579033" y="3180413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95" name="Line 11"/>
            <p:cNvSpPr>
              <a:spLocks noChangeShapeType="1"/>
            </p:cNvSpPr>
            <p:nvPr/>
          </p:nvSpPr>
          <p:spPr bwMode="auto">
            <a:xfrm>
              <a:off x="7436033" y="2229501"/>
              <a:ext cx="11430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96" name="Line 12"/>
            <p:cNvSpPr>
              <a:spLocks noChangeShapeType="1"/>
            </p:cNvSpPr>
            <p:nvPr/>
          </p:nvSpPr>
          <p:spPr bwMode="auto">
            <a:xfrm flipV="1">
              <a:off x="6293033" y="970613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97" name="Line 13"/>
            <p:cNvSpPr>
              <a:spLocks noChangeShapeType="1"/>
            </p:cNvSpPr>
            <p:nvPr/>
          </p:nvSpPr>
          <p:spPr bwMode="auto">
            <a:xfrm flipH="1">
              <a:off x="5912033" y="3256613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98" name="Line 14"/>
            <p:cNvSpPr>
              <a:spLocks noChangeShapeType="1"/>
            </p:cNvSpPr>
            <p:nvPr/>
          </p:nvSpPr>
          <p:spPr bwMode="auto">
            <a:xfrm flipH="1">
              <a:off x="5912033" y="2229501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99" name="Line 15"/>
            <p:cNvSpPr>
              <a:spLocks noChangeShapeType="1"/>
            </p:cNvSpPr>
            <p:nvPr/>
          </p:nvSpPr>
          <p:spPr bwMode="auto">
            <a:xfrm flipV="1">
              <a:off x="8579033" y="970613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00" name="Line 16"/>
            <p:cNvSpPr>
              <a:spLocks noChangeShapeType="1"/>
            </p:cNvSpPr>
            <p:nvPr/>
          </p:nvSpPr>
          <p:spPr bwMode="auto">
            <a:xfrm flipV="1">
              <a:off x="8579033" y="3256613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366396" y="3767530"/>
            <a:ext cx="22860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504634" y="3731018"/>
            <a:ext cx="1147762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7517334" y="4833810"/>
            <a:ext cx="1133475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7509396" y="353893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V="1">
            <a:off x="8652396" y="574873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6361634" y="4797818"/>
            <a:ext cx="114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flipV="1">
            <a:off x="6366396" y="353893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flipH="1">
            <a:off x="5985396" y="582493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>
            <a:off x="5985396" y="479781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 flipV="1">
            <a:off x="8652396" y="353893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8652396" y="582493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6713362" y="5136377"/>
            <a:ext cx="439544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729392" y="4033585"/>
            <a:ext cx="407484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C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Maze Algorithm: Number the Cells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2026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Number each cell and treat as disjoint sets:</a:t>
            </a:r>
          </a:p>
          <a:p>
            <a:r>
              <a:rPr lang="en-US" sz="2400" dirty="0" smtClean="0"/>
              <a:t>S </a:t>
            </a:r>
            <a:r>
              <a:rPr lang="en-US" sz="2400" dirty="0"/>
              <a:t>={ {1}, {2}, {3}, {4},… {36} </a:t>
            </a:r>
            <a:r>
              <a:rPr lang="en-US" sz="2400" dirty="0" smtClean="0"/>
              <a:t>}</a:t>
            </a:r>
          </a:p>
          <a:p>
            <a:pPr marL="0" indent="0">
              <a:buNone/>
            </a:pPr>
            <a:r>
              <a:rPr lang="en-US" sz="2800" dirty="0" smtClean="0"/>
              <a:t>Create a set of all edges between cells:</a:t>
            </a:r>
          </a:p>
          <a:p>
            <a:r>
              <a:rPr lang="en-US" sz="2400" dirty="0" smtClean="0"/>
              <a:t>W </a:t>
            </a:r>
            <a:r>
              <a:rPr lang="en-US" sz="2400" dirty="0"/>
              <a:t>={ (1,2), (1,7), (2,8), (2,3), … } </a:t>
            </a:r>
            <a:r>
              <a:rPr lang="en-US" sz="2400" dirty="0" smtClean="0"/>
              <a:t>60 </a:t>
            </a:r>
            <a:r>
              <a:rPr lang="en-US" sz="2400" dirty="0"/>
              <a:t>walls total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682194" y="2971800"/>
            <a:ext cx="5779612" cy="3200400"/>
            <a:chOff x="1381847" y="2971800"/>
            <a:chExt cx="5779612" cy="3200400"/>
          </a:xfrm>
        </p:grpSpPr>
        <p:sp>
          <p:nvSpPr>
            <p:cNvPr id="536579" name="Line 3"/>
            <p:cNvSpPr>
              <a:spLocks noChangeShapeType="1"/>
            </p:cNvSpPr>
            <p:nvPr/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80" name="Line 4"/>
            <p:cNvSpPr>
              <a:spLocks noChangeShapeType="1"/>
            </p:cNvSpPr>
            <p:nvPr/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81" name="Line 5"/>
            <p:cNvSpPr>
              <a:spLocks noChangeShapeType="1"/>
            </p:cNvSpPr>
            <p:nvPr/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82" name="Line 6"/>
            <p:cNvSpPr>
              <a:spLocks noChangeShapeType="1"/>
            </p:cNvSpPr>
            <p:nvPr/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83" name="Line 7"/>
            <p:cNvSpPr>
              <a:spLocks noChangeShapeType="1"/>
            </p:cNvSpPr>
            <p:nvPr/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84" name="Line 8"/>
            <p:cNvSpPr>
              <a:spLocks noChangeShapeType="1"/>
            </p:cNvSpPr>
            <p:nvPr/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85" name="Line 9"/>
            <p:cNvSpPr>
              <a:spLocks noChangeShapeType="1"/>
            </p:cNvSpPr>
            <p:nvPr/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86" name="Line 10"/>
            <p:cNvSpPr>
              <a:spLocks noChangeShapeType="1"/>
            </p:cNvSpPr>
            <p:nvPr/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87" name="Line 11"/>
            <p:cNvSpPr>
              <a:spLocks noChangeShapeType="1"/>
            </p:cNvSpPr>
            <p:nvPr/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88" name="Line 12"/>
            <p:cNvSpPr>
              <a:spLocks noChangeShapeType="1"/>
            </p:cNvSpPr>
            <p:nvPr/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89" name="Line 13"/>
            <p:cNvSpPr>
              <a:spLocks noChangeShapeType="1"/>
            </p:cNvSpPr>
            <p:nvPr/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0" name="Line 14"/>
            <p:cNvSpPr>
              <a:spLocks noChangeShapeType="1"/>
            </p:cNvSpPr>
            <p:nvPr/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1" name="Line 15"/>
            <p:cNvSpPr>
              <a:spLocks noChangeShapeType="1"/>
            </p:cNvSpPr>
            <p:nvPr/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2" name="Line 16"/>
            <p:cNvSpPr>
              <a:spLocks noChangeShapeType="1"/>
            </p:cNvSpPr>
            <p:nvPr/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3" name="Line 17"/>
            <p:cNvSpPr>
              <a:spLocks noChangeShapeType="1"/>
            </p:cNvSpPr>
            <p:nvPr/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4" name="Line 18"/>
            <p:cNvSpPr>
              <a:spLocks noChangeShapeType="1"/>
            </p:cNvSpPr>
            <p:nvPr/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5" name="Line 19"/>
            <p:cNvSpPr>
              <a:spLocks noChangeShapeType="1"/>
            </p:cNvSpPr>
            <p:nvPr/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6" name="Line 20"/>
            <p:cNvSpPr>
              <a:spLocks noChangeShapeType="1"/>
            </p:cNvSpPr>
            <p:nvPr/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7" name="Line 21"/>
            <p:cNvSpPr>
              <a:spLocks noChangeShapeType="1"/>
            </p:cNvSpPr>
            <p:nvPr/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8" name="Line 22"/>
            <p:cNvSpPr>
              <a:spLocks noChangeShapeType="1"/>
            </p:cNvSpPr>
            <p:nvPr/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9" name="Line 23"/>
            <p:cNvSpPr>
              <a:spLocks noChangeShapeType="1"/>
            </p:cNvSpPr>
            <p:nvPr/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0" name="Line 24"/>
            <p:cNvSpPr>
              <a:spLocks noChangeShapeType="1"/>
            </p:cNvSpPr>
            <p:nvPr/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1" name="Line 25"/>
            <p:cNvSpPr>
              <a:spLocks noChangeShapeType="1"/>
            </p:cNvSpPr>
            <p:nvPr/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2" name="Line 26"/>
            <p:cNvSpPr>
              <a:spLocks noChangeShapeType="1"/>
            </p:cNvSpPr>
            <p:nvPr/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3" name="Line 27"/>
            <p:cNvSpPr>
              <a:spLocks noChangeShapeType="1"/>
            </p:cNvSpPr>
            <p:nvPr/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4" name="Line 28"/>
            <p:cNvSpPr>
              <a:spLocks noChangeShapeType="1"/>
            </p:cNvSpPr>
            <p:nvPr/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5" name="Line 29"/>
            <p:cNvSpPr>
              <a:spLocks noChangeShapeType="1"/>
            </p:cNvSpPr>
            <p:nvPr/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6" name="Line 30"/>
            <p:cNvSpPr>
              <a:spLocks noChangeShapeType="1"/>
            </p:cNvSpPr>
            <p:nvPr/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7" name="Line 31"/>
            <p:cNvSpPr>
              <a:spLocks noChangeShapeType="1"/>
            </p:cNvSpPr>
            <p:nvPr/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8" name="Line 32"/>
            <p:cNvSpPr>
              <a:spLocks noChangeShapeType="1"/>
            </p:cNvSpPr>
            <p:nvPr/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9" name="Line 33"/>
            <p:cNvSpPr>
              <a:spLocks noChangeShapeType="1"/>
            </p:cNvSpPr>
            <p:nvPr/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0" name="Line 34"/>
            <p:cNvSpPr>
              <a:spLocks noChangeShapeType="1"/>
            </p:cNvSpPr>
            <p:nvPr/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1" name="Line 35"/>
            <p:cNvSpPr>
              <a:spLocks noChangeShapeType="1"/>
            </p:cNvSpPr>
            <p:nvPr/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2" name="Line 36"/>
            <p:cNvSpPr>
              <a:spLocks noChangeShapeType="1"/>
            </p:cNvSpPr>
            <p:nvPr/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3" name="Line 37"/>
            <p:cNvSpPr>
              <a:spLocks noChangeShapeType="1"/>
            </p:cNvSpPr>
            <p:nvPr/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4" name="Line 38"/>
            <p:cNvSpPr>
              <a:spLocks noChangeShapeType="1"/>
            </p:cNvSpPr>
            <p:nvPr/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5" name="Line 39"/>
            <p:cNvSpPr>
              <a:spLocks noChangeShapeType="1"/>
            </p:cNvSpPr>
            <p:nvPr/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6" name="Line 40"/>
            <p:cNvSpPr>
              <a:spLocks noChangeShapeType="1"/>
            </p:cNvSpPr>
            <p:nvPr/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7" name="Line 41"/>
            <p:cNvSpPr>
              <a:spLocks noChangeShapeType="1"/>
            </p:cNvSpPr>
            <p:nvPr/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8" name="Line 42"/>
            <p:cNvSpPr>
              <a:spLocks noChangeShapeType="1"/>
            </p:cNvSpPr>
            <p:nvPr/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9" name="Line 43"/>
            <p:cNvSpPr>
              <a:spLocks noChangeShapeType="1"/>
            </p:cNvSpPr>
            <p:nvPr/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20" name="Line 44"/>
            <p:cNvSpPr>
              <a:spLocks noChangeShapeType="1"/>
            </p:cNvSpPr>
            <p:nvPr/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21" name="Line 45"/>
            <p:cNvSpPr>
              <a:spLocks noChangeShapeType="1"/>
            </p:cNvSpPr>
            <p:nvPr/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22" name="Line 46"/>
            <p:cNvSpPr>
              <a:spLocks noChangeShapeType="1"/>
            </p:cNvSpPr>
            <p:nvPr/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23" name="Line 47"/>
            <p:cNvSpPr>
              <a:spLocks noChangeShapeType="1"/>
            </p:cNvSpPr>
            <p:nvPr/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24" name="Line 48"/>
            <p:cNvSpPr>
              <a:spLocks noChangeShapeType="1"/>
            </p:cNvSpPr>
            <p:nvPr/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25" name="Line 49"/>
            <p:cNvSpPr>
              <a:spLocks noChangeShapeType="1"/>
            </p:cNvSpPr>
            <p:nvPr/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26" name="Line 50"/>
            <p:cNvSpPr>
              <a:spLocks noChangeShapeType="1"/>
            </p:cNvSpPr>
            <p:nvPr/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27" name="Line 51"/>
            <p:cNvSpPr>
              <a:spLocks noChangeShapeType="1"/>
            </p:cNvSpPr>
            <p:nvPr/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28" name="Line 52"/>
            <p:cNvSpPr>
              <a:spLocks noChangeShapeType="1"/>
            </p:cNvSpPr>
            <p:nvPr/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29" name="Line 53"/>
            <p:cNvSpPr>
              <a:spLocks noChangeShapeType="1"/>
            </p:cNvSpPr>
            <p:nvPr/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30" name="Line 54"/>
            <p:cNvSpPr>
              <a:spLocks noChangeShapeType="1"/>
            </p:cNvSpPr>
            <p:nvPr/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31" name="Line 55"/>
            <p:cNvSpPr>
              <a:spLocks noChangeShapeType="1"/>
            </p:cNvSpPr>
            <p:nvPr/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32" name="Line 56"/>
            <p:cNvSpPr>
              <a:spLocks noChangeShapeType="1"/>
            </p:cNvSpPr>
            <p:nvPr/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33" name="Line 57"/>
            <p:cNvSpPr>
              <a:spLocks noChangeShapeType="1"/>
            </p:cNvSpPr>
            <p:nvPr/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34" name="Line 58"/>
            <p:cNvSpPr>
              <a:spLocks noChangeShapeType="1"/>
            </p:cNvSpPr>
            <p:nvPr/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35" name="Line 59"/>
            <p:cNvSpPr>
              <a:spLocks noChangeShapeType="1"/>
            </p:cNvSpPr>
            <p:nvPr/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36" name="Line 60"/>
            <p:cNvSpPr>
              <a:spLocks noChangeShapeType="1"/>
            </p:cNvSpPr>
            <p:nvPr/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37" name="Line 61"/>
            <p:cNvSpPr>
              <a:spLocks noChangeShapeType="1"/>
            </p:cNvSpPr>
            <p:nvPr/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38" name="Line 62"/>
            <p:cNvSpPr>
              <a:spLocks noChangeShapeType="1"/>
            </p:cNvSpPr>
            <p:nvPr/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39" name="Line 63"/>
            <p:cNvSpPr>
              <a:spLocks noChangeShapeType="1"/>
            </p:cNvSpPr>
            <p:nvPr/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40" name="Line 64"/>
            <p:cNvSpPr>
              <a:spLocks noChangeShapeType="1"/>
            </p:cNvSpPr>
            <p:nvPr/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41" name="Line 65"/>
            <p:cNvSpPr>
              <a:spLocks noChangeShapeType="1"/>
            </p:cNvSpPr>
            <p:nvPr/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42" name="Line 66"/>
            <p:cNvSpPr>
              <a:spLocks noChangeShapeType="1"/>
            </p:cNvSpPr>
            <p:nvPr/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43" name="Line 67"/>
            <p:cNvSpPr>
              <a:spLocks noChangeShapeType="1"/>
            </p:cNvSpPr>
            <p:nvPr/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44" name="Line 68"/>
            <p:cNvSpPr>
              <a:spLocks noChangeShapeType="1"/>
            </p:cNvSpPr>
            <p:nvPr/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45" name="Line 69"/>
            <p:cNvSpPr>
              <a:spLocks noChangeShapeType="1"/>
            </p:cNvSpPr>
            <p:nvPr/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46" name="Line 70"/>
            <p:cNvSpPr>
              <a:spLocks noChangeShapeType="1"/>
            </p:cNvSpPr>
            <p:nvPr/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47" name="Line 71"/>
            <p:cNvSpPr>
              <a:spLocks noChangeShapeType="1"/>
            </p:cNvSpPr>
            <p:nvPr/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48" name="Line 72"/>
            <p:cNvSpPr>
              <a:spLocks noChangeShapeType="1"/>
            </p:cNvSpPr>
            <p:nvPr/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49" name="Line 73"/>
            <p:cNvSpPr>
              <a:spLocks noChangeShapeType="1"/>
            </p:cNvSpPr>
            <p:nvPr/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50" name="Line 74"/>
            <p:cNvSpPr>
              <a:spLocks noChangeShapeType="1"/>
            </p:cNvSpPr>
            <p:nvPr/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53" name="Rectangle 77"/>
            <p:cNvSpPr>
              <a:spLocks noChangeArrowheads="1"/>
            </p:cNvSpPr>
            <p:nvPr/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536654" name="Rectangle 78"/>
            <p:cNvSpPr>
              <a:spLocks noChangeArrowheads="1"/>
            </p:cNvSpPr>
            <p:nvPr/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536655" name="Rectangle 79"/>
            <p:cNvSpPr>
              <a:spLocks noChangeArrowheads="1"/>
            </p:cNvSpPr>
            <p:nvPr/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536656" name="Rectangle 80"/>
            <p:cNvSpPr>
              <a:spLocks noChangeArrowheads="1"/>
            </p:cNvSpPr>
            <p:nvPr/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536657" name="Rectangle 81"/>
            <p:cNvSpPr>
              <a:spLocks noChangeArrowheads="1"/>
            </p:cNvSpPr>
            <p:nvPr/>
          </p:nvSpPr>
          <p:spPr bwMode="auto">
            <a:xfrm>
              <a:off x="4876800" y="3048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536658" name="Rectangle 82"/>
            <p:cNvSpPr>
              <a:spLocks noChangeArrowheads="1"/>
            </p:cNvSpPr>
            <p:nvPr/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536659" name="Rectangle 83"/>
            <p:cNvSpPr>
              <a:spLocks noChangeArrowheads="1"/>
            </p:cNvSpPr>
            <p:nvPr/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536660" name="Rectangle 84"/>
            <p:cNvSpPr>
              <a:spLocks noChangeArrowheads="1"/>
            </p:cNvSpPr>
            <p:nvPr/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536661" name="Rectangle 85"/>
            <p:cNvSpPr>
              <a:spLocks noChangeArrowheads="1"/>
            </p:cNvSpPr>
            <p:nvPr/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536662" name="Rectangle 86"/>
            <p:cNvSpPr>
              <a:spLocks noChangeArrowheads="1"/>
            </p:cNvSpPr>
            <p:nvPr/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536663" name="Rectangle 87"/>
            <p:cNvSpPr>
              <a:spLocks noChangeArrowheads="1"/>
            </p:cNvSpPr>
            <p:nvPr/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536664" name="Rectangle 88"/>
            <p:cNvSpPr>
              <a:spLocks noChangeArrowheads="1"/>
            </p:cNvSpPr>
            <p:nvPr/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sp>
          <p:nvSpPr>
            <p:cNvPr id="536665" name="Rectangle 89"/>
            <p:cNvSpPr>
              <a:spLocks noChangeArrowheads="1"/>
            </p:cNvSpPr>
            <p:nvPr/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13</a:t>
              </a:r>
            </a:p>
          </p:txBody>
        </p:sp>
        <p:sp>
          <p:nvSpPr>
            <p:cNvPr id="536666" name="Rectangle 90"/>
            <p:cNvSpPr>
              <a:spLocks noChangeArrowheads="1"/>
            </p:cNvSpPr>
            <p:nvPr/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536667" name="Rectangle 91"/>
            <p:cNvSpPr>
              <a:spLocks noChangeArrowheads="1"/>
            </p:cNvSpPr>
            <p:nvPr/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536668" name="Rectangle 92"/>
            <p:cNvSpPr>
              <a:spLocks noChangeArrowheads="1"/>
            </p:cNvSpPr>
            <p:nvPr/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536669" name="Rectangle 93"/>
            <p:cNvSpPr>
              <a:spLocks noChangeArrowheads="1"/>
            </p:cNvSpPr>
            <p:nvPr/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536670" name="Rectangle 94"/>
            <p:cNvSpPr>
              <a:spLocks noChangeArrowheads="1"/>
            </p:cNvSpPr>
            <p:nvPr/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536671" name="Rectangle 95"/>
            <p:cNvSpPr>
              <a:spLocks noChangeArrowheads="1"/>
            </p:cNvSpPr>
            <p:nvPr/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19</a:t>
              </a:r>
            </a:p>
          </p:txBody>
        </p:sp>
        <p:sp>
          <p:nvSpPr>
            <p:cNvPr id="536672" name="Rectangle 96"/>
            <p:cNvSpPr>
              <a:spLocks noChangeArrowheads="1"/>
            </p:cNvSpPr>
            <p:nvPr/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536673" name="Rectangle 97"/>
            <p:cNvSpPr>
              <a:spLocks noChangeArrowheads="1"/>
            </p:cNvSpPr>
            <p:nvPr/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21</a:t>
              </a:r>
            </a:p>
          </p:txBody>
        </p:sp>
        <p:sp>
          <p:nvSpPr>
            <p:cNvPr id="536674" name="Rectangle 98"/>
            <p:cNvSpPr>
              <a:spLocks noChangeArrowheads="1"/>
            </p:cNvSpPr>
            <p:nvPr/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22</a:t>
              </a:r>
            </a:p>
          </p:txBody>
        </p:sp>
        <p:sp>
          <p:nvSpPr>
            <p:cNvPr id="536675" name="Rectangle 99"/>
            <p:cNvSpPr>
              <a:spLocks noChangeArrowheads="1"/>
            </p:cNvSpPr>
            <p:nvPr/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23</a:t>
              </a:r>
            </a:p>
          </p:txBody>
        </p:sp>
        <p:sp>
          <p:nvSpPr>
            <p:cNvPr id="536676" name="Rectangle 100"/>
            <p:cNvSpPr>
              <a:spLocks noChangeArrowheads="1"/>
            </p:cNvSpPr>
            <p:nvPr/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24</a:t>
              </a:r>
            </a:p>
          </p:txBody>
        </p:sp>
        <p:sp>
          <p:nvSpPr>
            <p:cNvPr id="536677" name="Rectangle 101"/>
            <p:cNvSpPr>
              <a:spLocks noChangeArrowheads="1"/>
            </p:cNvSpPr>
            <p:nvPr/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25</a:t>
              </a:r>
            </a:p>
          </p:txBody>
        </p:sp>
        <p:sp>
          <p:nvSpPr>
            <p:cNvPr id="536678" name="Rectangle 102"/>
            <p:cNvSpPr>
              <a:spLocks noChangeArrowheads="1"/>
            </p:cNvSpPr>
            <p:nvPr/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536679" name="Rectangle 103"/>
            <p:cNvSpPr>
              <a:spLocks noChangeArrowheads="1"/>
            </p:cNvSpPr>
            <p:nvPr/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27</a:t>
              </a:r>
            </a:p>
          </p:txBody>
        </p:sp>
        <p:sp>
          <p:nvSpPr>
            <p:cNvPr id="536680" name="Rectangle 104"/>
            <p:cNvSpPr>
              <a:spLocks noChangeArrowheads="1"/>
            </p:cNvSpPr>
            <p:nvPr/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28</a:t>
              </a:r>
            </a:p>
          </p:txBody>
        </p:sp>
        <p:sp>
          <p:nvSpPr>
            <p:cNvPr id="536681" name="Rectangle 105"/>
            <p:cNvSpPr>
              <a:spLocks noChangeArrowheads="1"/>
            </p:cNvSpPr>
            <p:nvPr/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29</a:t>
              </a:r>
            </a:p>
          </p:txBody>
        </p:sp>
        <p:sp>
          <p:nvSpPr>
            <p:cNvPr id="536682" name="Rectangle 106"/>
            <p:cNvSpPr>
              <a:spLocks noChangeArrowheads="1"/>
            </p:cNvSpPr>
            <p:nvPr/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536683" name="Rectangle 107"/>
            <p:cNvSpPr>
              <a:spLocks noChangeArrowheads="1"/>
            </p:cNvSpPr>
            <p:nvPr/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31</a:t>
              </a:r>
            </a:p>
          </p:txBody>
        </p:sp>
        <p:sp>
          <p:nvSpPr>
            <p:cNvPr id="536684" name="Rectangle 108"/>
            <p:cNvSpPr>
              <a:spLocks noChangeArrowheads="1"/>
            </p:cNvSpPr>
            <p:nvPr/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32</a:t>
              </a:r>
            </a:p>
          </p:txBody>
        </p:sp>
        <p:sp>
          <p:nvSpPr>
            <p:cNvPr id="536685" name="Rectangle 109"/>
            <p:cNvSpPr>
              <a:spLocks noChangeArrowheads="1"/>
            </p:cNvSpPr>
            <p:nvPr/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33</a:t>
              </a:r>
            </a:p>
          </p:txBody>
        </p:sp>
        <p:sp>
          <p:nvSpPr>
            <p:cNvPr id="536686" name="Rectangle 110"/>
            <p:cNvSpPr>
              <a:spLocks noChangeArrowheads="1"/>
            </p:cNvSpPr>
            <p:nvPr/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34</a:t>
              </a:r>
            </a:p>
          </p:txBody>
        </p:sp>
        <p:sp>
          <p:nvSpPr>
            <p:cNvPr id="536687" name="Rectangle 111"/>
            <p:cNvSpPr>
              <a:spLocks noChangeArrowheads="1"/>
            </p:cNvSpPr>
            <p:nvPr/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35</a:t>
              </a:r>
            </a:p>
          </p:txBody>
        </p:sp>
        <p:sp>
          <p:nvSpPr>
            <p:cNvPr id="536688" name="Rectangle 112"/>
            <p:cNvSpPr>
              <a:spLocks noChangeArrowheads="1"/>
            </p:cNvSpPr>
            <p:nvPr/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36</a:t>
              </a:r>
            </a:p>
          </p:txBody>
        </p:sp>
        <p:sp>
          <p:nvSpPr>
            <p:cNvPr id="536690" name="Line 114"/>
            <p:cNvSpPr>
              <a:spLocks noChangeShapeType="1"/>
            </p:cNvSpPr>
            <p:nvPr/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91" name="Line 115"/>
            <p:cNvSpPr>
              <a:spLocks noChangeShapeType="1"/>
            </p:cNvSpPr>
            <p:nvPr/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Text Box 76"/>
            <p:cNvSpPr txBox="1">
              <a:spLocks noChangeArrowheads="1"/>
            </p:cNvSpPr>
            <p:nvPr/>
          </p:nvSpPr>
          <p:spPr bwMode="auto">
            <a:xfrm>
              <a:off x="1381847" y="3053834"/>
              <a:ext cx="10230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5">
                      <a:lumMod val="75000"/>
                    </a:schemeClr>
                  </a:solidFill>
                </a:rPr>
                <a:t>START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19" name="Text Box 76"/>
            <p:cNvSpPr txBox="1">
              <a:spLocks noChangeArrowheads="1"/>
            </p:cNvSpPr>
            <p:nvPr/>
          </p:nvSpPr>
          <p:spPr bwMode="auto">
            <a:xfrm>
              <a:off x="6019800" y="5720834"/>
              <a:ext cx="11416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2"/>
                  </a:solidFill>
                </a:rPr>
                <a:t>FINISH</a:t>
              </a:r>
              <a:endParaRPr lang="en-US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6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Maze Algorithm:</a:t>
            </a:r>
            <a:r>
              <a:rPr lang="en-US" sz="2400" dirty="0" smtClean="0"/>
              <a:t> </a:t>
            </a:r>
            <a:r>
              <a:rPr lang="en-US" dirty="0" smtClean="0"/>
              <a:t>Building with DSUF</a:t>
            </a:r>
            <a:endParaRPr lang="en-US" dirty="0"/>
          </a:p>
        </p:txBody>
      </p:sp>
      <p:sp>
        <p:nvSpPr>
          <p:cNvPr id="5703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Algorithm sketch:</a:t>
            </a:r>
          </a:p>
          <a:p>
            <a:r>
              <a:rPr lang="en-US" dirty="0" smtClean="0"/>
              <a:t>Choose a wall at random.</a:t>
            </a:r>
          </a:p>
          <a:p>
            <a:r>
              <a:rPr lang="en-US" dirty="0" smtClean="0"/>
              <a:t>Erase wall if the neighbors are in disjoint sets (this avoids creating cycles)</a:t>
            </a:r>
          </a:p>
          <a:p>
            <a:r>
              <a:rPr lang="en-US" dirty="0" smtClean="0"/>
              <a:t>Take union of those cell's sets</a:t>
            </a:r>
          </a:p>
          <a:p>
            <a:r>
              <a:rPr lang="en-US" dirty="0" smtClean="0"/>
              <a:t>Repeat until there is only one set</a:t>
            </a:r>
          </a:p>
          <a:p>
            <a:pPr lvl="1"/>
            <a:r>
              <a:rPr lang="en-US" sz="2800" dirty="0" smtClean="0"/>
              <a:t>Every cell is thus reachable from every other cell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5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Secret To Why This Works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Notice that a connected, acyclic maze is actually a </a:t>
            </a:r>
            <a:r>
              <a:rPr lang="en-US" sz="2800" dirty="0">
                <a:solidFill>
                  <a:schemeClr val="accent6"/>
                </a:solidFill>
              </a:rPr>
              <a:t>Hidden </a:t>
            </a:r>
            <a:r>
              <a:rPr lang="en-US" sz="2800" dirty="0" smtClean="0">
                <a:solidFill>
                  <a:schemeClr val="accent6"/>
                </a:solidFill>
              </a:rPr>
              <a:t>Tree</a:t>
            </a:r>
          </a:p>
          <a:p>
            <a:pPr marL="0" indent="0">
              <a:buNone/>
            </a:pPr>
            <a:endParaRPr lang="en-US" sz="2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This suggests how we should implement the Disjoint Set Union-Find ADT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60852" y="1873780"/>
            <a:ext cx="5822296" cy="3200400"/>
            <a:chOff x="1660852" y="1873780"/>
            <a:chExt cx="5822296" cy="3200400"/>
          </a:xfrm>
        </p:grpSpPr>
        <p:sp>
          <p:nvSpPr>
            <p:cNvPr id="535555" name="Line 3"/>
            <p:cNvSpPr>
              <a:spLocks noChangeShapeType="1"/>
            </p:cNvSpPr>
            <p:nvPr/>
          </p:nvSpPr>
          <p:spPr bwMode="auto">
            <a:xfrm>
              <a:off x="3293489" y="1873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56" name="Line 4"/>
            <p:cNvSpPr>
              <a:spLocks noChangeShapeType="1"/>
            </p:cNvSpPr>
            <p:nvPr/>
          </p:nvSpPr>
          <p:spPr bwMode="auto">
            <a:xfrm>
              <a:off x="3903089" y="18737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57" name="Line 5"/>
            <p:cNvSpPr>
              <a:spLocks noChangeShapeType="1"/>
            </p:cNvSpPr>
            <p:nvPr/>
          </p:nvSpPr>
          <p:spPr bwMode="auto">
            <a:xfrm>
              <a:off x="3903089" y="1873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58" name="Line 6"/>
            <p:cNvSpPr>
              <a:spLocks noChangeShapeType="1"/>
            </p:cNvSpPr>
            <p:nvPr/>
          </p:nvSpPr>
          <p:spPr bwMode="auto">
            <a:xfrm>
              <a:off x="4512689" y="1873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59" name="Line 7"/>
            <p:cNvSpPr>
              <a:spLocks noChangeShapeType="1"/>
            </p:cNvSpPr>
            <p:nvPr/>
          </p:nvSpPr>
          <p:spPr bwMode="auto">
            <a:xfrm>
              <a:off x="5122289" y="1873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60" name="Line 8"/>
            <p:cNvSpPr>
              <a:spLocks noChangeShapeType="1"/>
            </p:cNvSpPr>
            <p:nvPr/>
          </p:nvSpPr>
          <p:spPr bwMode="auto">
            <a:xfrm>
              <a:off x="5731889" y="1873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61" name="Line 9"/>
            <p:cNvSpPr>
              <a:spLocks noChangeShapeType="1"/>
            </p:cNvSpPr>
            <p:nvPr/>
          </p:nvSpPr>
          <p:spPr bwMode="auto">
            <a:xfrm>
              <a:off x="6341489" y="18737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62" name="Line 10"/>
            <p:cNvSpPr>
              <a:spLocks noChangeShapeType="1"/>
            </p:cNvSpPr>
            <p:nvPr/>
          </p:nvSpPr>
          <p:spPr bwMode="auto">
            <a:xfrm>
              <a:off x="2683889" y="24071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63" name="Line 11"/>
            <p:cNvSpPr>
              <a:spLocks noChangeShapeType="1"/>
            </p:cNvSpPr>
            <p:nvPr/>
          </p:nvSpPr>
          <p:spPr bwMode="auto">
            <a:xfrm>
              <a:off x="3903089" y="24071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64" name="Line 12"/>
            <p:cNvSpPr>
              <a:spLocks noChangeShapeType="1"/>
            </p:cNvSpPr>
            <p:nvPr/>
          </p:nvSpPr>
          <p:spPr bwMode="auto">
            <a:xfrm>
              <a:off x="4512689" y="24071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65" name="Line 13"/>
            <p:cNvSpPr>
              <a:spLocks noChangeShapeType="1"/>
            </p:cNvSpPr>
            <p:nvPr/>
          </p:nvSpPr>
          <p:spPr bwMode="auto">
            <a:xfrm>
              <a:off x="5122289" y="24071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66" name="Line 14"/>
            <p:cNvSpPr>
              <a:spLocks noChangeShapeType="1"/>
            </p:cNvSpPr>
            <p:nvPr/>
          </p:nvSpPr>
          <p:spPr bwMode="auto">
            <a:xfrm>
              <a:off x="5731889" y="24071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67" name="Line 15"/>
            <p:cNvSpPr>
              <a:spLocks noChangeShapeType="1"/>
            </p:cNvSpPr>
            <p:nvPr/>
          </p:nvSpPr>
          <p:spPr bwMode="auto">
            <a:xfrm>
              <a:off x="6341489" y="24071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68" name="Line 16"/>
            <p:cNvSpPr>
              <a:spLocks noChangeShapeType="1"/>
            </p:cNvSpPr>
            <p:nvPr/>
          </p:nvSpPr>
          <p:spPr bwMode="auto">
            <a:xfrm>
              <a:off x="3293489" y="29405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69" name="Line 17"/>
            <p:cNvSpPr>
              <a:spLocks noChangeShapeType="1"/>
            </p:cNvSpPr>
            <p:nvPr/>
          </p:nvSpPr>
          <p:spPr bwMode="auto">
            <a:xfrm>
              <a:off x="3293489" y="29405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0" name="Line 18"/>
            <p:cNvSpPr>
              <a:spLocks noChangeShapeType="1"/>
            </p:cNvSpPr>
            <p:nvPr/>
          </p:nvSpPr>
          <p:spPr bwMode="auto">
            <a:xfrm>
              <a:off x="3903089" y="29405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1" name="Line 19"/>
            <p:cNvSpPr>
              <a:spLocks noChangeShapeType="1"/>
            </p:cNvSpPr>
            <p:nvPr/>
          </p:nvSpPr>
          <p:spPr bwMode="auto">
            <a:xfrm>
              <a:off x="4512689" y="29405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2" name="Line 20"/>
            <p:cNvSpPr>
              <a:spLocks noChangeShapeType="1"/>
            </p:cNvSpPr>
            <p:nvPr/>
          </p:nvSpPr>
          <p:spPr bwMode="auto">
            <a:xfrm>
              <a:off x="5731889" y="29405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3" name="Line 21"/>
            <p:cNvSpPr>
              <a:spLocks noChangeShapeType="1"/>
            </p:cNvSpPr>
            <p:nvPr/>
          </p:nvSpPr>
          <p:spPr bwMode="auto">
            <a:xfrm>
              <a:off x="6341489" y="29405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4" name="Line 22"/>
            <p:cNvSpPr>
              <a:spLocks noChangeShapeType="1"/>
            </p:cNvSpPr>
            <p:nvPr/>
          </p:nvSpPr>
          <p:spPr bwMode="auto">
            <a:xfrm>
              <a:off x="3293489" y="34739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5" name="Line 23"/>
            <p:cNvSpPr>
              <a:spLocks noChangeShapeType="1"/>
            </p:cNvSpPr>
            <p:nvPr/>
          </p:nvSpPr>
          <p:spPr bwMode="auto">
            <a:xfrm>
              <a:off x="3903089" y="34739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6" name="Line 24"/>
            <p:cNvSpPr>
              <a:spLocks noChangeShapeType="1"/>
            </p:cNvSpPr>
            <p:nvPr/>
          </p:nvSpPr>
          <p:spPr bwMode="auto">
            <a:xfrm>
              <a:off x="4512689" y="34739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7" name="Line 25"/>
            <p:cNvSpPr>
              <a:spLocks noChangeShapeType="1"/>
            </p:cNvSpPr>
            <p:nvPr/>
          </p:nvSpPr>
          <p:spPr bwMode="auto">
            <a:xfrm>
              <a:off x="4512689" y="34739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8" name="Line 26"/>
            <p:cNvSpPr>
              <a:spLocks noChangeShapeType="1"/>
            </p:cNvSpPr>
            <p:nvPr/>
          </p:nvSpPr>
          <p:spPr bwMode="auto">
            <a:xfrm>
              <a:off x="5122289" y="34739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9" name="Line 27"/>
            <p:cNvSpPr>
              <a:spLocks noChangeShapeType="1"/>
            </p:cNvSpPr>
            <p:nvPr/>
          </p:nvSpPr>
          <p:spPr bwMode="auto">
            <a:xfrm>
              <a:off x="5731889" y="34739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80" name="Line 28"/>
            <p:cNvSpPr>
              <a:spLocks noChangeShapeType="1"/>
            </p:cNvSpPr>
            <p:nvPr/>
          </p:nvSpPr>
          <p:spPr bwMode="auto">
            <a:xfrm>
              <a:off x="6341489" y="34739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81" name="Line 29"/>
            <p:cNvSpPr>
              <a:spLocks noChangeShapeType="1"/>
            </p:cNvSpPr>
            <p:nvPr/>
          </p:nvSpPr>
          <p:spPr bwMode="auto">
            <a:xfrm>
              <a:off x="2683889" y="40073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82" name="Line 30"/>
            <p:cNvSpPr>
              <a:spLocks noChangeShapeType="1"/>
            </p:cNvSpPr>
            <p:nvPr/>
          </p:nvSpPr>
          <p:spPr bwMode="auto">
            <a:xfrm>
              <a:off x="3293489" y="40073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83" name="Line 31"/>
            <p:cNvSpPr>
              <a:spLocks noChangeShapeType="1"/>
            </p:cNvSpPr>
            <p:nvPr/>
          </p:nvSpPr>
          <p:spPr bwMode="auto">
            <a:xfrm>
              <a:off x="3903089" y="40073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84" name="Line 32"/>
            <p:cNvSpPr>
              <a:spLocks noChangeShapeType="1"/>
            </p:cNvSpPr>
            <p:nvPr/>
          </p:nvSpPr>
          <p:spPr bwMode="auto">
            <a:xfrm>
              <a:off x="4512689" y="40073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85" name="Line 33"/>
            <p:cNvSpPr>
              <a:spLocks noChangeShapeType="1"/>
            </p:cNvSpPr>
            <p:nvPr/>
          </p:nvSpPr>
          <p:spPr bwMode="auto">
            <a:xfrm>
              <a:off x="5122289" y="40073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86" name="Line 34"/>
            <p:cNvSpPr>
              <a:spLocks noChangeShapeType="1"/>
            </p:cNvSpPr>
            <p:nvPr/>
          </p:nvSpPr>
          <p:spPr bwMode="auto">
            <a:xfrm>
              <a:off x="6341489" y="40073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87" name="Line 35"/>
            <p:cNvSpPr>
              <a:spLocks noChangeShapeType="1"/>
            </p:cNvSpPr>
            <p:nvPr/>
          </p:nvSpPr>
          <p:spPr bwMode="auto">
            <a:xfrm>
              <a:off x="3293489" y="4540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88" name="Line 36"/>
            <p:cNvSpPr>
              <a:spLocks noChangeShapeType="1"/>
            </p:cNvSpPr>
            <p:nvPr/>
          </p:nvSpPr>
          <p:spPr bwMode="auto">
            <a:xfrm>
              <a:off x="4512689" y="4540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89" name="Line 37"/>
            <p:cNvSpPr>
              <a:spLocks noChangeShapeType="1"/>
            </p:cNvSpPr>
            <p:nvPr/>
          </p:nvSpPr>
          <p:spPr bwMode="auto">
            <a:xfrm>
              <a:off x="5731889" y="4540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90" name="Line 38"/>
            <p:cNvSpPr>
              <a:spLocks noChangeShapeType="1"/>
            </p:cNvSpPr>
            <p:nvPr/>
          </p:nvSpPr>
          <p:spPr bwMode="auto">
            <a:xfrm rot="10800000">
              <a:off x="2683889" y="507418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91" name="Line 39"/>
            <p:cNvSpPr>
              <a:spLocks noChangeShapeType="1"/>
            </p:cNvSpPr>
            <p:nvPr/>
          </p:nvSpPr>
          <p:spPr bwMode="auto">
            <a:xfrm rot="10800000">
              <a:off x="2683889" y="240718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94" name="Freeform 42"/>
            <p:cNvSpPr>
              <a:spLocks/>
            </p:cNvSpPr>
            <p:nvPr/>
          </p:nvSpPr>
          <p:spPr bwMode="auto">
            <a:xfrm>
              <a:off x="3628452" y="3237443"/>
              <a:ext cx="2058987" cy="1622425"/>
            </a:xfrm>
            <a:custGeom>
              <a:avLst/>
              <a:gdLst/>
              <a:ahLst/>
              <a:cxnLst>
                <a:cxn ang="0">
                  <a:pos x="1297" y="1013"/>
                </a:cxn>
                <a:cxn ang="0">
                  <a:pos x="534" y="1005"/>
                </a:cxn>
                <a:cxn ang="0">
                  <a:pos x="501" y="996"/>
                </a:cxn>
                <a:cxn ang="0">
                  <a:pos x="450" y="861"/>
                </a:cxn>
                <a:cxn ang="0">
                  <a:pos x="433" y="742"/>
                </a:cxn>
                <a:cxn ang="0">
                  <a:pos x="153" y="666"/>
                </a:cxn>
                <a:cxn ang="0">
                  <a:pos x="69" y="573"/>
                </a:cxn>
                <a:cxn ang="0">
                  <a:pos x="60" y="539"/>
                </a:cxn>
                <a:cxn ang="0">
                  <a:pos x="145" y="47"/>
                </a:cxn>
                <a:cxn ang="0">
                  <a:pos x="170" y="13"/>
                </a:cxn>
                <a:cxn ang="0">
                  <a:pos x="484" y="47"/>
                </a:cxn>
                <a:cxn ang="0">
                  <a:pos x="907" y="47"/>
                </a:cxn>
              </a:cxnLst>
              <a:rect l="0" t="0" r="r" b="b"/>
              <a:pathLst>
                <a:path w="1297" h="1022">
                  <a:moveTo>
                    <a:pt x="1297" y="1013"/>
                  </a:moveTo>
                  <a:cubicBezTo>
                    <a:pt x="1042" y="1022"/>
                    <a:pt x="789" y="1021"/>
                    <a:pt x="534" y="1005"/>
                  </a:cubicBezTo>
                  <a:cubicBezTo>
                    <a:pt x="523" y="1002"/>
                    <a:pt x="510" y="1002"/>
                    <a:pt x="501" y="996"/>
                  </a:cubicBezTo>
                  <a:cubicBezTo>
                    <a:pt x="480" y="982"/>
                    <a:pt x="459" y="890"/>
                    <a:pt x="450" y="861"/>
                  </a:cubicBezTo>
                  <a:cubicBezTo>
                    <a:pt x="446" y="821"/>
                    <a:pt x="458" y="773"/>
                    <a:pt x="433" y="742"/>
                  </a:cubicBezTo>
                  <a:cubicBezTo>
                    <a:pt x="382" y="679"/>
                    <a:pt x="212" y="669"/>
                    <a:pt x="153" y="666"/>
                  </a:cubicBezTo>
                  <a:cubicBezTo>
                    <a:pt x="117" y="642"/>
                    <a:pt x="100" y="604"/>
                    <a:pt x="69" y="573"/>
                  </a:cubicBezTo>
                  <a:cubicBezTo>
                    <a:pt x="66" y="562"/>
                    <a:pt x="60" y="551"/>
                    <a:pt x="60" y="539"/>
                  </a:cubicBezTo>
                  <a:cubicBezTo>
                    <a:pt x="60" y="499"/>
                    <a:pt x="0" y="119"/>
                    <a:pt x="145" y="47"/>
                  </a:cubicBezTo>
                  <a:cubicBezTo>
                    <a:pt x="153" y="36"/>
                    <a:pt x="156" y="15"/>
                    <a:pt x="170" y="13"/>
                  </a:cubicBezTo>
                  <a:cubicBezTo>
                    <a:pt x="275" y="0"/>
                    <a:pt x="381" y="33"/>
                    <a:pt x="484" y="47"/>
                  </a:cubicBezTo>
                  <a:cubicBezTo>
                    <a:pt x="617" y="95"/>
                    <a:pt x="907" y="47"/>
                    <a:pt x="907" y="47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95" name="Freeform 43"/>
            <p:cNvSpPr>
              <a:spLocks/>
            </p:cNvSpPr>
            <p:nvPr/>
          </p:nvSpPr>
          <p:spPr bwMode="auto">
            <a:xfrm>
              <a:off x="3091877" y="2129368"/>
              <a:ext cx="2286000" cy="1208087"/>
            </a:xfrm>
            <a:custGeom>
              <a:avLst/>
              <a:gdLst/>
              <a:ahLst/>
              <a:cxnLst>
                <a:cxn ang="0">
                  <a:pos x="1237" y="745"/>
                </a:cxn>
                <a:cxn ang="0">
                  <a:pos x="1440" y="627"/>
                </a:cxn>
                <a:cxn ang="0">
                  <a:pos x="1415" y="500"/>
                </a:cxn>
                <a:cxn ang="0">
                  <a:pos x="1008" y="347"/>
                </a:cxn>
                <a:cxn ang="0">
                  <a:pos x="576" y="322"/>
                </a:cxn>
                <a:cxn ang="0">
                  <a:pos x="407" y="246"/>
                </a:cxn>
                <a:cxn ang="0">
                  <a:pos x="373" y="229"/>
                </a:cxn>
                <a:cxn ang="0">
                  <a:pos x="313" y="102"/>
                </a:cxn>
                <a:cxn ang="0">
                  <a:pos x="263" y="59"/>
                </a:cxn>
                <a:cxn ang="0">
                  <a:pos x="68" y="0"/>
                </a:cxn>
                <a:cxn ang="0">
                  <a:pos x="0" y="8"/>
                </a:cxn>
              </a:cxnLst>
              <a:rect l="0" t="0" r="r" b="b"/>
              <a:pathLst>
                <a:path w="1440" h="761">
                  <a:moveTo>
                    <a:pt x="1237" y="745"/>
                  </a:moveTo>
                  <a:cubicBezTo>
                    <a:pt x="1392" y="736"/>
                    <a:pt x="1392" y="761"/>
                    <a:pt x="1440" y="627"/>
                  </a:cubicBezTo>
                  <a:cubicBezTo>
                    <a:pt x="1436" y="600"/>
                    <a:pt x="1435" y="525"/>
                    <a:pt x="1415" y="500"/>
                  </a:cubicBezTo>
                  <a:cubicBezTo>
                    <a:pt x="1313" y="376"/>
                    <a:pt x="1158" y="368"/>
                    <a:pt x="1008" y="347"/>
                  </a:cubicBezTo>
                  <a:cubicBezTo>
                    <a:pt x="870" y="303"/>
                    <a:pt x="719" y="344"/>
                    <a:pt x="576" y="322"/>
                  </a:cubicBezTo>
                  <a:cubicBezTo>
                    <a:pt x="531" y="291"/>
                    <a:pt x="462" y="259"/>
                    <a:pt x="407" y="246"/>
                  </a:cubicBezTo>
                  <a:cubicBezTo>
                    <a:pt x="396" y="240"/>
                    <a:pt x="382" y="238"/>
                    <a:pt x="373" y="229"/>
                  </a:cubicBezTo>
                  <a:cubicBezTo>
                    <a:pt x="335" y="191"/>
                    <a:pt x="356" y="137"/>
                    <a:pt x="313" y="102"/>
                  </a:cubicBezTo>
                  <a:cubicBezTo>
                    <a:pt x="296" y="88"/>
                    <a:pt x="283" y="69"/>
                    <a:pt x="263" y="59"/>
                  </a:cubicBezTo>
                  <a:cubicBezTo>
                    <a:pt x="208" y="31"/>
                    <a:pt x="129" y="19"/>
                    <a:pt x="68" y="0"/>
                  </a:cubicBezTo>
                  <a:cubicBezTo>
                    <a:pt x="45" y="3"/>
                    <a:pt x="0" y="8"/>
                    <a:pt x="0" y="8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96" name="Freeform 44"/>
            <p:cNvSpPr>
              <a:spLocks/>
            </p:cNvSpPr>
            <p:nvPr/>
          </p:nvSpPr>
          <p:spPr bwMode="auto">
            <a:xfrm>
              <a:off x="3029214" y="4267730"/>
              <a:ext cx="1385887" cy="590550"/>
            </a:xfrm>
            <a:custGeom>
              <a:avLst/>
              <a:gdLst/>
              <a:ahLst/>
              <a:cxnLst>
                <a:cxn ang="0">
                  <a:pos x="873" y="339"/>
                </a:cxn>
                <a:cxn ang="0">
                  <a:pos x="60" y="279"/>
                </a:cxn>
                <a:cxn ang="0">
                  <a:pos x="34" y="51"/>
                </a:cxn>
                <a:cxn ang="0">
                  <a:pos x="43" y="0"/>
                </a:cxn>
              </a:cxnLst>
              <a:rect l="0" t="0" r="r" b="b"/>
              <a:pathLst>
                <a:path w="873" h="372">
                  <a:moveTo>
                    <a:pt x="873" y="339"/>
                  </a:moveTo>
                  <a:cubicBezTo>
                    <a:pt x="603" y="352"/>
                    <a:pt x="319" y="372"/>
                    <a:pt x="60" y="279"/>
                  </a:cubicBezTo>
                  <a:cubicBezTo>
                    <a:pt x="0" y="201"/>
                    <a:pt x="24" y="182"/>
                    <a:pt x="34" y="51"/>
                  </a:cubicBezTo>
                  <a:cubicBezTo>
                    <a:pt x="35" y="34"/>
                    <a:pt x="43" y="0"/>
                    <a:pt x="43" y="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97" name="Freeform 45"/>
            <p:cNvSpPr>
              <a:spLocks/>
            </p:cNvSpPr>
            <p:nvPr/>
          </p:nvSpPr>
          <p:spPr bwMode="auto">
            <a:xfrm>
              <a:off x="4072952" y="2096030"/>
              <a:ext cx="2062162" cy="2762250"/>
            </a:xfrm>
            <a:custGeom>
              <a:avLst/>
              <a:gdLst/>
              <a:ahLst/>
              <a:cxnLst>
                <a:cxn ang="0">
                  <a:pos x="813" y="1740"/>
                </a:cxn>
                <a:cxn ang="0">
                  <a:pos x="805" y="1622"/>
                </a:cxn>
                <a:cxn ang="0">
                  <a:pos x="822" y="1436"/>
                </a:cxn>
                <a:cxn ang="0">
                  <a:pos x="1110" y="1368"/>
                </a:cxn>
                <a:cxn ang="0">
                  <a:pos x="1169" y="1325"/>
                </a:cxn>
                <a:cxn ang="0">
                  <a:pos x="1203" y="1275"/>
                </a:cxn>
                <a:cxn ang="0">
                  <a:pos x="1262" y="1029"/>
                </a:cxn>
                <a:cxn ang="0">
                  <a:pos x="1279" y="478"/>
                </a:cxn>
                <a:cxn ang="0">
                  <a:pos x="1245" y="199"/>
                </a:cxn>
                <a:cxn ang="0">
                  <a:pos x="1152" y="114"/>
                </a:cxn>
                <a:cxn ang="0">
                  <a:pos x="881" y="55"/>
                </a:cxn>
                <a:cxn ang="0">
                  <a:pos x="449" y="38"/>
                </a:cxn>
                <a:cxn ang="0">
                  <a:pos x="0" y="72"/>
                </a:cxn>
              </a:cxnLst>
              <a:rect l="0" t="0" r="r" b="b"/>
              <a:pathLst>
                <a:path w="1299" h="1740">
                  <a:moveTo>
                    <a:pt x="813" y="1740"/>
                  </a:moveTo>
                  <a:cubicBezTo>
                    <a:pt x="810" y="1701"/>
                    <a:pt x="805" y="1661"/>
                    <a:pt x="805" y="1622"/>
                  </a:cubicBezTo>
                  <a:cubicBezTo>
                    <a:pt x="805" y="1560"/>
                    <a:pt x="783" y="1484"/>
                    <a:pt x="822" y="1436"/>
                  </a:cubicBezTo>
                  <a:cubicBezTo>
                    <a:pt x="878" y="1367"/>
                    <a:pt x="1048" y="1371"/>
                    <a:pt x="1110" y="1368"/>
                  </a:cubicBezTo>
                  <a:cubicBezTo>
                    <a:pt x="1144" y="1351"/>
                    <a:pt x="1146" y="1355"/>
                    <a:pt x="1169" y="1325"/>
                  </a:cubicBezTo>
                  <a:cubicBezTo>
                    <a:pt x="1181" y="1309"/>
                    <a:pt x="1203" y="1275"/>
                    <a:pt x="1203" y="1275"/>
                  </a:cubicBezTo>
                  <a:cubicBezTo>
                    <a:pt x="1217" y="1194"/>
                    <a:pt x="1214" y="1099"/>
                    <a:pt x="1262" y="1029"/>
                  </a:cubicBezTo>
                  <a:cubicBezTo>
                    <a:pt x="1267" y="845"/>
                    <a:pt x="1279" y="662"/>
                    <a:pt x="1279" y="478"/>
                  </a:cubicBezTo>
                  <a:cubicBezTo>
                    <a:pt x="1279" y="387"/>
                    <a:pt x="1299" y="279"/>
                    <a:pt x="1245" y="199"/>
                  </a:cubicBezTo>
                  <a:cubicBezTo>
                    <a:pt x="1229" y="146"/>
                    <a:pt x="1199" y="140"/>
                    <a:pt x="1152" y="114"/>
                  </a:cubicBezTo>
                  <a:cubicBezTo>
                    <a:pt x="1057" y="61"/>
                    <a:pt x="988" y="61"/>
                    <a:pt x="881" y="55"/>
                  </a:cubicBezTo>
                  <a:cubicBezTo>
                    <a:pt x="717" y="0"/>
                    <a:pt x="719" y="31"/>
                    <a:pt x="449" y="38"/>
                  </a:cubicBezTo>
                  <a:cubicBezTo>
                    <a:pt x="301" y="66"/>
                    <a:pt x="135" y="0"/>
                    <a:pt x="0" y="72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98" name="Freeform 46"/>
            <p:cNvSpPr>
              <a:spLocks/>
            </p:cNvSpPr>
            <p:nvPr/>
          </p:nvSpPr>
          <p:spPr bwMode="auto">
            <a:xfrm>
              <a:off x="2902964" y="2487811"/>
              <a:ext cx="781050" cy="1290637"/>
            </a:xfrm>
            <a:custGeom>
              <a:avLst/>
              <a:gdLst/>
              <a:ahLst/>
              <a:cxnLst>
                <a:cxn ang="0">
                  <a:pos x="492" y="0"/>
                </a:cxn>
                <a:cxn ang="0">
                  <a:pos x="212" y="33"/>
                </a:cxn>
                <a:cxn ang="0">
                  <a:pos x="60" y="135"/>
                </a:cxn>
                <a:cxn ang="0">
                  <a:pos x="51" y="161"/>
                </a:cxn>
                <a:cxn ang="0">
                  <a:pos x="17" y="211"/>
                </a:cxn>
                <a:cxn ang="0">
                  <a:pos x="0" y="321"/>
                </a:cxn>
                <a:cxn ang="0">
                  <a:pos x="9" y="813"/>
                </a:cxn>
              </a:cxnLst>
              <a:rect l="0" t="0" r="r" b="b"/>
              <a:pathLst>
                <a:path w="492" h="813">
                  <a:moveTo>
                    <a:pt x="492" y="0"/>
                  </a:moveTo>
                  <a:cubicBezTo>
                    <a:pt x="399" y="11"/>
                    <a:pt x="306" y="22"/>
                    <a:pt x="212" y="33"/>
                  </a:cubicBezTo>
                  <a:cubicBezTo>
                    <a:pt x="151" y="49"/>
                    <a:pt x="90" y="76"/>
                    <a:pt x="60" y="135"/>
                  </a:cubicBezTo>
                  <a:cubicBezTo>
                    <a:pt x="56" y="143"/>
                    <a:pt x="56" y="153"/>
                    <a:pt x="51" y="161"/>
                  </a:cubicBezTo>
                  <a:cubicBezTo>
                    <a:pt x="41" y="179"/>
                    <a:pt x="17" y="211"/>
                    <a:pt x="17" y="211"/>
                  </a:cubicBezTo>
                  <a:cubicBezTo>
                    <a:pt x="8" y="250"/>
                    <a:pt x="0" y="278"/>
                    <a:pt x="0" y="321"/>
                  </a:cubicBezTo>
                  <a:cubicBezTo>
                    <a:pt x="0" y="485"/>
                    <a:pt x="9" y="813"/>
                    <a:pt x="9" y="813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99" name="Freeform 47"/>
            <p:cNvSpPr>
              <a:spLocks/>
            </p:cNvSpPr>
            <p:nvPr/>
          </p:nvSpPr>
          <p:spPr bwMode="auto">
            <a:xfrm>
              <a:off x="4195189" y="3285320"/>
              <a:ext cx="66675" cy="56515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204"/>
                </a:cxn>
                <a:cxn ang="0">
                  <a:pos x="8" y="356"/>
                </a:cxn>
              </a:cxnLst>
              <a:rect l="0" t="0" r="r" b="b"/>
              <a:pathLst>
                <a:path w="42" h="356">
                  <a:moveTo>
                    <a:pt x="42" y="0"/>
                  </a:moveTo>
                  <a:cubicBezTo>
                    <a:pt x="34" y="72"/>
                    <a:pt x="16" y="134"/>
                    <a:pt x="0" y="204"/>
                  </a:cubicBezTo>
                  <a:cubicBezTo>
                    <a:pt x="3" y="255"/>
                    <a:pt x="8" y="356"/>
                    <a:pt x="8" y="356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00" name="Freeform 48"/>
            <p:cNvSpPr>
              <a:spLocks/>
            </p:cNvSpPr>
            <p:nvPr/>
          </p:nvSpPr>
          <p:spPr bwMode="auto">
            <a:xfrm>
              <a:off x="4785739" y="3758561"/>
              <a:ext cx="727075" cy="552450"/>
            </a:xfrm>
            <a:custGeom>
              <a:avLst/>
              <a:gdLst/>
              <a:ahLst/>
              <a:cxnLst>
                <a:cxn ang="0">
                  <a:pos x="458" y="348"/>
                </a:cxn>
                <a:cxn ang="0">
                  <a:pos x="432" y="204"/>
                </a:cxn>
                <a:cxn ang="0">
                  <a:pos x="415" y="102"/>
                </a:cxn>
                <a:cxn ang="0">
                  <a:pos x="407" y="77"/>
                </a:cxn>
                <a:cxn ang="0">
                  <a:pos x="280" y="0"/>
                </a:cxn>
                <a:cxn ang="0">
                  <a:pos x="0" y="17"/>
                </a:cxn>
              </a:cxnLst>
              <a:rect l="0" t="0" r="r" b="b"/>
              <a:pathLst>
                <a:path w="458" h="348">
                  <a:moveTo>
                    <a:pt x="458" y="348"/>
                  </a:moveTo>
                  <a:cubicBezTo>
                    <a:pt x="450" y="300"/>
                    <a:pt x="449" y="250"/>
                    <a:pt x="432" y="204"/>
                  </a:cubicBezTo>
                  <a:cubicBezTo>
                    <a:pt x="426" y="170"/>
                    <a:pt x="422" y="136"/>
                    <a:pt x="415" y="102"/>
                  </a:cubicBezTo>
                  <a:cubicBezTo>
                    <a:pt x="413" y="93"/>
                    <a:pt x="413" y="83"/>
                    <a:pt x="407" y="77"/>
                  </a:cubicBezTo>
                  <a:cubicBezTo>
                    <a:pt x="375" y="45"/>
                    <a:pt x="321" y="21"/>
                    <a:pt x="280" y="0"/>
                  </a:cubicBezTo>
                  <a:cubicBezTo>
                    <a:pt x="189" y="6"/>
                    <a:pt x="91" y="17"/>
                    <a:pt x="0" y="17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01" name="Line 49"/>
            <p:cNvSpPr>
              <a:spLocks noChangeShapeType="1"/>
            </p:cNvSpPr>
            <p:nvPr/>
          </p:nvSpPr>
          <p:spPr bwMode="auto">
            <a:xfrm>
              <a:off x="2760089" y="1873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02" name="Line 50"/>
            <p:cNvSpPr>
              <a:spLocks noChangeShapeType="1"/>
            </p:cNvSpPr>
            <p:nvPr/>
          </p:nvSpPr>
          <p:spPr bwMode="auto">
            <a:xfrm>
              <a:off x="5731889" y="50741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76"/>
            <p:cNvSpPr txBox="1">
              <a:spLocks noChangeArrowheads="1"/>
            </p:cNvSpPr>
            <p:nvPr/>
          </p:nvSpPr>
          <p:spPr bwMode="auto">
            <a:xfrm>
              <a:off x="1660852" y="1955814"/>
              <a:ext cx="10230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5">
                      <a:lumMod val="75000"/>
                    </a:schemeClr>
                  </a:solidFill>
                </a:rPr>
                <a:t>START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53" name="Text Box 76"/>
            <p:cNvSpPr txBox="1">
              <a:spLocks noChangeArrowheads="1"/>
            </p:cNvSpPr>
            <p:nvPr/>
          </p:nvSpPr>
          <p:spPr bwMode="auto">
            <a:xfrm>
              <a:off x="6341489" y="4666748"/>
              <a:ext cx="11416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2"/>
                  </a:solidFill>
                </a:rPr>
                <a:t>FINISH</a:t>
              </a:r>
              <a:endParaRPr lang="en-US" b="1" dirty="0">
                <a:solidFill>
                  <a:schemeClr val="accent2"/>
                </a:solidFill>
              </a:endParaRPr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 rot="4699764">
              <a:off x="4530872" y="3938397"/>
              <a:ext cx="168422" cy="77311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204"/>
                </a:cxn>
                <a:cxn ang="0">
                  <a:pos x="8" y="356"/>
                </a:cxn>
              </a:cxnLst>
              <a:rect l="0" t="0" r="r" b="b"/>
              <a:pathLst>
                <a:path w="42" h="356">
                  <a:moveTo>
                    <a:pt x="42" y="0"/>
                  </a:moveTo>
                  <a:cubicBezTo>
                    <a:pt x="34" y="72"/>
                    <a:pt x="16" y="134"/>
                    <a:pt x="0" y="204"/>
                  </a:cubicBezTo>
                  <a:cubicBezTo>
                    <a:pt x="3" y="255"/>
                    <a:pt x="8" y="356"/>
                    <a:pt x="8" y="356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748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DSUF with UP Trees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promise the first twenty minutes of this section will not be the saddest trees you have ever seen…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stCxn id="34" idx="0"/>
            <a:endCxn id="33" idx="4"/>
          </p:cNvCxnSpPr>
          <p:nvPr/>
        </p:nvCxnSpPr>
        <p:spPr>
          <a:xfrm flipV="1">
            <a:off x="3339550" y="4730174"/>
            <a:ext cx="0" cy="287371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7" idx="0"/>
            <a:endCxn id="39" idx="4"/>
          </p:cNvCxnSpPr>
          <p:nvPr/>
        </p:nvCxnSpPr>
        <p:spPr>
          <a:xfrm flipV="1">
            <a:off x="4906856" y="4747349"/>
            <a:ext cx="0" cy="270196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6" idx="1"/>
            <a:endCxn id="39" idx="5"/>
          </p:cNvCxnSpPr>
          <p:nvPr/>
        </p:nvCxnSpPr>
        <p:spPr>
          <a:xfrm flipH="1" flipV="1">
            <a:off x="5036172" y="4693785"/>
            <a:ext cx="525021" cy="377324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8" idx="0"/>
            <a:endCxn id="36" idx="4"/>
          </p:cNvCxnSpPr>
          <p:nvPr/>
        </p:nvCxnSpPr>
        <p:spPr>
          <a:xfrm flipV="1">
            <a:off x="5690509" y="5383305"/>
            <a:ext cx="0" cy="270195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Trees </a:t>
            </a:r>
            <a:r>
              <a:rPr lang="en-US" dirty="0"/>
              <a:t>for </a:t>
            </a:r>
            <a:r>
              <a:rPr lang="en-US" dirty="0" smtClean="0"/>
              <a:t>Disjoin Set Union-Find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2970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Up trees </a:t>
            </a:r>
          </a:p>
          <a:p>
            <a:r>
              <a:rPr lang="en-US" sz="2400" dirty="0" smtClean="0"/>
              <a:t>Notes point to parent, not children</a:t>
            </a:r>
          </a:p>
          <a:p>
            <a:r>
              <a:rPr lang="en-US" sz="2400" dirty="0" smtClean="0"/>
              <a:t>Thus only one pointer per node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 smtClean="0"/>
              <a:t>In a DSUF</a:t>
            </a:r>
          </a:p>
          <a:p>
            <a:r>
              <a:rPr lang="en-US" sz="2400" dirty="0" smtClean="0"/>
              <a:t>Each disjoint set is its own up tree</a:t>
            </a:r>
          </a:p>
          <a:p>
            <a:r>
              <a:rPr lang="en-US" sz="2400" dirty="0" smtClean="0"/>
              <a:t>The root of the tree is the </a:t>
            </a:r>
            <a:r>
              <a:rPr lang="en-US" sz="2400" dirty="0" smtClean="0">
                <a:solidFill>
                  <a:schemeClr val="accent6"/>
                </a:solidFill>
              </a:rPr>
              <a:t>name</a:t>
            </a:r>
            <a:r>
              <a:rPr lang="en-US" sz="2400" dirty="0" smtClean="0"/>
              <a:t> for the disjoint set</a:t>
            </a:r>
          </a:p>
          <a:p>
            <a:endParaRPr lang="en-US" sz="2400" dirty="0"/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3156670" y="3748004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2000" dirty="0">
                <a:latin typeface="+mj-lt"/>
              </a:rPr>
              <a:t>1</a:t>
            </a:r>
          </a:p>
        </p:txBody>
      </p: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3940323" y="3748004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2000">
                <a:latin typeface="+mj-lt"/>
              </a:rPr>
              <a:t>2</a:t>
            </a:r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4723976" y="3748004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2000">
                <a:latin typeface="+mj-lt"/>
              </a:rPr>
              <a:t>3</a:t>
            </a:r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5507629" y="3748004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2000">
                <a:latin typeface="+mj-lt"/>
              </a:rPr>
              <a:t>4</a:t>
            </a: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6291282" y="3748004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2000">
                <a:latin typeface="+mj-lt"/>
              </a:rPr>
              <a:t>5</a:t>
            </a: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7074935" y="3748004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2000">
                <a:latin typeface="+mj-lt"/>
              </a:rPr>
              <a:t>6</a:t>
            </a:r>
          </a:p>
        </p:txBody>
      </p:sp>
      <p:sp>
        <p:nvSpPr>
          <p:cNvPr id="31" name="Oval 9"/>
          <p:cNvSpPr>
            <a:spLocks noChangeArrowheads="1"/>
          </p:cNvSpPr>
          <p:nvPr/>
        </p:nvSpPr>
        <p:spPr bwMode="auto">
          <a:xfrm>
            <a:off x="7858590" y="3748004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2000">
                <a:latin typeface="+mj-lt"/>
              </a:rPr>
              <a:t>7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457200" y="3730829"/>
            <a:ext cx="19062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+mj-lt"/>
              </a:rPr>
              <a:t>Initial State</a:t>
            </a:r>
            <a:endParaRPr lang="en-US" sz="2000" b="1" dirty="0">
              <a:latin typeface="+mj-lt"/>
            </a:endParaRPr>
          </a:p>
        </p:txBody>
      </p:sp>
      <p:sp>
        <p:nvSpPr>
          <p:cNvPr id="33" name="Oval 11"/>
          <p:cNvSpPr>
            <a:spLocks noChangeArrowheads="1"/>
          </p:cNvSpPr>
          <p:nvPr/>
        </p:nvSpPr>
        <p:spPr bwMode="auto">
          <a:xfrm>
            <a:off x="3156670" y="4364414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4" name="Oval 12"/>
          <p:cNvSpPr>
            <a:spLocks noChangeArrowheads="1"/>
          </p:cNvSpPr>
          <p:nvPr/>
        </p:nvSpPr>
        <p:spPr bwMode="auto">
          <a:xfrm>
            <a:off x="3156670" y="501754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5" name="Oval 13"/>
          <p:cNvSpPr>
            <a:spLocks noChangeArrowheads="1"/>
          </p:cNvSpPr>
          <p:nvPr/>
        </p:nvSpPr>
        <p:spPr bwMode="auto">
          <a:xfrm>
            <a:off x="3940323" y="4377384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457200" y="4359484"/>
            <a:ext cx="19864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+mj-lt"/>
              </a:rPr>
              <a:t>After Unions</a:t>
            </a:r>
            <a:endParaRPr lang="en-US" sz="2000" b="1" dirty="0">
              <a:latin typeface="+mj-lt"/>
            </a:endParaRPr>
          </a:p>
        </p:txBody>
      </p: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5507629" y="501754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7" name="Oval 15"/>
          <p:cNvSpPr>
            <a:spLocks noChangeArrowheads="1"/>
          </p:cNvSpPr>
          <p:nvPr/>
        </p:nvSpPr>
        <p:spPr bwMode="auto">
          <a:xfrm>
            <a:off x="4723976" y="501754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38" name="Oval 16"/>
          <p:cNvSpPr>
            <a:spLocks noChangeArrowheads="1"/>
          </p:cNvSpPr>
          <p:nvPr/>
        </p:nvSpPr>
        <p:spPr bwMode="auto">
          <a:xfrm>
            <a:off x="5507629" y="5653500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39" name="Oval 17"/>
          <p:cNvSpPr>
            <a:spLocks noChangeArrowheads="1"/>
          </p:cNvSpPr>
          <p:nvPr/>
        </p:nvSpPr>
        <p:spPr bwMode="auto">
          <a:xfrm>
            <a:off x="4723976" y="4381589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 Operation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1"/>
            <a:ext cx="8458200" cy="97685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tabLst>
                <a:tab pos="1484313" algn="l"/>
              </a:tabLst>
            </a:pPr>
            <a:r>
              <a:rPr lang="en-US" sz="2800" dirty="0"/>
              <a:t>f</a:t>
            </a:r>
            <a:r>
              <a:rPr lang="en-US" sz="2800" dirty="0" smtClean="0"/>
              <a:t>ind(x):	follow </a:t>
            </a:r>
            <a:r>
              <a:rPr lang="en-US" sz="2800" dirty="0"/>
              <a:t>x to the root and return the </a:t>
            </a:r>
            <a:r>
              <a:rPr lang="en-US" sz="2800" dirty="0" smtClean="0"/>
              <a:t>	root (the name of the disjoint set)</a:t>
            </a:r>
            <a:endParaRPr lang="en-US" sz="2800" dirty="0"/>
          </a:p>
        </p:txBody>
      </p:sp>
      <p:grpSp>
        <p:nvGrpSpPr>
          <p:cNvPr id="494612" name="Group 494611"/>
          <p:cNvGrpSpPr/>
          <p:nvPr/>
        </p:nvGrpSpPr>
        <p:grpSpPr>
          <a:xfrm>
            <a:off x="1874106" y="2523691"/>
            <a:ext cx="5395789" cy="1654846"/>
            <a:chOff x="1401573" y="2523691"/>
            <a:chExt cx="5395789" cy="1654846"/>
          </a:xfrm>
        </p:grpSpPr>
        <p:sp>
          <p:nvSpPr>
            <p:cNvPr id="53" name="Text Box 22"/>
            <p:cNvSpPr txBox="1">
              <a:spLocks noChangeArrowheads="1"/>
            </p:cNvSpPr>
            <p:nvPr/>
          </p:nvSpPr>
          <p:spPr bwMode="auto">
            <a:xfrm>
              <a:off x="1401573" y="2573978"/>
              <a:ext cx="1787669" cy="1554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2000" b="1" dirty="0">
                  <a:latin typeface="+mj-lt"/>
                </a:rPr>
                <a:t>f</a:t>
              </a:r>
              <a:r>
                <a:rPr lang="en-US" sz="2000" b="1" dirty="0" smtClean="0">
                  <a:latin typeface="+mj-lt"/>
                </a:rPr>
                <a:t>ind(1) = 1</a:t>
              </a:r>
            </a:p>
            <a:p>
              <a:pPr>
                <a:spcBef>
                  <a:spcPts val="600"/>
                </a:spcBef>
              </a:pPr>
              <a:r>
                <a:rPr lang="en-US" sz="2000" b="1" dirty="0"/>
                <a:t>find(3) = </a:t>
              </a:r>
              <a:r>
                <a:rPr lang="en-US" sz="2000" b="1" dirty="0" smtClean="0"/>
                <a:t>3</a:t>
              </a:r>
              <a:endParaRPr lang="en-US" sz="2000" b="1" dirty="0" smtClean="0">
                <a:latin typeface="+mj-lt"/>
              </a:endParaRPr>
            </a:p>
            <a:p>
              <a:pPr>
                <a:spcBef>
                  <a:spcPts val="600"/>
                </a:spcBef>
              </a:pPr>
              <a:r>
                <a:rPr lang="en-US" sz="2000" b="1" dirty="0" smtClean="0">
                  <a:latin typeface="+mj-lt"/>
                </a:rPr>
                <a:t>find(4) = 1</a:t>
              </a:r>
            </a:p>
            <a:p>
              <a:pPr>
                <a:spcBef>
                  <a:spcPts val="600"/>
                </a:spcBef>
              </a:pPr>
              <a:r>
                <a:rPr lang="en-US" sz="2000" b="1" dirty="0" smtClean="0">
                  <a:latin typeface="+mj-lt"/>
                </a:rPr>
                <a:t>find(6) = 7</a:t>
              </a:r>
              <a:endParaRPr lang="en-US" sz="2000" b="1" dirty="0">
                <a:latin typeface="+mj-lt"/>
              </a:endParaRPr>
            </a:p>
          </p:txBody>
        </p:sp>
        <p:grpSp>
          <p:nvGrpSpPr>
            <p:cNvPr id="494611" name="Group 494610"/>
            <p:cNvGrpSpPr/>
            <p:nvPr/>
          </p:nvGrpSpPr>
          <p:grpSpPr>
            <a:xfrm>
              <a:off x="4067943" y="2523691"/>
              <a:ext cx="2729419" cy="1654846"/>
              <a:chOff x="3438363" y="2491126"/>
              <a:chExt cx="2729419" cy="1654846"/>
            </a:xfrm>
          </p:grpSpPr>
          <p:cxnSp>
            <p:nvCxnSpPr>
              <p:cNvPr id="18" name="Straight Arrow Connector 17"/>
              <p:cNvCxnSpPr>
                <a:stCxn id="23" idx="0"/>
                <a:endCxn id="22" idx="4"/>
              </p:cNvCxnSpPr>
              <p:nvPr/>
            </p:nvCxnSpPr>
            <p:spPr>
              <a:xfrm flipV="1">
                <a:off x="3621243" y="2856886"/>
                <a:ext cx="0" cy="287371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26" idx="0"/>
                <a:endCxn id="28" idx="4"/>
              </p:cNvCxnSpPr>
              <p:nvPr/>
            </p:nvCxnSpPr>
            <p:spPr>
              <a:xfrm flipV="1">
                <a:off x="5188549" y="2874061"/>
                <a:ext cx="0" cy="270196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25" idx="1"/>
                <a:endCxn id="28" idx="5"/>
              </p:cNvCxnSpPr>
              <p:nvPr/>
            </p:nvCxnSpPr>
            <p:spPr>
              <a:xfrm flipH="1" flipV="1">
                <a:off x="5317865" y="2820497"/>
                <a:ext cx="525021" cy="377324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27" idx="0"/>
                <a:endCxn id="25" idx="4"/>
              </p:cNvCxnSpPr>
              <p:nvPr/>
            </p:nvCxnSpPr>
            <p:spPr>
              <a:xfrm flipV="1">
                <a:off x="5972202" y="3510017"/>
                <a:ext cx="0" cy="270195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11"/>
              <p:cNvSpPr>
                <a:spLocks noChangeArrowheads="1"/>
              </p:cNvSpPr>
              <p:nvPr/>
            </p:nvSpPr>
            <p:spPr bwMode="auto">
              <a:xfrm>
                <a:off x="3438363" y="2491126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1</a:t>
                </a:r>
              </a:p>
            </p:txBody>
          </p:sp>
          <p:sp>
            <p:nvSpPr>
              <p:cNvPr id="23" name="Oval 12"/>
              <p:cNvSpPr>
                <a:spLocks noChangeArrowheads="1"/>
              </p:cNvSpPr>
              <p:nvPr/>
            </p:nvSpPr>
            <p:spPr bwMode="auto">
              <a:xfrm>
                <a:off x="3438363" y="3144257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4</a:t>
                </a:r>
              </a:p>
            </p:txBody>
          </p:sp>
          <p:sp>
            <p:nvSpPr>
              <p:cNvPr id="24" name="Oval 13"/>
              <p:cNvSpPr>
                <a:spLocks noChangeArrowheads="1"/>
              </p:cNvSpPr>
              <p:nvPr/>
            </p:nvSpPr>
            <p:spPr bwMode="auto">
              <a:xfrm>
                <a:off x="4222016" y="2504096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3</a:t>
                </a:r>
              </a:p>
            </p:txBody>
          </p:sp>
          <p:sp>
            <p:nvSpPr>
              <p:cNvPr id="26" name="Oval 15"/>
              <p:cNvSpPr>
                <a:spLocks noChangeArrowheads="1"/>
              </p:cNvSpPr>
              <p:nvPr/>
            </p:nvSpPr>
            <p:spPr bwMode="auto">
              <a:xfrm>
                <a:off x="5005669" y="3144257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5</a:t>
                </a:r>
              </a:p>
            </p:txBody>
          </p:sp>
          <p:sp>
            <p:nvSpPr>
              <p:cNvPr id="28" name="Oval 17"/>
              <p:cNvSpPr>
                <a:spLocks noChangeArrowheads="1"/>
              </p:cNvSpPr>
              <p:nvPr/>
            </p:nvSpPr>
            <p:spPr bwMode="auto">
              <a:xfrm>
                <a:off x="5005669" y="2508301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7</a:t>
                </a:r>
              </a:p>
            </p:txBody>
          </p:sp>
          <p:sp>
            <p:nvSpPr>
              <p:cNvPr id="46" name="Oval 14"/>
              <p:cNvSpPr>
                <a:spLocks noChangeArrowheads="1"/>
              </p:cNvSpPr>
              <p:nvPr/>
            </p:nvSpPr>
            <p:spPr bwMode="auto">
              <a:xfrm>
                <a:off x="5789322" y="2508301"/>
                <a:ext cx="365760" cy="365760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dirty="0"/>
              </a:p>
            </p:txBody>
          </p:sp>
          <p:cxnSp>
            <p:nvCxnSpPr>
              <p:cNvPr id="47" name="Elbow Connector 2"/>
              <p:cNvCxnSpPr>
                <a:stCxn id="25" idx="6"/>
                <a:endCxn id="46" idx="6"/>
              </p:cNvCxnSpPr>
              <p:nvPr/>
            </p:nvCxnSpPr>
            <p:spPr>
              <a:xfrm flipV="1">
                <a:off x="6155082" y="2691181"/>
                <a:ext cx="12700" cy="635956"/>
              </a:xfrm>
              <a:prstGeom prst="curvedConnector3">
                <a:avLst>
                  <a:gd name="adj1" fmla="val 1800000"/>
                </a:avLst>
              </a:prstGeom>
              <a:ln w="38100" cap="rnd">
                <a:solidFill>
                  <a:schemeClr val="accent3"/>
                </a:solidFill>
                <a:miter lim="800000"/>
                <a:tailEnd type="none" w="lg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Elbow Connector 2"/>
              <p:cNvCxnSpPr>
                <a:stCxn id="46" idx="6"/>
                <a:endCxn id="28" idx="6"/>
              </p:cNvCxnSpPr>
              <p:nvPr/>
            </p:nvCxnSpPr>
            <p:spPr>
              <a:xfrm flipH="1">
                <a:off x="5371429" y="2691181"/>
                <a:ext cx="783653" cy="0"/>
              </a:xfrm>
              <a:prstGeom prst="straightConnector1">
                <a:avLst/>
              </a:prstGeom>
              <a:ln w="38100" cap="rnd">
                <a:solidFill>
                  <a:schemeClr val="accent3"/>
                </a:solidFill>
                <a:miter lim="800000"/>
                <a:tailEnd type="triangle" w="lg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14"/>
              <p:cNvSpPr>
                <a:spLocks noChangeArrowheads="1"/>
              </p:cNvSpPr>
              <p:nvPr/>
            </p:nvSpPr>
            <p:spPr bwMode="auto">
              <a:xfrm>
                <a:off x="5789322" y="3144257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2</a:t>
                </a:r>
              </a:p>
            </p:txBody>
          </p:sp>
          <p:cxnSp>
            <p:nvCxnSpPr>
              <p:cNvPr id="3" name="Elbow Connector 2"/>
              <p:cNvCxnSpPr>
                <a:stCxn id="27" idx="6"/>
                <a:endCxn id="25" idx="6"/>
              </p:cNvCxnSpPr>
              <p:nvPr/>
            </p:nvCxnSpPr>
            <p:spPr>
              <a:xfrm flipV="1">
                <a:off x="6155082" y="3327137"/>
                <a:ext cx="12700" cy="635955"/>
              </a:xfrm>
              <a:prstGeom prst="curvedConnector3">
                <a:avLst>
                  <a:gd name="adj1" fmla="val 1800000"/>
                </a:avLst>
              </a:prstGeom>
              <a:ln w="38100" cap="rnd">
                <a:solidFill>
                  <a:schemeClr val="accent6"/>
                </a:solidFill>
                <a:miter lim="800000"/>
                <a:tailEnd type="triangle" w="lg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16"/>
              <p:cNvSpPr>
                <a:spLocks noChangeArrowheads="1"/>
              </p:cNvSpPr>
              <p:nvPr/>
            </p:nvSpPr>
            <p:spPr bwMode="auto">
              <a:xfrm>
                <a:off x="5789322" y="3780212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6</a:t>
                </a:r>
              </a:p>
            </p:txBody>
          </p:sp>
          <p:cxnSp>
            <p:nvCxnSpPr>
              <p:cNvPr id="54" name="Elbow Connector 2"/>
              <p:cNvCxnSpPr>
                <a:stCxn id="23" idx="2"/>
                <a:endCxn id="22" idx="2"/>
              </p:cNvCxnSpPr>
              <p:nvPr/>
            </p:nvCxnSpPr>
            <p:spPr>
              <a:xfrm rot="10800000">
                <a:off x="3438363" y="2674007"/>
                <a:ext cx="12700" cy="653131"/>
              </a:xfrm>
              <a:prstGeom prst="curvedConnector3">
                <a:avLst>
                  <a:gd name="adj1" fmla="val 1800000"/>
                </a:avLst>
              </a:prstGeom>
              <a:ln w="38100" cap="rnd">
                <a:solidFill>
                  <a:schemeClr val="accent2"/>
                </a:solidFill>
                <a:miter lim="800000"/>
                <a:tailEnd type="triangle" w="lg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4614" name="Date Placeholder 4946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94615" name="Footer Placeholder 4946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94616" name="Slide Number Placeholder 494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4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 Operation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tabLst>
                <a:tab pos="1993900" algn="l"/>
              </a:tabLst>
            </a:pPr>
            <a:r>
              <a:rPr lang="en-US" sz="2800" dirty="0" smtClean="0"/>
              <a:t>union(</a:t>
            </a:r>
            <a:r>
              <a:rPr lang="en-US" sz="2800" dirty="0" err="1" smtClean="0"/>
              <a:t>i,j</a:t>
            </a:r>
            <a:r>
              <a:rPr lang="en-US" sz="2800" dirty="0" smtClean="0"/>
              <a:t>):</a:t>
            </a:r>
            <a:r>
              <a:rPr lang="en-US" sz="2800" dirty="0"/>
              <a:t>	</a:t>
            </a:r>
            <a:r>
              <a:rPr lang="en-US" sz="2800" dirty="0" smtClean="0"/>
              <a:t>assuming </a:t>
            </a:r>
            <a:r>
              <a:rPr lang="en-US" sz="2800" dirty="0" err="1"/>
              <a:t>i</a:t>
            </a:r>
            <a:r>
              <a:rPr lang="en-US" sz="2800" dirty="0"/>
              <a:t> and </a:t>
            </a:r>
            <a:r>
              <a:rPr lang="en-US" sz="2800" dirty="0" smtClean="0"/>
              <a:t>j are </a:t>
            </a:r>
            <a:r>
              <a:rPr lang="en-US" sz="2800" dirty="0"/>
              <a:t>roots, point </a:t>
            </a:r>
            <a:r>
              <a:rPr lang="en-US" sz="2800" dirty="0" smtClean="0"/>
              <a:t>	root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to </a:t>
            </a:r>
            <a:r>
              <a:rPr lang="en-US" sz="2800" dirty="0" smtClean="0"/>
              <a:t>root j</a:t>
            </a:r>
          </a:p>
          <a:p>
            <a:pPr marL="0" indent="0">
              <a:lnSpc>
                <a:spcPct val="90000"/>
              </a:lnSpc>
              <a:buNone/>
              <a:tabLst>
                <a:tab pos="2112963" algn="l"/>
              </a:tabLst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  <a:tabLst>
                <a:tab pos="2112963" algn="l"/>
              </a:tabLst>
            </a:pPr>
            <a:endParaRPr lang="en-US" sz="2800" dirty="0" smtClean="0"/>
          </a:p>
          <a:p>
            <a:pPr marL="0" indent="0">
              <a:lnSpc>
                <a:spcPct val="90000"/>
              </a:lnSpc>
              <a:buNone/>
              <a:tabLst>
                <a:tab pos="2112963" algn="l"/>
              </a:tabLst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  <a:tabLst>
                <a:tab pos="2112963" algn="l"/>
              </a:tabLst>
            </a:pPr>
            <a:endParaRPr lang="en-US" sz="2800" dirty="0" smtClean="0"/>
          </a:p>
          <a:p>
            <a:pPr marL="0" indent="0">
              <a:lnSpc>
                <a:spcPct val="90000"/>
              </a:lnSpc>
              <a:buNone/>
              <a:tabLst>
                <a:tab pos="2112963" algn="l"/>
              </a:tabLst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  <a:tabLst>
                <a:tab pos="2112963" algn="l"/>
              </a:tabLst>
            </a:pPr>
            <a:endParaRPr lang="en-US" sz="1800" dirty="0" smtClean="0"/>
          </a:p>
          <a:p>
            <a:pPr marL="0" indent="0">
              <a:lnSpc>
                <a:spcPct val="90000"/>
              </a:lnSpc>
              <a:buNone/>
              <a:tabLst>
                <a:tab pos="2112963" algn="l"/>
              </a:tabLst>
            </a:pPr>
            <a:r>
              <a:rPr lang="en-US" sz="2800" dirty="0" smtClean="0"/>
              <a:t>What if </a:t>
            </a:r>
            <a:r>
              <a:rPr lang="en-US" sz="2800" dirty="0" err="1" smtClean="0"/>
              <a:t>i</a:t>
            </a:r>
            <a:r>
              <a:rPr lang="en-US" sz="2800" dirty="0" smtClean="0"/>
              <a:t> or j is not a root?</a:t>
            </a:r>
          </a:p>
          <a:p>
            <a:pPr>
              <a:lnSpc>
                <a:spcPct val="90000"/>
              </a:lnSpc>
              <a:tabLst>
                <a:tab pos="2112963" algn="l"/>
              </a:tabLst>
            </a:pPr>
            <a:r>
              <a:rPr lang="en-US" sz="2800" dirty="0" smtClean="0"/>
              <a:t>Run a find on </a:t>
            </a:r>
            <a:r>
              <a:rPr lang="en-US" sz="2800" dirty="0" err="1" smtClean="0"/>
              <a:t>i</a:t>
            </a:r>
            <a:r>
              <a:rPr lang="en-US" sz="2800" dirty="0" smtClean="0"/>
              <a:t> and j first and use the returned values for the joining</a:t>
            </a:r>
          </a:p>
          <a:p>
            <a:pPr>
              <a:lnSpc>
                <a:spcPct val="90000"/>
              </a:lnSpc>
              <a:tabLst>
                <a:tab pos="2112963" algn="l"/>
              </a:tabLst>
            </a:pPr>
            <a:endParaRPr lang="en-US" sz="1400" dirty="0" smtClean="0"/>
          </a:p>
          <a:p>
            <a:pPr marL="0" indent="0">
              <a:lnSpc>
                <a:spcPct val="90000"/>
              </a:lnSpc>
              <a:buNone/>
              <a:tabLst>
                <a:tab pos="2112963" algn="l"/>
              </a:tabLst>
            </a:pPr>
            <a:r>
              <a:rPr lang="en-US" sz="2800" dirty="0" smtClean="0"/>
              <a:t>Why do we join roots and not just the nodes?</a:t>
            </a:r>
          </a:p>
          <a:p>
            <a:pPr marL="0" indent="0">
              <a:lnSpc>
                <a:spcPct val="90000"/>
              </a:lnSpc>
              <a:buNone/>
              <a:tabLst>
                <a:tab pos="2112963" algn="l"/>
              </a:tabLst>
            </a:pPr>
            <a:endParaRPr lang="en-US" sz="2800" dirty="0"/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806473" y="1764518"/>
            <a:ext cx="15501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smtClean="0">
                <a:latin typeface="+mj-lt"/>
              </a:rPr>
              <a:t>union(1,7)</a:t>
            </a:r>
            <a:endParaRPr lang="en-US" sz="2000" b="1" dirty="0">
              <a:latin typeface="+mj-lt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17</a:t>
            </a:fld>
            <a:endParaRPr lang="en-US"/>
          </a:p>
        </p:txBody>
      </p:sp>
      <p:grpSp>
        <p:nvGrpSpPr>
          <p:cNvPr id="494597" name="Group 494596"/>
          <p:cNvGrpSpPr/>
          <p:nvPr/>
        </p:nvGrpSpPr>
        <p:grpSpPr>
          <a:xfrm>
            <a:off x="1057139" y="2267204"/>
            <a:ext cx="7029722" cy="2290802"/>
            <a:chOff x="806473" y="2267204"/>
            <a:chExt cx="7029722" cy="2290802"/>
          </a:xfrm>
        </p:grpSpPr>
        <p:grpSp>
          <p:nvGrpSpPr>
            <p:cNvPr id="494596" name="Group 494595"/>
            <p:cNvGrpSpPr/>
            <p:nvPr/>
          </p:nvGrpSpPr>
          <p:grpSpPr>
            <a:xfrm>
              <a:off x="806473" y="2267204"/>
              <a:ext cx="2716719" cy="1654846"/>
              <a:chOff x="806473" y="2267204"/>
              <a:chExt cx="2716719" cy="1654846"/>
            </a:xfrm>
          </p:grpSpPr>
          <p:cxnSp>
            <p:nvCxnSpPr>
              <p:cNvPr id="18" name="Straight Arrow Connector 17"/>
              <p:cNvCxnSpPr>
                <a:stCxn id="23" idx="0"/>
                <a:endCxn id="22" idx="4"/>
              </p:cNvCxnSpPr>
              <p:nvPr/>
            </p:nvCxnSpPr>
            <p:spPr>
              <a:xfrm flipV="1">
                <a:off x="989353" y="2632964"/>
                <a:ext cx="0" cy="287371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26" idx="0"/>
                <a:endCxn id="28" idx="4"/>
              </p:cNvCxnSpPr>
              <p:nvPr/>
            </p:nvCxnSpPr>
            <p:spPr>
              <a:xfrm flipV="1">
                <a:off x="2556659" y="2650139"/>
                <a:ext cx="0" cy="270196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25" idx="1"/>
                <a:endCxn id="28" idx="5"/>
              </p:cNvCxnSpPr>
              <p:nvPr/>
            </p:nvCxnSpPr>
            <p:spPr>
              <a:xfrm flipH="1" flipV="1">
                <a:off x="2685975" y="2596575"/>
                <a:ext cx="525021" cy="377324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27" idx="0"/>
                <a:endCxn id="25" idx="4"/>
              </p:cNvCxnSpPr>
              <p:nvPr/>
            </p:nvCxnSpPr>
            <p:spPr>
              <a:xfrm flipV="1">
                <a:off x="3340312" y="3286095"/>
                <a:ext cx="0" cy="270195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11"/>
              <p:cNvSpPr>
                <a:spLocks noChangeArrowheads="1"/>
              </p:cNvSpPr>
              <p:nvPr/>
            </p:nvSpPr>
            <p:spPr bwMode="auto">
              <a:xfrm>
                <a:off x="806473" y="2267204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1</a:t>
                </a:r>
              </a:p>
            </p:txBody>
          </p:sp>
          <p:sp>
            <p:nvSpPr>
              <p:cNvPr id="23" name="Oval 12"/>
              <p:cNvSpPr>
                <a:spLocks noChangeArrowheads="1"/>
              </p:cNvSpPr>
              <p:nvPr/>
            </p:nvSpPr>
            <p:spPr bwMode="auto">
              <a:xfrm>
                <a:off x="806473" y="2920335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4</a:t>
                </a:r>
              </a:p>
            </p:txBody>
          </p:sp>
          <p:sp>
            <p:nvSpPr>
              <p:cNvPr id="24" name="Oval 13"/>
              <p:cNvSpPr>
                <a:spLocks noChangeArrowheads="1"/>
              </p:cNvSpPr>
              <p:nvPr/>
            </p:nvSpPr>
            <p:spPr bwMode="auto">
              <a:xfrm>
                <a:off x="1590126" y="2280174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3</a:t>
                </a:r>
              </a:p>
            </p:txBody>
          </p:sp>
          <p:sp>
            <p:nvSpPr>
              <p:cNvPr id="26" name="Oval 15"/>
              <p:cNvSpPr>
                <a:spLocks noChangeArrowheads="1"/>
              </p:cNvSpPr>
              <p:nvPr/>
            </p:nvSpPr>
            <p:spPr bwMode="auto">
              <a:xfrm>
                <a:off x="2373779" y="2920335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5</a:t>
                </a:r>
              </a:p>
            </p:txBody>
          </p:sp>
          <p:sp>
            <p:nvSpPr>
              <p:cNvPr id="28" name="Oval 17"/>
              <p:cNvSpPr>
                <a:spLocks noChangeArrowheads="1"/>
              </p:cNvSpPr>
              <p:nvPr/>
            </p:nvSpPr>
            <p:spPr bwMode="auto">
              <a:xfrm>
                <a:off x="2373779" y="2284379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7</a:t>
                </a:r>
              </a:p>
            </p:txBody>
          </p:sp>
          <p:sp>
            <p:nvSpPr>
              <p:cNvPr id="46" name="Oval 14"/>
              <p:cNvSpPr>
                <a:spLocks noChangeArrowheads="1"/>
              </p:cNvSpPr>
              <p:nvPr/>
            </p:nvSpPr>
            <p:spPr bwMode="auto">
              <a:xfrm>
                <a:off x="3157432" y="2284379"/>
                <a:ext cx="365760" cy="365760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25" name="Oval 14"/>
              <p:cNvSpPr>
                <a:spLocks noChangeArrowheads="1"/>
              </p:cNvSpPr>
              <p:nvPr/>
            </p:nvSpPr>
            <p:spPr bwMode="auto">
              <a:xfrm>
                <a:off x="3157432" y="2920335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2</a:t>
                </a:r>
              </a:p>
            </p:txBody>
          </p:sp>
          <p:sp>
            <p:nvSpPr>
              <p:cNvPr id="27" name="Oval 16"/>
              <p:cNvSpPr>
                <a:spLocks noChangeArrowheads="1"/>
              </p:cNvSpPr>
              <p:nvPr/>
            </p:nvSpPr>
            <p:spPr bwMode="auto">
              <a:xfrm>
                <a:off x="3157432" y="3556290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6</a:t>
                </a:r>
              </a:p>
            </p:txBody>
          </p:sp>
        </p:grpSp>
        <p:sp>
          <p:nvSpPr>
            <p:cNvPr id="12" name="Right Arrow 11"/>
            <p:cNvSpPr/>
            <p:nvPr/>
          </p:nvSpPr>
          <p:spPr>
            <a:xfrm>
              <a:off x="4223957" y="2852311"/>
              <a:ext cx="978408" cy="484632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903129" y="2267204"/>
              <a:ext cx="1933066" cy="2290802"/>
              <a:chOff x="806473" y="2267204"/>
              <a:chExt cx="1933066" cy="2290802"/>
            </a:xfrm>
          </p:grpSpPr>
          <p:cxnSp>
            <p:nvCxnSpPr>
              <p:cNvPr id="57" name="Straight Arrow Connector 56"/>
              <p:cNvCxnSpPr>
                <a:stCxn id="62" idx="0"/>
                <a:endCxn id="61" idx="4"/>
              </p:cNvCxnSpPr>
              <p:nvPr/>
            </p:nvCxnSpPr>
            <p:spPr>
              <a:xfrm flipV="1">
                <a:off x="989353" y="2632964"/>
                <a:ext cx="0" cy="287371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>
                <a:stCxn id="64" idx="0"/>
                <a:endCxn id="65" idx="4"/>
              </p:cNvCxnSpPr>
              <p:nvPr/>
            </p:nvCxnSpPr>
            <p:spPr>
              <a:xfrm flipV="1">
                <a:off x="1773006" y="3286095"/>
                <a:ext cx="0" cy="270196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67" idx="1"/>
                <a:endCxn id="65" idx="5"/>
              </p:cNvCxnSpPr>
              <p:nvPr/>
            </p:nvCxnSpPr>
            <p:spPr>
              <a:xfrm flipH="1" flipV="1">
                <a:off x="1902322" y="3232531"/>
                <a:ext cx="525021" cy="377324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68" idx="0"/>
                <a:endCxn id="67" idx="4"/>
              </p:cNvCxnSpPr>
              <p:nvPr/>
            </p:nvCxnSpPr>
            <p:spPr>
              <a:xfrm flipV="1">
                <a:off x="2556659" y="3922051"/>
                <a:ext cx="0" cy="270195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11"/>
              <p:cNvSpPr>
                <a:spLocks noChangeArrowheads="1"/>
              </p:cNvSpPr>
              <p:nvPr/>
            </p:nvSpPr>
            <p:spPr bwMode="auto">
              <a:xfrm>
                <a:off x="806473" y="2267204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1</a:t>
                </a:r>
              </a:p>
            </p:txBody>
          </p:sp>
          <p:sp>
            <p:nvSpPr>
              <p:cNvPr id="62" name="Oval 12"/>
              <p:cNvSpPr>
                <a:spLocks noChangeArrowheads="1"/>
              </p:cNvSpPr>
              <p:nvPr/>
            </p:nvSpPr>
            <p:spPr bwMode="auto">
              <a:xfrm>
                <a:off x="806473" y="2920335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4</a:t>
                </a:r>
              </a:p>
            </p:txBody>
          </p:sp>
          <p:sp>
            <p:nvSpPr>
              <p:cNvPr id="63" name="Oval 13"/>
              <p:cNvSpPr>
                <a:spLocks noChangeArrowheads="1"/>
              </p:cNvSpPr>
              <p:nvPr/>
            </p:nvSpPr>
            <p:spPr bwMode="auto">
              <a:xfrm>
                <a:off x="2373779" y="2280174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3</a:t>
                </a:r>
              </a:p>
            </p:txBody>
          </p:sp>
          <p:sp>
            <p:nvSpPr>
              <p:cNvPr id="64" name="Oval 63"/>
              <p:cNvSpPr>
                <a:spLocks noChangeArrowheads="1"/>
              </p:cNvSpPr>
              <p:nvPr/>
            </p:nvSpPr>
            <p:spPr bwMode="auto">
              <a:xfrm>
                <a:off x="1590126" y="3556291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5</a:t>
                </a:r>
              </a:p>
            </p:txBody>
          </p:sp>
          <p:sp>
            <p:nvSpPr>
              <p:cNvPr id="65" name="Oval 17"/>
              <p:cNvSpPr>
                <a:spLocks noChangeArrowheads="1"/>
              </p:cNvSpPr>
              <p:nvPr/>
            </p:nvSpPr>
            <p:spPr bwMode="auto">
              <a:xfrm>
                <a:off x="1590126" y="2920335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7</a:t>
                </a:r>
              </a:p>
            </p:txBody>
          </p:sp>
          <p:sp>
            <p:nvSpPr>
              <p:cNvPr id="66" name="Oval 14"/>
              <p:cNvSpPr>
                <a:spLocks noChangeArrowheads="1"/>
              </p:cNvSpPr>
              <p:nvPr/>
            </p:nvSpPr>
            <p:spPr bwMode="auto">
              <a:xfrm>
                <a:off x="2373779" y="2920335"/>
                <a:ext cx="365760" cy="365760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67" name="Oval 14"/>
              <p:cNvSpPr>
                <a:spLocks noChangeArrowheads="1"/>
              </p:cNvSpPr>
              <p:nvPr/>
            </p:nvSpPr>
            <p:spPr bwMode="auto">
              <a:xfrm>
                <a:off x="2373779" y="3556291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2</a:t>
                </a:r>
              </a:p>
            </p:txBody>
          </p:sp>
          <p:sp>
            <p:nvSpPr>
              <p:cNvPr id="68" name="Oval 16"/>
              <p:cNvSpPr>
                <a:spLocks noChangeArrowheads="1"/>
              </p:cNvSpPr>
              <p:nvPr/>
            </p:nvSpPr>
            <p:spPr bwMode="auto">
              <a:xfrm>
                <a:off x="2373779" y="4192246"/>
                <a:ext cx="365760" cy="36576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6</a:t>
                </a:r>
              </a:p>
            </p:txBody>
          </p:sp>
          <p:cxnSp>
            <p:nvCxnSpPr>
              <p:cNvPr id="69" name="Straight Arrow Connector 68"/>
              <p:cNvCxnSpPr>
                <a:stCxn id="65" idx="1"/>
                <a:endCxn id="61" idx="5"/>
              </p:cNvCxnSpPr>
              <p:nvPr/>
            </p:nvCxnSpPr>
            <p:spPr>
              <a:xfrm flipH="1" flipV="1">
                <a:off x="1118669" y="2579400"/>
                <a:ext cx="525021" cy="394499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miter lim="800000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507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Implementation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4582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Once again, it is better to implement a tree using an array than with node objects</a:t>
            </a:r>
          </a:p>
          <a:p>
            <a:r>
              <a:rPr lang="en-US" sz="2800" dirty="0" smtClean="0"/>
              <a:t>Leave up[0] empty (or </a:t>
            </a:r>
            <a:r>
              <a:rPr lang="en-US" sz="2800" dirty="0" smtClean="0"/>
              <a:t># of disjoint sets)</a:t>
            </a:r>
            <a:endParaRPr lang="en-US" sz="2800" dirty="0" smtClean="0"/>
          </a:p>
          <a:p>
            <a:r>
              <a:rPr lang="en-US" sz="2800" dirty="0" smtClean="0"/>
              <a:t>up[x] = </a:t>
            </a:r>
            <a:r>
              <a:rPr lang="en-US" sz="2800" dirty="0" err="1" smtClean="0"/>
              <a:t>i</a:t>
            </a:r>
            <a:r>
              <a:rPr lang="en-US" sz="2800" dirty="0" smtClean="0"/>
              <a:t> means node x's parent is node </a:t>
            </a:r>
            <a:r>
              <a:rPr lang="en-US" sz="2800" dirty="0" err="1" smtClean="0"/>
              <a:t>i</a:t>
            </a:r>
            <a:endParaRPr lang="en-US" sz="2800" dirty="0" smtClean="0"/>
          </a:p>
          <a:p>
            <a:r>
              <a:rPr lang="en-US" sz="2800" dirty="0" smtClean="0"/>
              <a:t>up[x</a:t>
            </a:r>
            <a:r>
              <a:rPr lang="en-US" sz="2800" dirty="0"/>
              <a:t>] = </a:t>
            </a:r>
            <a:r>
              <a:rPr lang="en-US" sz="2800" dirty="0" smtClean="0"/>
              <a:t>0 means x </a:t>
            </a:r>
            <a:r>
              <a:rPr lang="en-US" sz="2800" dirty="0"/>
              <a:t>is a root</a:t>
            </a:r>
          </a:p>
          <a:p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5793928" y="3513492"/>
            <a:ext cx="2716719" cy="1654846"/>
            <a:chOff x="3156670" y="4364414"/>
            <a:chExt cx="2716719" cy="1654846"/>
          </a:xfrm>
        </p:grpSpPr>
        <p:cxnSp>
          <p:nvCxnSpPr>
            <p:cNvPr id="25" name="Straight Arrow Connector 24"/>
            <p:cNvCxnSpPr>
              <a:stCxn id="30" idx="0"/>
              <a:endCxn id="29" idx="4"/>
            </p:cNvCxnSpPr>
            <p:nvPr/>
          </p:nvCxnSpPr>
          <p:spPr>
            <a:xfrm flipV="1">
              <a:off x="3339550" y="4730174"/>
              <a:ext cx="0" cy="287371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33" idx="0"/>
              <a:endCxn id="35" idx="4"/>
            </p:cNvCxnSpPr>
            <p:nvPr/>
          </p:nvCxnSpPr>
          <p:spPr>
            <a:xfrm flipV="1">
              <a:off x="4906856" y="4747349"/>
              <a:ext cx="0" cy="270196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32" idx="1"/>
              <a:endCxn id="35" idx="5"/>
            </p:cNvCxnSpPr>
            <p:nvPr/>
          </p:nvCxnSpPr>
          <p:spPr>
            <a:xfrm flipH="1" flipV="1">
              <a:off x="5036172" y="4693785"/>
              <a:ext cx="525021" cy="377324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34" idx="0"/>
              <a:endCxn id="32" idx="4"/>
            </p:cNvCxnSpPr>
            <p:nvPr/>
          </p:nvCxnSpPr>
          <p:spPr>
            <a:xfrm flipV="1">
              <a:off x="5690509" y="5383305"/>
              <a:ext cx="0" cy="270195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11"/>
            <p:cNvSpPr>
              <a:spLocks noChangeArrowheads="1"/>
            </p:cNvSpPr>
            <p:nvPr/>
          </p:nvSpPr>
          <p:spPr bwMode="auto">
            <a:xfrm>
              <a:off x="3156670" y="4364414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30" name="Oval 12"/>
            <p:cNvSpPr>
              <a:spLocks noChangeArrowheads="1"/>
            </p:cNvSpPr>
            <p:nvPr/>
          </p:nvSpPr>
          <p:spPr bwMode="auto">
            <a:xfrm>
              <a:off x="3156670" y="5017545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sp>
          <p:nvSpPr>
            <p:cNvPr id="31" name="Oval 13"/>
            <p:cNvSpPr>
              <a:spLocks noChangeArrowheads="1"/>
            </p:cNvSpPr>
            <p:nvPr/>
          </p:nvSpPr>
          <p:spPr bwMode="auto">
            <a:xfrm>
              <a:off x="3940323" y="4377384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3</a:t>
              </a:r>
            </a:p>
          </p:txBody>
        </p:sp>
        <p:sp>
          <p:nvSpPr>
            <p:cNvPr id="32" name="Oval 14"/>
            <p:cNvSpPr>
              <a:spLocks noChangeArrowheads="1"/>
            </p:cNvSpPr>
            <p:nvPr/>
          </p:nvSpPr>
          <p:spPr bwMode="auto">
            <a:xfrm>
              <a:off x="5507629" y="5017545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33" name="Oval 15"/>
            <p:cNvSpPr>
              <a:spLocks noChangeArrowheads="1"/>
            </p:cNvSpPr>
            <p:nvPr/>
          </p:nvSpPr>
          <p:spPr bwMode="auto">
            <a:xfrm>
              <a:off x="4723976" y="5017545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34" name="Oval 16"/>
            <p:cNvSpPr>
              <a:spLocks noChangeArrowheads="1"/>
            </p:cNvSpPr>
            <p:nvPr/>
          </p:nvSpPr>
          <p:spPr bwMode="auto">
            <a:xfrm>
              <a:off x="5507629" y="5653500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35" name="Oval 17"/>
            <p:cNvSpPr>
              <a:spLocks noChangeArrowheads="1"/>
            </p:cNvSpPr>
            <p:nvPr/>
          </p:nvSpPr>
          <p:spPr bwMode="auto">
            <a:xfrm>
              <a:off x="4723976" y="4381589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7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33354" y="3897942"/>
            <a:ext cx="3730333" cy="885947"/>
            <a:chOff x="2353069" y="3207305"/>
            <a:chExt cx="3730333" cy="885947"/>
          </a:xfrm>
        </p:grpSpPr>
        <p:sp>
          <p:nvSpPr>
            <p:cNvPr id="496655" name="Rectangle 15"/>
            <p:cNvSpPr>
              <a:spLocks noChangeArrowheads="1"/>
            </p:cNvSpPr>
            <p:nvPr/>
          </p:nvSpPr>
          <p:spPr bwMode="auto">
            <a:xfrm>
              <a:off x="2882350" y="3636052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/>
                <a:t>0</a:t>
              </a:r>
            </a:p>
          </p:txBody>
        </p:sp>
        <p:sp>
          <p:nvSpPr>
            <p:cNvPr id="496656" name="Rectangle 16"/>
            <p:cNvSpPr>
              <a:spLocks noChangeArrowheads="1"/>
            </p:cNvSpPr>
            <p:nvPr/>
          </p:nvSpPr>
          <p:spPr bwMode="auto">
            <a:xfrm>
              <a:off x="3339550" y="3636052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7</a:t>
              </a:r>
            </a:p>
          </p:txBody>
        </p:sp>
        <p:sp>
          <p:nvSpPr>
            <p:cNvPr id="496657" name="Rectangle 17"/>
            <p:cNvSpPr>
              <a:spLocks noChangeArrowheads="1"/>
            </p:cNvSpPr>
            <p:nvPr/>
          </p:nvSpPr>
          <p:spPr bwMode="auto">
            <a:xfrm>
              <a:off x="3796750" y="3636052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496658" name="Rectangle 18"/>
            <p:cNvSpPr>
              <a:spLocks noChangeArrowheads="1"/>
            </p:cNvSpPr>
            <p:nvPr/>
          </p:nvSpPr>
          <p:spPr bwMode="auto">
            <a:xfrm>
              <a:off x="4253950" y="3636052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496659" name="Rectangle 19"/>
            <p:cNvSpPr>
              <a:spLocks noChangeArrowheads="1"/>
            </p:cNvSpPr>
            <p:nvPr/>
          </p:nvSpPr>
          <p:spPr bwMode="auto">
            <a:xfrm>
              <a:off x="4711150" y="3636052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/>
                <a:t>7</a:t>
              </a:r>
            </a:p>
          </p:txBody>
        </p:sp>
        <p:sp>
          <p:nvSpPr>
            <p:cNvPr id="496660" name="Rectangle 20"/>
            <p:cNvSpPr>
              <a:spLocks noChangeArrowheads="1"/>
            </p:cNvSpPr>
            <p:nvPr/>
          </p:nvSpPr>
          <p:spPr bwMode="auto">
            <a:xfrm>
              <a:off x="5169002" y="3636052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496661" name="Rectangle 21"/>
            <p:cNvSpPr>
              <a:spLocks noChangeArrowheads="1"/>
            </p:cNvSpPr>
            <p:nvPr/>
          </p:nvSpPr>
          <p:spPr bwMode="auto">
            <a:xfrm>
              <a:off x="5626202" y="3636052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/>
                <a:t>0</a:t>
              </a:r>
            </a:p>
          </p:txBody>
        </p:sp>
        <p:sp>
          <p:nvSpPr>
            <p:cNvPr id="496663" name="Text Box 23"/>
            <p:cNvSpPr txBox="1">
              <a:spLocks noChangeArrowheads="1"/>
            </p:cNvSpPr>
            <p:nvPr/>
          </p:nvSpPr>
          <p:spPr bwMode="auto">
            <a:xfrm>
              <a:off x="2353069" y="3633039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r>
                <a:rPr lang="en-US" sz="2000" b="1" dirty="0"/>
                <a:t>up</a:t>
              </a:r>
            </a:p>
          </p:txBody>
        </p: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2882350" y="3207305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3339659" y="3207305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>
              <a:off x="3796968" y="3207305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3</a:t>
              </a:r>
            </a:p>
          </p:txBody>
        </p:sp>
        <p:sp>
          <p:nvSpPr>
            <p:cNvPr id="39" name="Rectangle 18"/>
            <p:cNvSpPr>
              <a:spLocks noChangeArrowheads="1"/>
            </p:cNvSpPr>
            <p:nvPr/>
          </p:nvSpPr>
          <p:spPr bwMode="auto">
            <a:xfrm>
              <a:off x="4254277" y="3207305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40" name="Rectangle 19"/>
            <p:cNvSpPr>
              <a:spLocks noChangeArrowheads="1"/>
            </p:cNvSpPr>
            <p:nvPr/>
          </p:nvSpPr>
          <p:spPr bwMode="auto">
            <a:xfrm>
              <a:off x="4711586" y="3207305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 smtClean="0"/>
                <a:t>5</a:t>
              </a:r>
              <a:endParaRPr lang="en-US" sz="2000" dirty="0"/>
            </a:p>
          </p:txBody>
        </p:sp>
        <p:sp>
          <p:nvSpPr>
            <p:cNvPr id="41" name="Rectangle 20"/>
            <p:cNvSpPr>
              <a:spLocks noChangeArrowheads="1"/>
            </p:cNvSpPr>
            <p:nvPr/>
          </p:nvSpPr>
          <p:spPr bwMode="auto">
            <a:xfrm>
              <a:off x="5168895" y="3207305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42" name="Rectangle 21"/>
            <p:cNvSpPr>
              <a:spLocks noChangeArrowheads="1"/>
            </p:cNvSpPr>
            <p:nvPr/>
          </p:nvSpPr>
          <p:spPr bwMode="auto">
            <a:xfrm>
              <a:off x="5626202" y="3207305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7</a:t>
              </a:r>
            </a:p>
          </p:txBody>
        </p:sp>
      </p:grpSp>
      <p:sp>
        <p:nvSpPr>
          <p:cNvPr id="45" name="Left-Right Arrow 44"/>
          <p:cNvSpPr/>
          <p:nvPr/>
        </p:nvSpPr>
        <p:spPr>
          <a:xfrm>
            <a:off x="4589603" y="4098599"/>
            <a:ext cx="978408" cy="484632"/>
          </a:xfrm>
          <a:prstGeom prst="left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6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Using array-based up trees, what is the cost for</a:t>
            </a:r>
          </a:p>
          <a:p>
            <a:r>
              <a:rPr lang="en-US" sz="2400" dirty="0" smtClean="0"/>
              <a:t>union(</a:t>
            </a:r>
            <a:r>
              <a:rPr lang="en-US" sz="2400" dirty="0" err="1" smtClean="0"/>
              <a:t>i,j</a:t>
            </a:r>
            <a:r>
              <a:rPr lang="en-US" sz="2400" dirty="0" smtClean="0"/>
              <a:t>)?</a:t>
            </a:r>
          </a:p>
          <a:p>
            <a:r>
              <a:rPr lang="en-US" sz="2400" dirty="0" smtClean="0"/>
              <a:t>find(x)?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union(</a:t>
            </a:r>
            <a:r>
              <a:rPr lang="en-US" sz="2400" dirty="0" err="1" smtClean="0"/>
              <a:t>i,j</a:t>
            </a:r>
            <a:r>
              <a:rPr lang="en-US" sz="2400" dirty="0" smtClean="0"/>
              <a:t>) is O(1) if </a:t>
            </a:r>
            <a:r>
              <a:rPr lang="en-US" sz="2400" dirty="0" err="1" smtClean="0"/>
              <a:t>i</a:t>
            </a:r>
            <a:r>
              <a:rPr lang="en-US" sz="2400" dirty="0"/>
              <a:t> </a:t>
            </a:r>
            <a:r>
              <a:rPr lang="en-US" sz="2400" dirty="0" smtClean="0"/>
              <a:t>and j are roots</a:t>
            </a:r>
          </a:p>
          <a:p>
            <a:r>
              <a:rPr lang="en-US" sz="2400" dirty="0" smtClean="0"/>
              <a:t>Otherwise depends on cost of find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find(x) is O(n) in worst-case</a:t>
            </a:r>
          </a:p>
          <a:p>
            <a:r>
              <a:rPr lang="en-US" sz="2400" dirty="0" smtClean="0"/>
              <a:t>What does the worst-case look like?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19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7566494" y="1727674"/>
            <a:ext cx="365760" cy="4401667"/>
            <a:chOff x="7383614" y="1326487"/>
            <a:chExt cx="365760" cy="4401667"/>
          </a:xfrm>
        </p:grpSpPr>
        <p:cxnSp>
          <p:nvCxnSpPr>
            <p:cNvPr id="7" name="Straight Arrow Connector 6"/>
            <p:cNvCxnSpPr>
              <a:stCxn id="9" idx="0"/>
              <a:endCxn id="8" idx="4"/>
            </p:cNvCxnSpPr>
            <p:nvPr/>
          </p:nvCxnSpPr>
          <p:spPr>
            <a:xfrm flipV="1">
              <a:off x="7566494" y="5055502"/>
              <a:ext cx="0" cy="306892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7383614" y="4689742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7383614" y="5362394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cxnSp>
          <p:nvCxnSpPr>
            <p:cNvPr id="10" name="Straight Arrow Connector 9"/>
            <p:cNvCxnSpPr>
              <a:stCxn id="8" idx="0"/>
              <a:endCxn id="11" idx="4"/>
            </p:cNvCxnSpPr>
            <p:nvPr/>
          </p:nvCxnSpPr>
          <p:spPr>
            <a:xfrm flipV="1">
              <a:off x="7566494" y="4382851"/>
              <a:ext cx="0" cy="306891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7383614" y="4017091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7383614" y="3344440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7383614" y="1999138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5</a:t>
              </a:r>
              <a:endParaRPr lang="en-US" sz="2000" dirty="0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7383614" y="2671789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3</a:t>
              </a:r>
              <a:endParaRPr lang="en-US" sz="2000" dirty="0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7383614" y="1326487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7</a:t>
              </a:r>
              <a:endParaRPr lang="en-US" sz="2000" dirty="0"/>
            </a:p>
          </p:txBody>
        </p:sp>
        <p:cxnSp>
          <p:nvCxnSpPr>
            <p:cNvPr id="21" name="Straight Arrow Connector 20"/>
            <p:cNvCxnSpPr>
              <a:stCxn id="11" idx="0"/>
              <a:endCxn id="12" idx="4"/>
            </p:cNvCxnSpPr>
            <p:nvPr/>
          </p:nvCxnSpPr>
          <p:spPr>
            <a:xfrm flipV="1">
              <a:off x="7566494" y="3710200"/>
              <a:ext cx="0" cy="306891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2" idx="0"/>
              <a:endCxn id="14" idx="4"/>
            </p:cNvCxnSpPr>
            <p:nvPr/>
          </p:nvCxnSpPr>
          <p:spPr>
            <a:xfrm flipV="1">
              <a:off x="7566494" y="3037549"/>
              <a:ext cx="0" cy="306891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13" idx="4"/>
            </p:cNvCxnSpPr>
            <p:nvPr/>
          </p:nvCxnSpPr>
          <p:spPr>
            <a:xfrm flipV="1">
              <a:off x="7566494" y="2364898"/>
              <a:ext cx="0" cy="306891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3" idx="0"/>
              <a:endCxn id="15" idx="4"/>
            </p:cNvCxnSpPr>
            <p:nvPr/>
          </p:nvCxnSpPr>
          <p:spPr>
            <a:xfrm flipV="1">
              <a:off x="7566494" y="1692247"/>
              <a:ext cx="0" cy="306891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002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Making Connections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r>
              <a:rPr lang="en-US" sz="2800" dirty="0"/>
              <a:t>You have a set of nodes (numbered 1-9) on a network. </a:t>
            </a:r>
            <a:r>
              <a:rPr lang="en-US" sz="2800" dirty="0" smtClean="0"/>
              <a:t>You </a:t>
            </a:r>
            <a:r>
              <a:rPr lang="en-US" sz="2800" dirty="0"/>
              <a:t>are given a sequence of pairwise connections between them: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endParaRPr lang="en-US" sz="2800" dirty="0"/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r>
              <a:rPr lang="en-US" sz="2800" dirty="0" smtClean="0"/>
              <a:t>3-5     4-2</a:t>
            </a:r>
            <a:r>
              <a:rPr lang="en-US" sz="2800" dirty="0"/>
              <a:t> </a:t>
            </a:r>
            <a:r>
              <a:rPr lang="en-US" sz="2800" dirty="0" smtClean="0"/>
              <a:t>    1-6     5-7     4-8     3-7</a:t>
            </a:r>
            <a:endParaRPr lang="en-US" sz="2800" dirty="0"/>
          </a:p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endParaRPr lang="en-US" sz="2800" dirty="0"/>
          </a:p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r>
              <a:rPr lang="en-US" sz="2800" b="1" dirty="0" smtClean="0"/>
              <a:t>Q:</a:t>
            </a:r>
            <a:r>
              <a:rPr lang="en-US" sz="2800" dirty="0"/>
              <a:t>	</a:t>
            </a:r>
            <a:r>
              <a:rPr lang="en-US" sz="2800" dirty="0" smtClean="0"/>
              <a:t>Are </a:t>
            </a:r>
            <a:r>
              <a:rPr lang="en-US" sz="2800" dirty="0"/>
              <a:t>nodes 2 and 4 </a:t>
            </a:r>
            <a:r>
              <a:rPr lang="en-US" sz="2800" dirty="0" smtClean="0"/>
              <a:t>connected?  Indirectly?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r>
              <a:rPr lang="en-US" sz="2800" b="1" dirty="0" smtClean="0"/>
              <a:t>Q:</a:t>
            </a:r>
            <a:r>
              <a:rPr lang="en-US" sz="2800" dirty="0"/>
              <a:t>	</a:t>
            </a:r>
            <a:r>
              <a:rPr lang="en-US" sz="2800" dirty="0" smtClean="0"/>
              <a:t>How </a:t>
            </a:r>
            <a:r>
              <a:rPr lang="en-US" sz="2800" dirty="0"/>
              <a:t>about nodes 3 and 8?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r>
              <a:rPr lang="en-US" sz="2800" b="1" dirty="0" smtClean="0"/>
              <a:t>Q:</a:t>
            </a:r>
            <a:r>
              <a:rPr lang="en-US" sz="2800" dirty="0"/>
              <a:t>	</a:t>
            </a:r>
            <a:r>
              <a:rPr lang="en-US" sz="2800" dirty="0" smtClean="0"/>
              <a:t>Are </a:t>
            </a:r>
            <a:r>
              <a:rPr lang="en-US" sz="2800" dirty="0"/>
              <a:t>any of the paired connections </a:t>
            </a:r>
            <a:r>
              <a:rPr lang="en-US" sz="2800" dirty="0" smtClean="0"/>
              <a:t>	redundant </a:t>
            </a:r>
            <a:r>
              <a:rPr lang="en-US" sz="2800" dirty="0"/>
              <a:t>due </a:t>
            </a:r>
            <a:r>
              <a:rPr lang="en-US" sz="2800" dirty="0" smtClean="0"/>
              <a:t>to indirect </a:t>
            </a:r>
            <a:r>
              <a:rPr lang="en-US" sz="2800" dirty="0"/>
              <a:t>connections?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r>
              <a:rPr lang="en-US" sz="2800" b="1" dirty="0" smtClean="0"/>
              <a:t>Q:</a:t>
            </a:r>
            <a:r>
              <a:rPr lang="en-US" sz="2800" dirty="0"/>
              <a:t>	</a:t>
            </a:r>
            <a:r>
              <a:rPr lang="en-US" sz="2800" dirty="0" smtClean="0"/>
              <a:t>How </a:t>
            </a:r>
            <a:r>
              <a:rPr lang="en-US" sz="2800" dirty="0"/>
              <a:t>many sub-networks do you have?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7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– Doing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problem is that up trees get too tall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In order to make DSUF perform as we promised, we need to improve both our union and find algorithms:</a:t>
            </a:r>
          </a:p>
          <a:p>
            <a:r>
              <a:rPr lang="en-US" dirty="0" smtClean="0"/>
              <a:t>Weighted Union</a:t>
            </a:r>
          </a:p>
          <a:p>
            <a:r>
              <a:rPr lang="en-US" dirty="0" smtClean="0"/>
              <a:t>Path Compression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Only with BOTH of these will we get find to average-case O(log n) and amortized O(1)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Weighted Union</a:t>
            </a:r>
            <a:endParaRPr lang="en-US"/>
          </a:p>
        </p:txBody>
      </p:sp>
      <p:sp>
        <p:nvSpPr>
          <p:cNvPr id="500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1999"/>
            <a:ext cx="8458200" cy="2951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Instead of arbitrarily joining two roots, always point the smaller tree to the root of the larger tree</a:t>
            </a:r>
          </a:p>
          <a:p>
            <a:r>
              <a:rPr lang="en-US" sz="2000" dirty="0" smtClean="0"/>
              <a:t>Each up tree has a weight (number of nodes)</a:t>
            </a:r>
          </a:p>
          <a:p>
            <a:r>
              <a:rPr lang="en-US" sz="2000" dirty="0" smtClean="0"/>
              <a:t>The idea is to limit the height of each up tree</a:t>
            </a:r>
          </a:p>
          <a:p>
            <a:r>
              <a:rPr lang="en-US" sz="2000" dirty="0" smtClean="0"/>
              <a:t>Trees with more nodes tend to be deeper</a:t>
            </a:r>
          </a:p>
          <a:p>
            <a:pPr marL="0" indent="0">
              <a:buNone/>
            </a:pPr>
            <a:r>
              <a:rPr lang="en-US" sz="2400" dirty="0" smtClean="0"/>
              <a:t>Union by rank or height are similar ideas but more complicated to implement</a:t>
            </a:r>
          </a:p>
          <a:p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806473" y="3668248"/>
            <a:ext cx="15501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smtClean="0">
                <a:latin typeface="+mj-lt"/>
              </a:rPr>
              <a:t>union(1,7)</a:t>
            </a:r>
            <a:endParaRPr lang="en-US" sz="2000" b="1" dirty="0">
              <a:latin typeface="+mj-lt"/>
            </a:endParaRPr>
          </a:p>
        </p:txBody>
      </p:sp>
      <p:cxnSp>
        <p:nvCxnSpPr>
          <p:cNvPr id="41" name="Straight Arrow Connector 40"/>
          <p:cNvCxnSpPr>
            <a:stCxn id="46" idx="0"/>
            <a:endCxn id="45" idx="4"/>
          </p:cNvCxnSpPr>
          <p:nvPr/>
        </p:nvCxnSpPr>
        <p:spPr>
          <a:xfrm flipV="1">
            <a:off x="989353" y="5001384"/>
            <a:ext cx="0" cy="287371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8" idx="0"/>
            <a:endCxn id="49" idx="4"/>
          </p:cNvCxnSpPr>
          <p:nvPr/>
        </p:nvCxnSpPr>
        <p:spPr>
          <a:xfrm flipV="1">
            <a:off x="2556659" y="5018559"/>
            <a:ext cx="0" cy="270196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1" idx="1"/>
            <a:endCxn id="49" idx="5"/>
          </p:cNvCxnSpPr>
          <p:nvPr/>
        </p:nvCxnSpPr>
        <p:spPr>
          <a:xfrm flipH="1" flipV="1">
            <a:off x="2685975" y="4964995"/>
            <a:ext cx="525021" cy="377324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2" idx="0"/>
            <a:endCxn id="51" idx="4"/>
          </p:cNvCxnSpPr>
          <p:nvPr/>
        </p:nvCxnSpPr>
        <p:spPr>
          <a:xfrm flipV="1">
            <a:off x="3340312" y="5654515"/>
            <a:ext cx="0" cy="270195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11"/>
          <p:cNvSpPr>
            <a:spLocks noChangeArrowheads="1"/>
          </p:cNvSpPr>
          <p:nvPr/>
        </p:nvSpPr>
        <p:spPr bwMode="auto">
          <a:xfrm>
            <a:off x="806473" y="4635624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46" name="Oval 12"/>
          <p:cNvSpPr>
            <a:spLocks noChangeArrowheads="1"/>
          </p:cNvSpPr>
          <p:nvPr/>
        </p:nvSpPr>
        <p:spPr bwMode="auto">
          <a:xfrm>
            <a:off x="806473" y="528875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47" name="Oval 13"/>
          <p:cNvSpPr>
            <a:spLocks noChangeArrowheads="1"/>
          </p:cNvSpPr>
          <p:nvPr/>
        </p:nvSpPr>
        <p:spPr bwMode="auto">
          <a:xfrm>
            <a:off x="1590126" y="4648594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48" name="Oval 15"/>
          <p:cNvSpPr>
            <a:spLocks noChangeArrowheads="1"/>
          </p:cNvSpPr>
          <p:nvPr/>
        </p:nvSpPr>
        <p:spPr bwMode="auto">
          <a:xfrm>
            <a:off x="2373779" y="528875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49" name="Oval 17"/>
          <p:cNvSpPr>
            <a:spLocks noChangeArrowheads="1"/>
          </p:cNvSpPr>
          <p:nvPr/>
        </p:nvSpPr>
        <p:spPr bwMode="auto">
          <a:xfrm>
            <a:off x="2373779" y="4652799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50" name="Oval 14"/>
          <p:cNvSpPr>
            <a:spLocks noChangeArrowheads="1"/>
          </p:cNvSpPr>
          <p:nvPr/>
        </p:nvSpPr>
        <p:spPr bwMode="auto">
          <a:xfrm>
            <a:off x="3157432" y="4652799"/>
            <a:ext cx="365760" cy="36576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1" name="Oval 14"/>
          <p:cNvSpPr>
            <a:spLocks noChangeArrowheads="1"/>
          </p:cNvSpPr>
          <p:nvPr/>
        </p:nvSpPr>
        <p:spPr bwMode="auto">
          <a:xfrm>
            <a:off x="3157432" y="528875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3157432" y="5924710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28" name="Straight Arrow Connector 27"/>
          <p:cNvCxnSpPr>
            <a:stCxn id="33" idx="7"/>
            <a:endCxn id="36" idx="3"/>
          </p:cNvCxnSpPr>
          <p:nvPr/>
        </p:nvCxnSpPr>
        <p:spPr>
          <a:xfrm flipV="1">
            <a:off x="6716658" y="4964995"/>
            <a:ext cx="525021" cy="377324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5" idx="0"/>
            <a:endCxn id="36" idx="4"/>
          </p:cNvCxnSpPr>
          <p:nvPr/>
        </p:nvCxnSpPr>
        <p:spPr>
          <a:xfrm flipV="1">
            <a:off x="7370995" y="5018559"/>
            <a:ext cx="0" cy="270196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8" idx="1"/>
            <a:endCxn id="36" idx="5"/>
          </p:cNvCxnSpPr>
          <p:nvPr/>
        </p:nvCxnSpPr>
        <p:spPr>
          <a:xfrm flipH="1" flipV="1">
            <a:off x="7500311" y="4964995"/>
            <a:ext cx="525021" cy="377324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9" idx="0"/>
            <a:endCxn id="38" idx="4"/>
          </p:cNvCxnSpPr>
          <p:nvPr/>
        </p:nvCxnSpPr>
        <p:spPr>
          <a:xfrm flipV="1">
            <a:off x="8154648" y="5654515"/>
            <a:ext cx="0" cy="270195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5620809" y="4635624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33" name="Oval 12"/>
          <p:cNvSpPr>
            <a:spLocks noChangeArrowheads="1"/>
          </p:cNvSpPr>
          <p:nvPr/>
        </p:nvSpPr>
        <p:spPr bwMode="auto">
          <a:xfrm>
            <a:off x="6404462" y="528875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4" name="Oval 13"/>
          <p:cNvSpPr>
            <a:spLocks noChangeArrowheads="1"/>
          </p:cNvSpPr>
          <p:nvPr/>
        </p:nvSpPr>
        <p:spPr bwMode="auto">
          <a:xfrm>
            <a:off x="6406588" y="5924710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5" name="Oval 15"/>
          <p:cNvSpPr>
            <a:spLocks noChangeArrowheads="1"/>
          </p:cNvSpPr>
          <p:nvPr/>
        </p:nvSpPr>
        <p:spPr bwMode="auto">
          <a:xfrm>
            <a:off x="7188115" y="528875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36" name="Oval 17"/>
          <p:cNvSpPr>
            <a:spLocks noChangeArrowheads="1"/>
          </p:cNvSpPr>
          <p:nvPr/>
        </p:nvSpPr>
        <p:spPr bwMode="auto">
          <a:xfrm>
            <a:off x="7188115" y="4652799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>
            <a:off x="7971768" y="4652799"/>
            <a:ext cx="365760" cy="36576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8" name="Oval 14"/>
          <p:cNvSpPr>
            <a:spLocks noChangeArrowheads="1"/>
          </p:cNvSpPr>
          <p:nvPr/>
        </p:nvSpPr>
        <p:spPr bwMode="auto">
          <a:xfrm>
            <a:off x="7971768" y="528875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9" name="Oval 16"/>
          <p:cNvSpPr>
            <a:spLocks noChangeArrowheads="1"/>
          </p:cNvSpPr>
          <p:nvPr/>
        </p:nvSpPr>
        <p:spPr bwMode="auto">
          <a:xfrm>
            <a:off x="7971768" y="5924710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40" name="Straight Arrow Connector 39"/>
          <p:cNvCxnSpPr>
            <a:stCxn id="34" idx="0"/>
            <a:endCxn id="33" idx="4"/>
          </p:cNvCxnSpPr>
          <p:nvPr/>
        </p:nvCxnSpPr>
        <p:spPr>
          <a:xfrm flipH="1" flipV="1">
            <a:off x="6587342" y="5654515"/>
            <a:ext cx="2126" cy="270195"/>
          </a:xfrm>
          <a:prstGeom prst="straightConnector1">
            <a:avLst/>
          </a:prstGeom>
          <a:ln w="19050" cap="rnd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>
            <a:off x="4082797" y="5220731"/>
            <a:ext cx="978408" cy="484632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11"/>
          <p:cNvSpPr>
            <a:spLocks noChangeArrowheads="1"/>
          </p:cNvSpPr>
          <p:nvPr/>
        </p:nvSpPr>
        <p:spPr bwMode="auto">
          <a:xfrm>
            <a:off x="806473" y="4118015"/>
            <a:ext cx="365760" cy="36576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65" name="Oval 11"/>
          <p:cNvSpPr>
            <a:spLocks noChangeArrowheads="1"/>
          </p:cNvSpPr>
          <p:nvPr/>
        </p:nvSpPr>
        <p:spPr bwMode="auto">
          <a:xfrm>
            <a:off x="1590126" y="4118015"/>
            <a:ext cx="365760" cy="36576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66" name="Oval 11"/>
          <p:cNvSpPr>
            <a:spLocks noChangeArrowheads="1"/>
          </p:cNvSpPr>
          <p:nvPr/>
        </p:nvSpPr>
        <p:spPr bwMode="auto">
          <a:xfrm>
            <a:off x="2373779" y="4118015"/>
            <a:ext cx="365760" cy="36576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67" name="Oval 11"/>
          <p:cNvSpPr>
            <a:spLocks noChangeArrowheads="1"/>
          </p:cNvSpPr>
          <p:nvPr/>
        </p:nvSpPr>
        <p:spPr bwMode="auto">
          <a:xfrm>
            <a:off x="5620809" y="4118015"/>
            <a:ext cx="365760" cy="36576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68" name="Oval 11"/>
          <p:cNvSpPr>
            <a:spLocks noChangeArrowheads="1"/>
          </p:cNvSpPr>
          <p:nvPr/>
        </p:nvSpPr>
        <p:spPr bwMode="auto">
          <a:xfrm>
            <a:off x="7188115" y="4118015"/>
            <a:ext cx="365760" cy="36576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0956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Union Implementation</a:t>
            </a:r>
            <a:endParaRPr lang="en-US" dirty="0"/>
          </a:p>
        </p:txBody>
      </p:sp>
      <p:sp>
        <p:nvSpPr>
          <p:cNvPr id="56" name="Content Placeholder 5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We can just use an additional array to store weights of the roots…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22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345645" y="1899464"/>
            <a:ext cx="2716719" cy="2172455"/>
            <a:chOff x="806473" y="4118015"/>
            <a:chExt cx="2716719" cy="2172455"/>
          </a:xfrm>
        </p:grpSpPr>
        <p:cxnSp>
          <p:nvCxnSpPr>
            <p:cNvPr id="6" name="Straight Arrow Connector 5"/>
            <p:cNvCxnSpPr>
              <a:stCxn id="11" idx="0"/>
              <a:endCxn id="10" idx="4"/>
            </p:cNvCxnSpPr>
            <p:nvPr/>
          </p:nvCxnSpPr>
          <p:spPr>
            <a:xfrm flipV="1">
              <a:off x="989353" y="5001384"/>
              <a:ext cx="0" cy="287371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3" idx="0"/>
              <a:endCxn id="14" idx="4"/>
            </p:cNvCxnSpPr>
            <p:nvPr/>
          </p:nvCxnSpPr>
          <p:spPr>
            <a:xfrm flipV="1">
              <a:off x="2556659" y="5018559"/>
              <a:ext cx="0" cy="270196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15" idx="1"/>
              <a:endCxn id="14" idx="5"/>
            </p:cNvCxnSpPr>
            <p:nvPr/>
          </p:nvCxnSpPr>
          <p:spPr>
            <a:xfrm flipH="1" flipV="1">
              <a:off x="2685975" y="4964995"/>
              <a:ext cx="525021" cy="377324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16" idx="0"/>
              <a:endCxn id="15" idx="4"/>
            </p:cNvCxnSpPr>
            <p:nvPr/>
          </p:nvCxnSpPr>
          <p:spPr>
            <a:xfrm flipV="1">
              <a:off x="3340312" y="5654515"/>
              <a:ext cx="0" cy="270195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806473" y="4635624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806473" y="5288755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1590126" y="4648594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3</a:t>
              </a: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2373779" y="5288755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2373779" y="4652799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7</a:t>
              </a: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3157432" y="5288755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3157432" y="5924710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806473" y="4118015"/>
              <a:ext cx="365760" cy="365760"/>
            </a:xfrm>
            <a:prstGeom prst="roundRect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auto">
            <a:xfrm>
              <a:off x="1590126" y="4118015"/>
              <a:ext cx="365760" cy="365760"/>
            </a:xfrm>
            <a:prstGeom prst="roundRect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2373779" y="4118015"/>
              <a:ext cx="365760" cy="365760"/>
            </a:xfrm>
            <a:prstGeom prst="roundRect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577946" y="4774247"/>
            <a:ext cx="3730333" cy="460213"/>
            <a:chOff x="2577946" y="4189637"/>
            <a:chExt cx="3730333" cy="460213"/>
          </a:xfrm>
        </p:grpSpPr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3107227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/>
                <a:t>0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3564427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7</a:t>
              </a:r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4021627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4478827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4936027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/>
                <a:t>7</a:t>
              </a:r>
            </a:p>
          </p:txBody>
        </p:sp>
        <p:sp>
          <p:nvSpPr>
            <p:cNvPr id="27" name="Rectangle 20"/>
            <p:cNvSpPr>
              <a:spLocks noChangeArrowheads="1"/>
            </p:cNvSpPr>
            <p:nvPr/>
          </p:nvSpPr>
          <p:spPr bwMode="auto">
            <a:xfrm>
              <a:off x="5393879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5851079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/>
                <a:t>0</a:t>
              </a:r>
            </a:p>
          </p:txBody>
        </p:sp>
        <p:sp>
          <p:nvSpPr>
            <p:cNvPr id="29" name="Text Box 23"/>
            <p:cNvSpPr txBox="1">
              <a:spLocks noChangeArrowheads="1"/>
            </p:cNvSpPr>
            <p:nvPr/>
          </p:nvSpPr>
          <p:spPr bwMode="auto">
            <a:xfrm>
              <a:off x="2577946" y="4189637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r>
                <a:rPr lang="en-US" sz="2000" b="1" dirty="0"/>
                <a:t>up</a:t>
              </a:r>
            </a:p>
          </p:txBody>
        </p:sp>
      </p:grp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3107227" y="434851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3564536" y="434851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4021845" y="434851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4479154" y="434851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4936463" y="434851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5393772" y="434851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5851079" y="434851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/>
              <a:t>7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1933508" y="5316776"/>
            <a:ext cx="4374771" cy="492443"/>
            <a:chOff x="1933508" y="5016976"/>
            <a:chExt cx="4374771" cy="492443"/>
          </a:xfrm>
        </p:grpSpPr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3107227" y="503459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3564427" y="503459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4021627" y="503459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50" name="Rectangle 18"/>
            <p:cNvSpPr>
              <a:spLocks noChangeArrowheads="1"/>
            </p:cNvSpPr>
            <p:nvPr/>
          </p:nvSpPr>
          <p:spPr bwMode="auto">
            <a:xfrm>
              <a:off x="4478827" y="503459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51" name="Rectangle 19"/>
            <p:cNvSpPr>
              <a:spLocks noChangeArrowheads="1"/>
            </p:cNvSpPr>
            <p:nvPr/>
          </p:nvSpPr>
          <p:spPr bwMode="auto">
            <a:xfrm>
              <a:off x="4936027" y="503459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5393879" y="503459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53" name="Rectangle 21"/>
            <p:cNvSpPr>
              <a:spLocks noChangeArrowheads="1"/>
            </p:cNvSpPr>
            <p:nvPr/>
          </p:nvSpPr>
          <p:spPr bwMode="auto">
            <a:xfrm>
              <a:off x="5851079" y="503459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1933508" y="5016976"/>
              <a:ext cx="1173719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>
              <a:spAutoFit/>
            </a:bodyPr>
            <a:lstStyle/>
            <a:p>
              <a:r>
                <a:rPr lang="en-US" sz="2000" b="1" dirty="0" smtClean="0"/>
                <a:t>weight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96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Union Implementation</a:t>
            </a:r>
            <a:endParaRPr lang="en-US" dirty="0"/>
          </a:p>
        </p:txBody>
      </p:sp>
      <p:sp>
        <p:nvSpPr>
          <p:cNvPr id="56" name="Content Placeholder 5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44488" algn="l"/>
              </a:tabLst>
            </a:pPr>
            <a:r>
              <a:rPr lang="en-US" sz="2800" dirty="0" smtClean="0"/>
              <a:t>…	or we use negative numbers to represent 	roots and their weights </a:t>
            </a:r>
          </a:p>
          <a:p>
            <a:pPr marL="0" indent="0">
              <a:buNone/>
              <a:tabLst>
                <a:tab pos="344488" algn="l"/>
              </a:tabLst>
            </a:pPr>
            <a:endParaRPr lang="en-US" sz="600" dirty="0"/>
          </a:p>
          <a:p>
            <a:pPr marL="0" indent="0">
              <a:buNone/>
              <a:tabLst>
                <a:tab pos="344488" algn="l"/>
              </a:tabLst>
            </a:pPr>
            <a:r>
              <a:rPr lang="en-US" sz="2800" dirty="0" smtClean="0"/>
              <a:t>But generally, saving O(n) space is not critical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23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345645" y="2514054"/>
            <a:ext cx="2716719" cy="2172455"/>
            <a:chOff x="806473" y="4118015"/>
            <a:chExt cx="2716719" cy="2172455"/>
          </a:xfrm>
        </p:grpSpPr>
        <p:cxnSp>
          <p:nvCxnSpPr>
            <p:cNvPr id="6" name="Straight Arrow Connector 5"/>
            <p:cNvCxnSpPr>
              <a:stCxn id="11" idx="0"/>
              <a:endCxn id="10" idx="4"/>
            </p:cNvCxnSpPr>
            <p:nvPr/>
          </p:nvCxnSpPr>
          <p:spPr>
            <a:xfrm flipV="1">
              <a:off x="989353" y="5001384"/>
              <a:ext cx="0" cy="287371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3" idx="0"/>
              <a:endCxn id="14" idx="4"/>
            </p:cNvCxnSpPr>
            <p:nvPr/>
          </p:nvCxnSpPr>
          <p:spPr>
            <a:xfrm flipV="1">
              <a:off x="2556659" y="5018559"/>
              <a:ext cx="0" cy="270196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15" idx="1"/>
              <a:endCxn id="14" idx="5"/>
            </p:cNvCxnSpPr>
            <p:nvPr/>
          </p:nvCxnSpPr>
          <p:spPr>
            <a:xfrm flipH="1" flipV="1">
              <a:off x="2685975" y="4964995"/>
              <a:ext cx="525021" cy="377324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16" idx="0"/>
              <a:endCxn id="15" idx="4"/>
            </p:cNvCxnSpPr>
            <p:nvPr/>
          </p:nvCxnSpPr>
          <p:spPr>
            <a:xfrm flipV="1">
              <a:off x="3340312" y="5654515"/>
              <a:ext cx="0" cy="270195"/>
            </a:xfrm>
            <a:prstGeom prst="straightConnector1">
              <a:avLst/>
            </a:prstGeom>
            <a:ln w="19050" cap="rnd">
              <a:solidFill>
                <a:schemeClr val="tx1"/>
              </a:solidFill>
              <a:miter lim="800000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806473" y="4635624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806473" y="5288755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1590126" y="4648594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3</a:t>
              </a: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2373779" y="5288755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2373779" y="4652799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7</a:t>
              </a: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3157432" y="5288755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3157432" y="5924710"/>
              <a:ext cx="365760" cy="36576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806473" y="4118015"/>
              <a:ext cx="365760" cy="365760"/>
            </a:xfrm>
            <a:prstGeom prst="roundRect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auto">
            <a:xfrm>
              <a:off x="1590126" y="4118015"/>
              <a:ext cx="365760" cy="365760"/>
            </a:xfrm>
            <a:prstGeom prst="roundRect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2373779" y="4118015"/>
              <a:ext cx="365760" cy="365760"/>
            </a:xfrm>
            <a:prstGeom prst="roundRect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577946" y="5388837"/>
            <a:ext cx="3730333" cy="460213"/>
            <a:chOff x="2577946" y="4189637"/>
            <a:chExt cx="3730333" cy="460213"/>
          </a:xfrm>
        </p:grpSpPr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3107227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 smtClean="0"/>
                <a:t>-2</a:t>
              </a:r>
              <a:endParaRPr lang="en-US" sz="2000" dirty="0"/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3564427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7</a:t>
              </a:r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4021627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4478827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4936027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/>
                <a:t>7</a:t>
              </a:r>
            </a:p>
          </p:txBody>
        </p:sp>
        <p:sp>
          <p:nvSpPr>
            <p:cNvPr id="27" name="Rectangle 20"/>
            <p:cNvSpPr>
              <a:spLocks noChangeArrowheads="1"/>
            </p:cNvSpPr>
            <p:nvPr/>
          </p:nvSpPr>
          <p:spPr bwMode="auto">
            <a:xfrm>
              <a:off x="5393879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5851079" y="419265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pPr algn="ctr"/>
              <a:r>
                <a:rPr lang="en-US" sz="2000" dirty="0" smtClean="0"/>
                <a:t>-4</a:t>
              </a:r>
              <a:endParaRPr lang="en-US" sz="2000" dirty="0"/>
            </a:p>
          </p:txBody>
        </p:sp>
        <p:sp>
          <p:nvSpPr>
            <p:cNvPr id="29" name="Text Box 23"/>
            <p:cNvSpPr txBox="1">
              <a:spLocks noChangeArrowheads="1"/>
            </p:cNvSpPr>
            <p:nvPr/>
          </p:nvSpPr>
          <p:spPr bwMode="auto">
            <a:xfrm>
              <a:off x="2577946" y="4189637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>
              <a:noAutofit/>
            </a:bodyPr>
            <a:lstStyle/>
            <a:p>
              <a:r>
                <a:rPr lang="en-US" sz="2000" b="1" dirty="0"/>
                <a:t>up</a:t>
              </a:r>
            </a:p>
          </p:txBody>
        </p:sp>
      </p:grp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3107227" y="496310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3564536" y="496310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4021845" y="496310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4479154" y="496310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4936463" y="496310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5393772" y="496310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5851079" y="496310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>
            <a:noAutofit/>
          </a:bodyPr>
          <a:lstStyle/>
          <a:p>
            <a:pPr algn="ctr"/>
            <a:r>
              <a:rPr lang="en-US" sz="2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6946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Union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Weighted union gives us guaranteed worst-case O(log n) for find</a:t>
            </a:r>
          </a:p>
          <a:p>
            <a:r>
              <a:rPr lang="en-US" sz="2800" dirty="0" smtClean="0"/>
              <a:t>The union rule prevents linear up trees</a:t>
            </a:r>
          </a:p>
          <a:p>
            <a:r>
              <a:rPr lang="en-US" sz="2800" dirty="0" smtClean="0"/>
              <a:t>Convince yourself that it will produce at worst a fairly balanced binary tree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However, we promised ourselves </a:t>
            </a:r>
            <a:r>
              <a:rPr lang="en-US" sz="2800" dirty="0"/>
              <a:t>O(1) </a:t>
            </a:r>
            <a:r>
              <a:rPr lang="en-US" sz="2800" i="1" dirty="0" smtClean="0"/>
              <a:t>amortized </a:t>
            </a:r>
            <a:r>
              <a:rPr lang="en-US" sz="2800" dirty="0" smtClean="0"/>
              <a:t>time for find</a:t>
            </a:r>
          </a:p>
          <a:p>
            <a:r>
              <a:rPr lang="en-US" sz="2800" dirty="0" smtClean="0"/>
              <a:t>Weighted union does not give us enough</a:t>
            </a:r>
          </a:p>
          <a:p>
            <a:r>
              <a:rPr lang="en-US" sz="2800" dirty="0" smtClean="0"/>
              <a:t>Average-case is still O(log n)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Path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Recall splay trees</a:t>
            </a:r>
          </a:p>
          <a:p>
            <a:r>
              <a:rPr lang="en-US" sz="2400" dirty="0" smtClean="0"/>
              <a:t>To speed up later finds, we moved searched for nodes to the root </a:t>
            </a:r>
          </a:p>
          <a:p>
            <a:r>
              <a:rPr lang="en-US" sz="2400" dirty="0" smtClean="0"/>
              <a:t>Also improved performance for finding other nodes </a:t>
            </a:r>
          </a:p>
          <a:p>
            <a:r>
              <a:rPr lang="en-US" sz="2400" dirty="0" smtClean="0"/>
              <a:t>Can we do something similar here?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Yes, but we cannot move the node to the root</a:t>
            </a:r>
          </a:p>
          <a:p>
            <a:r>
              <a:rPr lang="en-US" sz="2400" dirty="0" smtClean="0"/>
              <a:t>Roots are the names of the disjoint set</a:t>
            </a:r>
          </a:p>
          <a:p>
            <a:r>
              <a:rPr lang="en-US" sz="2400" dirty="0" smtClean="0"/>
              <a:t>Plus, we want to move associated nodes up at the same time</a:t>
            </a:r>
          </a:p>
          <a:p>
            <a:r>
              <a:rPr lang="en-US" sz="2400" dirty="0" smtClean="0"/>
              <a:t>Why not move all nodes touched in a find to point directly to the root?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Compression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458200" cy="2422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On a </a:t>
            </a:r>
            <a:r>
              <a:rPr lang="en-US" sz="2800" dirty="0" smtClean="0"/>
              <a:t>find </a:t>
            </a:r>
            <a:r>
              <a:rPr lang="en-US" sz="2800" dirty="0"/>
              <a:t>operation point all the nodes on the search path directly to the </a:t>
            </a:r>
            <a:r>
              <a:rPr lang="en-US" sz="2800" dirty="0" smtClean="0"/>
              <a:t>root</a:t>
            </a:r>
          </a:p>
          <a:p>
            <a:r>
              <a:rPr lang="en-US" sz="2800" dirty="0" smtClean="0"/>
              <a:t>Keep a stack/queue as you traverse up</a:t>
            </a:r>
          </a:p>
          <a:p>
            <a:r>
              <a:rPr lang="en-US" sz="2800" dirty="0" smtClean="0"/>
              <a:t>Then empty to the stack/queue to repoint each stored node to the root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26</a:t>
            </a:fld>
            <a:endParaRPr lang="en-US"/>
          </a:p>
        </p:txBody>
      </p:sp>
      <p:grpSp>
        <p:nvGrpSpPr>
          <p:cNvPr id="508976" name="Group 508975"/>
          <p:cNvGrpSpPr/>
          <p:nvPr/>
        </p:nvGrpSpPr>
        <p:grpSpPr>
          <a:xfrm>
            <a:off x="670209" y="3278490"/>
            <a:ext cx="7803582" cy="2793802"/>
            <a:chOff x="662141" y="2019330"/>
            <a:chExt cx="7803582" cy="2793802"/>
          </a:xfrm>
        </p:grpSpPr>
        <p:sp>
          <p:nvSpPr>
            <p:cNvPr id="93" name="Text Box 22"/>
            <p:cNvSpPr txBox="1">
              <a:spLocks noChangeArrowheads="1"/>
            </p:cNvSpPr>
            <p:nvPr/>
          </p:nvSpPr>
          <p:spPr bwMode="auto">
            <a:xfrm>
              <a:off x="662141" y="2019330"/>
              <a:ext cx="10211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2000" b="1" dirty="0" smtClean="0">
                  <a:latin typeface="+mj-lt"/>
                </a:rPr>
                <a:t>find(3)</a:t>
              </a:r>
              <a:endParaRPr lang="en-US" sz="2000" b="1" dirty="0">
                <a:latin typeface="+mj-lt"/>
              </a:endParaRPr>
            </a:p>
          </p:txBody>
        </p:sp>
        <p:grpSp>
          <p:nvGrpSpPr>
            <p:cNvPr id="508975" name="Group 508974"/>
            <p:cNvGrpSpPr/>
            <p:nvPr/>
          </p:nvGrpSpPr>
          <p:grpSpPr>
            <a:xfrm>
              <a:off x="662141" y="2548194"/>
              <a:ext cx="7803582" cy="2264938"/>
              <a:chOff x="662141" y="2548194"/>
              <a:chExt cx="7803582" cy="2264938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662141" y="2548194"/>
                <a:ext cx="2693400" cy="2264938"/>
                <a:chOff x="1476039" y="2096556"/>
                <a:chExt cx="2693400" cy="2264938"/>
              </a:xfrm>
            </p:grpSpPr>
            <p:cxnSp>
              <p:nvCxnSpPr>
                <p:cNvPr id="47" name="Straight Arrow Connector 46"/>
                <p:cNvCxnSpPr>
                  <a:endCxn id="54" idx="4"/>
                </p:cNvCxnSpPr>
                <p:nvPr/>
              </p:nvCxnSpPr>
              <p:spPr>
                <a:xfrm flipV="1">
                  <a:off x="2442572" y="2462316"/>
                  <a:ext cx="0" cy="270196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>
                  <a:stCxn id="55" idx="1"/>
                  <a:endCxn id="54" idx="5"/>
                </p:cNvCxnSpPr>
                <p:nvPr/>
              </p:nvCxnSpPr>
              <p:spPr>
                <a:xfrm flipH="1" flipV="1">
                  <a:off x="2571888" y="2408752"/>
                  <a:ext cx="525021" cy="377324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/>
                <p:cNvCxnSpPr>
                  <a:stCxn id="56" idx="0"/>
                  <a:endCxn id="55" idx="4"/>
                </p:cNvCxnSpPr>
                <p:nvPr/>
              </p:nvCxnSpPr>
              <p:spPr>
                <a:xfrm flipV="1">
                  <a:off x="3226225" y="3098272"/>
                  <a:ext cx="0" cy="270195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Oval 13"/>
                <p:cNvSpPr>
                  <a:spLocks noChangeArrowheads="1"/>
                </p:cNvSpPr>
                <p:nvPr/>
              </p:nvSpPr>
              <p:spPr bwMode="auto">
                <a:xfrm>
                  <a:off x="2259692" y="3368467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 smtClean="0"/>
                    <a:t>8</a:t>
                  </a:r>
                  <a:endParaRPr lang="en-US" sz="2000" dirty="0"/>
                </a:p>
              </p:txBody>
            </p:sp>
            <p:sp>
              <p:nvSpPr>
                <p:cNvPr id="54" name="Oval 17"/>
                <p:cNvSpPr>
                  <a:spLocks noChangeArrowheads="1"/>
                </p:cNvSpPr>
                <p:nvPr/>
              </p:nvSpPr>
              <p:spPr bwMode="auto">
                <a:xfrm>
                  <a:off x="2259692" y="2096556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7</a:t>
                  </a:r>
                </a:p>
              </p:txBody>
            </p:sp>
            <p:sp>
              <p:nvSpPr>
                <p:cNvPr id="55" name="Oval 54"/>
                <p:cNvSpPr>
                  <a:spLocks noChangeArrowheads="1"/>
                </p:cNvSpPr>
                <p:nvPr/>
              </p:nvSpPr>
              <p:spPr bwMode="auto">
                <a:xfrm>
                  <a:off x="3043345" y="2732512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2</a:t>
                  </a:r>
                </a:p>
              </p:txBody>
            </p:sp>
            <p:sp>
              <p:nvSpPr>
                <p:cNvPr id="56" name="Oval 16"/>
                <p:cNvSpPr>
                  <a:spLocks noChangeArrowheads="1"/>
                </p:cNvSpPr>
                <p:nvPr/>
              </p:nvSpPr>
              <p:spPr bwMode="auto">
                <a:xfrm>
                  <a:off x="3043345" y="3368467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6</a:t>
                  </a:r>
                </a:p>
              </p:txBody>
            </p:sp>
            <p:cxnSp>
              <p:nvCxnSpPr>
                <p:cNvPr id="61" name="Straight Arrow Connector 60"/>
                <p:cNvCxnSpPr>
                  <a:stCxn id="52" idx="0"/>
                  <a:endCxn id="78" idx="4"/>
                </p:cNvCxnSpPr>
                <p:nvPr/>
              </p:nvCxnSpPr>
              <p:spPr>
                <a:xfrm flipV="1">
                  <a:off x="2442572" y="3098272"/>
                  <a:ext cx="0" cy="270195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Oval 13"/>
                <p:cNvSpPr>
                  <a:spLocks noChangeArrowheads="1"/>
                </p:cNvSpPr>
                <p:nvPr/>
              </p:nvSpPr>
              <p:spPr bwMode="auto">
                <a:xfrm>
                  <a:off x="3803679" y="3995734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4</a:t>
                  </a:r>
                </a:p>
              </p:txBody>
            </p:sp>
            <p:cxnSp>
              <p:nvCxnSpPr>
                <p:cNvPr id="69" name="Straight Arrow Connector 68"/>
                <p:cNvCxnSpPr>
                  <a:stCxn id="77" idx="7"/>
                  <a:endCxn id="54" idx="3"/>
                </p:cNvCxnSpPr>
                <p:nvPr/>
              </p:nvCxnSpPr>
              <p:spPr>
                <a:xfrm flipV="1">
                  <a:off x="1788235" y="2408752"/>
                  <a:ext cx="525021" cy="377324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Oval 13"/>
                <p:cNvSpPr>
                  <a:spLocks noChangeArrowheads="1"/>
                </p:cNvSpPr>
                <p:nvPr/>
              </p:nvSpPr>
              <p:spPr bwMode="auto">
                <a:xfrm>
                  <a:off x="3043345" y="3995734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3</a:t>
                  </a:r>
                </a:p>
              </p:txBody>
            </p:sp>
            <p:cxnSp>
              <p:nvCxnSpPr>
                <p:cNvPr id="73" name="Straight Arrow Connector 72"/>
                <p:cNvCxnSpPr>
                  <a:stCxn id="72" idx="0"/>
                  <a:endCxn id="56" idx="4"/>
                </p:cNvCxnSpPr>
                <p:nvPr/>
              </p:nvCxnSpPr>
              <p:spPr>
                <a:xfrm flipV="1">
                  <a:off x="3226225" y="3734227"/>
                  <a:ext cx="0" cy="261507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Oval 15"/>
                <p:cNvSpPr>
                  <a:spLocks noChangeArrowheads="1"/>
                </p:cNvSpPr>
                <p:nvPr/>
              </p:nvSpPr>
              <p:spPr bwMode="auto">
                <a:xfrm>
                  <a:off x="1476039" y="2732512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 smtClean="0"/>
                    <a:t>9</a:t>
                  </a:r>
                  <a:endParaRPr lang="en-US" sz="2000" dirty="0"/>
                </a:p>
              </p:txBody>
            </p:sp>
            <p:sp>
              <p:nvSpPr>
                <p:cNvPr id="78" name="Oval 77"/>
                <p:cNvSpPr>
                  <a:spLocks noChangeArrowheads="1"/>
                </p:cNvSpPr>
                <p:nvPr/>
              </p:nvSpPr>
              <p:spPr bwMode="auto">
                <a:xfrm>
                  <a:off x="2259692" y="2732512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5</a:t>
                  </a:r>
                </a:p>
              </p:txBody>
            </p:sp>
            <p:cxnSp>
              <p:nvCxnSpPr>
                <p:cNvPr id="84" name="Straight Arrow Connector 83"/>
                <p:cNvCxnSpPr>
                  <a:stCxn id="64" idx="1"/>
                  <a:endCxn id="56" idx="5"/>
                </p:cNvCxnSpPr>
                <p:nvPr/>
              </p:nvCxnSpPr>
              <p:spPr>
                <a:xfrm flipH="1" flipV="1">
                  <a:off x="3355541" y="3680663"/>
                  <a:ext cx="501702" cy="368635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Oval 13"/>
                <p:cNvSpPr>
                  <a:spLocks noChangeArrowheads="1"/>
                </p:cNvSpPr>
                <p:nvPr/>
              </p:nvSpPr>
              <p:spPr bwMode="auto">
                <a:xfrm>
                  <a:off x="2261865" y="3995734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1</a:t>
                  </a:r>
                </a:p>
              </p:txBody>
            </p:sp>
            <p:cxnSp>
              <p:nvCxnSpPr>
                <p:cNvPr id="89" name="Straight Arrow Connector 88"/>
                <p:cNvCxnSpPr>
                  <a:stCxn id="87" idx="0"/>
                  <a:endCxn id="52" idx="4"/>
                </p:cNvCxnSpPr>
                <p:nvPr/>
              </p:nvCxnSpPr>
              <p:spPr>
                <a:xfrm flipH="1" flipV="1">
                  <a:off x="2442572" y="3734227"/>
                  <a:ext cx="2173" cy="261507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Right Arrow 93"/>
              <p:cNvSpPr/>
              <p:nvPr/>
            </p:nvSpPr>
            <p:spPr>
              <a:xfrm>
                <a:off x="3678142" y="3438347"/>
                <a:ext cx="978408" cy="484632"/>
              </a:xfrm>
              <a:prstGeom prst="rightArrow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08974" name="Group 508973"/>
              <p:cNvGrpSpPr/>
              <p:nvPr/>
            </p:nvGrpSpPr>
            <p:grpSpPr>
              <a:xfrm>
                <a:off x="4979150" y="2548194"/>
                <a:ext cx="3486573" cy="2264938"/>
                <a:chOff x="3827564" y="2569841"/>
                <a:chExt cx="3486573" cy="2264938"/>
              </a:xfrm>
            </p:grpSpPr>
            <p:cxnSp>
              <p:nvCxnSpPr>
                <p:cNvPr id="96" name="Straight Arrow Connector 95"/>
                <p:cNvCxnSpPr>
                  <a:endCxn id="100" idx="4"/>
                </p:cNvCxnSpPr>
                <p:nvPr/>
              </p:nvCxnSpPr>
              <p:spPr>
                <a:xfrm flipV="1">
                  <a:off x="4794097" y="2935601"/>
                  <a:ext cx="0" cy="270196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96"/>
                <p:cNvCxnSpPr>
                  <a:stCxn id="101" idx="1"/>
                  <a:endCxn id="100" idx="5"/>
                </p:cNvCxnSpPr>
                <p:nvPr/>
              </p:nvCxnSpPr>
              <p:spPr>
                <a:xfrm flipH="1" flipV="1">
                  <a:off x="4923413" y="2882037"/>
                  <a:ext cx="525021" cy="377324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>
                  <a:stCxn id="102" idx="1"/>
                </p:cNvCxnSpPr>
                <p:nvPr/>
              </p:nvCxnSpPr>
              <p:spPr>
                <a:xfrm flipH="1" flipV="1">
                  <a:off x="4962941" y="2828473"/>
                  <a:ext cx="1245827" cy="430888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9" name="Oval 13"/>
                <p:cNvSpPr>
                  <a:spLocks noChangeArrowheads="1"/>
                </p:cNvSpPr>
                <p:nvPr/>
              </p:nvSpPr>
              <p:spPr bwMode="auto">
                <a:xfrm>
                  <a:off x="4611217" y="3841752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 smtClean="0"/>
                    <a:t>8</a:t>
                  </a:r>
                  <a:endParaRPr lang="en-US" sz="2000" dirty="0"/>
                </a:p>
              </p:txBody>
            </p:sp>
            <p:sp>
              <p:nvSpPr>
                <p:cNvPr id="100" name="Oval 17"/>
                <p:cNvSpPr>
                  <a:spLocks noChangeArrowheads="1"/>
                </p:cNvSpPr>
                <p:nvPr/>
              </p:nvSpPr>
              <p:spPr bwMode="auto">
                <a:xfrm>
                  <a:off x="4611217" y="2569841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7</a:t>
                  </a:r>
                </a:p>
              </p:txBody>
            </p:sp>
            <p:sp>
              <p:nvSpPr>
                <p:cNvPr id="101" name="Oval 100"/>
                <p:cNvSpPr>
                  <a:spLocks noChangeArrowheads="1"/>
                </p:cNvSpPr>
                <p:nvPr/>
              </p:nvSpPr>
              <p:spPr bwMode="auto">
                <a:xfrm>
                  <a:off x="5394870" y="3205797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2</a:t>
                  </a:r>
                </a:p>
              </p:txBody>
            </p:sp>
            <p:sp>
              <p:nvSpPr>
                <p:cNvPr id="102" name="Oval 16"/>
                <p:cNvSpPr>
                  <a:spLocks noChangeArrowheads="1"/>
                </p:cNvSpPr>
                <p:nvPr/>
              </p:nvSpPr>
              <p:spPr bwMode="auto">
                <a:xfrm>
                  <a:off x="6155204" y="3205797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6</a:t>
                  </a:r>
                </a:p>
              </p:txBody>
            </p:sp>
            <p:cxnSp>
              <p:nvCxnSpPr>
                <p:cNvPr id="103" name="Straight Arrow Connector 102"/>
                <p:cNvCxnSpPr>
                  <a:stCxn id="99" idx="0"/>
                  <a:endCxn id="109" idx="4"/>
                </p:cNvCxnSpPr>
                <p:nvPr/>
              </p:nvCxnSpPr>
              <p:spPr>
                <a:xfrm flipV="1">
                  <a:off x="4794097" y="3571557"/>
                  <a:ext cx="0" cy="270195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Oval 13"/>
                <p:cNvSpPr>
                  <a:spLocks noChangeArrowheads="1"/>
                </p:cNvSpPr>
                <p:nvPr/>
              </p:nvSpPr>
              <p:spPr bwMode="auto">
                <a:xfrm>
                  <a:off x="6155204" y="3837408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4</a:t>
                  </a:r>
                </a:p>
              </p:txBody>
            </p:sp>
            <p:cxnSp>
              <p:nvCxnSpPr>
                <p:cNvPr id="105" name="Straight Arrow Connector 104"/>
                <p:cNvCxnSpPr>
                  <a:stCxn id="108" idx="7"/>
                  <a:endCxn id="100" idx="3"/>
                </p:cNvCxnSpPr>
                <p:nvPr/>
              </p:nvCxnSpPr>
              <p:spPr>
                <a:xfrm flipV="1">
                  <a:off x="4139760" y="2882037"/>
                  <a:ext cx="525021" cy="377324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Arrow Connector 106"/>
                <p:cNvCxnSpPr>
                  <a:stCxn id="129" idx="1"/>
                  <a:endCxn id="100" idx="6"/>
                </p:cNvCxnSpPr>
                <p:nvPr/>
              </p:nvCxnSpPr>
              <p:spPr>
                <a:xfrm flipH="1" flipV="1">
                  <a:off x="4976977" y="2752721"/>
                  <a:ext cx="2024964" cy="506640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Oval 15"/>
                <p:cNvSpPr>
                  <a:spLocks noChangeArrowheads="1"/>
                </p:cNvSpPr>
                <p:nvPr/>
              </p:nvSpPr>
              <p:spPr bwMode="auto">
                <a:xfrm>
                  <a:off x="3827564" y="3205797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 smtClean="0"/>
                    <a:t>9</a:t>
                  </a:r>
                  <a:endParaRPr lang="en-US" sz="2000" dirty="0"/>
                </a:p>
              </p:txBody>
            </p:sp>
            <p:sp>
              <p:nvSpPr>
                <p:cNvPr id="109" name="Oval 108"/>
                <p:cNvSpPr>
                  <a:spLocks noChangeArrowheads="1"/>
                </p:cNvSpPr>
                <p:nvPr/>
              </p:nvSpPr>
              <p:spPr bwMode="auto">
                <a:xfrm>
                  <a:off x="4611217" y="3205797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5</a:t>
                  </a:r>
                </a:p>
              </p:txBody>
            </p:sp>
            <p:cxnSp>
              <p:nvCxnSpPr>
                <p:cNvPr id="110" name="Straight Arrow Connector 109"/>
                <p:cNvCxnSpPr>
                  <a:stCxn id="104" idx="0"/>
                  <a:endCxn id="102" idx="4"/>
                </p:cNvCxnSpPr>
                <p:nvPr/>
              </p:nvCxnSpPr>
              <p:spPr>
                <a:xfrm flipV="1">
                  <a:off x="6338084" y="3571557"/>
                  <a:ext cx="0" cy="265851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Oval 13"/>
                <p:cNvSpPr>
                  <a:spLocks noChangeArrowheads="1"/>
                </p:cNvSpPr>
                <p:nvPr/>
              </p:nvSpPr>
              <p:spPr bwMode="auto">
                <a:xfrm>
                  <a:off x="4613390" y="4469019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/>
                    <a:t>1</a:t>
                  </a:r>
                </a:p>
              </p:txBody>
            </p:sp>
            <p:cxnSp>
              <p:nvCxnSpPr>
                <p:cNvPr id="112" name="Straight Arrow Connector 111"/>
                <p:cNvCxnSpPr>
                  <a:stCxn id="111" idx="0"/>
                  <a:endCxn id="99" idx="4"/>
                </p:cNvCxnSpPr>
                <p:nvPr/>
              </p:nvCxnSpPr>
              <p:spPr>
                <a:xfrm flipH="1" flipV="1">
                  <a:off x="4794097" y="4207512"/>
                  <a:ext cx="2173" cy="261507"/>
                </a:xfrm>
                <a:prstGeom prst="straightConnector1">
                  <a:avLst/>
                </a:prstGeom>
                <a:ln w="19050" cap="rnd">
                  <a:solidFill>
                    <a:schemeClr val="tx1"/>
                  </a:solidFill>
                  <a:miter lim="800000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9" name="Oval 128"/>
                <p:cNvSpPr>
                  <a:spLocks noChangeArrowheads="1"/>
                </p:cNvSpPr>
                <p:nvPr/>
              </p:nvSpPr>
              <p:spPr bwMode="auto">
                <a:xfrm>
                  <a:off x="6948377" y="3205797"/>
                  <a:ext cx="365760" cy="36576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000" dirty="0" smtClean="0"/>
                    <a:t>3</a:t>
                  </a:r>
                  <a:endParaRPr lang="en-US" sz="20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881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Digression: Ackermann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  <a:tabLst>
                    <a:tab pos="4692650" algn="l"/>
                  </a:tabLst>
                </a:pPr>
                <a:r>
                  <a:rPr lang="en-US" sz="2400" b="0" dirty="0" smtClean="0">
                    <a:latin typeface="+mj-lt"/>
                  </a:rPr>
                  <a:t>The Ackermann function is a recursive function that grows exceptionally fast</a:t>
                </a:r>
              </a:p>
              <a:p>
                <a:pPr marL="0" indent="0">
                  <a:buNone/>
                  <a:tabLst>
                    <a:tab pos="4692650" algn="l"/>
                  </a:tabLst>
                </a:pPr>
                <a:endParaRPr lang="en-US" sz="2400" b="0" dirty="0" smtClean="0">
                  <a:latin typeface="+mj-lt"/>
                </a:endParaRPr>
              </a:p>
              <a:p>
                <a:pPr marL="0" indent="0">
                  <a:buNone/>
                  <a:tabLst>
                    <a:tab pos="46926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&amp;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+1,  &amp;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&amp;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−1,1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/>
                                </a:rPr>
                                <m:t>,  &amp;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&amp;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−1,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𝐴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−1)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/>
                                </a:rPr>
                                <m:t>,  &amp;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  <a:tabLst>
                    <a:tab pos="4692650" algn="l"/>
                  </a:tabLst>
                </a:pPr>
                <a:endParaRPr lang="en-US" sz="2400" dirty="0" smtClean="0"/>
              </a:p>
              <a:p>
                <a:pPr marL="0" indent="0">
                  <a:buNone/>
                  <a:tabLst>
                    <a:tab pos="4692650" algn="l"/>
                  </a:tabLst>
                </a:pPr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ack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 smtClean="0"/>
                  <a:t>, then the first few values are:</a:t>
                </a:r>
              </a:p>
              <a:p>
                <a:pPr marL="465138" indent="0">
                  <a:buNone/>
                  <a:tabLst>
                    <a:tab pos="469265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𝑎𝑐𝑘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=1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𝑎𝑐𝑘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𝑎𝑐𝑘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=7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𝑎𝑐𝑘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=61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𝑎𝑐𝑘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65536</m:t>
                                </m:r>
                              </m:sup>
                            </m:sSup>
                          </m:sup>
                        </m:sSup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US" sz="2400" b="0" dirty="0" smtClean="0"/>
                  <a:t>	(WOW!!)</a:t>
                </a:r>
              </a:p>
              <a:p>
                <a:pPr marL="0" indent="0">
                  <a:buNone/>
                  <a:tabLst>
                    <a:tab pos="4692650" algn="l"/>
                  </a:tabLst>
                </a:pPr>
                <a:endParaRPr lang="en-US" sz="24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81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3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Digression: Inverse </a:t>
            </a:r>
            <a:r>
              <a:rPr lang="en-US" dirty="0" smtClean="0"/>
              <a:t>Ackermann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6227" name="Rectangle 1027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FontTx/>
                  <a:buNone/>
                </a:pPr>
                <a:r>
                  <a:rPr lang="en-US" sz="2000" dirty="0" smtClean="0"/>
                  <a:t>Just as fast as the Ackermann function grows, its inverse,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𝑎𝑐𝑘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000" dirty="0" smtClean="0"/>
                  <a:t>, grows </a:t>
                </a:r>
                <a:r>
                  <a:rPr lang="en-US" sz="2000" dirty="0" err="1" smtClean="0"/>
                  <a:t>veeeeeeeerrrrrrrrrrrryyyyy</a:t>
                </a:r>
                <a:r>
                  <a:rPr lang="en-US" sz="2000" dirty="0" smtClean="0"/>
                  <a:t> slowly</a:t>
                </a:r>
              </a:p>
              <a:p>
                <a:pPr marL="0" indent="0">
                  <a:buFontTx/>
                  <a:buNone/>
                </a:pPr>
                <a:endParaRPr lang="en-US" sz="900" dirty="0"/>
              </a:p>
              <a:p>
                <a:pPr marL="0" indent="0">
                  <a:buFontTx/>
                  <a:buNone/>
                </a:pPr>
                <a:r>
                  <a:rPr lang="en-US" sz="2000" dirty="0" smtClean="0"/>
                  <a:t>In fact,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𝑎𝑐𝑘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000" dirty="0" smtClean="0"/>
                  <a:t> grows more slowly than the following:</a:t>
                </a:r>
              </a:p>
              <a:p>
                <a:r>
                  <a:rPr lang="en-US" sz="2000" dirty="0" smtClean="0"/>
                  <a:t>Let log</a:t>
                </a:r>
                <a:r>
                  <a:rPr lang="en-US" sz="2000" baseline="30000" dirty="0" smtClean="0"/>
                  <a:t>(</a:t>
                </a:r>
                <a:r>
                  <a:rPr lang="en-US" sz="2000" i="1" baseline="30000" dirty="0" smtClean="0"/>
                  <a:t>k</a:t>
                </a:r>
                <a:r>
                  <a:rPr lang="en-US" sz="2000" baseline="30000" dirty="0"/>
                  <a:t>)</a:t>
                </a:r>
                <a:r>
                  <a:rPr lang="en-US" sz="2000" dirty="0"/>
                  <a:t> n = log (log (log … (log n</a:t>
                </a:r>
                <a:r>
                  <a:rPr lang="en-US" sz="2000" dirty="0" smtClean="0"/>
                  <a:t>)))</a:t>
                </a:r>
              </a:p>
              <a:p>
                <a:endParaRPr lang="en-US" sz="3600" dirty="0"/>
              </a:p>
              <a:p>
                <a:r>
                  <a:rPr lang="en-US" sz="2000" dirty="0" smtClean="0"/>
                  <a:t>Then</a:t>
                </a:r>
                <a:r>
                  <a:rPr lang="en-US" sz="2000" dirty="0"/>
                  <a:t>, let log* n =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minimum</a:t>
                </a:r>
                <a:r>
                  <a:rPr lang="en-US" sz="2000" dirty="0"/>
                  <a:t> </a:t>
                </a:r>
                <a:r>
                  <a:rPr lang="en-US" sz="2000" i="1" dirty="0"/>
                  <a:t>k</a:t>
                </a:r>
                <a:r>
                  <a:rPr lang="en-US" sz="2000" dirty="0"/>
                  <a:t> such that log</a:t>
                </a:r>
                <a:r>
                  <a:rPr lang="en-US" sz="2000" baseline="30000" dirty="0"/>
                  <a:t>(k)</a:t>
                </a:r>
                <a:r>
                  <a:rPr lang="en-US" sz="2000" dirty="0"/>
                  <a:t> n </a:t>
                </a:r>
                <a:r>
                  <a:rPr lang="en-US" sz="2000" dirty="0">
                    <a:sym typeface="Symbol" pitchFamily="18" charset="2"/>
                  </a:rPr>
                  <a:t> 1</a:t>
                </a:r>
              </a:p>
              <a:p>
                <a:pPr>
                  <a:buFontTx/>
                  <a:buNone/>
                </a:pPr>
                <a:endParaRPr lang="en-US" sz="900" i="1" dirty="0" smtClean="0">
                  <a:solidFill>
                    <a:schemeClr val="accent2"/>
                  </a:solidFill>
                  <a:sym typeface="Symbol" pitchFamily="18" charset="2"/>
                </a:endParaRPr>
              </a:p>
              <a:p>
                <a:pPr>
                  <a:buFontTx/>
                  <a:buNone/>
                </a:pPr>
                <a:r>
                  <a:rPr lang="en-US" sz="2000" i="1" dirty="0" smtClean="0">
                    <a:solidFill>
                      <a:schemeClr val="accent2"/>
                    </a:solidFill>
                    <a:sym typeface="Symbol" pitchFamily="18" charset="2"/>
                  </a:rPr>
                  <a:t>How </a:t>
                </a:r>
                <a:r>
                  <a:rPr lang="en-US" sz="2000" i="1" dirty="0">
                    <a:solidFill>
                      <a:schemeClr val="accent2"/>
                    </a:solidFill>
                    <a:sym typeface="Symbol" pitchFamily="18" charset="2"/>
                  </a:rPr>
                  <a:t>fast does log</a:t>
                </a:r>
                <a:r>
                  <a:rPr lang="en-US" sz="2000" i="1" baseline="30000" dirty="0">
                    <a:solidFill>
                      <a:schemeClr val="accent2"/>
                    </a:solidFill>
                    <a:sym typeface="Symbol" pitchFamily="18" charset="2"/>
                  </a:rPr>
                  <a:t>*</a:t>
                </a:r>
                <a:r>
                  <a:rPr lang="en-US" sz="2000" i="1" dirty="0">
                    <a:solidFill>
                      <a:schemeClr val="accent2"/>
                    </a:solidFill>
                    <a:sym typeface="Symbol" pitchFamily="18" charset="2"/>
                  </a:rPr>
                  <a:t> n grow? </a:t>
                </a:r>
              </a:p>
              <a:p>
                <a:pPr lvl="1">
                  <a:buFontTx/>
                  <a:buNone/>
                </a:pPr>
                <a:r>
                  <a:rPr lang="en-US" sz="2000" dirty="0">
                    <a:sym typeface="Symbol" pitchFamily="18" charset="2"/>
                  </a:rPr>
                  <a:t>log</a:t>
                </a:r>
                <a:r>
                  <a:rPr lang="en-US" sz="2000" baseline="30000" dirty="0">
                    <a:sym typeface="Symbol" pitchFamily="18" charset="2"/>
                  </a:rPr>
                  <a:t>*</a:t>
                </a:r>
                <a:r>
                  <a:rPr lang="en-US" sz="2000" dirty="0">
                    <a:sym typeface="Symbol" pitchFamily="18" charset="2"/>
                  </a:rPr>
                  <a:t> (2) = 1</a:t>
                </a:r>
              </a:p>
              <a:p>
                <a:pPr lvl="1">
                  <a:buFontTx/>
                  <a:buNone/>
                </a:pPr>
                <a:r>
                  <a:rPr lang="en-US" sz="2000" dirty="0">
                    <a:sym typeface="Symbol" pitchFamily="18" charset="2"/>
                  </a:rPr>
                  <a:t>log</a:t>
                </a:r>
                <a:r>
                  <a:rPr lang="en-US" sz="2000" baseline="30000" dirty="0">
                    <a:sym typeface="Symbol" pitchFamily="18" charset="2"/>
                  </a:rPr>
                  <a:t>*</a:t>
                </a:r>
                <a:r>
                  <a:rPr lang="en-US" sz="2000" dirty="0">
                    <a:sym typeface="Symbol" pitchFamily="18" charset="2"/>
                  </a:rPr>
                  <a:t> (4) = 2</a:t>
                </a:r>
              </a:p>
              <a:p>
                <a:pPr lvl="1">
                  <a:buFontTx/>
                  <a:buNone/>
                </a:pPr>
                <a:r>
                  <a:rPr lang="en-US" sz="2000" dirty="0">
                    <a:sym typeface="Symbol" pitchFamily="18" charset="2"/>
                  </a:rPr>
                  <a:t>log</a:t>
                </a:r>
                <a:r>
                  <a:rPr lang="en-US" sz="2000" baseline="30000" dirty="0">
                    <a:sym typeface="Symbol" pitchFamily="18" charset="2"/>
                  </a:rPr>
                  <a:t>*</a:t>
                </a:r>
                <a:r>
                  <a:rPr lang="en-US" sz="2000" dirty="0">
                    <a:sym typeface="Symbol" pitchFamily="18" charset="2"/>
                  </a:rPr>
                  <a:t> (16) = 3</a:t>
                </a:r>
              </a:p>
              <a:p>
                <a:pPr lvl="1">
                  <a:buFontTx/>
                  <a:buNone/>
                </a:pPr>
                <a:r>
                  <a:rPr lang="en-US" sz="2000" dirty="0">
                    <a:sym typeface="Symbol" pitchFamily="18" charset="2"/>
                  </a:rPr>
                  <a:t>log</a:t>
                </a:r>
                <a:r>
                  <a:rPr lang="en-US" sz="2000" baseline="30000" dirty="0">
                    <a:sym typeface="Symbol" pitchFamily="18" charset="2"/>
                  </a:rPr>
                  <a:t>*</a:t>
                </a:r>
                <a:r>
                  <a:rPr lang="en-US" sz="2000" dirty="0">
                    <a:sym typeface="Symbol" pitchFamily="18" charset="2"/>
                  </a:rPr>
                  <a:t> (65536) = 4</a:t>
                </a:r>
              </a:p>
              <a:p>
                <a:pPr lvl="1">
                  <a:buFontTx/>
                  <a:buNone/>
                </a:pPr>
                <a:r>
                  <a:rPr lang="en-US" sz="2000" dirty="0">
                    <a:sym typeface="Symbol" pitchFamily="18" charset="2"/>
                  </a:rPr>
                  <a:t>log</a:t>
                </a:r>
                <a:r>
                  <a:rPr lang="en-US" sz="2000" baseline="30000" dirty="0">
                    <a:sym typeface="Symbol" pitchFamily="18" charset="2"/>
                  </a:rPr>
                  <a:t>*</a:t>
                </a:r>
                <a:r>
                  <a:rPr lang="en-US" sz="2000" dirty="0">
                    <a:sym typeface="Symbol" pitchFamily="18" charset="2"/>
                  </a:rPr>
                  <a:t> (2</a:t>
                </a:r>
                <a:r>
                  <a:rPr lang="en-US" sz="2000" baseline="30000" dirty="0">
                    <a:sym typeface="Symbol" pitchFamily="18" charset="2"/>
                  </a:rPr>
                  <a:t>65536</a:t>
                </a:r>
                <a:r>
                  <a:rPr lang="en-US" sz="2000" dirty="0">
                    <a:sym typeface="Symbol" pitchFamily="18" charset="2"/>
                  </a:rPr>
                  <a:t>) = 5   </a:t>
                </a:r>
                <a:r>
                  <a:rPr lang="en-US" sz="2000" dirty="0">
                    <a:solidFill>
                      <a:schemeClr val="accent2"/>
                    </a:solidFill>
                    <a:sym typeface="Symbol" pitchFamily="18" charset="2"/>
                  </a:rPr>
                  <a:t>(a 20,000 digit number!)</a:t>
                </a:r>
              </a:p>
              <a:p>
                <a:pPr lvl="1">
                  <a:buFontTx/>
                  <a:buNone/>
                </a:pPr>
                <a:r>
                  <a:rPr lang="en-US" sz="2000" dirty="0">
                    <a:sym typeface="Symbol" pitchFamily="18" charset="2"/>
                  </a:rPr>
                  <a:t>log</a:t>
                </a:r>
                <a:r>
                  <a:rPr lang="en-US" sz="2000" baseline="30000" dirty="0">
                    <a:sym typeface="Symbol" pitchFamily="18" charset="2"/>
                  </a:rPr>
                  <a:t>*</a:t>
                </a:r>
                <a:r>
                  <a:rPr lang="en-US" sz="2000" dirty="0">
                    <a:sym typeface="Symbol" pitchFamily="18" charset="2"/>
                  </a:rPr>
                  <a:t> (2</a:t>
                </a:r>
                <a:r>
                  <a:rPr lang="en-US" sz="2000" baseline="30000" dirty="0">
                    <a:sym typeface="Symbol" pitchFamily="18" charset="2"/>
                  </a:rPr>
                  <a:t>2</a:t>
                </a:r>
                <a:r>
                  <a:rPr lang="en-US" sz="2000" baseline="60000" dirty="0">
                    <a:sym typeface="Symbol" pitchFamily="18" charset="2"/>
                  </a:rPr>
                  <a:t>65536</a:t>
                </a:r>
                <a:r>
                  <a:rPr lang="en-US" sz="2000" dirty="0">
                    <a:sym typeface="Symbol" pitchFamily="18" charset="2"/>
                  </a:rPr>
                  <a:t>) = 6</a:t>
                </a:r>
              </a:p>
              <a:p>
                <a:pPr>
                  <a:buFontTx/>
                  <a:buNone/>
                </a:pPr>
                <a:endParaRPr lang="en-US" sz="2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436227" name="Rectangle 102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20" t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6228" name="AutoShape 1028"/>
          <p:cNvSpPr>
            <a:spLocks/>
          </p:cNvSpPr>
          <p:nvPr/>
        </p:nvSpPr>
        <p:spPr bwMode="auto">
          <a:xfrm rot="-5400000">
            <a:off x="4067473" y="1000739"/>
            <a:ext cx="212725" cy="3044851"/>
          </a:xfrm>
          <a:prstGeom prst="leftBrace">
            <a:avLst>
              <a:gd name="adj1" fmla="val 105556"/>
              <a:gd name="adj2" fmla="val 4993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29" name="Text Box 1029"/>
          <p:cNvSpPr txBox="1">
            <a:spLocks noChangeArrowheads="1"/>
          </p:cNvSpPr>
          <p:nvPr/>
        </p:nvSpPr>
        <p:spPr bwMode="auto">
          <a:xfrm>
            <a:off x="3701591" y="2621872"/>
            <a:ext cx="9444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i="1" dirty="0"/>
              <a:t>k</a:t>
            </a:r>
            <a:r>
              <a:rPr lang="en-US" sz="2000" dirty="0"/>
              <a:t> logs</a:t>
            </a:r>
            <a:endParaRPr lang="en-US" sz="20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Disjoint Set Union-Find</a:t>
            </a:r>
            <a:endParaRPr lang="en-US" dirty="0"/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Tarjan</a:t>
            </a:r>
            <a:r>
              <a:rPr lang="en-US" sz="2400" dirty="0" smtClean="0"/>
              <a:t> </a:t>
            </a:r>
            <a:r>
              <a:rPr lang="en-US" sz="2400" dirty="0"/>
              <a:t>(1984) proved that </a:t>
            </a:r>
            <a:r>
              <a:rPr lang="en-US" sz="2400" b="1" dirty="0"/>
              <a:t>m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6"/>
                </a:solidFill>
              </a:rPr>
              <a:t>weighted union </a:t>
            </a:r>
            <a:r>
              <a:rPr lang="en-US" sz="2400" dirty="0"/>
              <a:t>and </a:t>
            </a:r>
            <a:r>
              <a:rPr lang="en-US" sz="2400" dirty="0" smtClean="0">
                <a:solidFill>
                  <a:schemeClr val="accent6"/>
                </a:solidFill>
              </a:rPr>
              <a:t>find with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path compression </a:t>
            </a:r>
            <a:r>
              <a:rPr lang="en-US" sz="2400" dirty="0" smtClean="0"/>
              <a:t>operations on </a:t>
            </a:r>
            <a:r>
              <a:rPr lang="en-US" sz="2400" dirty="0"/>
              <a:t>a set of </a:t>
            </a:r>
            <a:r>
              <a:rPr lang="en-US" sz="2400" b="1" dirty="0"/>
              <a:t>n</a:t>
            </a:r>
            <a:r>
              <a:rPr lang="en-US" sz="2400" dirty="0"/>
              <a:t> elements </a:t>
            </a:r>
            <a:r>
              <a:rPr lang="en-US" sz="2400" dirty="0" smtClean="0"/>
              <a:t>have </a:t>
            </a:r>
            <a:r>
              <a:rPr lang="en-US" sz="2400" dirty="0"/>
              <a:t>worst case complexity </a:t>
            </a:r>
            <a:r>
              <a:rPr lang="en-US" sz="2400" dirty="0" smtClean="0"/>
              <a:t>O(m·ack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 pitchFamily="18" charset="2"/>
              </a:rPr>
              <a:t>n))</a:t>
            </a:r>
          </a:p>
          <a:p>
            <a:pPr marL="457200" lvl="1" indent="-457200"/>
            <a:r>
              <a:rPr lang="en-US" sz="2400" dirty="0" smtClean="0">
                <a:sym typeface="Symbol" pitchFamily="18" charset="2"/>
              </a:rPr>
              <a:t>For </a:t>
            </a:r>
            <a:r>
              <a:rPr lang="en-US" sz="2400" b="1" dirty="0">
                <a:sym typeface="Symbol" pitchFamily="18" charset="2"/>
              </a:rPr>
              <a:t>all</a:t>
            </a:r>
            <a:r>
              <a:rPr lang="en-US" sz="2400" dirty="0">
                <a:sym typeface="Symbol" pitchFamily="18" charset="2"/>
              </a:rPr>
              <a:t> practical purposes this is </a:t>
            </a:r>
            <a:r>
              <a:rPr lang="en-US" sz="2400" dirty="0" smtClean="0">
                <a:sym typeface="Symbol" pitchFamily="18" charset="2"/>
              </a:rPr>
              <a:t>amortized constant time as </a:t>
            </a:r>
            <a:r>
              <a:rPr lang="en-US" sz="2400" dirty="0" smtClean="0"/>
              <a:t>ack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 pitchFamily="18" charset="2"/>
              </a:rPr>
              <a:t>n) &lt; 5 for reasonable n</a:t>
            </a:r>
          </a:p>
          <a:p>
            <a:pPr marL="0" lvl="1" indent="0">
              <a:buNone/>
            </a:pPr>
            <a:endParaRPr lang="en-US" sz="24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Symbol" pitchFamily="18" charset="2"/>
              </a:rPr>
              <a:t>More generally, </a:t>
            </a:r>
            <a:r>
              <a:rPr lang="en-US" sz="2400" dirty="0" smtClean="0"/>
              <a:t>the total </a:t>
            </a:r>
            <a:r>
              <a:rPr lang="en-US" sz="2400" dirty="0"/>
              <a:t>cost of</a:t>
            </a:r>
            <a:r>
              <a:rPr lang="en-US" sz="2400" dirty="0">
                <a:solidFill>
                  <a:schemeClr val="accent2"/>
                </a:solidFill>
              </a:rPr>
              <a:t> m</a:t>
            </a:r>
            <a:r>
              <a:rPr lang="en-US" sz="2400" dirty="0"/>
              <a:t> </a:t>
            </a:r>
            <a:r>
              <a:rPr lang="en-US" sz="2400" dirty="0" smtClean="0"/>
              <a:t>finds (with at </a:t>
            </a:r>
            <a:r>
              <a:rPr lang="en-US" sz="2400" dirty="0"/>
              <a:t>most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n-1</a:t>
            </a:r>
            <a:r>
              <a:rPr lang="en-US" sz="2400" dirty="0"/>
              <a:t> </a:t>
            </a:r>
            <a:r>
              <a:rPr lang="en-US" sz="2400" dirty="0" smtClean="0"/>
              <a:t>unions—why?), the total </a:t>
            </a:r>
            <a:r>
              <a:rPr lang="en-US" sz="2400" dirty="0"/>
              <a:t>work is: </a:t>
            </a:r>
            <a:r>
              <a:rPr lang="en-US" sz="2400" dirty="0">
                <a:solidFill>
                  <a:schemeClr val="accent2"/>
                </a:solidFill>
                <a:cs typeface="Verdana" pitchFamily="34" charset="0"/>
              </a:rPr>
              <a:t>O</a:t>
            </a:r>
            <a:r>
              <a:rPr lang="en-US" sz="2400" dirty="0">
                <a:solidFill>
                  <a:schemeClr val="accent2"/>
                </a:solidFill>
              </a:rPr>
              <a:t>(</a:t>
            </a:r>
            <a:r>
              <a:rPr lang="en-US" sz="2400" dirty="0" err="1">
                <a:solidFill>
                  <a:schemeClr val="accent2"/>
                </a:solidFill>
              </a:rPr>
              <a:t>m+n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  <a:endParaRPr lang="en-US" sz="2400" dirty="0" smtClean="0"/>
          </a:p>
          <a:p>
            <a:r>
              <a:rPr lang="en-US" sz="2400" dirty="0" smtClean="0"/>
              <a:t>Again, this is </a:t>
            </a:r>
            <a:r>
              <a:rPr lang="en-US" sz="2400" dirty="0" smtClean="0">
                <a:solidFill>
                  <a:schemeClr val="accent2"/>
                </a:solidFill>
                <a:cs typeface="Verdana" pitchFamily="34" charset="0"/>
              </a:rPr>
              <a:t>O(1</a:t>
            </a:r>
            <a:r>
              <a:rPr lang="en-US" sz="2400" dirty="0">
                <a:solidFill>
                  <a:schemeClr val="accent2"/>
                </a:solidFill>
                <a:cs typeface="Verdana" pitchFamily="34" charset="0"/>
              </a:rPr>
              <a:t>) </a:t>
            </a:r>
            <a:r>
              <a:rPr lang="en-US" sz="2400" dirty="0" smtClean="0">
                <a:cs typeface="Verdana" pitchFamily="34" charset="0"/>
              </a:rPr>
              <a:t>amortized with </a:t>
            </a:r>
            <a:r>
              <a:rPr lang="en-US" sz="2400" dirty="0">
                <a:solidFill>
                  <a:schemeClr val="accent2"/>
                </a:solidFill>
                <a:cs typeface="Verdana" pitchFamily="34" charset="0"/>
              </a:rPr>
              <a:t>O(1) </a:t>
            </a:r>
            <a:r>
              <a:rPr lang="en-US" sz="2400" dirty="0">
                <a:cs typeface="Verdana" pitchFamily="34" charset="0"/>
              </a:rPr>
              <a:t>worst-case for </a:t>
            </a:r>
            <a:r>
              <a:rPr lang="en-US" sz="2400" dirty="0" smtClean="0">
                <a:cs typeface="Verdana" pitchFamily="34" charset="0"/>
              </a:rPr>
              <a:t>union and </a:t>
            </a:r>
            <a:r>
              <a:rPr lang="en-US" sz="2400" dirty="0">
                <a:solidFill>
                  <a:schemeClr val="accent6"/>
                </a:solidFill>
                <a:cs typeface="Verdana" pitchFamily="34" charset="0"/>
              </a:rPr>
              <a:t>O(log n)</a:t>
            </a:r>
            <a:r>
              <a:rPr lang="en-US" sz="2400" dirty="0">
                <a:cs typeface="Verdana" pitchFamily="34" charset="0"/>
              </a:rPr>
              <a:t> worst-case for </a:t>
            </a:r>
            <a:r>
              <a:rPr lang="en-US" sz="2400" dirty="0" smtClean="0">
                <a:cs typeface="Verdana" pitchFamily="34" charset="0"/>
              </a:rPr>
              <a:t>find</a:t>
            </a:r>
          </a:p>
          <a:p>
            <a:r>
              <a:rPr lang="en-US" sz="2400" dirty="0" smtClean="0">
                <a:cs typeface="Verdana" pitchFamily="34" charset="0"/>
              </a:rPr>
              <a:t>One </a:t>
            </a:r>
            <a:r>
              <a:rPr lang="en-US" sz="2400" dirty="0" smtClean="0"/>
              <a:t>can also show that any implementation of find </a:t>
            </a:r>
            <a:r>
              <a:rPr lang="en-US" sz="2400" dirty="0"/>
              <a:t>and union cannot both be worst-case </a:t>
            </a:r>
            <a:r>
              <a:rPr lang="en-US" sz="2400" dirty="0">
                <a:cs typeface="Verdana" pitchFamily="34" charset="0"/>
              </a:rPr>
              <a:t>O(1)</a:t>
            </a:r>
          </a:p>
          <a:p>
            <a:pPr marL="0" indent="0">
              <a:buNone/>
            </a:pPr>
            <a:endParaRPr lang="en-US" sz="2400" dirty="0" smtClean="0">
              <a:cs typeface="Verdana" pitchFamily="34" charset="0"/>
            </a:endParaRPr>
          </a:p>
          <a:p>
            <a:endParaRPr lang="en-US" sz="2400" dirty="0">
              <a:cs typeface="Verdana" pitchFamily="34" charset="0"/>
            </a:endParaRPr>
          </a:p>
          <a:p>
            <a:pPr marL="0" lvl="1" indent="0">
              <a:buNone/>
            </a:pPr>
            <a:endParaRPr lang="en-US" sz="24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8269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33400" y="1809214"/>
            <a:ext cx="1093569" cy="3600986"/>
          </a:xfrm>
        </p:spPr>
        <p:txBody>
          <a:bodyPr wrap="none">
            <a:sp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2400" dirty="0" smtClean="0"/>
              <a:t>Start: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dirty="0" smtClean="0"/>
              <a:t>3-5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dirty="0" smtClean="0"/>
              <a:t>4-2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dirty="0" smtClean="0"/>
              <a:t>1-6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dirty="0" smtClean="0"/>
              <a:t>5-7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dirty="0" smtClean="0"/>
              <a:t>4-8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dirty="0" smtClean="0"/>
              <a:t>3-7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1574813" y="1809214"/>
            <a:ext cx="6336991" cy="3600986"/>
          </a:xfrm>
        </p:spPr>
        <p:txBody>
          <a:bodyPr wrap="none">
            <a:spAutoFit/>
          </a:bodyPr>
          <a:lstStyle/>
          <a:p>
            <a:pPr marL="0" lvl="0" indent="0" algn="ctr" fontAlgn="base">
              <a:spcBef>
                <a:spcPts val="1200"/>
              </a:spcBef>
              <a:buClrTx/>
              <a:buNone/>
              <a:defRPr/>
            </a:pPr>
            <a:r>
              <a:rPr lang="en-US" sz="2400" kern="0" dirty="0" smtClean="0"/>
              <a:t>{1} {2} {3} {4} {5} {6} {7} {8} {9}</a:t>
            </a:r>
          </a:p>
          <a:p>
            <a:pPr marL="0" lvl="0" indent="0" algn="ctr" fontAlgn="base">
              <a:spcBef>
                <a:spcPts val="1200"/>
              </a:spcBef>
              <a:buClrTx/>
              <a:buNone/>
              <a:defRPr/>
            </a:pPr>
            <a:r>
              <a:rPr lang="en-US" sz="2400" kern="0" dirty="0" smtClean="0"/>
              <a:t>{</a:t>
            </a:r>
            <a:r>
              <a:rPr lang="en-US" sz="2400" kern="0" dirty="0"/>
              <a:t>1} {2} {3, 5} {4} {6} {7} {8} {9}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kern="0" dirty="0"/>
              <a:t>{1} {2, 4} {3, 5} {6} {7} {8} {9}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kern="0" dirty="0"/>
              <a:t>{1, 6} {2, 4} {3, 5} {7} {8} {9}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kern="0" dirty="0"/>
              <a:t>{1, 6} {2, 4} {3, 5, 7} {8} {9}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kern="0" dirty="0"/>
              <a:t>{1, 6} {2, 4, 8} {3, 5, 7} {9}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i="1" kern="0" dirty="0" smtClean="0"/>
              <a:t>no change </a:t>
            </a:r>
            <a:endParaRPr lang="en-US" sz="2400" kern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762000"/>
            <a:ext cx="8458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Answering these questions is much easier if we create disjoint sets of nodes that are connected:</a:t>
            </a:r>
          </a:p>
        </p:txBody>
      </p:sp>
    </p:spTree>
    <p:extLst>
      <p:ext uri="{BB962C8B-B14F-4D97-AF65-F5344CB8AC3E}">
        <p14:creationId xmlns:p14="http://schemas.microsoft.com/office/powerpoint/2010/main" val="762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no surprise, DSUF will be very useful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Problem:</a:t>
            </a:r>
            <a:r>
              <a:rPr lang="en-US" sz="2000" dirty="0" smtClean="0"/>
              <a:t> </a:t>
            </a:r>
            <a:r>
              <a:rPr lang="en-US" dirty="0" smtClean="0"/>
              <a:t>Spanning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2206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simple problem: Given a </a:t>
            </a:r>
            <a:r>
              <a:rPr lang="en-US" sz="2400" i="1" dirty="0" smtClean="0"/>
              <a:t>connected</a:t>
            </a:r>
            <a:r>
              <a:rPr lang="en-US" sz="2400" dirty="0" smtClean="0"/>
              <a:t> graph G=(V,E), find a minimal subset of the edges such that the graph is still connected</a:t>
            </a:r>
          </a:p>
          <a:p>
            <a:r>
              <a:rPr lang="en-US" sz="2400" dirty="0" smtClean="0"/>
              <a:t>A graph 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=(V,E2) such that 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is connected and removing any edge from 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makes 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31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09600" y="3319072"/>
            <a:ext cx="3505200" cy="2438400"/>
            <a:chOff x="609600" y="3581400"/>
            <a:chExt cx="3505200" cy="2438400"/>
          </a:xfrm>
        </p:grpSpPr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1219200" y="3732213"/>
              <a:ext cx="1143000" cy="3063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2362200" y="3886200"/>
              <a:ext cx="1524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2667000" y="3733800"/>
              <a:ext cx="11430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2514600" y="47244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>
              <a:off x="3810000" y="44196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2362200" y="4876800"/>
              <a:ext cx="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V="1">
              <a:off x="2514600" y="5486400"/>
              <a:ext cx="10668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914400" y="5410200"/>
              <a:ext cx="12954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762000" y="41910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1219200" y="41910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914400" y="38862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609600" y="52578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209800" y="57150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3581400" y="52578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209800" y="45720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362200" y="35814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810000" y="41148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05400" y="3319072"/>
            <a:ext cx="3505200" cy="2438400"/>
            <a:chOff x="5105400" y="3581400"/>
            <a:chExt cx="3505200" cy="2438400"/>
          </a:xfrm>
        </p:grpSpPr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6705600" y="57150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5715000" y="3732213"/>
              <a:ext cx="1143000" cy="30638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H="1">
              <a:off x="6858000" y="3886200"/>
              <a:ext cx="152400" cy="6858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7162800" y="3733800"/>
              <a:ext cx="1143000" cy="5334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7010400" y="47244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H="1">
              <a:off x="8305800" y="44196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6858000" y="4876800"/>
              <a:ext cx="0" cy="8382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V="1">
              <a:off x="7010400" y="5486400"/>
              <a:ext cx="106680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5410200" y="5410200"/>
              <a:ext cx="1295400" cy="4572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H="1">
              <a:off x="5257800" y="41910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5715000" y="41910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5410200" y="38862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5105400" y="52578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8077200" y="52578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6705600" y="45720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58000" y="35814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8305800" y="4114800"/>
              <a:ext cx="304800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Right Arrow 43"/>
          <p:cNvSpPr/>
          <p:nvPr/>
        </p:nvSpPr>
        <p:spPr>
          <a:xfrm>
            <a:off x="4271497" y="4295956"/>
            <a:ext cx="677206" cy="484632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4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Any solution to this problem is a tree</a:t>
            </a:r>
          </a:p>
          <a:p>
            <a:pPr marL="688975" lvl="1" indent="-223838"/>
            <a:r>
              <a:rPr lang="en-US" sz="2000" dirty="0" smtClean="0"/>
              <a:t>Recall a tree does not need a root; just means acyclic</a:t>
            </a:r>
          </a:p>
          <a:p>
            <a:pPr marL="688975" lvl="1" indent="-223838"/>
            <a:r>
              <a:rPr lang="en-US" sz="2000" dirty="0" smtClean="0"/>
              <a:t>For any cycle, could remove an edge and still be connected</a:t>
            </a:r>
          </a:p>
          <a:p>
            <a:pPr marL="688975" lvl="1" indent="-223838"/>
            <a:r>
              <a:rPr lang="en-US" sz="2000" dirty="0" smtClean="0"/>
              <a:t>We usually just call the solutions spanning trees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Solution not </a:t>
            </a:r>
            <a:r>
              <a:rPr lang="en-US" sz="2400" b="1" dirty="0" smtClean="0"/>
              <a:t>unique</a:t>
            </a:r>
            <a:r>
              <a:rPr lang="en-US" sz="2400" dirty="0" smtClean="0"/>
              <a:t>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Problem ill-defined if original graph not </a:t>
            </a:r>
            <a:r>
              <a:rPr lang="en-US" sz="2400" dirty="0" smtClean="0"/>
              <a:t>connected</a:t>
            </a:r>
          </a:p>
          <a:p>
            <a:pPr lvl="1"/>
            <a:r>
              <a:rPr lang="en-US" sz="2000" dirty="0" smtClean="0"/>
              <a:t>We can find a spanning tree per connected component of the graph</a:t>
            </a:r>
          </a:p>
          <a:p>
            <a:pPr lvl="1"/>
            <a:r>
              <a:rPr lang="en-US" sz="2000" dirty="0" smtClean="0"/>
              <a:t>This is often called a </a:t>
            </a:r>
            <a:r>
              <a:rPr lang="en-US" sz="2000" i="1" dirty="0" smtClean="0"/>
              <a:t>spanning forest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tree with </a:t>
            </a:r>
            <a:r>
              <a:rPr lang="en-US" sz="2400" b="1" dirty="0" smtClean="0"/>
              <a:t>|V|</a:t>
            </a:r>
            <a:r>
              <a:rPr lang="en-US" sz="2400" dirty="0" smtClean="0"/>
              <a:t> nodes has </a:t>
            </a:r>
            <a:r>
              <a:rPr lang="en-US" sz="2400" b="1" dirty="0" smtClean="0"/>
              <a:t>|V|-1</a:t>
            </a:r>
            <a:r>
              <a:rPr lang="en-US" sz="2400" dirty="0" smtClean="0"/>
              <a:t> edges</a:t>
            </a:r>
          </a:p>
          <a:p>
            <a:pPr marL="688975" lvl="1" indent="-223838"/>
            <a:r>
              <a:rPr lang="en-US" sz="2000" dirty="0" smtClean="0"/>
              <a:t>This every </a:t>
            </a:r>
            <a:r>
              <a:rPr lang="en-US" sz="2000" dirty="0"/>
              <a:t>spanning tree solution </a:t>
            </a:r>
            <a:r>
              <a:rPr lang="en-US" sz="2000" dirty="0" smtClean="0"/>
              <a:t>has </a:t>
            </a:r>
            <a:r>
              <a:rPr lang="en-US" sz="2000" b="1" dirty="0" smtClean="0"/>
              <a:t>|V|-1</a:t>
            </a:r>
            <a:r>
              <a:rPr lang="en-US" sz="2000" dirty="0" smtClean="0"/>
              <a:t> edges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5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Saw This Earlier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Our acyclic maze consisted of a tree that touched ever square of the grid</a:t>
            </a:r>
            <a:endParaRPr lang="en-US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33</a:t>
            </a:fld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660852" y="2113620"/>
            <a:ext cx="5822296" cy="3200400"/>
            <a:chOff x="1660852" y="1873780"/>
            <a:chExt cx="5822296" cy="3200400"/>
          </a:xfrm>
        </p:grpSpPr>
        <p:sp>
          <p:nvSpPr>
            <p:cNvPr id="57" name="Line 3"/>
            <p:cNvSpPr>
              <a:spLocks noChangeShapeType="1"/>
            </p:cNvSpPr>
            <p:nvPr/>
          </p:nvSpPr>
          <p:spPr bwMode="auto">
            <a:xfrm>
              <a:off x="3293489" y="1873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"/>
            <p:cNvSpPr>
              <a:spLocks noChangeShapeType="1"/>
            </p:cNvSpPr>
            <p:nvPr/>
          </p:nvSpPr>
          <p:spPr bwMode="auto">
            <a:xfrm>
              <a:off x="3903089" y="18737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"/>
            <p:cNvSpPr>
              <a:spLocks noChangeShapeType="1"/>
            </p:cNvSpPr>
            <p:nvPr/>
          </p:nvSpPr>
          <p:spPr bwMode="auto">
            <a:xfrm>
              <a:off x="3903089" y="1873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6"/>
            <p:cNvSpPr>
              <a:spLocks noChangeShapeType="1"/>
            </p:cNvSpPr>
            <p:nvPr/>
          </p:nvSpPr>
          <p:spPr bwMode="auto">
            <a:xfrm>
              <a:off x="4512689" y="1873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7"/>
            <p:cNvSpPr>
              <a:spLocks noChangeShapeType="1"/>
            </p:cNvSpPr>
            <p:nvPr/>
          </p:nvSpPr>
          <p:spPr bwMode="auto">
            <a:xfrm>
              <a:off x="5122289" y="1873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8"/>
            <p:cNvSpPr>
              <a:spLocks noChangeShapeType="1"/>
            </p:cNvSpPr>
            <p:nvPr/>
          </p:nvSpPr>
          <p:spPr bwMode="auto">
            <a:xfrm>
              <a:off x="5731889" y="1873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9"/>
            <p:cNvSpPr>
              <a:spLocks noChangeShapeType="1"/>
            </p:cNvSpPr>
            <p:nvPr/>
          </p:nvSpPr>
          <p:spPr bwMode="auto">
            <a:xfrm>
              <a:off x="6341489" y="18737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10"/>
            <p:cNvSpPr>
              <a:spLocks noChangeShapeType="1"/>
            </p:cNvSpPr>
            <p:nvPr/>
          </p:nvSpPr>
          <p:spPr bwMode="auto">
            <a:xfrm>
              <a:off x="2683889" y="24071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11"/>
            <p:cNvSpPr>
              <a:spLocks noChangeShapeType="1"/>
            </p:cNvSpPr>
            <p:nvPr/>
          </p:nvSpPr>
          <p:spPr bwMode="auto">
            <a:xfrm>
              <a:off x="3903089" y="24071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12"/>
            <p:cNvSpPr>
              <a:spLocks noChangeShapeType="1"/>
            </p:cNvSpPr>
            <p:nvPr/>
          </p:nvSpPr>
          <p:spPr bwMode="auto">
            <a:xfrm>
              <a:off x="4512689" y="24071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>
              <a:off x="5122289" y="24071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14"/>
            <p:cNvSpPr>
              <a:spLocks noChangeShapeType="1"/>
            </p:cNvSpPr>
            <p:nvPr/>
          </p:nvSpPr>
          <p:spPr bwMode="auto">
            <a:xfrm>
              <a:off x="5731889" y="24071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5"/>
            <p:cNvSpPr>
              <a:spLocks noChangeShapeType="1"/>
            </p:cNvSpPr>
            <p:nvPr/>
          </p:nvSpPr>
          <p:spPr bwMode="auto">
            <a:xfrm>
              <a:off x="6341489" y="24071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6"/>
            <p:cNvSpPr>
              <a:spLocks noChangeShapeType="1"/>
            </p:cNvSpPr>
            <p:nvPr/>
          </p:nvSpPr>
          <p:spPr bwMode="auto">
            <a:xfrm>
              <a:off x="3293489" y="29405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7"/>
            <p:cNvSpPr>
              <a:spLocks noChangeShapeType="1"/>
            </p:cNvSpPr>
            <p:nvPr/>
          </p:nvSpPr>
          <p:spPr bwMode="auto">
            <a:xfrm>
              <a:off x="3293489" y="29405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8"/>
            <p:cNvSpPr>
              <a:spLocks noChangeShapeType="1"/>
            </p:cNvSpPr>
            <p:nvPr/>
          </p:nvSpPr>
          <p:spPr bwMode="auto">
            <a:xfrm>
              <a:off x="3903089" y="29405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9"/>
            <p:cNvSpPr>
              <a:spLocks noChangeShapeType="1"/>
            </p:cNvSpPr>
            <p:nvPr/>
          </p:nvSpPr>
          <p:spPr bwMode="auto">
            <a:xfrm>
              <a:off x="4512689" y="29405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>
              <a:off x="5731889" y="29405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>
              <a:off x="6341489" y="29405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3293489" y="34739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>
              <a:off x="3903089" y="34739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>
              <a:off x="4512689" y="34739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25"/>
            <p:cNvSpPr>
              <a:spLocks noChangeShapeType="1"/>
            </p:cNvSpPr>
            <p:nvPr/>
          </p:nvSpPr>
          <p:spPr bwMode="auto">
            <a:xfrm>
              <a:off x="4512689" y="34739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6"/>
            <p:cNvSpPr>
              <a:spLocks noChangeShapeType="1"/>
            </p:cNvSpPr>
            <p:nvPr/>
          </p:nvSpPr>
          <p:spPr bwMode="auto">
            <a:xfrm>
              <a:off x="5122289" y="34739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7"/>
            <p:cNvSpPr>
              <a:spLocks noChangeShapeType="1"/>
            </p:cNvSpPr>
            <p:nvPr/>
          </p:nvSpPr>
          <p:spPr bwMode="auto">
            <a:xfrm>
              <a:off x="5731889" y="34739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8"/>
            <p:cNvSpPr>
              <a:spLocks noChangeShapeType="1"/>
            </p:cNvSpPr>
            <p:nvPr/>
          </p:nvSpPr>
          <p:spPr bwMode="auto">
            <a:xfrm>
              <a:off x="6341489" y="34739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9"/>
            <p:cNvSpPr>
              <a:spLocks noChangeShapeType="1"/>
            </p:cNvSpPr>
            <p:nvPr/>
          </p:nvSpPr>
          <p:spPr bwMode="auto">
            <a:xfrm>
              <a:off x="2683889" y="40073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30"/>
            <p:cNvSpPr>
              <a:spLocks noChangeShapeType="1"/>
            </p:cNvSpPr>
            <p:nvPr/>
          </p:nvSpPr>
          <p:spPr bwMode="auto">
            <a:xfrm>
              <a:off x="3293489" y="40073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31"/>
            <p:cNvSpPr>
              <a:spLocks noChangeShapeType="1"/>
            </p:cNvSpPr>
            <p:nvPr/>
          </p:nvSpPr>
          <p:spPr bwMode="auto">
            <a:xfrm>
              <a:off x="3903089" y="40073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32"/>
            <p:cNvSpPr>
              <a:spLocks noChangeShapeType="1"/>
            </p:cNvSpPr>
            <p:nvPr/>
          </p:nvSpPr>
          <p:spPr bwMode="auto">
            <a:xfrm>
              <a:off x="4512689" y="40073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33"/>
            <p:cNvSpPr>
              <a:spLocks noChangeShapeType="1"/>
            </p:cNvSpPr>
            <p:nvPr/>
          </p:nvSpPr>
          <p:spPr bwMode="auto">
            <a:xfrm>
              <a:off x="5122289" y="40073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34"/>
            <p:cNvSpPr>
              <a:spLocks noChangeShapeType="1"/>
            </p:cNvSpPr>
            <p:nvPr/>
          </p:nvSpPr>
          <p:spPr bwMode="auto">
            <a:xfrm>
              <a:off x="6341489" y="400738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5"/>
            <p:cNvSpPr>
              <a:spLocks noChangeShapeType="1"/>
            </p:cNvSpPr>
            <p:nvPr/>
          </p:nvSpPr>
          <p:spPr bwMode="auto">
            <a:xfrm>
              <a:off x="3293489" y="4540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6"/>
            <p:cNvSpPr>
              <a:spLocks noChangeShapeType="1"/>
            </p:cNvSpPr>
            <p:nvPr/>
          </p:nvSpPr>
          <p:spPr bwMode="auto">
            <a:xfrm>
              <a:off x="4512689" y="4540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>
              <a:off x="5731889" y="4540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38"/>
            <p:cNvSpPr>
              <a:spLocks noChangeShapeType="1"/>
            </p:cNvSpPr>
            <p:nvPr/>
          </p:nvSpPr>
          <p:spPr bwMode="auto">
            <a:xfrm rot="10800000">
              <a:off x="2683889" y="507418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39"/>
            <p:cNvSpPr>
              <a:spLocks noChangeShapeType="1"/>
            </p:cNvSpPr>
            <p:nvPr/>
          </p:nvSpPr>
          <p:spPr bwMode="auto">
            <a:xfrm rot="10800000">
              <a:off x="2683889" y="240718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Freeform 42"/>
            <p:cNvSpPr>
              <a:spLocks/>
            </p:cNvSpPr>
            <p:nvPr/>
          </p:nvSpPr>
          <p:spPr bwMode="auto">
            <a:xfrm>
              <a:off x="3628452" y="3237443"/>
              <a:ext cx="2058987" cy="1622425"/>
            </a:xfrm>
            <a:custGeom>
              <a:avLst/>
              <a:gdLst/>
              <a:ahLst/>
              <a:cxnLst>
                <a:cxn ang="0">
                  <a:pos x="1297" y="1013"/>
                </a:cxn>
                <a:cxn ang="0">
                  <a:pos x="534" y="1005"/>
                </a:cxn>
                <a:cxn ang="0">
                  <a:pos x="501" y="996"/>
                </a:cxn>
                <a:cxn ang="0">
                  <a:pos x="450" y="861"/>
                </a:cxn>
                <a:cxn ang="0">
                  <a:pos x="433" y="742"/>
                </a:cxn>
                <a:cxn ang="0">
                  <a:pos x="153" y="666"/>
                </a:cxn>
                <a:cxn ang="0">
                  <a:pos x="69" y="573"/>
                </a:cxn>
                <a:cxn ang="0">
                  <a:pos x="60" y="539"/>
                </a:cxn>
                <a:cxn ang="0">
                  <a:pos x="145" y="47"/>
                </a:cxn>
                <a:cxn ang="0">
                  <a:pos x="170" y="13"/>
                </a:cxn>
                <a:cxn ang="0">
                  <a:pos x="484" y="47"/>
                </a:cxn>
                <a:cxn ang="0">
                  <a:pos x="907" y="47"/>
                </a:cxn>
              </a:cxnLst>
              <a:rect l="0" t="0" r="r" b="b"/>
              <a:pathLst>
                <a:path w="1297" h="1022">
                  <a:moveTo>
                    <a:pt x="1297" y="1013"/>
                  </a:moveTo>
                  <a:cubicBezTo>
                    <a:pt x="1042" y="1022"/>
                    <a:pt x="789" y="1021"/>
                    <a:pt x="534" y="1005"/>
                  </a:cubicBezTo>
                  <a:cubicBezTo>
                    <a:pt x="523" y="1002"/>
                    <a:pt x="510" y="1002"/>
                    <a:pt x="501" y="996"/>
                  </a:cubicBezTo>
                  <a:cubicBezTo>
                    <a:pt x="480" y="982"/>
                    <a:pt x="459" y="890"/>
                    <a:pt x="450" y="861"/>
                  </a:cubicBezTo>
                  <a:cubicBezTo>
                    <a:pt x="446" y="821"/>
                    <a:pt x="458" y="773"/>
                    <a:pt x="433" y="742"/>
                  </a:cubicBezTo>
                  <a:cubicBezTo>
                    <a:pt x="382" y="679"/>
                    <a:pt x="212" y="669"/>
                    <a:pt x="153" y="666"/>
                  </a:cubicBezTo>
                  <a:cubicBezTo>
                    <a:pt x="117" y="642"/>
                    <a:pt x="100" y="604"/>
                    <a:pt x="69" y="573"/>
                  </a:cubicBezTo>
                  <a:cubicBezTo>
                    <a:pt x="66" y="562"/>
                    <a:pt x="60" y="551"/>
                    <a:pt x="60" y="539"/>
                  </a:cubicBezTo>
                  <a:cubicBezTo>
                    <a:pt x="60" y="499"/>
                    <a:pt x="0" y="119"/>
                    <a:pt x="145" y="47"/>
                  </a:cubicBezTo>
                  <a:cubicBezTo>
                    <a:pt x="153" y="36"/>
                    <a:pt x="156" y="15"/>
                    <a:pt x="170" y="13"/>
                  </a:cubicBezTo>
                  <a:cubicBezTo>
                    <a:pt x="275" y="0"/>
                    <a:pt x="381" y="33"/>
                    <a:pt x="484" y="47"/>
                  </a:cubicBezTo>
                  <a:cubicBezTo>
                    <a:pt x="617" y="95"/>
                    <a:pt x="907" y="47"/>
                    <a:pt x="907" y="47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Freeform 43"/>
            <p:cNvSpPr>
              <a:spLocks/>
            </p:cNvSpPr>
            <p:nvPr/>
          </p:nvSpPr>
          <p:spPr bwMode="auto">
            <a:xfrm>
              <a:off x="3091877" y="2129368"/>
              <a:ext cx="2286000" cy="1208087"/>
            </a:xfrm>
            <a:custGeom>
              <a:avLst/>
              <a:gdLst/>
              <a:ahLst/>
              <a:cxnLst>
                <a:cxn ang="0">
                  <a:pos x="1237" y="745"/>
                </a:cxn>
                <a:cxn ang="0">
                  <a:pos x="1440" y="627"/>
                </a:cxn>
                <a:cxn ang="0">
                  <a:pos x="1415" y="500"/>
                </a:cxn>
                <a:cxn ang="0">
                  <a:pos x="1008" y="347"/>
                </a:cxn>
                <a:cxn ang="0">
                  <a:pos x="576" y="322"/>
                </a:cxn>
                <a:cxn ang="0">
                  <a:pos x="407" y="246"/>
                </a:cxn>
                <a:cxn ang="0">
                  <a:pos x="373" y="229"/>
                </a:cxn>
                <a:cxn ang="0">
                  <a:pos x="313" y="102"/>
                </a:cxn>
                <a:cxn ang="0">
                  <a:pos x="263" y="59"/>
                </a:cxn>
                <a:cxn ang="0">
                  <a:pos x="68" y="0"/>
                </a:cxn>
                <a:cxn ang="0">
                  <a:pos x="0" y="8"/>
                </a:cxn>
              </a:cxnLst>
              <a:rect l="0" t="0" r="r" b="b"/>
              <a:pathLst>
                <a:path w="1440" h="761">
                  <a:moveTo>
                    <a:pt x="1237" y="745"/>
                  </a:moveTo>
                  <a:cubicBezTo>
                    <a:pt x="1392" y="736"/>
                    <a:pt x="1392" y="761"/>
                    <a:pt x="1440" y="627"/>
                  </a:cubicBezTo>
                  <a:cubicBezTo>
                    <a:pt x="1436" y="600"/>
                    <a:pt x="1435" y="525"/>
                    <a:pt x="1415" y="500"/>
                  </a:cubicBezTo>
                  <a:cubicBezTo>
                    <a:pt x="1313" y="376"/>
                    <a:pt x="1158" y="368"/>
                    <a:pt x="1008" y="347"/>
                  </a:cubicBezTo>
                  <a:cubicBezTo>
                    <a:pt x="870" y="303"/>
                    <a:pt x="719" y="344"/>
                    <a:pt x="576" y="322"/>
                  </a:cubicBezTo>
                  <a:cubicBezTo>
                    <a:pt x="531" y="291"/>
                    <a:pt x="462" y="259"/>
                    <a:pt x="407" y="246"/>
                  </a:cubicBezTo>
                  <a:cubicBezTo>
                    <a:pt x="396" y="240"/>
                    <a:pt x="382" y="238"/>
                    <a:pt x="373" y="229"/>
                  </a:cubicBezTo>
                  <a:cubicBezTo>
                    <a:pt x="335" y="191"/>
                    <a:pt x="356" y="137"/>
                    <a:pt x="313" y="102"/>
                  </a:cubicBezTo>
                  <a:cubicBezTo>
                    <a:pt x="296" y="88"/>
                    <a:pt x="283" y="69"/>
                    <a:pt x="263" y="59"/>
                  </a:cubicBezTo>
                  <a:cubicBezTo>
                    <a:pt x="208" y="31"/>
                    <a:pt x="129" y="19"/>
                    <a:pt x="68" y="0"/>
                  </a:cubicBezTo>
                  <a:cubicBezTo>
                    <a:pt x="45" y="3"/>
                    <a:pt x="0" y="8"/>
                    <a:pt x="0" y="8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Freeform 44"/>
            <p:cNvSpPr>
              <a:spLocks/>
            </p:cNvSpPr>
            <p:nvPr/>
          </p:nvSpPr>
          <p:spPr bwMode="auto">
            <a:xfrm>
              <a:off x="3029214" y="4267730"/>
              <a:ext cx="1385887" cy="590550"/>
            </a:xfrm>
            <a:custGeom>
              <a:avLst/>
              <a:gdLst/>
              <a:ahLst/>
              <a:cxnLst>
                <a:cxn ang="0">
                  <a:pos x="873" y="339"/>
                </a:cxn>
                <a:cxn ang="0">
                  <a:pos x="60" y="279"/>
                </a:cxn>
                <a:cxn ang="0">
                  <a:pos x="34" y="51"/>
                </a:cxn>
                <a:cxn ang="0">
                  <a:pos x="43" y="0"/>
                </a:cxn>
              </a:cxnLst>
              <a:rect l="0" t="0" r="r" b="b"/>
              <a:pathLst>
                <a:path w="873" h="372">
                  <a:moveTo>
                    <a:pt x="873" y="339"/>
                  </a:moveTo>
                  <a:cubicBezTo>
                    <a:pt x="603" y="352"/>
                    <a:pt x="319" y="372"/>
                    <a:pt x="60" y="279"/>
                  </a:cubicBezTo>
                  <a:cubicBezTo>
                    <a:pt x="0" y="201"/>
                    <a:pt x="24" y="182"/>
                    <a:pt x="34" y="51"/>
                  </a:cubicBezTo>
                  <a:cubicBezTo>
                    <a:pt x="35" y="34"/>
                    <a:pt x="43" y="0"/>
                    <a:pt x="43" y="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Freeform 45"/>
            <p:cNvSpPr>
              <a:spLocks/>
            </p:cNvSpPr>
            <p:nvPr/>
          </p:nvSpPr>
          <p:spPr bwMode="auto">
            <a:xfrm>
              <a:off x="4072952" y="2096030"/>
              <a:ext cx="2062162" cy="2762250"/>
            </a:xfrm>
            <a:custGeom>
              <a:avLst/>
              <a:gdLst/>
              <a:ahLst/>
              <a:cxnLst>
                <a:cxn ang="0">
                  <a:pos x="813" y="1740"/>
                </a:cxn>
                <a:cxn ang="0">
                  <a:pos x="805" y="1622"/>
                </a:cxn>
                <a:cxn ang="0">
                  <a:pos x="822" y="1436"/>
                </a:cxn>
                <a:cxn ang="0">
                  <a:pos x="1110" y="1368"/>
                </a:cxn>
                <a:cxn ang="0">
                  <a:pos x="1169" y="1325"/>
                </a:cxn>
                <a:cxn ang="0">
                  <a:pos x="1203" y="1275"/>
                </a:cxn>
                <a:cxn ang="0">
                  <a:pos x="1262" y="1029"/>
                </a:cxn>
                <a:cxn ang="0">
                  <a:pos x="1279" y="478"/>
                </a:cxn>
                <a:cxn ang="0">
                  <a:pos x="1245" y="199"/>
                </a:cxn>
                <a:cxn ang="0">
                  <a:pos x="1152" y="114"/>
                </a:cxn>
                <a:cxn ang="0">
                  <a:pos x="881" y="55"/>
                </a:cxn>
                <a:cxn ang="0">
                  <a:pos x="449" y="38"/>
                </a:cxn>
                <a:cxn ang="0">
                  <a:pos x="0" y="72"/>
                </a:cxn>
              </a:cxnLst>
              <a:rect l="0" t="0" r="r" b="b"/>
              <a:pathLst>
                <a:path w="1299" h="1740">
                  <a:moveTo>
                    <a:pt x="813" y="1740"/>
                  </a:moveTo>
                  <a:cubicBezTo>
                    <a:pt x="810" y="1701"/>
                    <a:pt x="805" y="1661"/>
                    <a:pt x="805" y="1622"/>
                  </a:cubicBezTo>
                  <a:cubicBezTo>
                    <a:pt x="805" y="1560"/>
                    <a:pt x="783" y="1484"/>
                    <a:pt x="822" y="1436"/>
                  </a:cubicBezTo>
                  <a:cubicBezTo>
                    <a:pt x="878" y="1367"/>
                    <a:pt x="1048" y="1371"/>
                    <a:pt x="1110" y="1368"/>
                  </a:cubicBezTo>
                  <a:cubicBezTo>
                    <a:pt x="1144" y="1351"/>
                    <a:pt x="1146" y="1355"/>
                    <a:pt x="1169" y="1325"/>
                  </a:cubicBezTo>
                  <a:cubicBezTo>
                    <a:pt x="1181" y="1309"/>
                    <a:pt x="1203" y="1275"/>
                    <a:pt x="1203" y="1275"/>
                  </a:cubicBezTo>
                  <a:cubicBezTo>
                    <a:pt x="1217" y="1194"/>
                    <a:pt x="1214" y="1099"/>
                    <a:pt x="1262" y="1029"/>
                  </a:cubicBezTo>
                  <a:cubicBezTo>
                    <a:pt x="1267" y="845"/>
                    <a:pt x="1279" y="662"/>
                    <a:pt x="1279" y="478"/>
                  </a:cubicBezTo>
                  <a:cubicBezTo>
                    <a:pt x="1279" y="387"/>
                    <a:pt x="1299" y="279"/>
                    <a:pt x="1245" y="199"/>
                  </a:cubicBezTo>
                  <a:cubicBezTo>
                    <a:pt x="1229" y="146"/>
                    <a:pt x="1199" y="140"/>
                    <a:pt x="1152" y="114"/>
                  </a:cubicBezTo>
                  <a:cubicBezTo>
                    <a:pt x="1057" y="61"/>
                    <a:pt x="988" y="61"/>
                    <a:pt x="881" y="55"/>
                  </a:cubicBezTo>
                  <a:cubicBezTo>
                    <a:pt x="717" y="0"/>
                    <a:pt x="719" y="31"/>
                    <a:pt x="449" y="38"/>
                  </a:cubicBezTo>
                  <a:cubicBezTo>
                    <a:pt x="301" y="66"/>
                    <a:pt x="135" y="0"/>
                    <a:pt x="0" y="72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Freeform 46"/>
            <p:cNvSpPr>
              <a:spLocks/>
            </p:cNvSpPr>
            <p:nvPr/>
          </p:nvSpPr>
          <p:spPr bwMode="auto">
            <a:xfrm>
              <a:off x="2902964" y="2487811"/>
              <a:ext cx="781050" cy="1290637"/>
            </a:xfrm>
            <a:custGeom>
              <a:avLst/>
              <a:gdLst/>
              <a:ahLst/>
              <a:cxnLst>
                <a:cxn ang="0">
                  <a:pos x="492" y="0"/>
                </a:cxn>
                <a:cxn ang="0">
                  <a:pos x="212" y="33"/>
                </a:cxn>
                <a:cxn ang="0">
                  <a:pos x="60" y="135"/>
                </a:cxn>
                <a:cxn ang="0">
                  <a:pos x="51" y="161"/>
                </a:cxn>
                <a:cxn ang="0">
                  <a:pos x="17" y="211"/>
                </a:cxn>
                <a:cxn ang="0">
                  <a:pos x="0" y="321"/>
                </a:cxn>
                <a:cxn ang="0">
                  <a:pos x="9" y="813"/>
                </a:cxn>
              </a:cxnLst>
              <a:rect l="0" t="0" r="r" b="b"/>
              <a:pathLst>
                <a:path w="492" h="813">
                  <a:moveTo>
                    <a:pt x="492" y="0"/>
                  </a:moveTo>
                  <a:cubicBezTo>
                    <a:pt x="399" y="11"/>
                    <a:pt x="306" y="22"/>
                    <a:pt x="212" y="33"/>
                  </a:cubicBezTo>
                  <a:cubicBezTo>
                    <a:pt x="151" y="49"/>
                    <a:pt x="90" y="76"/>
                    <a:pt x="60" y="135"/>
                  </a:cubicBezTo>
                  <a:cubicBezTo>
                    <a:pt x="56" y="143"/>
                    <a:pt x="56" y="153"/>
                    <a:pt x="51" y="161"/>
                  </a:cubicBezTo>
                  <a:cubicBezTo>
                    <a:pt x="41" y="179"/>
                    <a:pt x="17" y="211"/>
                    <a:pt x="17" y="211"/>
                  </a:cubicBezTo>
                  <a:cubicBezTo>
                    <a:pt x="8" y="250"/>
                    <a:pt x="0" y="278"/>
                    <a:pt x="0" y="321"/>
                  </a:cubicBezTo>
                  <a:cubicBezTo>
                    <a:pt x="0" y="485"/>
                    <a:pt x="9" y="813"/>
                    <a:pt x="9" y="813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Freeform 47"/>
            <p:cNvSpPr>
              <a:spLocks/>
            </p:cNvSpPr>
            <p:nvPr/>
          </p:nvSpPr>
          <p:spPr bwMode="auto">
            <a:xfrm>
              <a:off x="4195189" y="3285320"/>
              <a:ext cx="66675" cy="56515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204"/>
                </a:cxn>
                <a:cxn ang="0">
                  <a:pos x="8" y="356"/>
                </a:cxn>
              </a:cxnLst>
              <a:rect l="0" t="0" r="r" b="b"/>
              <a:pathLst>
                <a:path w="42" h="356">
                  <a:moveTo>
                    <a:pt x="42" y="0"/>
                  </a:moveTo>
                  <a:cubicBezTo>
                    <a:pt x="34" y="72"/>
                    <a:pt x="16" y="134"/>
                    <a:pt x="0" y="204"/>
                  </a:cubicBezTo>
                  <a:cubicBezTo>
                    <a:pt x="3" y="255"/>
                    <a:pt x="8" y="356"/>
                    <a:pt x="8" y="356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Freeform 48"/>
            <p:cNvSpPr>
              <a:spLocks/>
            </p:cNvSpPr>
            <p:nvPr/>
          </p:nvSpPr>
          <p:spPr bwMode="auto">
            <a:xfrm>
              <a:off x="4785739" y="3758561"/>
              <a:ext cx="727075" cy="552450"/>
            </a:xfrm>
            <a:custGeom>
              <a:avLst/>
              <a:gdLst/>
              <a:ahLst/>
              <a:cxnLst>
                <a:cxn ang="0">
                  <a:pos x="458" y="348"/>
                </a:cxn>
                <a:cxn ang="0">
                  <a:pos x="432" y="204"/>
                </a:cxn>
                <a:cxn ang="0">
                  <a:pos x="415" y="102"/>
                </a:cxn>
                <a:cxn ang="0">
                  <a:pos x="407" y="77"/>
                </a:cxn>
                <a:cxn ang="0">
                  <a:pos x="280" y="0"/>
                </a:cxn>
                <a:cxn ang="0">
                  <a:pos x="0" y="17"/>
                </a:cxn>
              </a:cxnLst>
              <a:rect l="0" t="0" r="r" b="b"/>
              <a:pathLst>
                <a:path w="458" h="348">
                  <a:moveTo>
                    <a:pt x="458" y="348"/>
                  </a:moveTo>
                  <a:cubicBezTo>
                    <a:pt x="450" y="300"/>
                    <a:pt x="449" y="250"/>
                    <a:pt x="432" y="204"/>
                  </a:cubicBezTo>
                  <a:cubicBezTo>
                    <a:pt x="426" y="170"/>
                    <a:pt x="422" y="136"/>
                    <a:pt x="415" y="102"/>
                  </a:cubicBezTo>
                  <a:cubicBezTo>
                    <a:pt x="413" y="93"/>
                    <a:pt x="413" y="83"/>
                    <a:pt x="407" y="77"/>
                  </a:cubicBezTo>
                  <a:cubicBezTo>
                    <a:pt x="375" y="45"/>
                    <a:pt x="321" y="21"/>
                    <a:pt x="280" y="0"/>
                  </a:cubicBezTo>
                  <a:cubicBezTo>
                    <a:pt x="189" y="6"/>
                    <a:pt x="91" y="17"/>
                    <a:pt x="0" y="17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49"/>
            <p:cNvSpPr>
              <a:spLocks noChangeShapeType="1"/>
            </p:cNvSpPr>
            <p:nvPr/>
          </p:nvSpPr>
          <p:spPr bwMode="auto">
            <a:xfrm>
              <a:off x="2760089" y="18737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50"/>
            <p:cNvSpPr>
              <a:spLocks noChangeShapeType="1"/>
            </p:cNvSpPr>
            <p:nvPr/>
          </p:nvSpPr>
          <p:spPr bwMode="auto">
            <a:xfrm>
              <a:off x="5731889" y="507418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Text Box 76"/>
            <p:cNvSpPr txBox="1">
              <a:spLocks noChangeArrowheads="1"/>
            </p:cNvSpPr>
            <p:nvPr/>
          </p:nvSpPr>
          <p:spPr bwMode="auto">
            <a:xfrm>
              <a:off x="1660852" y="1955814"/>
              <a:ext cx="10230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5">
                      <a:lumMod val="75000"/>
                    </a:schemeClr>
                  </a:solidFill>
                </a:rPr>
                <a:t>START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04" name="Text Box 76"/>
            <p:cNvSpPr txBox="1">
              <a:spLocks noChangeArrowheads="1"/>
            </p:cNvSpPr>
            <p:nvPr/>
          </p:nvSpPr>
          <p:spPr bwMode="auto">
            <a:xfrm>
              <a:off x="6341489" y="4666748"/>
              <a:ext cx="11416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2"/>
                  </a:solidFill>
                </a:rPr>
                <a:t>FINISH</a:t>
              </a:r>
              <a:endParaRPr lang="en-US" b="1" dirty="0">
                <a:solidFill>
                  <a:schemeClr val="accent2"/>
                </a:solidFill>
              </a:endParaRPr>
            </a:p>
          </p:txBody>
        </p:sp>
        <p:sp>
          <p:nvSpPr>
            <p:cNvPr id="105" name="Freeform 47"/>
            <p:cNvSpPr>
              <a:spLocks/>
            </p:cNvSpPr>
            <p:nvPr/>
          </p:nvSpPr>
          <p:spPr bwMode="auto">
            <a:xfrm rot="4699764">
              <a:off x="4530872" y="3938397"/>
              <a:ext cx="168422" cy="77311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204"/>
                </a:cxn>
                <a:cxn ang="0">
                  <a:pos x="8" y="356"/>
                </a:cxn>
              </a:cxnLst>
              <a:rect l="0" t="0" r="r" b="b"/>
              <a:pathLst>
                <a:path w="42" h="356">
                  <a:moveTo>
                    <a:pt x="42" y="0"/>
                  </a:moveTo>
                  <a:cubicBezTo>
                    <a:pt x="34" y="72"/>
                    <a:pt x="16" y="134"/>
                    <a:pt x="0" y="204"/>
                  </a:cubicBezTo>
                  <a:cubicBezTo>
                    <a:pt x="3" y="255"/>
                    <a:pt x="8" y="356"/>
                    <a:pt x="8" y="356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505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chemeClr val="accent2"/>
                </a:solidFill>
              </a:rPr>
              <a:t>spanning tree</a:t>
            </a:r>
            <a:r>
              <a:rPr lang="en-US" sz="2400" dirty="0" smtClean="0"/>
              <a:t> connects all the nodes with as few edges as possible</a:t>
            </a:r>
          </a:p>
          <a:p>
            <a:pPr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400" dirty="0" smtClean="0"/>
              <a:t>Example: A “phone tree” so everybody gets the </a:t>
            </a:r>
            <a:br>
              <a:rPr lang="en-US" sz="2400" dirty="0" smtClean="0"/>
            </a:br>
            <a:r>
              <a:rPr lang="en-US" sz="2400" dirty="0" smtClean="0"/>
              <a:t>message and no unnecessary calls get made</a:t>
            </a:r>
          </a:p>
          <a:p>
            <a:r>
              <a:rPr lang="en-US" sz="2200" dirty="0" smtClean="0"/>
              <a:t>Bad example since would prefer a balanced tree</a:t>
            </a:r>
          </a:p>
          <a:p>
            <a:pPr marL="5715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400" dirty="0" smtClean="0"/>
              <a:t>In most compelling uses, we have a </a:t>
            </a:r>
            <a:r>
              <a:rPr lang="en-US" sz="2400" i="1" dirty="0" smtClean="0"/>
              <a:t>weighted</a:t>
            </a:r>
            <a:r>
              <a:rPr lang="en-US" sz="2400" dirty="0" smtClean="0"/>
              <a:t> undirected graph and want a tree of least total cost </a:t>
            </a:r>
          </a:p>
          <a:p>
            <a:r>
              <a:rPr lang="en-US" sz="2200" dirty="0" smtClean="0"/>
              <a:t>Minimize electrical wiring for a house or wires on a chip</a:t>
            </a:r>
          </a:p>
          <a:p>
            <a:r>
              <a:rPr lang="en-US" sz="2200" dirty="0" smtClean="0"/>
              <a:t>Minimize road network if you cared about asphalt cost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400" dirty="0" smtClean="0"/>
              <a:t>This is the </a:t>
            </a:r>
            <a:r>
              <a:rPr lang="en-US" sz="2400" dirty="0" smtClean="0">
                <a:solidFill>
                  <a:schemeClr val="accent2"/>
                </a:solidFill>
              </a:rPr>
              <a:t>minimum spanning tree </a:t>
            </a:r>
            <a:r>
              <a:rPr lang="en-US" sz="2400" dirty="0" smtClean="0"/>
              <a:t>problem</a:t>
            </a:r>
          </a:p>
          <a:p>
            <a:r>
              <a:rPr lang="en-US" sz="2200" dirty="0" smtClean="0"/>
              <a:t>Will do that next, after intuition from the simpler case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6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Unweighted</a:t>
            </a:r>
            <a:r>
              <a:rPr lang="en-US" dirty="0" smtClean="0"/>
              <a:t> 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Different algorithmic approaches to the spanning-tree problem: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Do a graph traversal (e.g., depth-first search, but any traversal will do) and keep track of edges that form a tree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or, iterate through edges</a:t>
            </a:r>
            <a:r>
              <a:rPr lang="en-US" sz="2400" dirty="0"/>
              <a:t> </a:t>
            </a:r>
            <a:r>
              <a:rPr lang="en-US" sz="2400" dirty="0" smtClean="0"/>
              <a:t>and add to output any edge that doesn’t create a cycle</a:t>
            </a:r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26212457"/>
              </p:ext>
            </p:extLst>
          </p:nvPr>
        </p:nvGraphicFramePr>
        <p:xfrm>
          <a:off x="1668905" y="3653383"/>
          <a:ext cx="2605278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Bitmap Image" r:id="rId6" imgW="3715269" imgH="3572374" progId="PBrush">
                  <p:embed/>
                </p:oleObj>
              </mc:Choice>
              <mc:Fallback>
                <p:oleObj name="Bitmap Image" r:id="rId6" imgW="3715269" imgH="357237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905" y="3653383"/>
                        <a:ext cx="2605278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63508381"/>
              </p:ext>
            </p:extLst>
          </p:nvPr>
        </p:nvGraphicFramePr>
        <p:xfrm>
          <a:off x="5025452" y="3653383"/>
          <a:ext cx="2324710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Bitmap Image" r:id="rId8" imgW="3315163" imgH="3572374" progId="PBrush">
                  <p:embed/>
                </p:oleObj>
              </mc:Choice>
              <mc:Fallback>
                <p:oleObj name="Bitmap Image" r:id="rId8" imgW="3315163" imgH="357237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5452" y="3653383"/>
                        <a:ext cx="2324710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via DFS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619970"/>
            <a:ext cx="8458200" cy="16284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Correctness: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DFS </a:t>
            </a:r>
            <a:r>
              <a:rPr lang="en-US" sz="2000" dirty="0"/>
              <a:t>reaches each node. </a:t>
            </a:r>
            <a:r>
              <a:rPr lang="en-US" sz="2000" dirty="0" smtClean="0"/>
              <a:t>We </a:t>
            </a:r>
            <a:r>
              <a:rPr lang="en-US" sz="2000" dirty="0"/>
              <a:t>add one edge to connect </a:t>
            </a:r>
            <a:r>
              <a:rPr lang="en-US" sz="2000" dirty="0" smtClean="0"/>
              <a:t>it to </a:t>
            </a:r>
            <a:r>
              <a:rPr lang="en-US" sz="2000" dirty="0"/>
              <a:t>the already visited nodes. </a:t>
            </a:r>
            <a:r>
              <a:rPr lang="en-US" sz="2000" dirty="0" smtClean="0"/>
              <a:t>Order </a:t>
            </a:r>
            <a:r>
              <a:rPr lang="en-US" sz="2000" dirty="0"/>
              <a:t>affects result, not correctness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Time: </a:t>
            </a:r>
            <a:r>
              <a:rPr lang="en-US" sz="2000" i="1" dirty="0"/>
              <a:t>O</a:t>
            </a:r>
            <a:r>
              <a:rPr lang="en-US" sz="2000" dirty="0"/>
              <a:t>(|E|)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36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733770"/>
            <a:ext cx="5009705" cy="387182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spanning_tree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atin typeface="Courier New" pitchFamily="49" charset="0"/>
              </a:rPr>
              <a:t>  for each node </a:t>
            </a:r>
            <a:r>
              <a:rPr lang="en-US" b="1" kern="0" dirty="0" err="1" smtClean="0">
                <a:latin typeface="Courier New" pitchFamily="49" charset="0"/>
              </a:rPr>
              <a:t>i</a:t>
            </a:r>
            <a:r>
              <a:rPr lang="en-US" b="1" kern="0" dirty="0" smtClean="0">
                <a:latin typeface="Courier New" pitchFamily="49" charset="0"/>
              </a:rPr>
              <a:t>: </a:t>
            </a:r>
            <a:r>
              <a:rPr lang="en-US" b="1" kern="0" dirty="0" err="1" smtClean="0">
                <a:latin typeface="Courier New" pitchFamily="49" charset="0"/>
              </a:rPr>
              <a:t>i.marked</a:t>
            </a:r>
            <a:r>
              <a:rPr lang="en-US" b="1" kern="0" dirty="0" smtClean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for some node 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: f(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f(Node 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atin typeface="Courier New" pitchFamily="49" charset="0"/>
              </a:rPr>
              <a:t>  </a:t>
            </a:r>
            <a:r>
              <a:rPr lang="en-US" b="1" kern="0" dirty="0" err="1" smtClean="0">
                <a:latin typeface="Courier New" pitchFamily="49" charset="0"/>
              </a:rPr>
              <a:t>i.marked</a:t>
            </a:r>
            <a:r>
              <a:rPr lang="en-US" b="1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atin typeface="Courier New" pitchFamily="49" charset="0"/>
              </a:rPr>
              <a:t>  for each j adjacent to </a:t>
            </a:r>
            <a:r>
              <a:rPr lang="en-US" b="1" kern="0" dirty="0" err="1" smtClean="0">
                <a:latin typeface="Courier New" pitchFamily="49" charset="0"/>
              </a:rPr>
              <a:t>i</a:t>
            </a:r>
            <a:r>
              <a:rPr lang="en-US" b="1" kern="0" dirty="0" smtClean="0">
                <a:latin typeface="Courier New" pitchFamily="49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atin typeface="Courier New" pitchFamily="49" charset="0"/>
              </a:rPr>
              <a:t>	  if(!</a:t>
            </a:r>
            <a:r>
              <a:rPr lang="en-US" b="1" kern="0" dirty="0" err="1" smtClean="0">
                <a:latin typeface="Courier New" pitchFamily="49" charset="0"/>
              </a:rPr>
              <a:t>j.marked</a:t>
            </a:r>
            <a:r>
              <a:rPr lang="en-US" b="1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atin typeface="Courier New" pitchFamily="49" charset="0"/>
              </a:rPr>
              <a:t>      add(</a:t>
            </a:r>
            <a:r>
              <a:rPr lang="en-US" b="1" kern="0" dirty="0" err="1" smtClean="0">
                <a:latin typeface="Courier New" pitchFamily="49" charset="0"/>
              </a:rPr>
              <a:t>i,j</a:t>
            </a:r>
            <a:r>
              <a:rPr lang="en-US" b="1" kern="0" dirty="0" smtClean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atin typeface="Courier New" pitchFamily="49" charset="0"/>
              </a:rPr>
              <a:t>      f(j) </a:t>
            </a:r>
            <a:r>
              <a:rPr lang="en-US" b="1" kern="0" dirty="0" smtClean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49923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Spanning Tree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5544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Stack</a:t>
            </a:r>
          </a:p>
          <a:p>
            <a:pPr algn="ctr">
              <a:buNone/>
            </a:pPr>
            <a:r>
              <a:rPr lang="en-US" sz="2400" dirty="0" smtClean="0"/>
              <a:t>f(1)</a:t>
            </a:r>
            <a:endParaRPr lang="en-US" sz="24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37</a:t>
            </a:fld>
            <a:endParaRPr lang="en-US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62934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Spanning Tree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5544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Stack</a:t>
            </a:r>
          </a:p>
          <a:p>
            <a:pPr algn="ctr">
              <a:buNone/>
            </a:pPr>
            <a:r>
              <a:rPr lang="en-US" sz="2400" dirty="0" smtClean="0"/>
              <a:t>f(1)</a:t>
            </a:r>
          </a:p>
          <a:p>
            <a:pPr algn="ctr">
              <a:buNone/>
            </a:pPr>
            <a:r>
              <a:rPr lang="en-US" sz="2400" dirty="0" smtClean="0"/>
              <a:t>f(2)</a:t>
            </a:r>
            <a:endParaRPr lang="en-US" sz="24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2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Spanning Tree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5544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Stack</a:t>
            </a:r>
          </a:p>
          <a:p>
            <a:pPr algn="ctr">
              <a:buNone/>
            </a:pPr>
            <a:r>
              <a:rPr lang="en-US" sz="2400" dirty="0" smtClean="0"/>
              <a:t>f(1)</a:t>
            </a:r>
          </a:p>
          <a:p>
            <a:pPr algn="ctr">
              <a:buNone/>
            </a:pPr>
            <a:r>
              <a:rPr lang="en-US" sz="2400" dirty="0" smtClean="0"/>
              <a:t>f(2)</a:t>
            </a:r>
          </a:p>
          <a:p>
            <a:pPr algn="ctr">
              <a:buNone/>
            </a:pPr>
            <a:r>
              <a:rPr lang="en-US" sz="2400" dirty="0" smtClean="0"/>
              <a:t>f(7)</a:t>
            </a:r>
            <a:endParaRPr lang="en-US" sz="24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39</a:t>
            </a:fld>
            <a:endParaRPr lang="en-US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2590799" y="5334000"/>
            <a:ext cx="53689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888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	(1,2), (2,7)</a:t>
            </a:r>
          </a:p>
        </p:txBody>
      </p:sp>
    </p:spTree>
    <p:extLst>
      <p:ext uri="{BB962C8B-B14F-4D97-AF65-F5344CB8AC3E}">
        <p14:creationId xmlns:p14="http://schemas.microsoft.com/office/powerpoint/2010/main" val="22691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Making Connections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r>
              <a:rPr lang="en-US" sz="2800" dirty="0" smtClean="0"/>
              <a:t>Let's ask the questions again.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endParaRPr lang="en-US" sz="2800" dirty="0"/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r>
              <a:rPr lang="en-US" sz="2800" dirty="0" smtClean="0"/>
              <a:t>3-5     4-2</a:t>
            </a:r>
            <a:r>
              <a:rPr lang="en-US" sz="2800" dirty="0"/>
              <a:t> </a:t>
            </a:r>
            <a:r>
              <a:rPr lang="en-US" sz="2800" dirty="0" smtClean="0"/>
              <a:t>    1-6     5-7     4-8     3-7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  <a:tabLst>
                <a:tab pos="688975" algn="l"/>
              </a:tabLst>
            </a:pPr>
            <a:r>
              <a:rPr lang="en-US" sz="2800" b="1" kern="0" dirty="0" smtClean="0">
                <a:latin typeface="Arial Unicode MS"/>
                <a:ea typeface="Arial Unicode MS"/>
                <a:cs typeface="Arial Unicode MS"/>
              </a:rPr>
              <a:t>⇓</a:t>
            </a:r>
            <a:endParaRPr lang="en-US" sz="2800" b="1" kern="0" dirty="0" smtClean="0"/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  <a:tabLst>
                <a:tab pos="688975" algn="l"/>
              </a:tabLst>
            </a:pPr>
            <a:r>
              <a:rPr lang="en-US" sz="2800" kern="0" dirty="0" smtClean="0"/>
              <a:t>{</a:t>
            </a:r>
            <a:r>
              <a:rPr lang="en-US" sz="2800" kern="0" dirty="0"/>
              <a:t>1, 6} {2, 4, 8} {3, 5, 7} {9}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endParaRPr lang="en-US" sz="2800" dirty="0"/>
          </a:p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r>
              <a:rPr lang="en-US" sz="2800" b="1" dirty="0" smtClean="0"/>
              <a:t>Q:</a:t>
            </a:r>
            <a:r>
              <a:rPr lang="en-US" sz="2800" dirty="0"/>
              <a:t>	</a:t>
            </a:r>
            <a:r>
              <a:rPr lang="en-US" sz="2800" dirty="0" smtClean="0"/>
              <a:t>Are </a:t>
            </a:r>
            <a:r>
              <a:rPr lang="en-US" sz="2800" dirty="0"/>
              <a:t>nodes 2 and 4 </a:t>
            </a:r>
            <a:r>
              <a:rPr lang="en-US" sz="2800" dirty="0" smtClean="0"/>
              <a:t>connected?  Indirectly?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r>
              <a:rPr lang="en-US" sz="2800" b="1" dirty="0" smtClean="0"/>
              <a:t>Q:</a:t>
            </a:r>
            <a:r>
              <a:rPr lang="en-US" sz="2800" dirty="0"/>
              <a:t>	</a:t>
            </a:r>
            <a:r>
              <a:rPr lang="en-US" sz="2800" dirty="0" smtClean="0"/>
              <a:t>How </a:t>
            </a:r>
            <a:r>
              <a:rPr lang="en-US" sz="2800" dirty="0"/>
              <a:t>about nodes 3 and 8?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r>
              <a:rPr lang="en-US" sz="2800" b="1" dirty="0" smtClean="0"/>
              <a:t>Q:</a:t>
            </a:r>
            <a:r>
              <a:rPr lang="en-US" sz="2800" dirty="0"/>
              <a:t>	</a:t>
            </a:r>
            <a:r>
              <a:rPr lang="en-US" sz="2800" dirty="0" smtClean="0"/>
              <a:t>Are </a:t>
            </a:r>
            <a:r>
              <a:rPr lang="en-US" sz="2800" dirty="0"/>
              <a:t>any of the paired connections </a:t>
            </a:r>
            <a:r>
              <a:rPr lang="en-US" sz="2800" dirty="0" smtClean="0"/>
              <a:t>	redundant </a:t>
            </a:r>
            <a:r>
              <a:rPr lang="en-US" sz="2800" dirty="0"/>
              <a:t>due </a:t>
            </a:r>
            <a:r>
              <a:rPr lang="en-US" sz="2800" dirty="0" smtClean="0"/>
              <a:t>to indirect </a:t>
            </a:r>
            <a:r>
              <a:rPr lang="en-US" sz="2800" dirty="0"/>
              <a:t>connections?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tabLst>
                <a:tab pos="688975" algn="l"/>
              </a:tabLst>
            </a:pPr>
            <a:r>
              <a:rPr lang="en-US" sz="2800" b="1" dirty="0" smtClean="0"/>
              <a:t>Q:</a:t>
            </a:r>
            <a:r>
              <a:rPr lang="en-US" sz="2800" dirty="0"/>
              <a:t>	</a:t>
            </a:r>
            <a:r>
              <a:rPr lang="en-US" sz="2800" dirty="0" smtClean="0"/>
              <a:t>How </a:t>
            </a:r>
            <a:r>
              <a:rPr lang="en-US" sz="2800" dirty="0"/>
              <a:t>many sub-networks do you have?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Spanning Tree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5544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Stack</a:t>
            </a:r>
          </a:p>
          <a:p>
            <a:pPr algn="ctr">
              <a:buNone/>
            </a:pPr>
            <a:r>
              <a:rPr lang="en-US" sz="2400" dirty="0" smtClean="0"/>
              <a:t>f(1)</a:t>
            </a:r>
          </a:p>
          <a:p>
            <a:pPr algn="ctr">
              <a:buNone/>
            </a:pPr>
            <a:r>
              <a:rPr lang="en-US" sz="2400" dirty="0" smtClean="0"/>
              <a:t>f(2)</a:t>
            </a:r>
          </a:p>
          <a:p>
            <a:pPr algn="ctr">
              <a:buNone/>
            </a:pPr>
            <a:r>
              <a:rPr lang="en-US" sz="2400" dirty="0" smtClean="0"/>
              <a:t>f(7)</a:t>
            </a:r>
          </a:p>
          <a:p>
            <a:pPr algn="ctr">
              <a:buNone/>
            </a:pPr>
            <a:r>
              <a:rPr lang="en-US" sz="2400" dirty="0" smtClean="0"/>
              <a:t>f(5)</a:t>
            </a:r>
            <a:endParaRPr lang="en-US" sz="24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40</a:t>
            </a:fld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2590799" y="5334000"/>
            <a:ext cx="53689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888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	(1,2), (2,7), (7,5)</a:t>
            </a:r>
          </a:p>
        </p:txBody>
      </p:sp>
    </p:spTree>
    <p:extLst>
      <p:ext uri="{BB962C8B-B14F-4D97-AF65-F5344CB8AC3E}">
        <p14:creationId xmlns:p14="http://schemas.microsoft.com/office/powerpoint/2010/main" val="39350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Spanning Tree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5544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Stack</a:t>
            </a:r>
          </a:p>
          <a:p>
            <a:pPr algn="ctr">
              <a:buNone/>
            </a:pPr>
            <a:r>
              <a:rPr lang="en-US" sz="2400" dirty="0" smtClean="0"/>
              <a:t>f(1)</a:t>
            </a:r>
          </a:p>
          <a:p>
            <a:pPr algn="ctr">
              <a:buNone/>
            </a:pPr>
            <a:r>
              <a:rPr lang="en-US" sz="2400" dirty="0" smtClean="0"/>
              <a:t>f(2)</a:t>
            </a:r>
          </a:p>
          <a:p>
            <a:pPr algn="ctr">
              <a:buNone/>
            </a:pPr>
            <a:r>
              <a:rPr lang="en-US" sz="2400" dirty="0" smtClean="0"/>
              <a:t>f(7)</a:t>
            </a:r>
          </a:p>
          <a:p>
            <a:pPr algn="ctr">
              <a:buNone/>
            </a:pPr>
            <a:r>
              <a:rPr lang="en-US" sz="2400" dirty="0" smtClean="0"/>
              <a:t>f(5)</a:t>
            </a:r>
          </a:p>
          <a:p>
            <a:pPr algn="ctr">
              <a:buNone/>
            </a:pPr>
            <a:r>
              <a:rPr lang="en-US" sz="2400" dirty="0" smtClean="0"/>
              <a:t>f(4)</a:t>
            </a:r>
            <a:endParaRPr lang="en-US" sz="24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41</a:t>
            </a:fld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2590799" y="5334000"/>
            <a:ext cx="53689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888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	(1,2), (2,7), (7,5), (5,4)</a:t>
            </a:r>
          </a:p>
        </p:txBody>
      </p:sp>
    </p:spTree>
    <p:extLst>
      <p:ext uri="{BB962C8B-B14F-4D97-AF65-F5344CB8AC3E}">
        <p14:creationId xmlns:p14="http://schemas.microsoft.com/office/powerpoint/2010/main" val="140703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Spanning Tree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5544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Stack</a:t>
            </a:r>
          </a:p>
          <a:p>
            <a:pPr algn="ctr">
              <a:buNone/>
            </a:pPr>
            <a:r>
              <a:rPr lang="en-US" sz="2400" dirty="0" smtClean="0"/>
              <a:t>f(1)</a:t>
            </a:r>
          </a:p>
          <a:p>
            <a:pPr algn="ctr">
              <a:buNone/>
            </a:pPr>
            <a:r>
              <a:rPr lang="en-US" sz="2400" dirty="0" smtClean="0"/>
              <a:t>f(2)</a:t>
            </a:r>
          </a:p>
          <a:p>
            <a:pPr algn="ctr">
              <a:buNone/>
            </a:pPr>
            <a:r>
              <a:rPr lang="en-US" sz="2400" dirty="0" smtClean="0"/>
              <a:t>f(7)</a:t>
            </a:r>
          </a:p>
          <a:p>
            <a:pPr algn="ctr">
              <a:buNone/>
            </a:pPr>
            <a:r>
              <a:rPr lang="en-US" sz="2400" dirty="0" smtClean="0"/>
              <a:t>f(5)</a:t>
            </a:r>
          </a:p>
          <a:p>
            <a:pPr algn="ctr">
              <a:buNone/>
            </a:pPr>
            <a:r>
              <a:rPr lang="en-US" sz="2400" dirty="0" smtClean="0"/>
              <a:t>f(4)</a:t>
            </a:r>
          </a:p>
          <a:p>
            <a:pPr algn="ctr">
              <a:buNone/>
            </a:pPr>
            <a:r>
              <a:rPr lang="en-US" sz="2400" dirty="0" smtClean="0"/>
              <a:t>f(3)</a:t>
            </a:r>
            <a:endParaRPr lang="en-US" sz="24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799" y="5334000"/>
            <a:ext cx="53689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888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	(1,2), (2,7), (7,5), (5,4), 	(4,3)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1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Spanning Tree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5544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Stack</a:t>
            </a:r>
          </a:p>
          <a:p>
            <a:pPr algn="ctr">
              <a:buNone/>
            </a:pPr>
            <a:r>
              <a:rPr lang="en-US" sz="2400" dirty="0" smtClean="0"/>
              <a:t>f(1)</a:t>
            </a:r>
          </a:p>
          <a:p>
            <a:pPr algn="ctr">
              <a:buNone/>
            </a:pPr>
            <a:r>
              <a:rPr lang="en-US" sz="2400" dirty="0" smtClean="0"/>
              <a:t>f(2)</a:t>
            </a:r>
          </a:p>
          <a:p>
            <a:pPr algn="ctr">
              <a:buNone/>
            </a:pPr>
            <a:r>
              <a:rPr lang="en-US" sz="2400" dirty="0" smtClean="0"/>
              <a:t>f(7)</a:t>
            </a:r>
          </a:p>
          <a:p>
            <a:pPr algn="ctr">
              <a:buNone/>
            </a:pPr>
            <a:r>
              <a:rPr lang="en-US" sz="2400" dirty="0" smtClean="0"/>
              <a:t>f(5)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f(4)</a:t>
            </a:r>
          </a:p>
          <a:p>
            <a:pPr algn="ctr">
              <a:buNone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f(3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algn="ctr">
              <a:buNone/>
            </a:pPr>
            <a:r>
              <a:rPr lang="en-US" sz="2400" dirty="0" smtClean="0"/>
              <a:t>f(6)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888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	(1,2), (2,7), (7,5), (5,4), 	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7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Spanning Tree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5544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Stack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f(1)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f(2)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f(7)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f(5)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f(4)  f(6)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f(3)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888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	(1,2), (2,7), (7,5), (5,4), 	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Iterate through edges; output any edge that does not create a cycle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Correctness (hand-wavy):</a:t>
            </a:r>
          </a:p>
          <a:p>
            <a:r>
              <a:rPr lang="en-US" sz="2400" dirty="0" smtClean="0"/>
              <a:t>Goal is to build an acyclic connected graph</a:t>
            </a:r>
          </a:p>
          <a:p>
            <a:r>
              <a:rPr lang="en-US" sz="2400" dirty="0" smtClean="0"/>
              <a:t>When we add an edge, it adds a vertex to the tree</a:t>
            </a:r>
            <a:br>
              <a:rPr lang="en-US" sz="2400" dirty="0" smtClean="0"/>
            </a:br>
            <a:r>
              <a:rPr lang="en-US" sz="2400" dirty="0" smtClean="0"/>
              <a:t>(or else it would have created a cycle)</a:t>
            </a:r>
          </a:p>
          <a:p>
            <a:r>
              <a:rPr lang="en-US" sz="2400" dirty="0" smtClean="0"/>
              <a:t>The graph is connected, we consider all edges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Efficiency:</a:t>
            </a:r>
          </a:p>
          <a:p>
            <a:r>
              <a:rPr lang="en-US" sz="2400" dirty="0" smtClean="0"/>
              <a:t>Depends on how quickly you can detect cycles</a:t>
            </a:r>
          </a:p>
          <a:p>
            <a:r>
              <a:rPr lang="en-US" sz="2400" dirty="0" smtClean="0"/>
              <a:t>Reconsider after the example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7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Edges in some arbitrary order: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(1,2), (3,4), (5,6), (5,7),(1,5), (1,6), (2,7), (2,3), (4,5), (4,7)</a:t>
            </a:r>
            <a:endParaRPr 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46</a:t>
            </a:fld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457200" y="5638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213071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	</a:t>
            </a:r>
            <a:r>
              <a:rPr lang="en-US" sz="2800" dirty="0" smtClean="0">
                <a:solidFill>
                  <a:schemeClr val="bg2"/>
                </a:solidFill>
              </a:rPr>
              <a:t>(1,2)</a:t>
            </a:r>
            <a:r>
              <a:rPr lang="en-US" sz="2800" dirty="0" smtClean="0"/>
              <a:t>, (3,4), (5,6), (5,7),(1,5), (1,6), (2,7), (2,3), (4,5), (4,7)</a:t>
            </a:r>
            <a:endParaRPr 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47</a:t>
            </a:fld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457200" y="5638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</p:spTree>
    <p:extLst>
      <p:ext uri="{BB962C8B-B14F-4D97-AF65-F5344CB8AC3E}">
        <p14:creationId xmlns:p14="http://schemas.microsoft.com/office/powerpoint/2010/main" val="240613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	</a:t>
            </a:r>
            <a:r>
              <a:rPr lang="en-US" sz="2800" dirty="0" smtClean="0">
                <a:solidFill>
                  <a:schemeClr val="bg2"/>
                </a:solidFill>
              </a:rPr>
              <a:t>(1,2)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(3,4)</a:t>
            </a:r>
            <a:r>
              <a:rPr lang="en-US" sz="2800" dirty="0" smtClean="0"/>
              <a:t>, (5,6), (5,7),(1,5), (1,6), (2,7), (2,3), (4,5), (4,7)</a:t>
            </a:r>
            <a:endParaRPr 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48</a:t>
            </a:fld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457200" y="5638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 </a:t>
            </a:r>
          </a:p>
        </p:txBody>
      </p:sp>
    </p:spTree>
    <p:extLst>
      <p:ext uri="{BB962C8B-B14F-4D97-AF65-F5344CB8AC3E}">
        <p14:creationId xmlns:p14="http://schemas.microsoft.com/office/powerpoint/2010/main" val="33221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	</a:t>
            </a:r>
            <a:r>
              <a:rPr lang="en-US" sz="2800" dirty="0" smtClean="0">
                <a:solidFill>
                  <a:schemeClr val="bg2"/>
                </a:solidFill>
              </a:rPr>
              <a:t>(1,2)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(3,4)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(5,6)</a:t>
            </a:r>
            <a:r>
              <a:rPr lang="en-US" sz="2800" dirty="0" smtClean="0"/>
              <a:t>, (5,7),(1,5), (1,6), (2,7), (2,3), (4,5), (4,7)</a:t>
            </a:r>
            <a:endParaRPr 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49</a:t>
            </a:fld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457200" y="5638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 </a:t>
            </a:r>
          </a:p>
        </p:txBody>
      </p:sp>
    </p:spTree>
    <p:extLst>
      <p:ext uri="{BB962C8B-B14F-4D97-AF65-F5344CB8AC3E}">
        <p14:creationId xmlns:p14="http://schemas.microsoft.com/office/powerpoint/2010/main" val="4108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Disjoint Set Union-Find </a:t>
            </a:r>
            <a:r>
              <a:rPr lang="en-US" dirty="0" smtClean="0"/>
              <a:t>ADT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762000"/>
            <a:ext cx="8686800" cy="54864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400" dirty="0" smtClean="0"/>
              <a:t>Separate elements into </a:t>
            </a:r>
            <a:r>
              <a:rPr lang="en-US" sz="2400" dirty="0" smtClean="0">
                <a:solidFill>
                  <a:schemeClr val="accent6"/>
                </a:solidFill>
              </a:rPr>
              <a:t>disjoint</a:t>
            </a:r>
            <a:r>
              <a:rPr lang="en-US" sz="2400" dirty="0" smtClean="0"/>
              <a:t> sets</a:t>
            </a:r>
          </a:p>
          <a:p>
            <a:r>
              <a:rPr lang="en-US" sz="2400" dirty="0" smtClean="0"/>
              <a:t>If set x </a:t>
            </a:r>
            <a:r>
              <a:rPr lang="en-US" sz="2400" dirty="0" smtClean="0">
                <a:latin typeface="Cambria Math"/>
                <a:ea typeface="Cambria Math"/>
              </a:rPr>
              <a:t>≠ </a:t>
            </a:r>
            <a:r>
              <a:rPr lang="en-US" sz="2400" dirty="0" smtClean="0">
                <a:latin typeface="+mj-lt"/>
                <a:ea typeface="Cambria Math"/>
              </a:rPr>
              <a:t>y then x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⋂</a:t>
            </a:r>
            <a:r>
              <a:rPr lang="en-US" sz="2400" dirty="0" smtClean="0">
                <a:latin typeface="+mj-lt"/>
                <a:ea typeface="Arial Unicode MS"/>
                <a:cs typeface="Arial Unicode MS"/>
              </a:rPr>
              <a:t> y =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∅ </a:t>
            </a:r>
            <a:r>
              <a:rPr lang="en-US" sz="2400" dirty="0" smtClean="0">
                <a:latin typeface="+mj-lt"/>
                <a:ea typeface="Arial Unicode MS"/>
                <a:cs typeface="Arial Unicode MS"/>
              </a:rPr>
              <a:t>(i.e. no shared elements)</a:t>
            </a:r>
            <a:endParaRPr lang="en-US" sz="2400" dirty="0" smtClean="0"/>
          </a:p>
          <a:p>
            <a:pPr marL="0" indent="0" eaLnBrk="1" hangingPunct="1">
              <a:buNone/>
            </a:pPr>
            <a:endParaRPr lang="en-US" sz="1100" dirty="0"/>
          </a:p>
          <a:p>
            <a:pPr marL="0" indent="0" eaLnBrk="1" hangingPunct="1">
              <a:buNone/>
            </a:pPr>
            <a:r>
              <a:rPr lang="en-US" sz="2400" dirty="0" smtClean="0"/>
              <a:t>Each set has a </a:t>
            </a:r>
            <a:r>
              <a:rPr lang="en-US" sz="2400" dirty="0" smtClean="0">
                <a:solidFill>
                  <a:schemeClr val="accent6"/>
                </a:solidFill>
              </a:rPr>
              <a:t>name </a:t>
            </a:r>
            <a:r>
              <a:rPr lang="en-US" sz="2400" dirty="0" smtClean="0"/>
              <a:t>(usually an element in the set)</a:t>
            </a:r>
          </a:p>
          <a:p>
            <a:pPr marL="0" indent="0" eaLnBrk="1" hangingPunct="1">
              <a:buNone/>
            </a:pPr>
            <a:endParaRPr lang="en-US" sz="1100" b="1" dirty="0"/>
          </a:p>
          <a:p>
            <a:pPr marL="0" indent="0">
              <a:buNone/>
            </a:pPr>
            <a:r>
              <a:rPr lang="en-US" sz="2400" b="1" dirty="0"/>
              <a:t>u</a:t>
            </a:r>
            <a:r>
              <a:rPr lang="en-US" sz="2400" b="1" dirty="0" smtClean="0"/>
              <a:t>nion(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):</a:t>
            </a:r>
            <a:r>
              <a:rPr lang="en-US" sz="2400" dirty="0" smtClean="0"/>
              <a:t> take the union of the sets x and </a:t>
            </a:r>
            <a:r>
              <a:rPr lang="en-US" sz="2400" dirty="0"/>
              <a:t>y (x</a:t>
            </a:r>
            <a:r>
              <a:rPr lang="en-US" sz="1600" dirty="0"/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  <a:sym typeface="Symbol" pitchFamily="18" charset="2"/>
              </a:rPr>
              <a:t>⋃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y)</a:t>
            </a:r>
          </a:p>
          <a:p>
            <a:r>
              <a:rPr lang="en-US" sz="2400" dirty="0" smtClean="0"/>
              <a:t>Given sets: {3,</a:t>
            </a:r>
            <a:r>
              <a:rPr lang="en-US" sz="2400" u="sng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,7} , {4,2,</a:t>
            </a:r>
            <a:r>
              <a:rPr lang="en-US" sz="2400" u="sng" dirty="0" smtClean="0">
                <a:solidFill>
                  <a:srgbClr val="FF0000"/>
                </a:solidFill>
              </a:rPr>
              <a:t>8</a:t>
            </a:r>
            <a:r>
              <a:rPr lang="en-US" sz="2400" dirty="0" smtClean="0"/>
              <a:t>}, {</a:t>
            </a:r>
            <a:r>
              <a:rPr lang="en-US" sz="2400" u="sng" dirty="0" smtClean="0">
                <a:solidFill>
                  <a:srgbClr val="FF0000"/>
                </a:solidFill>
              </a:rPr>
              <a:t>9</a:t>
            </a:r>
            <a:r>
              <a:rPr lang="en-US" sz="2400" dirty="0" smtClean="0"/>
              <a:t>}, {</a:t>
            </a:r>
            <a:r>
              <a:rPr lang="en-US" sz="2400" u="sng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,6}</a:t>
            </a:r>
          </a:p>
          <a:p>
            <a:r>
              <a:rPr lang="en-US" sz="2400" dirty="0"/>
              <a:t>u</a:t>
            </a:r>
            <a:r>
              <a:rPr lang="en-US" sz="2400" dirty="0" smtClean="0"/>
              <a:t>nion(5,1)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{3,</a:t>
            </a:r>
            <a:r>
              <a:rPr lang="en-US" sz="2400" u="sng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,7,1,6}, {4,2,</a:t>
            </a:r>
            <a:r>
              <a:rPr lang="en-US" sz="2400" u="sng" dirty="0" smtClean="0">
                <a:solidFill>
                  <a:srgbClr val="FF0000"/>
                </a:solidFill>
              </a:rPr>
              <a:t>8</a:t>
            </a:r>
            <a:r>
              <a:rPr lang="en-US" sz="2400" dirty="0" smtClean="0"/>
              <a:t>}, {</a:t>
            </a:r>
            <a:r>
              <a:rPr lang="en-US" sz="2400" u="sng" dirty="0" smtClean="0">
                <a:solidFill>
                  <a:srgbClr val="FF0000"/>
                </a:solidFill>
              </a:rPr>
              <a:t>9</a:t>
            </a:r>
            <a:r>
              <a:rPr lang="en-US" sz="2400" dirty="0" smtClean="0"/>
              <a:t>}, </a:t>
            </a:r>
          </a:p>
          <a:p>
            <a:pPr marL="0" indent="0" eaLnBrk="1" hangingPunct="1">
              <a:buNone/>
            </a:pPr>
            <a:endParaRPr lang="en-US" sz="1100" dirty="0" smtClean="0"/>
          </a:p>
          <a:p>
            <a:pPr marL="0" indent="0" eaLnBrk="1" hangingPunct="1">
              <a:buNone/>
            </a:pPr>
            <a:r>
              <a:rPr lang="en-US" sz="2400" b="1" dirty="0"/>
              <a:t>f</a:t>
            </a:r>
            <a:r>
              <a:rPr lang="en-US" sz="2400" b="1" dirty="0" smtClean="0"/>
              <a:t>ind(x)</a:t>
            </a:r>
            <a:r>
              <a:rPr lang="en-US" sz="2400" dirty="0"/>
              <a:t>:</a:t>
            </a:r>
            <a:r>
              <a:rPr lang="en-US" sz="2400" dirty="0" smtClean="0"/>
              <a:t> return the name of the set containing x.</a:t>
            </a:r>
          </a:p>
          <a:p>
            <a:r>
              <a:rPr lang="en-US" sz="2400" dirty="0" smtClean="0"/>
              <a:t>Given sets: {3,</a:t>
            </a:r>
            <a:r>
              <a:rPr lang="en-US" sz="2400" u="sng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,7,1,6}, {4,2,</a:t>
            </a:r>
            <a:r>
              <a:rPr lang="en-US" sz="2400" u="sng" dirty="0" smtClean="0">
                <a:solidFill>
                  <a:srgbClr val="FF0000"/>
                </a:solidFill>
              </a:rPr>
              <a:t>8</a:t>
            </a:r>
            <a:r>
              <a:rPr lang="en-US" sz="2400" dirty="0" smtClean="0"/>
              <a:t>}, {</a:t>
            </a:r>
            <a:r>
              <a:rPr lang="en-US" sz="2400" u="sng" dirty="0" smtClean="0">
                <a:solidFill>
                  <a:srgbClr val="FF0000"/>
                </a:solidFill>
              </a:rPr>
              <a:t>9</a:t>
            </a:r>
            <a:r>
              <a:rPr lang="en-US" sz="2400" dirty="0" smtClean="0"/>
              <a:t>}, 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ind(1) returns 5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ind(4) returns 8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	</a:t>
            </a:r>
            <a:r>
              <a:rPr lang="en-US" sz="2800" dirty="0" smtClean="0">
                <a:solidFill>
                  <a:schemeClr val="bg2"/>
                </a:solidFill>
              </a:rPr>
              <a:t>(1,2)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(3,4)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(5,6)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(5,7)</a:t>
            </a:r>
            <a:r>
              <a:rPr lang="en-US" sz="2800" dirty="0" smtClean="0"/>
              <a:t>, (1,5), (1,6), (2,7), (2,3), (4,5), (4,7)</a:t>
            </a:r>
            <a:endParaRPr 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50</a:t>
            </a:fld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457200" y="5638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</a:t>
            </a:r>
          </a:p>
        </p:txBody>
      </p:sp>
    </p:spTree>
    <p:extLst>
      <p:ext uri="{BB962C8B-B14F-4D97-AF65-F5344CB8AC3E}">
        <p14:creationId xmlns:p14="http://schemas.microsoft.com/office/powerpoint/2010/main" val="145394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	</a:t>
            </a:r>
            <a:r>
              <a:rPr lang="en-US" sz="2800" dirty="0" smtClean="0">
                <a:solidFill>
                  <a:schemeClr val="bg2"/>
                </a:solidFill>
              </a:rPr>
              <a:t>(1,2)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(3,4)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(5,6)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(5,7)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(1,5)</a:t>
            </a:r>
            <a:r>
              <a:rPr lang="en-US" sz="2800" dirty="0" smtClean="0"/>
              <a:t>, (1,6), (2,7), (2,3), (4,5), (4,7)</a:t>
            </a:r>
            <a:endParaRPr 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51</a:t>
            </a:fld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457200" y="5638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</a:t>
            </a:r>
          </a:p>
        </p:txBody>
      </p:sp>
    </p:spTree>
    <p:extLst>
      <p:ext uri="{BB962C8B-B14F-4D97-AF65-F5344CB8AC3E}">
        <p14:creationId xmlns:p14="http://schemas.microsoft.com/office/powerpoint/2010/main" val="350798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	</a:t>
            </a:r>
            <a:r>
              <a:rPr lang="en-US" sz="2800" dirty="0" smtClean="0">
                <a:solidFill>
                  <a:schemeClr val="bg2"/>
                </a:solidFill>
              </a:rPr>
              <a:t>(1,2)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(3,4)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(5,6)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(5,7)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(1,5)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(1,6)</a:t>
            </a:r>
            <a:r>
              <a:rPr lang="en-US" sz="2800" dirty="0" smtClean="0"/>
              <a:t>, (2,7), (2,3), (4,5), (4,7)</a:t>
            </a:r>
            <a:endParaRPr 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52</a:t>
            </a:fld>
            <a:endParaRPr lang="en-US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457200" y="5638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304663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	</a:t>
            </a:r>
            <a:r>
              <a:rPr lang="en-US" sz="2800" dirty="0" smtClean="0">
                <a:solidFill>
                  <a:schemeClr val="bg2"/>
                </a:solidFill>
              </a:rPr>
              <a:t>(1,2)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(3,4)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(5,6)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(5,7)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(1,5)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(1,6)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(2,7)</a:t>
            </a:r>
            <a:r>
              <a:rPr lang="en-US" sz="2800" dirty="0" smtClean="0"/>
              <a:t>, (2,3), (4,5), (4,7)</a:t>
            </a:r>
            <a:endParaRPr 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53</a:t>
            </a:fld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457200" y="5638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37223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	</a:t>
            </a:r>
            <a:r>
              <a:rPr lang="en-US" sz="2800" dirty="0" smtClean="0">
                <a:solidFill>
                  <a:schemeClr val="bg2"/>
                </a:solidFill>
              </a:rPr>
              <a:t>(1,2)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(3,4)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(5,6)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(5,7)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(1,5)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(1,6)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(2,7)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/>
                </a:solidFill>
              </a:rPr>
              <a:t>(2,3)</a:t>
            </a:r>
            <a:r>
              <a:rPr lang="en-US" sz="2800" dirty="0" smtClean="0"/>
              <a:t>, (4,5), (4,7)</a:t>
            </a:r>
            <a:endParaRPr 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457200" y="5638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9497" y="3037492"/>
            <a:ext cx="2475165" cy="800219"/>
          </a:xfrm>
          <a:prstGeom prst="rect">
            <a:avLst/>
          </a:prstGeom>
          <a:solidFill>
            <a:srgbClr val="FFC000"/>
          </a:solidFill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2000" b="0" dirty="0" smtClean="0">
                <a:latin typeface="+mn-lt"/>
              </a:rPr>
              <a:t>Can stop once we  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4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decide if an edge could form a cycle is </a:t>
            </a:r>
            <a:r>
              <a:rPr lang="en-US" sz="2800" i="1" dirty="0" smtClean="0"/>
              <a:t>O</a:t>
            </a:r>
            <a:r>
              <a:rPr lang="en-US" sz="2800" dirty="0" smtClean="0"/>
              <a:t>(|V|) because we may need to traverse all edges already in the output</a:t>
            </a:r>
          </a:p>
          <a:p>
            <a:r>
              <a:rPr lang="en-US" sz="2400" dirty="0" smtClean="0"/>
              <a:t>So overall algorithm would be </a:t>
            </a:r>
            <a:r>
              <a:rPr lang="en-US" sz="2400" i="1" dirty="0" smtClean="0"/>
              <a:t>O</a:t>
            </a:r>
            <a:r>
              <a:rPr lang="en-US" sz="2400" dirty="0" smtClean="0"/>
              <a:t>(|V||E|)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But it is faster way to use the </a:t>
            </a:r>
            <a:r>
              <a:rPr lang="en-US" sz="2800" dirty="0" smtClean="0">
                <a:solidFill>
                  <a:schemeClr val="accent2"/>
                </a:solidFill>
              </a:rPr>
              <a:t>DSUF ADT</a:t>
            </a:r>
          </a:p>
          <a:p>
            <a:r>
              <a:rPr lang="en-US" sz="2400" dirty="0" smtClean="0">
                <a:latin typeface="+mj-lt"/>
              </a:rPr>
              <a:t>Initially, each vertex is in its own 1-element set</a:t>
            </a: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find(u)</a:t>
            </a:r>
            <a:r>
              <a:rPr lang="en-US" sz="2400" dirty="0" smtClean="0">
                <a:latin typeface="+mj-lt"/>
              </a:rPr>
              <a:t>: what set contains </a:t>
            </a:r>
            <a:r>
              <a:rPr lang="en-US" sz="2400" dirty="0" smtClean="0">
                <a:latin typeface="+mj-lt"/>
                <a:cs typeface="Courier New" pitchFamily="49" charset="0"/>
              </a:rPr>
              <a:t>u</a:t>
            </a:r>
            <a:r>
              <a:rPr lang="en-US" sz="2400" dirty="0" smtClean="0">
                <a:latin typeface="+mj-lt"/>
              </a:rPr>
              <a:t>? </a:t>
            </a: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union(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u,v</a:t>
            </a:r>
            <a:r>
              <a:rPr lang="en-US" sz="2400" dirty="0" smtClean="0">
                <a:latin typeface="+mj-lt"/>
                <a:cs typeface="Courier New" pitchFamily="49" charset="0"/>
              </a:rPr>
              <a:t>)</a:t>
            </a:r>
            <a:r>
              <a:rPr lang="en-US" sz="2400" dirty="0" smtClean="0">
                <a:latin typeface="+mj-lt"/>
              </a:rPr>
              <a:t>: combine the sets containing </a:t>
            </a:r>
            <a:r>
              <a:rPr lang="en-US" sz="2400" dirty="0" smtClean="0">
                <a:latin typeface="+mj-lt"/>
                <a:cs typeface="Courier New" pitchFamily="49" charset="0"/>
              </a:rPr>
              <a:t>u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dirty="0" smtClean="0">
                <a:latin typeface="+mj-lt"/>
                <a:cs typeface="Courier New" pitchFamily="49" charset="0"/>
              </a:rPr>
              <a:t>v</a:t>
            </a:r>
            <a:endParaRPr lang="en-US" sz="2400" dirty="0" smtClean="0">
              <a:latin typeface="+mj-lt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0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Disjoint-Set to Detect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+mj-lt"/>
              </a:rPr>
              <a:t>Invariant: </a:t>
            </a:r>
            <a:br>
              <a:rPr lang="en-US" sz="2400" dirty="0" smtClean="0">
                <a:latin typeface="+mj-lt"/>
              </a:rPr>
            </a:br>
            <a:r>
              <a:rPr lang="en-US" sz="2400" b="1" dirty="0" smtClean="0">
                <a:latin typeface="+mj-lt"/>
                <a:cs typeface="Courier New" pitchFamily="49" charset="0"/>
              </a:rPr>
              <a:t>u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v</a:t>
            </a:r>
            <a:r>
              <a:rPr lang="en-US" sz="2400" dirty="0" smtClean="0">
                <a:latin typeface="+mj-lt"/>
              </a:rPr>
              <a:t> are connected in output-so-far if and only if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u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v</a:t>
            </a:r>
            <a:r>
              <a:rPr lang="en-US" sz="2400" dirty="0" smtClean="0">
                <a:latin typeface="+mj-lt"/>
              </a:rPr>
              <a:t> in the same set</a:t>
            </a:r>
          </a:p>
          <a:p>
            <a:pPr>
              <a:buNone/>
            </a:pPr>
            <a:endParaRPr lang="en-US" sz="2400" dirty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Algorithm:</a:t>
            </a:r>
          </a:p>
          <a:p>
            <a:r>
              <a:rPr lang="en-US" sz="2400" dirty="0" smtClean="0">
                <a:latin typeface="+mj-lt"/>
              </a:rPr>
              <a:t>Initially, each node is in its own set</a:t>
            </a:r>
          </a:p>
          <a:p>
            <a:r>
              <a:rPr lang="en-US" sz="2400" dirty="0" smtClean="0">
                <a:latin typeface="+mj-lt"/>
              </a:rPr>
              <a:t>When processing edge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+mj-lt"/>
                <a:cs typeface="Courier New" pitchFamily="49" charset="0"/>
              </a:rPr>
              <a:t>u,v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)</a:t>
            </a:r>
            <a:r>
              <a:rPr lang="en-US" sz="2400" dirty="0" smtClean="0">
                <a:latin typeface="+mj-lt"/>
              </a:rPr>
              <a:t>:</a:t>
            </a:r>
          </a:p>
          <a:p>
            <a:pPr lvl="1"/>
            <a:r>
              <a:rPr lang="en-US" sz="2400" dirty="0" smtClean="0">
                <a:latin typeface="+mj-lt"/>
              </a:rPr>
              <a:t>If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find(u)==find(v)</a:t>
            </a:r>
            <a:r>
              <a:rPr lang="en-US" sz="2400" dirty="0" smtClean="0">
                <a:latin typeface="+mj-lt"/>
              </a:rPr>
              <a:t>, then do not add the edge</a:t>
            </a:r>
          </a:p>
          <a:p>
            <a:pPr lvl="1"/>
            <a:r>
              <a:rPr lang="en-US" sz="2400" dirty="0" smtClean="0">
                <a:latin typeface="+mj-lt"/>
              </a:rPr>
              <a:t>Else add the edge and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union(</a:t>
            </a:r>
            <a:r>
              <a:rPr lang="en-US" sz="2400" b="1" dirty="0" err="1" smtClean="0">
                <a:latin typeface="+mj-lt"/>
                <a:cs typeface="Courier New" pitchFamily="49" charset="0"/>
              </a:rPr>
              <a:t>u,v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)</a:t>
            </a:r>
            <a:endParaRPr lang="en-US" sz="2400" b="1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4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2"/>
                </a:solidFill>
              </a:rPr>
              <a:t>spanning-tree problem</a:t>
            </a:r>
          </a:p>
          <a:p>
            <a:r>
              <a:rPr lang="en-US" sz="2400" dirty="0" smtClean="0"/>
              <a:t>Add nodes to partial tree approach is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b="1" dirty="0" smtClean="0"/>
              <a:t>|E|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Add acyclic edges approach is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b="1" dirty="0" smtClean="0"/>
              <a:t>|E|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2400" b="1" dirty="0" smtClean="0"/>
              <a:t>|V|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But what we really want to solve is the </a:t>
            </a:r>
            <a:r>
              <a:rPr lang="en-US" sz="2400" dirty="0" smtClean="0">
                <a:solidFill>
                  <a:schemeClr val="accent2"/>
                </a:solidFill>
              </a:rPr>
              <a:t>minimum-spanning-tree problem</a:t>
            </a:r>
          </a:p>
          <a:p>
            <a:r>
              <a:rPr lang="en-US" sz="2400" dirty="0" smtClean="0"/>
              <a:t>Given a weighted undirected graph, find a spanning tree of minimum weight</a:t>
            </a:r>
          </a:p>
          <a:p>
            <a:r>
              <a:rPr lang="en-US" sz="2400" dirty="0" smtClean="0"/>
              <a:t>The above approaches suffice with minor changes </a:t>
            </a:r>
          </a:p>
          <a:p>
            <a:r>
              <a:rPr lang="en-US" sz="2400" dirty="0" smtClean="0"/>
              <a:t>Both will be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b="1" dirty="0" smtClean="0"/>
              <a:t>|E|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2400" b="1" dirty="0" smtClean="0"/>
              <a:t>|V|</a:t>
            </a:r>
            <a:r>
              <a:rPr lang="en-US" sz="2400" dirty="0" smtClean="0"/>
              <a:t>)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 and </a:t>
            </a:r>
            <a:r>
              <a:rPr lang="en-US" dirty="0" err="1" smtClean="0"/>
              <a:t>KruskaL's</a:t>
            </a:r>
            <a:r>
              <a:rPr lang="en-US" dirty="0" smtClean="0"/>
              <a:t> Algorithms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 vi versus </a:t>
            </a:r>
            <a:r>
              <a:rPr lang="en-US" dirty="0" err="1" smtClean="0"/>
              <a:t>emacs</a:t>
            </a:r>
            <a:r>
              <a:rPr lang="en-US" dirty="0" smtClean="0"/>
              <a:t> except people do not typically fight over which one is better (</a:t>
            </a:r>
            <a:r>
              <a:rPr lang="en-US" dirty="0" err="1" smtClean="0"/>
              <a:t>emacs</a:t>
            </a:r>
            <a:r>
              <a:rPr lang="en-US" dirty="0" smtClean="0"/>
              <a:t> and </a:t>
            </a:r>
            <a:r>
              <a:rPr lang="en-US" dirty="0" err="1" smtClean="0"/>
              <a:t>Kruskal</a:t>
            </a:r>
            <a:r>
              <a:rPr lang="en-US" dirty="0" smtClean="0"/>
              <a:t> are best!)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Problem, Two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Algorithm #1: </a:t>
            </a:r>
            <a:r>
              <a:rPr lang="en-US" sz="2800" dirty="0" smtClean="0">
                <a:solidFill>
                  <a:schemeClr val="accent6"/>
                </a:solidFill>
              </a:rPr>
              <a:t>Prim's Algorithm</a:t>
            </a:r>
          </a:p>
          <a:p>
            <a:r>
              <a:rPr lang="en-US" sz="2400" dirty="0" smtClean="0"/>
              <a:t>Shortest-path is to </a:t>
            </a:r>
            <a:r>
              <a:rPr lang="en-US" sz="2400" dirty="0" err="1" smtClean="0"/>
              <a:t>Dijkstra’s</a:t>
            </a:r>
            <a:r>
              <a:rPr lang="en-US" sz="2400" dirty="0" smtClean="0"/>
              <a:t> Algorithm as Minimum Spanning Tree is to Prim’s Algorithm</a:t>
            </a:r>
          </a:p>
          <a:p>
            <a:r>
              <a:rPr lang="en-US" sz="2400" dirty="0" smtClean="0"/>
              <a:t>Both based on expanding cloud of known vertices, basically using a priority queue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Algorithm #2: </a:t>
            </a:r>
            <a:r>
              <a:rPr lang="en-US" sz="2800" dirty="0" err="1" smtClean="0">
                <a:solidFill>
                  <a:schemeClr val="accent6"/>
                </a:solidFill>
              </a:rPr>
              <a:t>Kruskal's</a:t>
            </a:r>
            <a:r>
              <a:rPr lang="en-US" sz="2800" dirty="0" smtClean="0">
                <a:solidFill>
                  <a:schemeClr val="accent6"/>
                </a:solidFill>
              </a:rPr>
              <a:t> Algorithm</a:t>
            </a:r>
          </a:p>
          <a:p>
            <a:r>
              <a:rPr lang="en-US" sz="2400" dirty="0" smtClean="0"/>
              <a:t>Exactly our forest-merging approach to spanning tree but process edges in cost order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9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Disjoint Set </a:t>
            </a:r>
            <a:r>
              <a:rPr lang="en-US" sz="3500" dirty="0" smtClean="0"/>
              <a:t>Union-Find Performance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Believe it or not:</a:t>
            </a:r>
          </a:p>
          <a:p>
            <a:r>
              <a:rPr lang="en-US" dirty="0" smtClean="0"/>
              <a:t>We </a:t>
            </a:r>
            <a:r>
              <a:rPr lang="en-US" dirty="0"/>
              <a:t>can do Union in constant time. </a:t>
            </a:r>
          </a:p>
          <a:p>
            <a:r>
              <a:rPr lang="en-US" dirty="0"/>
              <a:t>We can get Find to be </a:t>
            </a:r>
            <a:r>
              <a:rPr lang="en-US" b="1" i="1" dirty="0"/>
              <a:t>amortized</a:t>
            </a:r>
            <a:r>
              <a:rPr lang="en-US" dirty="0"/>
              <a:t> constant time </a:t>
            </a:r>
            <a:r>
              <a:rPr lang="en-US" dirty="0" smtClean="0"/>
              <a:t>with worst </a:t>
            </a:r>
            <a:r>
              <a:rPr lang="en-US" dirty="0"/>
              <a:t>case O(log n) for an individual Find </a:t>
            </a:r>
            <a:r>
              <a:rPr lang="en-US" dirty="0" smtClean="0"/>
              <a:t>operation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Let's see how…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9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Central Idea: </a:t>
            </a:r>
          </a:p>
          <a:p>
            <a:r>
              <a:rPr lang="en-US" sz="2000" dirty="0" smtClean="0"/>
              <a:t>Grow a tree by adding an edge from the “known” vertices to the “unknown” vertices. </a:t>
            </a:r>
          </a:p>
          <a:p>
            <a:r>
              <a:rPr lang="en-US" sz="2000" dirty="0" smtClean="0"/>
              <a:t>Pick the edge with the smallest weight that connects “known” to “unknown.”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Recall </a:t>
            </a:r>
            <a:r>
              <a:rPr lang="en-US" sz="2400" dirty="0" err="1" smtClean="0"/>
              <a:t>Dijkstra</a:t>
            </a:r>
            <a:r>
              <a:rPr lang="en-US" sz="2400" dirty="0" smtClean="0"/>
              <a:t> picked “edge with closest known distance to source.” </a:t>
            </a:r>
          </a:p>
          <a:p>
            <a:r>
              <a:rPr lang="en-US" sz="2000" dirty="0" smtClean="0"/>
              <a:t>But that is not what we want here</a:t>
            </a:r>
          </a:p>
          <a:p>
            <a:r>
              <a:rPr lang="en-US" sz="2000" dirty="0" smtClean="0"/>
              <a:t>Otherwise identical</a:t>
            </a:r>
          </a:p>
          <a:p>
            <a:r>
              <a:rPr lang="en-US" sz="2000" dirty="0" smtClean="0"/>
              <a:t>Feel free to look back and compare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7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Prim's Algorithm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</a:p>
          <a:p>
            <a:pPr marL="457200" indent="-457200">
              <a:buFont typeface="+mj-lt"/>
              <a:buAutoNum type="arabicPeriod"/>
            </a:pPr>
            <a:endParaRPr lang="en-US" sz="1800" b="1" dirty="0" smtClean="0">
              <a:latin typeface="+mj-lt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any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v.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</a:p>
          <a:p>
            <a:pPr marL="457200" indent="-457200">
              <a:buFont typeface="+mj-lt"/>
              <a:buAutoNum type="arabicPeriod"/>
            </a:pPr>
            <a:endParaRPr lang="en-US" sz="1800" b="1" dirty="0" smtClean="0">
              <a:latin typeface="+mj-lt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5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Prim's Algorithm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392194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876893" y="3647273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4"/>
            <a:endCxn id="9" idx="0"/>
          </p:cNvCxnSpPr>
          <p:nvPr/>
        </p:nvCxnSpPr>
        <p:spPr bwMode="auto">
          <a:xfrm flipH="1">
            <a:off x="952500" y="197008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1295400" y="170338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flipV="1">
            <a:off x="2552700" y="189388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55820" y="219868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620780" y="21144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2"/>
          </p:cNvCxnSpPr>
          <p:nvPr/>
        </p:nvCxnSpPr>
        <p:spPr bwMode="auto">
          <a:xfrm flipV="1">
            <a:off x="1143000" y="2770187"/>
            <a:ext cx="1219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53500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28313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flipH="1" flipV="1">
            <a:off x="2773194" y="1703387"/>
            <a:ext cx="940202" cy="5622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>
            <a:off x="1087204" y="3133491"/>
            <a:ext cx="845485" cy="569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240242" y="34376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2202097" y="296068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2057400" y="308054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069874" y="277318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78770" y="271197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257893" y="352560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29284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62</a:t>
            </a:fld>
            <a:endParaRPr lang="en-US"/>
          </a:p>
        </p:txBody>
      </p:sp>
      <p:graphicFrame>
        <p:nvGraphicFramePr>
          <p:cNvPr id="4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476210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06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Prim's Algorithm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392194" y="15128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876893" y="3647273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4"/>
            <a:endCxn id="9" idx="0"/>
          </p:cNvCxnSpPr>
          <p:nvPr/>
        </p:nvCxnSpPr>
        <p:spPr bwMode="auto">
          <a:xfrm flipH="1">
            <a:off x="952500" y="197008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1295400" y="170338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flipV="1">
            <a:off x="2552700" y="189388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55820" y="219868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620780" y="21144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2"/>
          </p:cNvCxnSpPr>
          <p:nvPr/>
        </p:nvCxnSpPr>
        <p:spPr bwMode="auto">
          <a:xfrm flipV="1">
            <a:off x="1143000" y="2770187"/>
            <a:ext cx="1219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53500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28313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flipH="1" flipV="1">
            <a:off x="2773194" y="1703387"/>
            <a:ext cx="940202" cy="5622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>
            <a:off x="1087204" y="3133491"/>
            <a:ext cx="845485" cy="569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240242" y="34376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2202097" y="296068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2057400" y="308054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069874" y="277318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78770" y="271197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257893" y="352560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29284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63</a:t>
            </a:fld>
            <a:endParaRPr lang="en-US"/>
          </a:p>
        </p:txBody>
      </p:sp>
      <p:graphicFrame>
        <p:nvGraphicFramePr>
          <p:cNvPr id="4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595166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7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Prim's Algorithm</a:t>
            </a:r>
          </a:p>
        </p:txBody>
      </p:sp>
      <p:cxnSp>
        <p:nvCxnSpPr>
          <p:cNvPr id="14" name="AutoShape 24"/>
          <p:cNvCxnSpPr>
            <a:cxnSpLocks noChangeShapeType="1"/>
            <a:stCxn id="7" idx="4"/>
            <a:endCxn id="9" idx="0"/>
          </p:cNvCxnSpPr>
          <p:nvPr/>
        </p:nvCxnSpPr>
        <p:spPr bwMode="auto">
          <a:xfrm flipH="1">
            <a:off x="952500" y="197008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1295400" y="170338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flipV="1">
            <a:off x="2552700" y="189388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55820" y="219868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620780" y="21144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2"/>
          </p:cNvCxnSpPr>
          <p:nvPr/>
        </p:nvCxnSpPr>
        <p:spPr bwMode="auto">
          <a:xfrm flipV="1">
            <a:off x="1143000" y="2770187"/>
            <a:ext cx="1219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53500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28313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flipH="1" flipV="1">
            <a:off x="2773194" y="1703387"/>
            <a:ext cx="940202" cy="5622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>
            <a:off x="1087204" y="3133491"/>
            <a:ext cx="845485" cy="569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240242" y="34376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2202097" y="296068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2057400" y="308054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069874" y="277318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78770" y="271197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257893" y="352560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29284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64</a:t>
            </a:fld>
            <a:endParaRPr lang="en-US"/>
          </a:p>
        </p:txBody>
      </p:sp>
      <p:graphicFrame>
        <p:nvGraphicFramePr>
          <p:cNvPr id="4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378701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392194" y="15128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876893" y="3647273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9716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Prim's Algorithm</a:t>
            </a:r>
          </a:p>
        </p:txBody>
      </p:sp>
      <p:cxnSp>
        <p:nvCxnSpPr>
          <p:cNvPr id="14" name="AutoShape 24"/>
          <p:cNvCxnSpPr>
            <a:cxnSpLocks noChangeShapeType="1"/>
            <a:stCxn id="7" idx="4"/>
            <a:endCxn id="9" idx="0"/>
          </p:cNvCxnSpPr>
          <p:nvPr/>
        </p:nvCxnSpPr>
        <p:spPr bwMode="auto">
          <a:xfrm flipH="1">
            <a:off x="952500" y="197008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1295400" y="170338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flipV="1">
            <a:off x="2552700" y="189388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55820" y="219868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620780" y="21144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2"/>
          </p:cNvCxnSpPr>
          <p:nvPr/>
        </p:nvCxnSpPr>
        <p:spPr bwMode="auto">
          <a:xfrm flipV="1">
            <a:off x="1143000" y="277018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53500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28313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flipH="1" flipV="1">
            <a:off x="2773194" y="1703387"/>
            <a:ext cx="940202" cy="5622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>
            <a:off x="1087204" y="3133491"/>
            <a:ext cx="845485" cy="569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240242" y="34376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2202097" y="296068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2057400" y="308054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069874" y="277318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78770" y="271197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257893" y="352560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29284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65</a:t>
            </a:fld>
            <a:endParaRPr lang="en-US"/>
          </a:p>
        </p:txBody>
      </p:sp>
      <p:graphicFrame>
        <p:nvGraphicFramePr>
          <p:cNvPr id="4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838118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392194" y="15128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876893" y="3647273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69593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Prim's Algorithm</a:t>
            </a:r>
          </a:p>
        </p:txBody>
      </p:sp>
      <p:cxnSp>
        <p:nvCxnSpPr>
          <p:cNvPr id="14" name="AutoShape 24"/>
          <p:cNvCxnSpPr>
            <a:cxnSpLocks noChangeShapeType="1"/>
            <a:stCxn id="7" idx="4"/>
            <a:endCxn id="9" idx="0"/>
          </p:cNvCxnSpPr>
          <p:nvPr/>
        </p:nvCxnSpPr>
        <p:spPr bwMode="auto">
          <a:xfrm flipH="1">
            <a:off x="952500" y="197008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1295400" y="170338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flipV="1">
            <a:off x="2552700" y="189388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55820" y="219868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620780" y="21144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2"/>
          </p:cNvCxnSpPr>
          <p:nvPr/>
        </p:nvCxnSpPr>
        <p:spPr bwMode="auto">
          <a:xfrm flipV="1">
            <a:off x="1143000" y="277018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53500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28313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flipH="1" flipV="1">
            <a:off x="2773194" y="1703387"/>
            <a:ext cx="940202" cy="5622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>
            <a:off x="1087204" y="3133491"/>
            <a:ext cx="845485" cy="569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240242" y="34376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2202097" y="296068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2057400" y="308054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069874" y="277318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78770" y="271197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257893" y="352560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29284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66</a:t>
            </a:fld>
            <a:endParaRPr lang="en-US"/>
          </a:p>
        </p:txBody>
      </p:sp>
      <p:graphicFrame>
        <p:nvGraphicFramePr>
          <p:cNvPr id="4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060181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392194" y="15128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876893" y="3647273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07871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Prim's Algorithm</a:t>
            </a:r>
          </a:p>
        </p:txBody>
      </p:sp>
      <p:cxnSp>
        <p:nvCxnSpPr>
          <p:cNvPr id="14" name="AutoShape 24"/>
          <p:cNvCxnSpPr>
            <a:cxnSpLocks noChangeShapeType="1"/>
            <a:stCxn id="7" idx="4"/>
            <a:endCxn id="9" idx="0"/>
          </p:cNvCxnSpPr>
          <p:nvPr/>
        </p:nvCxnSpPr>
        <p:spPr bwMode="auto">
          <a:xfrm flipH="1">
            <a:off x="952500" y="197008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1295400" y="170338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flipV="1">
            <a:off x="2552700" y="189388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55820" y="219868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620780" y="21144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2"/>
          </p:cNvCxnSpPr>
          <p:nvPr/>
        </p:nvCxnSpPr>
        <p:spPr bwMode="auto">
          <a:xfrm flipV="1">
            <a:off x="1143000" y="277018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53500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28313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flipH="1" flipV="1">
            <a:off x="2773194" y="1703387"/>
            <a:ext cx="940202" cy="562209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>
            <a:off x="1087204" y="3133491"/>
            <a:ext cx="845485" cy="569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240242" y="34376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2202097" y="296068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2057400" y="308054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069874" y="277318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78770" y="271197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257893" y="352560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29284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67</a:t>
            </a:fld>
            <a:endParaRPr lang="en-US"/>
          </a:p>
        </p:txBody>
      </p:sp>
      <p:graphicFrame>
        <p:nvGraphicFramePr>
          <p:cNvPr id="4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294370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392194" y="15128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876893" y="3647273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1446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Prim's Algorithm</a:t>
            </a:r>
          </a:p>
        </p:txBody>
      </p:sp>
      <p:cxnSp>
        <p:nvCxnSpPr>
          <p:cNvPr id="14" name="AutoShape 24"/>
          <p:cNvCxnSpPr>
            <a:cxnSpLocks noChangeShapeType="1"/>
            <a:stCxn id="7" idx="4"/>
            <a:endCxn id="9" idx="0"/>
          </p:cNvCxnSpPr>
          <p:nvPr/>
        </p:nvCxnSpPr>
        <p:spPr bwMode="auto">
          <a:xfrm flipH="1">
            <a:off x="952500" y="197008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1295400" y="170338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flipV="1">
            <a:off x="2552700" y="189388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55820" y="219868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620780" y="21144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2"/>
          </p:cNvCxnSpPr>
          <p:nvPr/>
        </p:nvCxnSpPr>
        <p:spPr bwMode="auto">
          <a:xfrm flipV="1">
            <a:off x="1143000" y="277018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53500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28313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flipH="1" flipV="1">
            <a:off x="2773194" y="1703387"/>
            <a:ext cx="940202" cy="562209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>
            <a:off x="1087204" y="3133491"/>
            <a:ext cx="845485" cy="56957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240242" y="34376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2202097" y="296068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2057400" y="308054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069874" y="277318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78770" y="271197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257893" y="352560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29284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68</a:t>
            </a:fld>
            <a:endParaRPr lang="en-US"/>
          </a:p>
        </p:txBody>
      </p:sp>
      <p:graphicFrame>
        <p:nvGraphicFramePr>
          <p:cNvPr id="4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018185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392194" y="15128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876893" y="3647273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41984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Prim's Algorithm</a:t>
            </a:r>
            <a:endParaRPr lang="en-US" dirty="0"/>
          </a:p>
        </p:txBody>
      </p:sp>
      <p:cxnSp>
        <p:nvCxnSpPr>
          <p:cNvPr id="14" name="AutoShape 24"/>
          <p:cNvCxnSpPr>
            <a:cxnSpLocks noChangeShapeType="1"/>
            <a:stCxn id="7" idx="4"/>
            <a:endCxn id="9" idx="0"/>
          </p:cNvCxnSpPr>
          <p:nvPr/>
        </p:nvCxnSpPr>
        <p:spPr bwMode="auto">
          <a:xfrm flipH="1">
            <a:off x="952500" y="197008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1295400" y="170338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flipV="1">
            <a:off x="2552700" y="189388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55820" y="219868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620780" y="21144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2"/>
          </p:cNvCxnSpPr>
          <p:nvPr/>
        </p:nvCxnSpPr>
        <p:spPr bwMode="auto">
          <a:xfrm flipV="1">
            <a:off x="1143000" y="277018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53500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28313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flipH="1" flipV="1">
            <a:off x="2773194" y="1703387"/>
            <a:ext cx="940202" cy="562209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>
            <a:off x="1087204" y="3133491"/>
            <a:ext cx="845485" cy="56957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240242" y="34376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2202097" y="296068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2057400" y="308054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069874" y="277318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78770" y="271197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257893" y="352560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29284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69</a:t>
            </a:fld>
            <a:endParaRPr lang="en-US"/>
          </a:p>
        </p:txBody>
      </p:sp>
      <p:graphicFrame>
        <p:nvGraphicFramePr>
          <p:cNvPr id="4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556251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392194" y="15128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876893" y="3647273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75782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Let's Get Lost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Beware of </a:t>
            </a:r>
            <a:r>
              <a:rPr lang="en-US" dirty="0" err="1" smtClean="0"/>
              <a:t>Minotaurs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Prim's Algorithm</a:t>
            </a:r>
            <a:endParaRPr lang="en-US" dirty="0"/>
          </a:p>
        </p:txBody>
      </p:sp>
      <p:cxnSp>
        <p:nvCxnSpPr>
          <p:cNvPr id="14" name="AutoShape 24"/>
          <p:cNvCxnSpPr>
            <a:cxnSpLocks noChangeShapeType="1"/>
            <a:stCxn id="7" idx="4"/>
            <a:endCxn id="9" idx="0"/>
          </p:cNvCxnSpPr>
          <p:nvPr/>
        </p:nvCxnSpPr>
        <p:spPr bwMode="auto">
          <a:xfrm flipH="1">
            <a:off x="952500" y="197008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1295400" y="170338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flipV="1">
            <a:off x="2552700" y="189388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55820" y="219868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620780" y="21144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2"/>
          </p:cNvCxnSpPr>
          <p:nvPr/>
        </p:nvCxnSpPr>
        <p:spPr bwMode="auto">
          <a:xfrm flipV="1">
            <a:off x="1143000" y="277018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53500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28313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flipH="1" flipV="1">
            <a:off x="2773194" y="1703387"/>
            <a:ext cx="940202" cy="562209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>
            <a:off x="1087204" y="3133491"/>
            <a:ext cx="845485" cy="56957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240242" y="34376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2202097" y="296068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2057400" y="308054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069874" y="277318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78770" y="271197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257893" y="352560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29284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70</a:t>
            </a:fld>
            <a:endParaRPr lang="en-US"/>
          </a:p>
        </p:txBody>
      </p:sp>
      <p:graphicFrame>
        <p:nvGraphicFramePr>
          <p:cNvPr id="4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30150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392194" y="15128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876893" y="3647273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770502"/>
            <a:ext cx="42084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Output:</a:t>
            </a:r>
          </a:p>
          <a:p>
            <a:r>
              <a:rPr lang="en-US" sz="2000" dirty="0"/>
              <a:t>(A, D</a:t>
            </a:r>
            <a:r>
              <a:rPr lang="en-US" sz="2000" dirty="0" smtClean="0"/>
              <a:t>)		(C, </a:t>
            </a:r>
            <a:r>
              <a:rPr lang="en-US" sz="2000" dirty="0"/>
              <a:t>F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(B, </a:t>
            </a:r>
            <a:r>
              <a:rPr lang="en-US" sz="2000" dirty="0"/>
              <a:t>E</a:t>
            </a:r>
            <a:r>
              <a:rPr lang="en-US" sz="2000" dirty="0" smtClean="0"/>
              <a:t>)		(D, E)</a:t>
            </a:r>
          </a:p>
          <a:p>
            <a:r>
              <a:rPr lang="en-US" sz="2000" dirty="0" smtClean="0"/>
              <a:t>(C, </a:t>
            </a:r>
            <a:r>
              <a:rPr lang="en-US" sz="2000" dirty="0"/>
              <a:t>D</a:t>
            </a:r>
            <a:r>
              <a:rPr lang="en-US" sz="2000" dirty="0" smtClean="0"/>
              <a:t>)		(E, G)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b="1" dirty="0" smtClean="0"/>
              <a:t>Total Cost: 	9</a:t>
            </a:r>
          </a:p>
        </p:txBody>
      </p:sp>
    </p:spTree>
    <p:extLst>
      <p:ext uri="{BB962C8B-B14F-4D97-AF65-F5344CB8AC3E}">
        <p14:creationId xmlns:p14="http://schemas.microsoft.com/office/powerpoint/2010/main" val="229683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Prim's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Correctness</a:t>
            </a:r>
          </a:p>
          <a:p>
            <a:r>
              <a:rPr lang="en-US" dirty="0" smtClean="0"/>
              <a:t>Intuitively similar to </a:t>
            </a:r>
            <a:r>
              <a:rPr lang="en-US" dirty="0" err="1" smtClean="0"/>
              <a:t>Dijkstra's</a:t>
            </a:r>
            <a:r>
              <a:rPr lang="en-US" dirty="0" smtClean="0"/>
              <a:t> algorithm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Run-time</a:t>
            </a:r>
          </a:p>
          <a:p>
            <a:r>
              <a:rPr lang="en-US" dirty="0" smtClean="0"/>
              <a:t>Same as </a:t>
            </a:r>
            <a:r>
              <a:rPr lang="en-US" dirty="0" err="1" smtClean="0"/>
              <a:t>Dijkstra's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O(|E|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|V|) using a priority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3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</a:t>
            </a:r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Central Idea: </a:t>
            </a:r>
          </a:p>
          <a:p>
            <a:r>
              <a:rPr lang="en-US" sz="2000" dirty="0" smtClean="0"/>
              <a:t>Grow a forest out of edges that do not grow a cycle, just like for the spanning tree problem.</a:t>
            </a:r>
          </a:p>
          <a:p>
            <a:r>
              <a:rPr lang="en-US" sz="2000" dirty="0" smtClean="0"/>
              <a:t>But now consider the edges in order by weight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Basic implementation: </a:t>
            </a:r>
          </a:p>
          <a:p>
            <a:r>
              <a:rPr lang="en-US" sz="2000" dirty="0" smtClean="0"/>
              <a:t>Sort edges by weight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O(|E|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 smtClean="0"/>
              <a:t> |E|) = </a:t>
            </a:r>
            <a:r>
              <a:rPr lang="en-US" sz="2000" dirty="0"/>
              <a:t>O(|E|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dirty="0" smtClean="0"/>
              <a:t>|V|)</a:t>
            </a:r>
          </a:p>
          <a:p>
            <a:r>
              <a:rPr lang="en-US" sz="2000" dirty="0" smtClean="0"/>
              <a:t>Iterate through edges using DSUF for cycle detection </a:t>
            </a:r>
            <a:br>
              <a:rPr lang="en-US" sz="2000" dirty="0" smtClean="0"/>
            </a:b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O(|E|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 smtClean="0"/>
              <a:t> |V|)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Somewhat </a:t>
            </a:r>
            <a:r>
              <a:rPr lang="en-US" sz="2400" dirty="0"/>
              <a:t>b</a:t>
            </a:r>
            <a:r>
              <a:rPr lang="en-US" sz="2400" dirty="0" smtClean="0"/>
              <a:t>etter implementation:</a:t>
            </a:r>
          </a:p>
          <a:p>
            <a:r>
              <a:rPr lang="en-US" sz="2000" dirty="0" smtClean="0"/>
              <a:t>Floyd’s algorithm to build min-heap with edges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O(|E|)</a:t>
            </a:r>
          </a:p>
          <a:p>
            <a:r>
              <a:rPr lang="en-US" sz="2000" dirty="0" smtClean="0"/>
              <a:t>Iterate through edges using DSUF for cycle detection and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deleteMin</a:t>
            </a:r>
            <a:r>
              <a:rPr lang="en-US" sz="2000" dirty="0" smtClean="0"/>
              <a:t> to get next edge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O(|E|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 smtClean="0"/>
              <a:t> |V|)</a:t>
            </a:r>
          </a:p>
          <a:p>
            <a:r>
              <a:rPr lang="en-US" sz="2000" dirty="0" smtClean="0"/>
              <a:t>Not better worst-case asymptotically, but often stop long before considering all edges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9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</a:t>
            </a:r>
            <a:r>
              <a:rPr lang="en-US" dirty="0" err="1" smtClean="0"/>
              <a:t>Kruskal's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Put edges in min-heap using edge weights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Create DSUF with each vertex in its own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While output size &lt; |V|-1</a:t>
            </a:r>
          </a:p>
          <a:p>
            <a:pPr marL="922337" lvl="1" indent="-457200">
              <a:buFont typeface="+mj-lt"/>
              <a:buAutoNum type="alphaLcParenR"/>
            </a:pPr>
            <a:r>
              <a:rPr lang="en-US" sz="2000" dirty="0" smtClean="0">
                <a:latin typeface="+mj-lt"/>
              </a:rPr>
              <a:t>Consider next smallest edge </a:t>
            </a:r>
            <a:r>
              <a:rPr lang="en-US" sz="2000" dirty="0" smtClean="0">
                <a:latin typeface="+mj-lt"/>
                <a:cs typeface="Courier New" pitchFamily="49" charset="0"/>
              </a:rPr>
              <a:t>(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u,v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</a:p>
          <a:p>
            <a:pPr marL="922337" lvl="1" indent="-457200">
              <a:buFont typeface="+mj-lt"/>
              <a:buAutoNum type="alphaLcParenR"/>
            </a:pPr>
            <a:r>
              <a:rPr lang="en-US" sz="2000" dirty="0" smtClean="0">
                <a:latin typeface="+mj-lt"/>
              </a:rPr>
              <a:t>if </a:t>
            </a:r>
            <a:r>
              <a:rPr lang="en-US" sz="2000" dirty="0" smtClean="0">
                <a:latin typeface="+mj-lt"/>
                <a:cs typeface="Courier New" pitchFamily="49" charset="0"/>
              </a:rPr>
              <a:t>find(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u,v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r>
              <a:rPr lang="en-US" sz="2000" dirty="0" smtClean="0">
                <a:latin typeface="+mj-lt"/>
              </a:rPr>
              <a:t> indicates </a:t>
            </a:r>
            <a:r>
              <a:rPr lang="en-US" sz="2000" dirty="0" smtClean="0">
                <a:latin typeface="+mj-lt"/>
                <a:cs typeface="Courier New" pitchFamily="49" charset="0"/>
              </a:rPr>
              <a:t>u</a:t>
            </a:r>
            <a:r>
              <a:rPr lang="en-US" sz="2000" dirty="0" smtClean="0">
                <a:latin typeface="+mj-lt"/>
              </a:rPr>
              <a:t> and </a:t>
            </a:r>
            <a:r>
              <a:rPr lang="en-US" sz="2000" dirty="0" smtClean="0">
                <a:latin typeface="+mj-lt"/>
                <a:cs typeface="Courier New" pitchFamily="49" charset="0"/>
              </a:rPr>
              <a:t>v</a:t>
            </a:r>
            <a:r>
              <a:rPr lang="en-US" sz="2000" dirty="0" smtClean="0">
                <a:latin typeface="+mj-lt"/>
              </a:rPr>
              <a:t> are in different sets</a:t>
            </a:r>
          </a:p>
          <a:p>
            <a:pPr marL="1139825" lvl="2" indent="-225425"/>
            <a:r>
              <a:rPr lang="en-US" sz="2000" dirty="0" smtClean="0">
                <a:latin typeface="+mj-lt"/>
              </a:rPr>
              <a:t> output </a:t>
            </a:r>
            <a:r>
              <a:rPr lang="en-US" sz="2000" dirty="0" smtClean="0">
                <a:latin typeface="+mj-lt"/>
                <a:cs typeface="Courier New" pitchFamily="49" charset="0"/>
              </a:rPr>
              <a:t>(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u,v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</a:p>
          <a:p>
            <a:pPr marL="1139825" lvl="2" indent="-225425"/>
            <a:r>
              <a:rPr lang="en-US" sz="2000" dirty="0" smtClean="0">
                <a:latin typeface="+mj-lt"/>
                <a:cs typeface="Courier New" pitchFamily="49" charset="0"/>
              </a:rPr>
              <a:t> union(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u,v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</a:p>
          <a:p>
            <a:pPr marL="1257300" lvl="2" indent="-457200"/>
            <a:endParaRPr lang="en-US" sz="2000" dirty="0" smtClean="0">
              <a:latin typeface="+mj-lt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+mj-lt"/>
                <a:cs typeface="Courier New" pitchFamily="49" charset="0"/>
              </a:rPr>
              <a:t>Recall invariant: </a:t>
            </a:r>
          </a:p>
          <a:p>
            <a:pPr marL="457200" indent="-457200">
              <a:buNone/>
            </a:pPr>
            <a:r>
              <a:rPr lang="en-US" sz="2400" dirty="0" smtClean="0">
                <a:latin typeface="+mj-lt"/>
                <a:cs typeface="Courier New" pitchFamily="49" charset="0"/>
              </a:rPr>
              <a:t>	u and v in same set if and only if connected in output-so-far</a:t>
            </a:r>
          </a:p>
          <a:p>
            <a:pPr marL="857250" lvl="1" indent="-457200">
              <a:buNone/>
            </a:pPr>
            <a:endParaRPr lang="en-US" sz="2000" dirty="0" smtClean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7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Kruskal's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354324" y="839449"/>
            <a:ext cx="4684745" cy="3351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Edges in sorted order: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1:  	(A,D) (C,D) (B,E) (D,E)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2:  	(A,B) (C,F) (A,C)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3:  	(E,G)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5:  	(D,G) (B,D)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6:  	(D,F)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10:	(F,G)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5416686"/>
            <a:ext cx="7794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At each step, the union/find sets are the trees in the forest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4191000"/>
            <a:ext cx="70866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Sets: 	(A) (B) (C) (D) (E) (F) (G)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lang="en-US" sz="2400" kern="0" dirty="0" smtClean="0"/>
              <a:t>Output: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74</a:t>
            </a:fld>
            <a:endParaRPr lang="en-US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809470" y="12593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2287264" y="11831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657070" y="24785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2257270" y="22499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771963" y="3317493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552670" y="18800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400270" y="28706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56" name="AutoShape 24"/>
          <p:cNvCxnSpPr>
            <a:cxnSpLocks noChangeShapeType="1"/>
            <a:stCxn id="48" idx="4"/>
            <a:endCxn id="51" idx="0"/>
          </p:cNvCxnSpPr>
          <p:nvPr/>
        </p:nvCxnSpPr>
        <p:spPr bwMode="auto">
          <a:xfrm flipH="1">
            <a:off x="847570" y="164030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57" name="AutoShape 26"/>
          <p:cNvCxnSpPr>
            <a:cxnSpLocks noChangeShapeType="1"/>
            <a:stCxn id="50" idx="2"/>
            <a:endCxn id="48" idx="6"/>
          </p:cNvCxnSpPr>
          <p:nvPr/>
        </p:nvCxnSpPr>
        <p:spPr bwMode="auto">
          <a:xfrm flipH="1">
            <a:off x="1190470" y="137360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58" name="AutoShape 32"/>
          <p:cNvCxnSpPr>
            <a:cxnSpLocks noChangeShapeType="1"/>
            <a:stCxn id="52" idx="0"/>
            <a:endCxn id="50" idx="4"/>
          </p:cNvCxnSpPr>
          <p:nvPr/>
        </p:nvCxnSpPr>
        <p:spPr bwMode="auto">
          <a:xfrm flipV="1">
            <a:off x="2447770" y="156410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1647670" y="103229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1723870" y="1651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550890" y="186890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2515850" y="178471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63" name="AutoShape 26"/>
          <p:cNvCxnSpPr>
            <a:cxnSpLocks noChangeShapeType="1"/>
            <a:stCxn id="48" idx="5"/>
            <a:endCxn id="52" idx="1"/>
          </p:cNvCxnSpPr>
          <p:nvPr/>
        </p:nvCxnSpPr>
        <p:spPr bwMode="auto">
          <a:xfrm rot="16200000" flipH="1">
            <a:off x="1363274" y="135591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64" name="AutoShape 26"/>
          <p:cNvCxnSpPr>
            <a:cxnSpLocks noChangeShapeType="1"/>
            <a:stCxn id="51" idx="6"/>
            <a:endCxn id="52" idx="2"/>
          </p:cNvCxnSpPr>
          <p:nvPr/>
        </p:nvCxnSpPr>
        <p:spPr bwMode="auto">
          <a:xfrm flipV="1">
            <a:off x="1038070" y="2440407"/>
            <a:ext cx="1219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1334764" y="220522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6" name="AutoShape 26"/>
          <p:cNvCxnSpPr>
            <a:cxnSpLocks noChangeShapeType="1"/>
            <a:stCxn id="52" idx="6"/>
            <a:endCxn id="54" idx="3"/>
          </p:cNvCxnSpPr>
          <p:nvPr/>
        </p:nvCxnSpPr>
        <p:spPr bwMode="auto">
          <a:xfrm flipV="1">
            <a:off x="2638270" y="220522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2934964" y="19533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8" name="AutoShape 32"/>
          <p:cNvCxnSpPr>
            <a:cxnSpLocks noChangeShapeType="1"/>
            <a:stCxn id="54" idx="1"/>
            <a:endCxn id="50" idx="6"/>
          </p:cNvCxnSpPr>
          <p:nvPr/>
        </p:nvCxnSpPr>
        <p:spPr bwMode="auto">
          <a:xfrm flipH="1" flipV="1">
            <a:off x="2668264" y="1373607"/>
            <a:ext cx="940202" cy="5622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3163564" y="1270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70" name="AutoShape 26"/>
          <p:cNvCxnSpPr>
            <a:cxnSpLocks noChangeShapeType="1"/>
            <a:stCxn id="51" idx="5"/>
            <a:endCxn id="53" idx="1"/>
          </p:cNvCxnSpPr>
          <p:nvPr/>
        </p:nvCxnSpPr>
        <p:spPr bwMode="auto">
          <a:xfrm>
            <a:off x="982274" y="2803711"/>
            <a:ext cx="845485" cy="569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1135312" y="310788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2" name="AutoShape 32"/>
          <p:cNvCxnSpPr>
            <a:cxnSpLocks noChangeShapeType="1"/>
            <a:stCxn id="52" idx="4"/>
            <a:endCxn id="53" idx="7"/>
          </p:cNvCxnSpPr>
          <p:nvPr/>
        </p:nvCxnSpPr>
        <p:spPr bwMode="auto">
          <a:xfrm flipH="1">
            <a:off x="2097167" y="263090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3" name="Text Box 63"/>
          <p:cNvSpPr txBox="1">
            <a:spLocks noChangeArrowheads="1"/>
          </p:cNvSpPr>
          <p:nvPr/>
        </p:nvSpPr>
        <p:spPr bwMode="auto">
          <a:xfrm>
            <a:off x="1952470" y="27507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2964944" y="24434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5" name="AutoShape 26"/>
          <p:cNvCxnSpPr>
            <a:cxnSpLocks noChangeShapeType="1"/>
            <a:stCxn id="52" idx="5"/>
            <a:endCxn id="55" idx="1"/>
          </p:cNvCxnSpPr>
          <p:nvPr/>
        </p:nvCxnSpPr>
        <p:spPr bwMode="auto">
          <a:xfrm rot="16200000" flipH="1">
            <a:off x="2843618" y="231396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76" name="AutoShape 26"/>
          <p:cNvCxnSpPr>
            <a:cxnSpLocks noChangeShapeType="1"/>
            <a:stCxn id="55" idx="0"/>
            <a:endCxn id="54" idx="4"/>
          </p:cNvCxnSpPr>
          <p:nvPr/>
        </p:nvCxnSpPr>
        <p:spPr bwMode="auto">
          <a:xfrm rot="5400000" flipH="1" flipV="1">
            <a:off x="3362170" y="248962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7" name="Text Box 63"/>
          <p:cNvSpPr txBox="1">
            <a:spLocks noChangeArrowheads="1"/>
          </p:cNvSpPr>
          <p:nvPr/>
        </p:nvSpPr>
        <p:spPr bwMode="auto">
          <a:xfrm>
            <a:off x="3673840" y="23821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53" idx="6"/>
            <a:endCxn id="55" idx="3"/>
          </p:cNvCxnSpPr>
          <p:nvPr/>
        </p:nvCxnSpPr>
        <p:spPr bwMode="auto">
          <a:xfrm flipV="1">
            <a:off x="2152963" y="319582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9" name="Text Box 63"/>
          <p:cNvSpPr txBox="1">
            <a:spLocks noChangeArrowheads="1"/>
          </p:cNvSpPr>
          <p:nvPr/>
        </p:nvSpPr>
        <p:spPr bwMode="auto">
          <a:xfrm>
            <a:off x="2477764" y="296306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4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Kruskal's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354324" y="839449"/>
            <a:ext cx="4684745" cy="3351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Edges in sorted order: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(C,D) (B,E) (D,E)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2:  	(A,B) (C,F) (A,C)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3:  	(E,G)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5:  	(D,G) (B,D)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6:  	(D,F)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10:	(F,G)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5416686"/>
            <a:ext cx="7794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At each step, the union/find sets are the trees in the forest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4191000"/>
            <a:ext cx="70866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Sets: 	(A,D) (B) (C) (E) (F) (G)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lang="en-US" sz="2400" kern="0" dirty="0" smtClean="0"/>
              <a:t>Output:	(A,D)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75</a:t>
            </a:fld>
            <a:endParaRPr lang="en-US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809470" y="12593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2287264" y="11831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657070" y="24785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2257270" y="22499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771963" y="3317493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552670" y="18800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400270" y="28706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56" name="AutoShape 24"/>
          <p:cNvCxnSpPr>
            <a:cxnSpLocks noChangeShapeType="1"/>
            <a:stCxn id="48" idx="4"/>
            <a:endCxn id="51" idx="0"/>
          </p:cNvCxnSpPr>
          <p:nvPr/>
        </p:nvCxnSpPr>
        <p:spPr bwMode="auto">
          <a:xfrm flipH="1">
            <a:off x="847570" y="164030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57" name="AutoShape 26"/>
          <p:cNvCxnSpPr>
            <a:cxnSpLocks noChangeShapeType="1"/>
            <a:stCxn id="50" idx="2"/>
            <a:endCxn id="48" idx="6"/>
          </p:cNvCxnSpPr>
          <p:nvPr/>
        </p:nvCxnSpPr>
        <p:spPr bwMode="auto">
          <a:xfrm flipH="1">
            <a:off x="1190470" y="137360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58" name="AutoShape 32"/>
          <p:cNvCxnSpPr>
            <a:cxnSpLocks noChangeShapeType="1"/>
            <a:stCxn id="52" idx="0"/>
            <a:endCxn id="50" idx="4"/>
          </p:cNvCxnSpPr>
          <p:nvPr/>
        </p:nvCxnSpPr>
        <p:spPr bwMode="auto">
          <a:xfrm flipV="1">
            <a:off x="2447770" y="156410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1647670" y="103229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1723870" y="1651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550890" y="186890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2515850" y="178471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63" name="AutoShape 26"/>
          <p:cNvCxnSpPr>
            <a:cxnSpLocks noChangeShapeType="1"/>
            <a:stCxn id="48" idx="5"/>
            <a:endCxn id="52" idx="1"/>
          </p:cNvCxnSpPr>
          <p:nvPr/>
        </p:nvCxnSpPr>
        <p:spPr bwMode="auto">
          <a:xfrm rot="16200000" flipH="1">
            <a:off x="1363274" y="135591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64" name="AutoShape 26"/>
          <p:cNvCxnSpPr>
            <a:cxnSpLocks noChangeShapeType="1"/>
            <a:stCxn id="51" idx="6"/>
            <a:endCxn id="52" idx="2"/>
          </p:cNvCxnSpPr>
          <p:nvPr/>
        </p:nvCxnSpPr>
        <p:spPr bwMode="auto">
          <a:xfrm flipV="1">
            <a:off x="1038070" y="2440407"/>
            <a:ext cx="1219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1334764" y="220522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6" name="AutoShape 26"/>
          <p:cNvCxnSpPr>
            <a:cxnSpLocks noChangeShapeType="1"/>
            <a:stCxn id="52" idx="6"/>
            <a:endCxn id="54" idx="3"/>
          </p:cNvCxnSpPr>
          <p:nvPr/>
        </p:nvCxnSpPr>
        <p:spPr bwMode="auto">
          <a:xfrm flipV="1">
            <a:off x="2638270" y="220522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2934964" y="19533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8" name="AutoShape 32"/>
          <p:cNvCxnSpPr>
            <a:cxnSpLocks noChangeShapeType="1"/>
            <a:stCxn id="54" idx="1"/>
            <a:endCxn id="50" idx="6"/>
          </p:cNvCxnSpPr>
          <p:nvPr/>
        </p:nvCxnSpPr>
        <p:spPr bwMode="auto">
          <a:xfrm flipH="1" flipV="1">
            <a:off x="2668264" y="1373607"/>
            <a:ext cx="940202" cy="5622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3163564" y="1270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70" name="AutoShape 26"/>
          <p:cNvCxnSpPr>
            <a:cxnSpLocks noChangeShapeType="1"/>
            <a:stCxn id="51" idx="5"/>
            <a:endCxn id="53" idx="1"/>
          </p:cNvCxnSpPr>
          <p:nvPr/>
        </p:nvCxnSpPr>
        <p:spPr bwMode="auto">
          <a:xfrm>
            <a:off x="982274" y="2803711"/>
            <a:ext cx="845485" cy="569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1135312" y="310788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2" name="AutoShape 32"/>
          <p:cNvCxnSpPr>
            <a:cxnSpLocks noChangeShapeType="1"/>
            <a:stCxn id="52" idx="4"/>
            <a:endCxn id="53" idx="7"/>
          </p:cNvCxnSpPr>
          <p:nvPr/>
        </p:nvCxnSpPr>
        <p:spPr bwMode="auto">
          <a:xfrm flipH="1">
            <a:off x="2097167" y="263090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3" name="Text Box 63"/>
          <p:cNvSpPr txBox="1">
            <a:spLocks noChangeArrowheads="1"/>
          </p:cNvSpPr>
          <p:nvPr/>
        </p:nvSpPr>
        <p:spPr bwMode="auto">
          <a:xfrm>
            <a:off x="1952470" y="27507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2964944" y="24434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5" name="AutoShape 26"/>
          <p:cNvCxnSpPr>
            <a:cxnSpLocks noChangeShapeType="1"/>
            <a:stCxn id="52" idx="5"/>
            <a:endCxn id="55" idx="1"/>
          </p:cNvCxnSpPr>
          <p:nvPr/>
        </p:nvCxnSpPr>
        <p:spPr bwMode="auto">
          <a:xfrm rot="16200000" flipH="1">
            <a:off x="2843618" y="231396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76" name="AutoShape 26"/>
          <p:cNvCxnSpPr>
            <a:cxnSpLocks noChangeShapeType="1"/>
            <a:stCxn id="55" idx="0"/>
            <a:endCxn id="54" idx="4"/>
          </p:cNvCxnSpPr>
          <p:nvPr/>
        </p:nvCxnSpPr>
        <p:spPr bwMode="auto">
          <a:xfrm rot="5400000" flipH="1" flipV="1">
            <a:off x="3362170" y="248962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7" name="Text Box 63"/>
          <p:cNvSpPr txBox="1">
            <a:spLocks noChangeArrowheads="1"/>
          </p:cNvSpPr>
          <p:nvPr/>
        </p:nvSpPr>
        <p:spPr bwMode="auto">
          <a:xfrm>
            <a:off x="3673840" y="23821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53" idx="6"/>
            <a:endCxn id="55" idx="3"/>
          </p:cNvCxnSpPr>
          <p:nvPr/>
        </p:nvCxnSpPr>
        <p:spPr bwMode="auto">
          <a:xfrm flipV="1">
            <a:off x="2152963" y="319582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9" name="Text Box 63"/>
          <p:cNvSpPr txBox="1">
            <a:spLocks noChangeArrowheads="1"/>
          </p:cNvSpPr>
          <p:nvPr/>
        </p:nvSpPr>
        <p:spPr bwMode="auto">
          <a:xfrm>
            <a:off x="2477764" y="296306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25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Kruskal's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354324" y="839449"/>
            <a:ext cx="4684745" cy="3351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Edges in sorted order: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(C,D)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(B,E) (D,E)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2:  	(A,B) (C,F) (A,C)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3:  	(E,G)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5:  	(D,G) (B,D)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6:  	(D,F)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10:	(F,G)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5416686"/>
            <a:ext cx="7794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At each step, the union/find sets are the trees in the forest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4191000"/>
            <a:ext cx="70866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Sets: 	(A,C,D) (B)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(F) (G)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lang="en-US" sz="2400" kern="0" dirty="0" smtClean="0"/>
              <a:t>Output:	(A,D) (C,D)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76</a:t>
            </a:fld>
            <a:endParaRPr lang="en-US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809470" y="12593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2287264" y="11831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657070" y="24785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2257270" y="22499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771963" y="3317493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552670" y="18800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400270" y="28706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56" name="AutoShape 24"/>
          <p:cNvCxnSpPr>
            <a:cxnSpLocks noChangeShapeType="1"/>
            <a:stCxn id="48" idx="4"/>
            <a:endCxn id="51" idx="0"/>
          </p:cNvCxnSpPr>
          <p:nvPr/>
        </p:nvCxnSpPr>
        <p:spPr bwMode="auto">
          <a:xfrm flipH="1">
            <a:off x="847570" y="164030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57" name="AutoShape 26"/>
          <p:cNvCxnSpPr>
            <a:cxnSpLocks noChangeShapeType="1"/>
            <a:stCxn id="50" idx="2"/>
            <a:endCxn id="48" idx="6"/>
          </p:cNvCxnSpPr>
          <p:nvPr/>
        </p:nvCxnSpPr>
        <p:spPr bwMode="auto">
          <a:xfrm flipH="1">
            <a:off x="1190470" y="137360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58" name="AutoShape 32"/>
          <p:cNvCxnSpPr>
            <a:cxnSpLocks noChangeShapeType="1"/>
            <a:stCxn id="52" idx="0"/>
            <a:endCxn id="50" idx="4"/>
          </p:cNvCxnSpPr>
          <p:nvPr/>
        </p:nvCxnSpPr>
        <p:spPr bwMode="auto">
          <a:xfrm flipV="1">
            <a:off x="2447770" y="156410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1647670" y="103229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1723870" y="1651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550890" y="186890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2515850" y="178471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63" name="AutoShape 26"/>
          <p:cNvCxnSpPr>
            <a:cxnSpLocks noChangeShapeType="1"/>
            <a:stCxn id="48" idx="5"/>
            <a:endCxn id="52" idx="1"/>
          </p:cNvCxnSpPr>
          <p:nvPr/>
        </p:nvCxnSpPr>
        <p:spPr bwMode="auto">
          <a:xfrm rot="16200000" flipH="1">
            <a:off x="1363274" y="135591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64" name="AutoShape 26"/>
          <p:cNvCxnSpPr>
            <a:cxnSpLocks noChangeShapeType="1"/>
            <a:stCxn id="51" idx="6"/>
            <a:endCxn id="52" idx="2"/>
          </p:cNvCxnSpPr>
          <p:nvPr/>
        </p:nvCxnSpPr>
        <p:spPr bwMode="auto">
          <a:xfrm flipV="1">
            <a:off x="1038070" y="244040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1334764" y="220522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6" name="AutoShape 26"/>
          <p:cNvCxnSpPr>
            <a:cxnSpLocks noChangeShapeType="1"/>
            <a:stCxn id="52" idx="6"/>
            <a:endCxn id="54" idx="3"/>
          </p:cNvCxnSpPr>
          <p:nvPr/>
        </p:nvCxnSpPr>
        <p:spPr bwMode="auto">
          <a:xfrm flipV="1">
            <a:off x="2638270" y="220522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2934964" y="19533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8" name="AutoShape 32"/>
          <p:cNvCxnSpPr>
            <a:cxnSpLocks noChangeShapeType="1"/>
            <a:stCxn id="54" idx="1"/>
            <a:endCxn id="50" idx="6"/>
          </p:cNvCxnSpPr>
          <p:nvPr/>
        </p:nvCxnSpPr>
        <p:spPr bwMode="auto">
          <a:xfrm flipH="1" flipV="1">
            <a:off x="2668264" y="1373607"/>
            <a:ext cx="940202" cy="5622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3163564" y="1270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70" name="AutoShape 26"/>
          <p:cNvCxnSpPr>
            <a:cxnSpLocks noChangeShapeType="1"/>
            <a:stCxn id="51" idx="5"/>
            <a:endCxn id="53" idx="1"/>
          </p:cNvCxnSpPr>
          <p:nvPr/>
        </p:nvCxnSpPr>
        <p:spPr bwMode="auto">
          <a:xfrm>
            <a:off x="982274" y="2803711"/>
            <a:ext cx="845485" cy="569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1135312" y="310788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2" name="AutoShape 32"/>
          <p:cNvCxnSpPr>
            <a:cxnSpLocks noChangeShapeType="1"/>
            <a:stCxn id="52" idx="4"/>
            <a:endCxn id="53" idx="7"/>
          </p:cNvCxnSpPr>
          <p:nvPr/>
        </p:nvCxnSpPr>
        <p:spPr bwMode="auto">
          <a:xfrm flipH="1">
            <a:off x="2097167" y="263090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3" name="Text Box 63"/>
          <p:cNvSpPr txBox="1">
            <a:spLocks noChangeArrowheads="1"/>
          </p:cNvSpPr>
          <p:nvPr/>
        </p:nvSpPr>
        <p:spPr bwMode="auto">
          <a:xfrm>
            <a:off x="1952470" y="27507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2964944" y="24434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5" name="AutoShape 26"/>
          <p:cNvCxnSpPr>
            <a:cxnSpLocks noChangeShapeType="1"/>
            <a:stCxn id="52" idx="5"/>
            <a:endCxn id="55" idx="1"/>
          </p:cNvCxnSpPr>
          <p:nvPr/>
        </p:nvCxnSpPr>
        <p:spPr bwMode="auto">
          <a:xfrm rot="16200000" flipH="1">
            <a:off x="2843618" y="231396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76" name="AutoShape 26"/>
          <p:cNvCxnSpPr>
            <a:cxnSpLocks noChangeShapeType="1"/>
            <a:stCxn id="55" idx="0"/>
            <a:endCxn id="54" idx="4"/>
          </p:cNvCxnSpPr>
          <p:nvPr/>
        </p:nvCxnSpPr>
        <p:spPr bwMode="auto">
          <a:xfrm rot="5400000" flipH="1" flipV="1">
            <a:off x="3362170" y="248962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7" name="Text Box 63"/>
          <p:cNvSpPr txBox="1">
            <a:spLocks noChangeArrowheads="1"/>
          </p:cNvSpPr>
          <p:nvPr/>
        </p:nvSpPr>
        <p:spPr bwMode="auto">
          <a:xfrm>
            <a:off x="3673840" y="23821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53" idx="6"/>
            <a:endCxn id="55" idx="3"/>
          </p:cNvCxnSpPr>
          <p:nvPr/>
        </p:nvCxnSpPr>
        <p:spPr bwMode="auto">
          <a:xfrm flipV="1">
            <a:off x="2152963" y="319582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9" name="Text Box 63"/>
          <p:cNvSpPr txBox="1">
            <a:spLocks noChangeArrowheads="1"/>
          </p:cNvSpPr>
          <p:nvPr/>
        </p:nvSpPr>
        <p:spPr bwMode="auto">
          <a:xfrm>
            <a:off x="2477764" y="296306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4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Kruskal's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354324" y="839449"/>
            <a:ext cx="4684745" cy="3351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Edges in sorted order: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(C,D)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(B,E)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(D,E)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2:  	(A,B) (C,F) (A,C)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3:  	(E,G)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5:  	(D,G) (B,D)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6:  	(D,F)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10:	(F,G)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5416686"/>
            <a:ext cx="7794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At each step, the union/find sets are the trees in the forest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4191000"/>
            <a:ext cx="70866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Sets: 	(A,C,D) (B,E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(F) (G)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lang="en-US" sz="2400" kern="0" dirty="0" smtClean="0"/>
              <a:t>Output:	(A,D) (C,D) (B,E)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77</a:t>
            </a:fld>
            <a:endParaRPr lang="en-US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809470" y="12593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2287264" y="11831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657070" y="24785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2257270" y="22499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771963" y="3317493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552670" y="18800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400270" y="28706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56" name="AutoShape 24"/>
          <p:cNvCxnSpPr>
            <a:cxnSpLocks noChangeShapeType="1"/>
            <a:stCxn id="48" idx="4"/>
            <a:endCxn id="51" idx="0"/>
          </p:cNvCxnSpPr>
          <p:nvPr/>
        </p:nvCxnSpPr>
        <p:spPr bwMode="auto">
          <a:xfrm flipH="1">
            <a:off x="847570" y="164030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57" name="AutoShape 26"/>
          <p:cNvCxnSpPr>
            <a:cxnSpLocks noChangeShapeType="1"/>
            <a:stCxn id="50" idx="2"/>
            <a:endCxn id="48" idx="6"/>
          </p:cNvCxnSpPr>
          <p:nvPr/>
        </p:nvCxnSpPr>
        <p:spPr bwMode="auto">
          <a:xfrm flipH="1">
            <a:off x="1190470" y="137360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58" name="AutoShape 32"/>
          <p:cNvCxnSpPr>
            <a:cxnSpLocks noChangeShapeType="1"/>
            <a:stCxn id="52" idx="0"/>
            <a:endCxn id="50" idx="4"/>
          </p:cNvCxnSpPr>
          <p:nvPr/>
        </p:nvCxnSpPr>
        <p:spPr bwMode="auto">
          <a:xfrm flipV="1">
            <a:off x="2447770" y="156410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1647670" y="103229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1723870" y="1651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550890" y="186890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2515850" y="178471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63" name="AutoShape 26"/>
          <p:cNvCxnSpPr>
            <a:cxnSpLocks noChangeShapeType="1"/>
            <a:stCxn id="48" idx="5"/>
            <a:endCxn id="52" idx="1"/>
          </p:cNvCxnSpPr>
          <p:nvPr/>
        </p:nvCxnSpPr>
        <p:spPr bwMode="auto">
          <a:xfrm rot="16200000" flipH="1">
            <a:off x="1363274" y="135591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64" name="AutoShape 26"/>
          <p:cNvCxnSpPr>
            <a:cxnSpLocks noChangeShapeType="1"/>
            <a:stCxn id="51" idx="6"/>
            <a:endCxn id="52" idx="2"/>
          </p:cNvCxnSpPr>
          <p:nvPr/>
        </p:nvCxnSpPr>
        <p:spPr bwMode="auto">
          <a:xfrm flipV="1">
            <a:off x="1038070" y="244040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1334764" y="220522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6" name="AutoShape 26"/>
          <p:cNvCxnSpPr>
            <a:cxnSpLocks noChangeShapeType="1"/>
            <a:stCxn id="52" idx="6"/>
            <a:endCxn id="54" idx="3"/>
          </p:cNvCxnSpPr>
          <p:nvPr/>
        </p:nvCxnSpPr>
        <p:spPr bwMode="auto">
          <a:xfrm flipV="1">
            <a:off x="2638270" y="220522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2934964" y="19533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8" name="AutoShape 32"/>
          <p:cNvCxnSpPr>
            <a:cxnSpLocks noChangeShapeType="1"/>
            <a:stCxn id="54" idx="1"/>
            <a:endCxn id="50" idx="6"/>
          </p:cNvCxnSpPr>
          <p:nvPr/>
        </p:nvCxnSpPr>
        <p:spPr bwMode="auto">
          <a:xfrm flipH="1" flipV="1">
            <a:off x="2668264" y="1373607"/>
            <a:ext cx="940202" cy="562209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3163564" y="1270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70" name="AutoShape 26"/>
          <p:cNvCxnSpPr>
            <a:cxnSpLocks noChangeShapeType="1"/>
            <a:stCxn id="51" idx="5"/>
            <a:endCxn id="53" idx="1"/>
          </p:cNvCxnSpPr>
          <p:nvPr/>
        </p:nvCxnSpPr>
        <p:spPr bwMode="auto">
          <a:xfrm>
            <a:off x="982274" y="2803711"/>
            <a:ext cx="845485" cy="569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1135312" y="310788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2" name="AutoShape 32"/>
          <p:cNvCxnSpPr>
            <a:cxnSpLocks noChangeShapeType="1"/>
            <a:stCxn id="52" idx="4"/>
            <a:endCxn id="53" idx="7"/>
          </p:cNvCxnSpPr>
          <p:nvPr/>
        </p:nvCxnSpPr>
        <p:spPr bwMode="auto">
          <a:xfrm flipH="1">
            <a:off x="2097167" y="263090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3" name="Text Box 63"/>
          <p:cNvSpPr txBox="1">
            <a:spLocks noChangeArrowheads="1"/>
          </p:cNvSpPr>
          <p:nvPr/>
        </p:nvSpPr>
        <p:spPr bwMode="auto">
          <a:xfrm>
            <a:off x="1952470" y="27507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2964944" y="24434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5" name="AutoShape 26"/>
          <p:cNvCxnSpPr>
            <a:cxnSpLocks noChangeShapeType="1"/>
            <a:stCxn id="52" idx="5"/>
            <a:endCxn id="55" idx="1"/>
          </p:cNvCxnSpPr>
          <p:nvPr/>
        </p:nvCxnSpPr>
        <p:spPr bwMode="auto">
          <a:xfrm rot="16200000" flipH="1">
            <a:off x="2843618" y="231396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76" name="AutoShape 26"/>
          <p:cNvCxnSpPr>
            <a:cxnSpLocks noChangeShapeType="1"/>
            <a:stCxn id="55" idx="0"/>
            <a:endCxn id="54" idx="4"/>
          </p:cNvCxnSpPr>
          <p:nvPr/>
        </p:nvCxnSpPr>
        <p:spPr bwMode="auto">
          <a:xfrm rot="5400000" flipH="1" flipV="1">
            <a:off x="3362170" y="248962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7" name="Text Box 63"/>
          <p:cNvSpPr txBox="1">
            <a:spLocks noChangeArrowheads="1"/>
          </p:cNvSpPr>
          <p:nvPr/>
        </p:nvSpPr>
        <p:spPr bwMode="auto">
          <a:xfrm>
            <a:off x="3673840" y="23821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53" idx="6"/>
            <a:endCxn id="55" idx="3"/>
          </p:cNvCxnSpPr>
          <p:nvPr/>
        </p:nvCxnSpPr>
        <p:spPr bwMode="auto">
          <a:xfrm flipV="1">
            <a:off x="2152963" y="319582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9" name="Text Box 63"/>
          <p:cNvSpPr txBox="1">
            <a:spLocks noChangeArrowheads="1"/>
          </p:cNvSpPr>
          <p:nvPr/>
        </p:nvSpPr>
        <p:spPr bwMode="auto">
          <a:xfrm>
            <a:off x="2477764" y="296306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Kruskal's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354324" y="839449"/>
            <a:ext cx="4684745" cy="3351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Edges in sorted order: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(C,D)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(B,E)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(D,E)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2:  	(A,B) (C,F) (A,C)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3:  	(E,G)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5:  	(D,G) (B,D)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6:  	(D,F)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10:	(F,G)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5416686"/>
            <a:ext cx="7794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At each step, the union/find sets are the trees in the forest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4191000"/>
            <a:ext cx="70866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Sets: 	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A,B,C,D,E)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(G)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lang="en-US" sz="2400" kern="0" dirty="0" smtClean="0"/>
              <a:t>Output:	(A,D) (C,D) (B,E) (D,E)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78</a:t>
            </a:fld>
            <a:endParaRPr lang="en-US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809470" y="12593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2287264" y="11831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657070" y="24785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2257270" y="22499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771963" y="3317493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552670" y="18800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400270" y="28706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56" name="AutoShape 24"/>
          <p:cNvCxnSpPr>
            <a:cxnSpLocks noChangeShapeType="1"/>
            <a:stCxn id="48" idx="4"/>
            <a:endCxn id="51" idx="0"/>
          </p:cNvCxnSpPr>
          <p:nvPr/>
        </p:nvCxnSpPr>
        <p:spPr bwMode="auto">
          <a:xfrm flipH="1">
            <a:off x="847570" y="164030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57" name="AutoShape 26"/>
          <p:cNvCxnSpPr>
            <a:cxnSpLocks noChangeShapeType="1"/>
            <a:stCxn id="50" idx="2"/>
            <a:endCxn id="48" idx="6"/>
          </p:cNvCxnSpPr>
          <p:nvPr/>
        </p:nvCxnSpPr>
        <p:spPr bwMode="auto">
          <a:xfrm flipH="1">
            <a:off x="1190470" y="1373607"/>
            <a:ext cx="109679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58" name="AutoShape 32"/>
          <p:cNvCxnSpPr>
            <a:cxnSpLocks noChangeShapeType="1"/>
            <a:stCxn id="52" idx="0"/>
            <a:endCxn id="50" idx="4"/>
          </p:cNvCxnSpPr>
          <p:nvPr/>
        </p:nvCxnSpPr>
        <p:spPr bwMode="auto">
          <a:xfrm flipV="1">
            <a:off x="2447770" y="156410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1647670" y="103229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2</a:t>
            </a:r>
          </a:p>
        </p:txBody>
      </p: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1723870" y="1651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550890" y="186890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2515850" y="178471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63" name="AutoShape 26"/>
          <p:cNvCxnSpPr>
            <a:cxnSpLocks noChangeShapeType="1"/>
            <a:stCxn id="48" idx="5"/>
            <a:endCxn id="52" idx="1"/>
          </p:cNvCxnSpPr>
          <p:nvPr/>
        </p:nvCxnSpPr>
        <p:spPr bwMode="auto">
          <a:xfrm rot="16200000" flipH="1">
            <a:off x="1363274" y="135591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64" name="AutoShape 26"/>
          <p:cNvCxnSpPr>
            <a:cxnSpLocks noChangeShapeType="1"/>
            <a:stCxn id="51" idx="6"/>
            <a:endCxn id="52" idx="2"/>
          </p:cNvCxnSpPr>
          <p:nvPr/>
        </p:nvCxnSpPr>
        <p:spPr bwMode="auto">
          <a:xfrm flipV="1">
            <a:off x="1038070" y="244040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1334764" y="220522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6" name="AutoShape 26"/>
          <p:cNvCxnSpPr>
            <a:cxnSpLocks noChangeShapeType="1"/>
            <a:stCxn id="52" idx="6"/>
            <a:endCxn id="54" idx="3"/>
          </p:cNvCxnSpPr>
          <p:nvPr/>
        </p:nvCxnSpPr>
        <p:spPr bwMode="auto">
          <a:xfrm flipV="1">
            <a:off x="2638270" y="2205224"/>
            <a:ext cx="970196" cy="23518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2934964" y="19533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8" name="AutoShape 32"/>
          <p:cNvCxnSpPr>
            <a:cxnSpLocks noChangeShapeType="1"/>
            <a:stCxn id="54" idx="1"/>
            <a:endCxn id="50" idx="6"/>
          </p:cNvCxnSpPr>
          <p:nvPr/>
        </p:nvCxnSpPr>
        <p:spPr bwMode="auto">
          <a:xfrm flipH="1" flipV="1">
            <a:off x="2668264" y="1373607"/>
            <a:ext cx="940202" cy="562209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3163564" y="1270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70" name="AutoShape 26"/>
          <p:cNvCxnSpPr>
            <a:cxnSpLocks noChangeShapeType="1"/>
            <a:stCxn id="51" idx="5"/>
            <a:endCxn id="53" idx="1"/>
          </p:cNvCxnSpPr>
          <p:nvPr/>
        </p:nvCxnSpPr>
        <p:spPr bwMode="auto">
          <a:xfrm>
            <a:off x="982274" y="2803711"/>
            <a:ext cx="845485" cy="569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1135312" y="310788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2" name="AutoShape 32"/>
          <p:cNvCxnSpPr>
            <a:cxnSpLocks noChangeShapeType="1"/>
            <a:stCxn id="52" idx="4"/>
            <a:endCxn id="53" idx="7"/>
          </p:cNvCxnSpPr>
          <p:nvPr/>
        </p:nvCxnSpPr>
        <p:spPr bwMode="auto">
          <a:xfrm flipH="1">
            <a:off x="2097167" y="263090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3" name="Text Box 63"/>
          <p:cNvSpPr txBox="1">
            <a:spLocks noChangeArrowheads="1"/>
          </p:cNvSpPr>
          <p:nvPr/>
        </p:nvSpPr>
        <p:spPr bwMode="auto">
          <a:xfrm>
            <a:off x="1952470" y="27507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2964944" y="24434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5" name="AutoShape 26"/>
          <p:cNvCxnSpPr>
            <a:cxnSpLocks noChangeShapeType="1"/>
            <a:stCxn id="52" idx="5"/>
            <a:endCxn id="55" idx="1"/>
          </p:cNvCxnSpPr>
          <p:nvPr/>
        </p:nvCxnSpPr>
        <p:spPr bwMode="auto">
          <a:xfrm rot="16200000" flipH="1">
            <a:off x="2843618" y="231396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76" name="AutoShape 26"/>
          <p:cNvCxnSpPr>
            <a:cxnSpLocks noChangeShapeType="1"/>
            <a:stCxn id="55" idx="0"/>
            <a:endCxn id="54" idx="4"/>
          </p:cNvCxnSpPr>
          <p:nvPr/>
        </p:nvCxnSpPr>
        <p:spPr bwMode="auto">
          <a:xfrm rot="5400000" flipH="1" flipV="1">
            <a:off x="3362170" y="248962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7" name="Text Box 63"/>
          <p:cNvSpPr txBox="1">
            <a:spLocks noChangeArrowheads="1"/>
          </p:cNvSpPr>
          <p:nvPr/>
        </p:nvSpPr>
        <p:spPr bwMode="auto">
          <a:xfrm>
            <a:off x="3673840" y="23821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53" idx="6"/>
            <a:endCxn id="55" idx="3"/>
          </p:cNvCxnSpPr>
          <p:nvPr/>
        </p:nvCxnSpPr>
        <p:spPr bwMode="auto">
          <a:xfrm flipV="1">
            <a:off x="2152963" y="319582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9" name="Text Box 63"/>
          <p:cNvSpPr txBox="1">
            <a:spLocks noChangeArrowheads="1"/>
          </p:cNvSpPr>
          <p:nvPr/>
        </p:nvSpPr>
        <p:spPr bwMode="auto">
          <a:xfrm>
            <a:off x="2477764" y="296306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7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Kruskal's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354324" y="839449"/>
            <a:ext cx="4684745" cy="3351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Edges in sorted order: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(C,D)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(B,E)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(D,E)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2: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(A,B)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(C,F) (A,C)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3:  	(E,G)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5:  	(D,G) (B,D)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6:  	(D,F)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10:	(F,G)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5416686"/>
            <a:ext cx="7794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At each step, the union/find sets are the trees in the forest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4191000"/>
            <a:ext cx="70866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Sets: 	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A,B,C,D,E)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(G)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lang="en-US" sz="2400" kern="0" dirty="0" smtClean="0"/>
              <a:t>Output:	(A,D) (C,D) (B,E) (D,E)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79</a:t>
            </a:fld>
            <a:endParaRPr lang="en-US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809470" y="12593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2287264" y="11831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657070" y="24785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2257270" y="22499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771963" y="3317493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552670" y="18800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400270" y="28706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56" name="AutoShape 24"/>
          <p:cNvCxnSpPr>
            <a:cxnSpLocks noChangeShapeType="1"/>
            <a:stCxn id="48" idx="4"/>
            <a:endCxn id="51" idx="0"/>
          </p:cNvCxnSpPr>
          <p:nvPr/>
        </p:nvCxnSpPr>
        <p:spPr bwMode="auto">
          <a:xfrm flipH="1">
            <a:off x="847570" y="164030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58" name="AutoShape 32"/>
          <p:cNvCxnSpPr>
            <a:cxnSpLocks noChangeShapeType="1"/>
            <a:stCxn id="52" idx="0"/>
            <a:endCxn id="50" idx="4"/>
          </p:cNvCxnSpPr>
          <p:nvPr/>
        </p:nvCxnSpPr>
        <p:spPr bwMode="auto">
          <a:xfrm flipV="1">
            <a:off x="2447770" y="156410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1723870" y="1651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550890" y="186890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2515850" y="178471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63" name="AutoShape 26"/>
          <p:cNvCxnSpPr>
            <a:cxnSpLocks noChangeShapeType="1"/>
            <a:stCxn id="48" idx="5"/>
            <a:endCxn id="52" idx="1"/>
          </p:cNvCxnSpPr>
          <p:nvPr/>
        </p:nvCxnSpPr>
        <p:spPr bwMode="auto">
          <a:xfrm rot="16200000" flipH="1">
            <a:off x="1363274" y="135591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64" name="AutoShape 26"/>
          <p:cNvCxnSpPr>
            <a:cxnSpLocks noChangeShapeType="1"/>
            <a:stCxn id="51" idx="6"/>
            <a:endCxn id="52" idx="2"/>
          </p:cNvCxnSpPr>
          <p:nvPr/>
        </p:nvCxnSpPr>
        <p:spPr bwMode="auto">
          <a:xfrm flipV="1">
            <a:off x="1038070" y="244040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1334764" y="220522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6" name="AutoShape 26"/>
          <p:cNvCxnSpPr>
            <a:cxnSpLocks noChangeShapeType="1"/>
            <a:stCxn id="52" idx="6"/>
            <a:endCxn id="54" idx="3"/>
          </p:cNvCxnSpPr>
          <p:nvPr/>
        </p:nvCxnSpPr>
        <p:spPr bwMode="auto">
          <a:xfrm flipV="1">
            <a:off x="2638270" y="2205224"/>
            <a:ext cx="970196" cy="23518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2934964" y="19533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8" name="AutoShape 32"/>
          <p:cNvCxnSpPr>
            <a:cxnSpLocks noChangeShapeType="1"/>
            <a:stCxn id="54" idx="1"/>
            <a:endCxn id="50" idx="6"/>
          </p:cNvCxnSpPr>
          <p:nvPr/>
        </p:nvCxnSpPr>
        <p:spPr bwMode="auto">
          <a:xfrm flipH="1" flipV="1">
            <a:off x="2668264" y="1373607"/>
            <a:ext cx="940202" cy="562209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3163564" y="1270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70" name="AutoShape 26"/>
          <p:cNvCxnSpPr>
            <a:cxnSpLocks noChangeShapeType="1"/>
            <a:stCxn id="51" idx="5"/>
            <a:endCxn id="53" idx="1"/>
          </p:cNvCxnSpPr>
          <p:nvPr/>
        </p:nvCxnSpPr>
        <p:spPr bwMode="auto">
          <a:xfrm>
            <a:off x="982274" y="2803711"/>
            <a:ext cx="845485" cy="569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1135312" y="310788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2" name="AutoShape 32"/>
          <p:cNvCxnSpPr>
            <a:cxnSpLocks noChangeShapeType="1"/>
            <a:stCxn id="52" idx="4"/>
            <a:endCxn id="53" idx="7"/>
          </p:cNvCxnSpPr>
          <p:nvPr/>
        </p:nvCxnSpPr>
        <p:spPr bwMode="auto">
          <a:xfrm flipH="1">
            <a:off x="2097167" y="263090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3" name="Text Box 63"/>
          <p:cNvSpPr txBox="1">
            <a:spLocks noChangeArrowheads="1"/>
          </p:cNvSpPr>
          <p:nvPr/>
        </p:nvSpPr>
        <p:spPr bwMode="auto">
          <a:xfrm>
            <a:off x="1952470" y="27507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2964944" y="24434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5" name="AutoShape 26"/>
          <p:cNvCxnSpPr>
            <a:cxnSpLocks noChangeShapeType="1"/>
            <a:stCxn id="52" idx="5"/>
            <a:endCxn id="55" idx="1"/>
          </p:cNvCxnSpPr>
          <p:nvPr/>
        </p:nvCxnSpPr>
        <p:spPr bwMode="auto">
          <a:xfrm rot="16200000" flipH="1">
            <a:off x="2843618" y="231396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76" name="AutoShape 26"/>
          <p:cNvCxnSpPr>
            <a:cxnSpLocks noChangeShapeType="1"/>
            <a:stCxn id="55" idx="0"/>
            <a:endCxn id="54" idx="4"/>
          </p:cNvCxnSpPr>
          <p:nvPr/>
        </p:nvCxnSpPr>
        <p:spPr bwMode="auto">
          <a:xfrm rot="5400000" flipH="1" flipV="1">
            <a:off x="3362170" y="248962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7" name="Text Box 63"/>
          <p:cNvSpPr txBox="1">
            <a:spLocks noChangeArrowheads="1"/>
          </p:cNvSpPr>
          <p:nvPr/>
        </p:nvSpPr>
        <p:spPr bwMode="auto">
          <a:xfrm>
            <a:off x="3673840" y="23821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53" idx="6"/>
            <a:endCxn id="55" idx="3"/>
          </p:cNvCxnSpPr>
          <p:nvPr/>
        </p:nvCxnSpPr>
        <p:spPr bwMode="auto">
          <a:xfrm flipV="1">
            <a:off x="2152963" y="319582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9" name="Text Box 63"/>
          <p:cNvSpPr txBox="1">
            <a:spLocks noChangeArrowheads="1"/>
          </p:cNvSpPr>
          <p:nvPr/>
        </p:nvSpPr>
        <p:spPr bwMode="auto">
          <a:xfrm>
            <a:off x="2477764" y="296306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3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Maze?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get from any room to any other room (connected)</a:t>
            </a:r>
            <a:endParaRPr lang="en-US" dirty="0"/>
          </a:p>
          <a:p>
            <a:r>
              <a:rPr lang="en-US" dirty="0" smtClean="0"/>
              <a:t>There is just </a:t>
            </a:r>
            <a:r>
              <a:rPr lang="en-US" dirty="0"/>
              <a:t>one </a:t>
            </a:r>
            <a:r>
              <a:rPr lang="en-US" dirty="0" smtClean="0"/>
              <a:t>simple path </a:t>
            </a:r>
            <a:r>
              <a:rPr lang="en-US" dirty="0"/>
              <a:t>between any two </a:t>
            </a:r>
            <a:r>
              <a:rPr lang="en-US" dirty="0" smtClean="0"/>
              <a:t>rooms (no loops)</a:t>
            </a:r>
            <a:endParaRPr lang="en-US" dirty="0"/>
          </a:p>
          <a:p>
            <a:r>
              <a:rPr lang="en-US" dirty="0" smtClean="0"/>
              <a:t>The maze is not a simple pattern (random)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Kruskal's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354324" y="839449"/>
            <a:ext cx="4684745" cy="3351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Edges in sorted order: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(C,D)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(B,E)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(D,E)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2: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(A,B)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(C,F)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(A,C)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3:  	(E,G)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5:  	(D,G) (B,D)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6:  	(D,F)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10:	(F,G)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5416686"/>
            <a:ext cx="7794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At each step, the union/find sets are the trees in the forest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4191000"/>
            <a:ext cx="70866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Sets: 	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A,B,C,D,E,F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(G)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lang="en-US" sz="2400" kern="0" dirty="0" smtClean="0"/>
              <a:t>Output:	(A,D) (C,D) (B,E) (D,E) (C,F)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80</a:t>
            </a:fld>
            <a:endParaRPr lang="en-US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809470" y="12593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2287264" y="11831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657070" y="24785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2257270" y="22499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771963" y="3317493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552670" y="18800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400270" y="28706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56" name="AutoShape 24"/>
          <p:cNvCxnSpPr>
            <a:cxnSpLocks noChangeShapeType="1"/>
            <a:stCxn id="48" idx="4"/>
            <a:endCxn id="51" idx="0"/>
          </p:cNvCxnSpPr>
          <p:nvPr/>
        </p:nvCxnSpPr>
        <p:spPr bwMode="auto">
          <a:xfrm flipH="1">
            <a:off x="847570" y="1640307"/>
            <a:ext cx="152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58" name="AutoShape 32"/>
          <p:cNvCxnSpPr>
            <a:cxnSpLocks noChangeShapeType="1"/>
            <a:stCxn id="52" idx="0"/>
            <a:endCxn id="50" idx="4"/>
          </p:cNvCxnSpPr>
          <p:nvPr/>
        </p:nvCxnSpPr>
        <p:spPr bwMode="auto">
          <a:xfrm flipV="1">
            <a:off x="2447770" y="156410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1723870" y="1651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550890" y="1868907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2515850" y="178471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63" name="AutoShape 26"/>
          <p:cNvCxnSpPr>
            <a:cxnSpLocks noChangeShapeType="1"/>
            <a:stCxn id="48" idx="5"/>
            <a:endCxn id="52" idx="1"/>
          </p:cNvCxnSpPr>
          <p:nvPr/>
        </p:nvCxnSpPr>
        <p:spPr bwMode="auto">
          <a:xfrm rot="16200000" flipH="1">
            <a:off x="1363274" y="135591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64" name="AutoShape 26"/>
          <p:cNvCxnSpPr>
            <a:cxnSpLocks noChangeShapeType="1"/>
            <a:stCxn id="51" idx="6"/>
            <a:endCxn id="52" idx="2"/>
          </p:cNvCxnSpPr>
          <p:nvPr/>
        </p:nvCxnSpPr>
        <p:spPr bwMode="auto">
          <a:xfrm flipV="1">
            <a:off x="1038070" y="244040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1334764" y="220522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6" name="AutoShape 26"/>
          <p:cNvCxnSpPr>
            <a:cxnSpLocks noChangeShapeType="1"/>
            <a:stCxn id="52" idx="6"/>
            <a:endCxn id="54" idx="3"/>
          </p:cNvCxnSpPr>
          <p:nvPr/>
        </p:nvCxnSpPr>
        <p:spPr bwMode="auto">
          <a:xfrm flipV="1">
            <a:off x="2638270" y="2205224"/>
            <a:ext cx="970196" cy="23518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2934964" y="19533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8" name="AutoShape 32"/>
          <p:cNvCxnSpPr>
            <a:cxnSpLocks noChangeShapeType="1"/>
            <a:stCxn id="54" idx="1"/>
            <a:endCxn id="50" idx="6"/>
          </p:cNvCxnSpPr>
          <p:nvPr/>
        </p:nvCxnSpPr>
        <p:spPr bwMode="auto">
          <a:xfrm flipH="1" flipV="1">
            <a:off x="2668264" y="1373607"/>
            <a:ext cx="940202" cy="562209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3163564" y="1270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70" name="AutoShape 26"/>
          <p:cNvCxnSpPr>
            <a:cxnSpLocks noChangeShapeType="1"/>
            <a:stCxn id="51" idx="5"/>
            <a:endCxn id="53" idx="1"/>
          </p:cNvCxnSpPr>
          <p:nvPr/>
        </p:nvCxnSpPr>
        <p:spPr bwMode="auto">
          <a:xfrm>
            <a:off x="982274" y="2803711"/>
            <a:ext cx="845485" cy="56957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1135312" y="310788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2" name="AutoShape 32"/>
          <p:cNvCxnSpPr>
            <a:cxnSpLocks noChangeShapeType="1"/>
            <a:stCxn id="52" idx="4"/>
            <a:endCxn id="53" idx="7"/>
          </p:cNvCxnSpPr>
          <p:nvPr/>
        </p:nvCxnSpPr>
        <p:spPr bwMode="auto">
          <a:xfrm flipH="1">
            <a:off x="2097167" y="263090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3" name="Text Box 63"/>
          <p:cNvSpPr txBox="1">
            <a:spLocks noChangeArrowheads="1"/>
          </p:cNvSpPr>
          <p:nvPr/>
        </p:nvSpPr>
        <p:spPr bwMode="auto">
          <a:xfrm>
            <a:off x="1952470" y="27507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2964944" y="24434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5" name="AutoShape 26"/>
          <p:cNvCxnSpPr>
            <a:cxnSpLocks noChangeShapeType="1"/>
            <a:stCxn id="52" idx="5"/>
            <a:endCxn id="55" idx="1"/>
          </p:cNvCxnSpPr>
          <p:nvPr/>
        </p:nvCxnSpPr>
        <p:spPr bwMode="auto">
          <a:xfrm rot="16200000" flipH="1">
            <a:off x="2843618" y="231396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76" name="AutoShape 26"/>
          <p:cNvCxnSpPr>
            <a:cxnSpLocks noChangeShapeType="1"/>
            <a:stCxn id="55" idx="0"/>
            <a:endCxn id="54" idx="4"/>
          </p:cNvCxnSpPr>
          <p:nvPr/>
        </p:nvCxnSpPr>
        <p:spPr bwMode="auto">
          <a:xfrm rot="5400000" flipH="1" flipV="1">
            <a:off x="3362170" y="248962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7" name="Text Box 63"/>
          <p:cNvSpPr txBox="1">
            <a:spLocks noChangeArrowheads="1"/>
          </p:cNvSpPr>
          <p:nvPr/>
        </p:nvSpPr>
        <p:spPr bwMode="auto">
          <a:xfrm>
            <a:off x="3673840" y="23821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53" idx="6"/>
            <a:endCxn id="55" idx="3"/>
          </p:cNvCxnSpPr>
          <p:nvPr/>
        </p:nvCxnSpPr>
        <p:spPr bwMode="auto">
          <a:xfrm flipV="1">
            <a:off x="2152963" y="319582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9" name="Text Box 63"/>
          <p:cNvSpPr txBox="1">
            <a:spLocks noChangeArrowheads="1"/>
          </p:cNvSpPr>
          <p:nvPr/>
        </p:nvSpPr>
        <p:spPr bwMode="auto">
          <a:xfrm>
            <a:off x="2477764" y="296306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1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Kruskal's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354324" y="839449"/>
            <a:ext cx="4684745" cy="3351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Edges in sorted order: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(C,D)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(B,E)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(D,E)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2: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(A,B)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(C,F)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(A,C)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3:  	(E,G)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5:  	(D,G) (B,D)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6:  	(D,F)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10:	(F,G)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5416686"/>
            <a:ext cx="7794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At each step, the union/find sets are the trees in the forest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4191000"/>
            <a:ext cx="70866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Sets: 	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A,B,C,D,E,F) 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lang="en-US" sz="2400" kern="0" dirty="0" smtClean="0"/>
              <a:t>Output:	(A,D) (C,D) (B,E) (D,E) (C,F)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81</a:t>
            </a:fld>
            <a:endParaRPr lang="en-US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809470" y="12593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2287264" y="11831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657070" y="24785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2257270" y="22499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771963" y="3317493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552670" y="18800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400270" y="28706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58" name="AutoShape 32"/>
          <p:cNvCxnSpPr>
            <a:cxnSpLocks noChangeShapeType="1"/>
            <a:stCxn id="52" idx="0"/>
            <a:endCxn id="50" idx="4"/>
          </p:cNvCxnSpPr>
          <p:nvPr/>
        </p:nvCxnSpPr>
        <p:spPr bwMode="auto">
          <a:xfrm flipV="1">
            <a:off x="2447770" y="156410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1723870" y="1651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2515850" y="178471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63" name="AutoShape 26"/>
          <p:cNvCxnSpPr>
            <a:cxnSpLocks noChangeShapeType="1"/>
            <a:stCxn id="48" idx="5"/>
            <a:endCxn id="52" idx="1"/>
          </p:cNvCxnSpPr>
          <p:nvPr/>
        </p:nvCxnSpPr>
        <p:spPr bwMode="auto">
          <a:xfrm rot="16200000" flipH="1">
            <a:off x="1363274" y="135591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64" name="AutoShape 26"/>
          <p:cNvCxnSpPr>
            <a:cxnSpLocks noChangeShapeType="1"/>
            <a:stCxn id="51" idx="6"/>
            <a:endCxn id="52" idx="2"/>
          </p:cNvCxnSpPr>
          <p:nvPr/>
        </p:nvCxnSpPr>
        <p:spPr bwMode="auto">
          <a:xfrm flipV="1">
            <a:off x="1038070" y="244040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1334764" y="220522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6" name="AutoShape 26"/>
          <p:cNvCxnSpPr>
            <a:cxnSpLocks noChangeShapeType="1"/>
            <a:stCxn id="52" idx="6"/>
            <a:endCxn id="54" idx="3"/>
          </p:cNvCxnSpPr>
          <p:nvPr/>
        </p:nvCxnSpPr>
        <p:spPr bwMode="auto">
          <a:xfrm flipV="1">
            <a:off x="2638270" y="2205224"/>
            <a:ext cx="970196" cy="23518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2934964" y="19533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8" name="AutoShape 32"/>
          <p:cNvCxnSpPr>
            <a:cxnSpLocks noChangeShapeType="1"/>
            <a:stCxn id="54" idx="1"/>
            <a:endCxn id="50" idx="6"/>
          </p:cNvCxnSpPr>
          <p:nvPr/>
        </p:nvCxnSpPr>
        <p:spPr bwMode="auto">
          <a:xfrm flipH="1" flipV="1">
            <a:off x="2668264" y="1373607"/>
            <a:ext cx="940202" cy="562209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3163564" y="1270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70" name="AutoShape 26"/>
          <p:cNvCxnSpPr>
            <a:cxnSpLocks noChangeShapeType="1"/>
            <a:stCxn id="51" idx="5"/>
            <a:endCxn id="53" idx="1"/>
          </p:cNvCxnSpPr>
          <p:nvPr/>
        </p:nvCxnSpPr>
        <p:spPr bwMode="auto">
          <a:xfrm>
            <a:off x="982274" y="2803711"/>
            <a:ext cx="845485" cy="56957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1135312" y="310788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2" name="AutoShape 32"/>
          <p:cNvCxnSpPr>
            <a:cxnSpLocks noChangeShapeType="1"/>
            <a:stCxn id="52" idx="4"/>
            <a:endCxn id="53" idx="7"/>
          </p:cNvCxnSpPr>
          <p:nvPr/>
        </p:nvCxnSpPr>
        <p:spPr bwMode="auto">
          <a:xfrm flipH="1">
            <a:off x="2097167" y="263090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3" name="Text Box 63"/>
          <p:cNvSpPr txBox="1">
            <a:spLocks noChangeArrowheads="1"/>
          </p:cNvSpPr>
          <p:nvPr/>
        </p:nvSpPr>
        <p:spPr bwMode="auto">
          <a:xfrm>
            <a:off x="1952470" y="27507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2964944" y="24434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5" name="AutoShape 26"/>
          <p:cNvCxnSpPr>
            <a:cxnSpLocks noChangeShapeType="1"/>
            <a:stCxn id="52" idx="5"/>
            <a:endCxn id="55" idx="1"/>
          </p:cNvCxnSpPr>
          <p:nvPr/>
        </p:nvCxnSpPr>
        <p:spPr bwMode="auto">
          <a:xfrm rot="16200000" flipH="1">
            <a:off x="2843618" y="231396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76" name="AutoShape 26"/>
          <p:cNvCxnSpPr>
            <a:cxnSpLocks noChangeShapeType="1"/>
            <a:stCxn id="55" idx="0"/>
            <a:endCxn id="54" idx="4"/>
          </p:cNvCxnSpPr>
          <p:nvPr/>
        </p:nvCxnSpPr>
        <p:spPr bwMode="auto">
          <a:xfrm rot="5400000" flipH="1" flipV="1">
            <a:off x="3362170" y="248962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7" name="Text Box 63"/>
          <p:cNvSpPr txBox="1">
            <a:spLocks noChangeArrowheads="1"/>
          </p:cNvSpPr>
          <p:nvPr/>
        </p:nvSpPr>
        <p:spPr bwMode="auto">
          <a:xfrm>
            <a:off x="3673840" y="23821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53" idx="6"/>
            <a:endCxn id="55" idx="3"/>
          </p:cNvCxnSpPr>
          <p:nvPr/>
        </p:nvCxnSpPr>
        <p:spPr bwMode="auto">
          <a:xfrm flipV="1">
            <a:off x="2152963" y="319582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9" name="Text Box 63"/>
          <p:cNvSpPr txBox="1">
            <a:spLocks noChangeArrowheads="1"/>
          </p:cNvSpPr>
          <p:nvPr/>
        </p:nvSpPr>
        <p:spPr bwMode="auto">
          <a:xfrm>
            <a:off x="2477764" y="296306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9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Kruskal's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354324" y="839449"/>
            <a:ext cx="4684745" cy="3351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Edges in sorted order: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(C,D)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(B,E)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(D,E)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2: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(A,B)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(C,F)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(A,C)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3:  	</a:t>
            </a:r>
            <a:r>
              <a:rPr lang="en-US" sz="2400" strike="sngStrike" dirty="0" smtClean="0">
                <a:solidFill>
                  <a:schemeClr val="bg1">
                    <a:lumMod val="75000"/>
                  </a:schemeClr>
                </a:solidFill>
              </a:rPr>
              <a:t>(E,G)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5:  	(D,G) (B,D)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6:  	(D,F)</a:t>
            </a:r>
          </a:p>
          <a:p>
            <a:pPr marL="465138" indent="-465138">
              <a:buNone/>
              <a:tabLst>
                <a:tab pos="630238" algn="l"/>
              </a:tabLst>
            </a:pPr>
            <a:r>
              <a:rPr lang="en-US" sz="2400" dirty="0" smtClean="0"/>
              <a:t>10:	(F,G)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5416686"/>
            <a:ext cx="7794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At each step, the union/find sets are the trees in the forest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4191000"/>
            <a:ext cx="70866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Sets: 	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A,B,C,D,E,F,G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9213" algn="l"/>
              </a:tabLst>
              <a:defRPr/>
            </a:pPr>
            <a:r>
              <a:rPr lang="en-US" sz="2400" kern="0" dirty="0" smtClean="0"/>
              <a:t>Output:	(A,D) (C,D) (B,E) (D,E) (C,F) (E,G)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82</a:t>
            </a:fld>
            <a:endParaRPr lang="en-US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809470" y="12593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2287264" y="11831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657070" y="24785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2257270" y="224990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771963" y="3317493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552670" y="18800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400270" y="287062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58" name="AutoShape 32"/>
          <p:cNvCxnSpPr>
            <a:cxnSpLocks noChangeShapeType="1"/>
            <a:stCxn id="52" idx="0"/>
            <a:endCxn id="50" idx="4"/>
          </p:cNvCxnSpPr>
          <p:nvPr/>
        </p:nvCxnSpPr>
        <p:spPr bwMode="auto">
          <a:xfrm flipV="1">
            <a:off x="2447770" y="1564107"/>
            <a:ext cx="29994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1723870" y="1651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2515850" y="178471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63" name="AutoShape 26"/>
          <p:cNvCxnSpPr>
            <a:cxnSpLocks noChangeShapeType="1"/>
            <a:stCxn id="48" idx="5"/>
            <a:endCxn id="52" idx="1"/>
          </p:cNvCxnSpPr>
          <p:nvPr/>
        </p:nvCxnSpPr>
        <p:spPr bwMode="auto">
          <a:xfrm rot="16200000" flipH="1">
            <a:off x="1363274" y="1355911"/>
            <a:ext cx="721192" cy="11783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cxnSp>
        <p:nvCxnSpPr>
          <p:cNvPr id="64" name="AutoShape 26"/>
          <p:cNvCxnSpPr>
            <a:cxnSpLocks noChangeShapeType="1"/>
            <a:stCxn id="51" idx="6"/>
            <a:endCxn id="52" idx="2"/>
          </p:cNvCxnSpPr>
          <p:nvPr/>
        </p:nvCxnSpPr>
        <p:spPr bwMode="auto">
          <a:xfrm flipV="1">
            <a:off x="1038070" y="2440407"/>
            <a:ext cx="1219200" cy="2286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1334764" y="2205224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6" name="AutoShape 26"/>
          <p:cNvCxnSpPr>
            <a:cxnSpLocks noChangeShapeType="1"/>
            <a:stCxn id="52" idx="6"/>
            <a:endCxn id="54" idx="3"/>
          </p:cNvCxnSpPr>
          <p:nvPr/>
        </p:nvCxnSpPr>
        <p:spPr bwMode="auto">
          <a:xfrm flipV="1">
            <a:off x="2638270" y="2205224"/>
            <a:ext cx="970196" cy="23518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2934964" y="19533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68" name="AutoShape 32"/>
          <p:cNvCxnSpPr>
            <a:cxnSpLocks noChangeShapeType="1"/>
            <a:stCxn id="54" idx="1"/>
            <a:endCxn id="50" idx="6"/>
          </p:cNvCxnSpPr>
          <p:nvPr/>
        </p:nvCxnSpPr>
        <p:spPr bwMode="auto">
          <a:xfrm flipH="1" flipV="1">
            <a:off x="2668264" y="1373607"/>
            <a:ext cx="940202" cy="562209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3163564" y="127042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1</a:t>
            </a:r>
          </a:p>
        </p:txBody>
      </p:sp>
      <p:cxnSp>
        <p:nvCxnSpPr>
          <p:cNvPr id="70" name="AutoShape 26"/>
          <p:cNvCxnSpPr>
            <a:cxnSpLocks noChangeShapeType="1"/>
            <a:stCxn id="51" idx="5"/>
            <a:endCxn id="53" idx="1"/>
          </p:cNvCxnSpPr>
          <p:nvPr/>
        </p:nvCxnSpPr>
        <p:spPr bwMode="auto">
          <a:xfrm>
            <a:off x="982274" y="2803711"/>
            <a:ext cx="845485" cy="56957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1135312" y="310788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2" name="AutoShape 32"/>
          <p:cNvCxnSpPr>
            <a:cxnSpLocks noChangeShapeType="1"/>
            <a:stCxn id="52" idx="4"/>
            <a:endCxn id="53" idx="7"/>
          </p:cNvCxnSpPr>
          <p:nvPr/>
        </p:nvCxnSpPr>
        <p:spPr bwMode="auto">
          <a:xfrm flipH="1">
            <a:off x="2097167" y="2630907"/>
            <a:ext cx="350603" cy="7423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3" name="Text Box 63"/>
          <p:cNvSpPr txBox="1">
            <a:spLocks noChangeArrowheads="1"/>
          </p:cNvSpPr>
          <p:nvPr/>
        </p:nvSpPr>
        <p:spPr bwMode="auto">
          <a:xfrm>
            <a:off x="1952470" y="2750763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6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2964944" y="24434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5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5" name="AutoShape 26"/>
          <p:cNvCxnSpPr>
            <a:cxnSpLocks noChangeShapeType="1"/>
            <a:stCxn id="52" idx="5"/>
            <a:endCxn id="55" idx="1"/>
          </p:cNvCxnSpPr>
          <p:nvPr/>
        </p:nvCxnSpPr>
        <p:spPr bwMode="auto">
          <a:xfrm rot="16200000" flipH="1">
            <a:off x="2843618" y="231396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76" name="AutoShape 26"/>
          <p:cNvCxnSpPr>
            <a:cxnSpLocks noChangeShapeType="1"/>
            <a:stCxn id="55" idx="0"/>
            <a:endCxn id="54" idx="4"/>
          </p:cNvCxnSpPr>
          <p:nvPr/>
        </p:nvCxnSpPr>
        <p:spPr bwMode="auto">
          <a:xfrm rot="5400000" flipH="1" flipV="1">
            <a:off x="3362170" y="2489620"/>
            <a:ext cx="609600" cy="1524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med" len="med"/>
          </a:ln>
        </p:spPr>
      </p:cxnSp>
      <p:sp>
        <p:nvSpPr>
          <p:cNvPr id="77" name="Text Box 63"/>
          <p:cNvSpPr txBox="1">
            <a:spLocks noChangeArrowheads="1"/>
          </p:cNvSpPr>
          <p:nvPr/>
        </p:nvSpPr>
        <p:spPr bwMode="auto">
          <a:xfrm>
            <a:off x="3673840" y="238219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</a:t>
            </a:r>
            <a:endParaRPr lang="en-US" sz="2000" dirty="0">
              <a:latin typeface="Verdana" pitchFamily="34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53" idx="6"/>
            <a:endCxn id="55" idx="3"/>
          </p:cNvCxnSpPr>
          <p:nvPr/>
        </p:nvCxnSpPr>
        <p:spPr bwMode="auto">
          <a:xfrm flipV="1">
            <a:off x="2152963" y="3195824"/>
            <a:ext cx="1303103" cy="3121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79" name="Text Box 63"/>
          <p:cNvSpPr txBox="1">
            <a:spLocks noChangeArrowheads="1"/>
          </p:cNvSpPr>
          <p:nvPr/>
        </p:nvSpPr>
        <p:spPr bwMode="auto">
          <a:xfrm>
            <a:off x="2477764" y="296306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10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59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Kruskal's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Correctness: </a:t>
            </a:r>
            <a:r>
              <a:rPr lang="en-US" dirty="0"/>
              <a:t>I</a:t>
            </a:r>
            <a:r>
              <a:rPr lang="en-US" dirty="0" smtClean="0"/>
              <a:t>t is a spanning tree</a:t>
            </a:r>
          </a:p>
          <a:p>
            <a:r>
              <a:rPr lang="en-US" sz="2800" dirty="0" smtClean="0"/>
              <a:t>When </a:t>
            </a:r>
            <a:r>
              <a:rPr lang="en-US" sz="2800" dirty="0"/>
              <a:t>we add an edge, it adds a vertex to the </a:t>
            </a:r>
            <a:r>
              <a:rPr lang="en-US" sz="2800" dirty="0" smtClean="0"/>
              <a:t>tree (</a:t>
            </a:r>
            <a:r>
              <a:rPr lang="en-US" sz="2800" dirty="0"/>
              <a:t>or else it would have created a cycle)</a:t>
            </a:r>
          </a:p>
          <a:p>
            <a:r>
              <a:rPr lang="en-US" sz="2800" dirty="0"/>
              <a:t>The graph is connected, we consider all </a:t>
            </a:r>
            <a:r>
              <a:rPr lang="en-US" sz="2800" dirty="0" smtClean="0"/>
              <a:t>edges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Correctness: That it is minimum weight</a:t>
            </a:r>
          </a:p>
          <a:p>
            <a:r>
              <a:rPr lang="en-US" dirty="0" smtClean="0"/>
              <a:t>Can be shown by induction</a:t>
            </a:r>
          </a:p>
          <a:p>
            <a:r>
              <a:rPr lang="en-US" dirty="0" smtClean="0"/>
              <a:t>At every step, the output is a subset of a minimum tree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Run-time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|V|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3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Time/space complexities essentially the same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Both are fairly simple to implement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Still, </a:t>
            </a:r>
            <a:r>
              <a:rPr lang="en-US" sz="2800" dirty="0" err="1" smtClean="0"/>
              <a:t>Kruskal's</a:t>
            </a:r>
            <a:r>
              <a:rPr lang="en-US" sz="2800" dirty="0" smtClean="0"/>
              <a:t> is slightly better</a:t>
            </a:r>
          </a:p>
          <a:p>
            <a:r>
              <a:rPr lang="en-US" sz="2800" dirty="0" smtClean="0"/>
              <a:t>If the graph is not connected, </a:t>
            </a:r>
            <a:r>
              <a:rPr lang="en-US" sz="2800" dirty="0" err="1" smtClean="0"/>
              <a:t>Kruskal's</a:t>
            </a:r>
            <a:r>
              <a:rPr lang="en-US" sz="2800" dirty="0" smtClean="0"/>
              <a:t> will find a forest of minimum spanning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4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 Data Abstractions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*sniff*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That's All Folks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Disjoint Set Union-Find and minimum </a:t>
            </a:r>
            <a:r>
              <a:rPr lang="en-US" sz="2600" dirty="0"/>
              <a:t>s</a:t>
            </a:r>
            <a:r>
              <a:rPr lang="en-US" sz="2600" dirty="0" smtClean="0"/>
              <a:t>panning </a:t>
            </a:r>
            <a:r>
              <a:rPr lang="en-US" sz="2600" dirty="0"/>
              <a:t>t</a:t>
            </a:r>
            <a:r>
              <a:rPr lang="en-US" sz="2600" dirty="0" smtClean="0"/>
              <a:t>rees are the last topics we will get to cover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Still, there are plenty more data structures, algorithms and applications out there to learn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You have the basics 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Your Programming Mind has Changed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Before, you often thought first about code</a:t>
            </a:r>
          </a:p>
          <a:p>
            <a:r>
              <a:rPr lang="en-US" sz="2800" dirty="0" smtClean="0"/>
              <a:t>Declare a variable, a for-loop here, an if-else statement there, etc.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Now, you will see a problem and also think of the data structure</a:t>
            </a:r>
          </a:p>
          <a:p>
            <a:r>
              <a:rPr lang="en-US" sz="2800" dirty="0" smtClean="0"/>
              <a:t>Lots of lookups… use a </a:t>
            </a:r>
            <a:r>
              <a:rPr lang="en-US" sz="2800" dirty="0" err="1" smtClean="0"/>
              <a:t>hashtable</a:t>
            </a:r>
            <a:endParaRPr lang="en-US" sz="2800" dirty="0" smtClean="0"/>
          </a:p>
          <a:p>
            <a:r>
              <a:rPr lang="en-US" sz="2800" dirty="0" smtClean="0"/>
              <a:t>Is this a graph and shortest path problem?</a:t>
            </a:r>
          </a:p>
          <a:p>
            <a:r>
              <a:rPr lang="en-US" sz="2800" dirty="0" smtClean="0"/>
              <a:t>Etc.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There is rarely a best programming solution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Every solution has strengths and weaknesses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key is to be able to argue in favor of your approach over others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Just remember: </a:t>
            </a:r>
            <a:br>
              <a:rPr lang="en-US" sz="2800" dirty="0" smtClean="0"/>
            </a:br>
            <a:r>
              <a:rPr lang="en-US" sz="2800" dirty="0" smtClean="0"/>
              <a:t>Even though </a:t>
            </a:r>
            <a:r>
              <a:rPr lang="en-US" sz="2800" dirty="0" err="1" smtClean="0"/>
              <a:t>QuickSort's</a:t>
            </a:r>
            <a:r>
              <a:rPr lang="en-US" sz="2800" dirty="0" smtClean="0"/>
              <a:t> name says it is fast, it is not always the best sort every time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Cheers, Thanks, </a:t>
            </a:r>
            <a:r>
              <a:rPr lang="en-US" dirty="0" err="1" smtClean="0"/>
              <a:t>Whee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Take care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Fill out the evaluations… I read these!!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luck on the final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Remember: Optional </a:t>
            </a:r>
            <a:r>
              <a:rPr lang="en-US" dirty="0"/>
              <a:t>S</a:t>
            </a:r>
            <a:r>
              <a:rPr lang="en-US" dirty="0" smtClean="0"/>
              <a:t>ection on Thursday</a:t>
            </a:r>
          </a:p>
          <a:p>
            <a:r>
              <a:rPr lang="en-US" dirty="0" smtClean="0"/>
              <a:t>Get your final back</a:t>
            </a:r>
          </a:p>
          <a:p>
            <a:r>
              <a:rPr lang="en-US" dirty="0" smtClean="0"/>
              <a:t>Free doughnuts!</a:t>
            </a:r>
          </a:p>
          <a:p>
            <a:r>
              <a:rPr lang="en-US" dirty="0" smtClean="0"/>
              <a:t>And maybe another cool data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Maze</a:t>
            </a:r>
            <a:endParaRPr lang="en-US" dirty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high-level algorithm for a random maze is easy:</a:t>
            </a:r>
          </a:p>
          <a:p>
            <a:r>
              <a:rPr lang="en-US" sz="2400" dirty="0" smtClean="0"/>
              <a:t>Start with a grid </a:t>
            </a:r>
          </a:p>
          <a:p>
            <a:r>
              <a:rPr lang="en-US" sz="2400" dirty="0"/>
              <a:t>Pick Start and </a:t>
            </a:r>
            <a:r>
              <a:rPr lang="en-US" sz="2400" dirty="0" smtClean="0"/>
              <a:t>Finish</a:t>
            </a:r>
            <a:endParaRPr lang="en-US" sz="2400" dirty="0"/>
          </a:p>
          <a:p>
            <a:r>
              <a:rPr lang="en-US" sz="2400" dirty="0" smtClean="0"/>
              <a:t>Randomly erase edges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484700" y="2743200"/>
            <a:ext cx="3657600" cy="3200400"/>
            <a:chOff x="2133600" y="2743200"/>
            <a:chExt cx="3657600" cy="3200400"/>
          </a:xfrm>
        </p:grpSpPr>
        <p:grpSp>
          <p:nvGrpSpPr>
            <p:cNvPr id="115" name="Group 4"/>
            <p:cNvGrpSpPr>
              <a:grpSpLocks/>
            </p:cNvGrpSpPr>
            <p:nvPr/>
          </p:nvGrpSpPr>
          <p:grpSpPr bwMode="auto">
            <a:xfrm>
              <a:off x="2133600" y="2743200"/>
              <a:ext cx="609600" cy="533400"/>
              <a:chOff x="1200" y="1824"/>
              <a:chExt cx="384" cy="336"/>
            </a:xfrm>
          </p:grpSpPr>
          <p:sp>
            <p:nvSpPr>
              <p:cNvPr id="116" name="Line 5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6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" name="Group 7"/>
            <p:cNvGrpSpPr>
              <a:grpSpLocks/>
            </p:cNvGrpSpPr>
            <p:nvPr/>
          </p:nvGrpSpPr>
          <p:grpSpPr bwMode="auto">
            <a:xfrm>
              <a:off x="2743200" y="2743200"/>
              <a:ext cx="609600" cy="533400"/>
              <a:chOff x="1200" y="1824"/>
              <a:chExt cx="384" cy="336"/>
            </a:xfrm>
          </p:grpSpPr>
          <p:sp>
            <p:nvSpPr>
              <p:cNvPr id="119" name="Line 8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9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" name="Group 10"/>
            <p:cNvGrpSpPr>
              <a:grpSpLocks/>
            </p:cNvGrpSpPr>
            <p:nvPr/>
          </p:nvGrpSpPr>
          <p:grpSpPr bwMode="auto">
            <a:xfrm>
              <a:off x="3352800" y="2743200"/>
              <a:ext cx="609600" cy="533400"/>
              <a:chOff x="1200" y="1824"/>
              <a:chExt cx="384" cy="336"/>
            </a:xfrm>
          </p:grpSpPr>
          <p:sp>
            <p:nvSpPr>
              <p:cNvPr id="122" name="Line 11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Line 12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" name="Group 13"/>
            <p:cNvGrpSpPr>
              <a:grpSpLocks/>
            </p:cNvGrpSpPr>
            <p:nvPr/>
          </p:nvGrpSpPr>
          <p:grpSpPr bwMode="auto">
            <a:xfrm>
              <a:off x="3962400" y="2743200"/>
              <a:ext cx="609600" cy="533400"/>
              <a:chOff x="1200" y="1824"/>
              <a:chExt cx="384" cy="336"/>
            </a:xfrm>
          </p:grpSpPr>
          <p:sp>
            <p:nvSpPr>
              <p:cNvPr id="125" name="Line 14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Line 15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" name="Group 16"/>
            <p:cNvGrpSpPr>
              <a:grpSpLocks/>
            </p:cNvGrpSpPr>
            <p:nvPr/>
          </p:nvGrpSpPr>
          <p:grpSpPr bwMode="auto">
            <a:xfrm>
              <a:off x="4572000" y="2743200"/>
              <a:ext cx="609600" cy="533400"/>
              <a:chOff x="1200" y="1824"/>
              <a:chExt cx="384" cy="336"/>
            </a:xfrm>
          </p:grpSpPr>
          <p:sp>
            <p:nvSpPr>
              <p:cNvPr id="128" name="Line 17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Line 18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" name="Group 19"/>
            <p:cNvGrpSpPr>
              <a:grpSpLocks/>
            </p:cNvGrpSpPr>
            <p:nvPr/>
          </p:nvGrpSpPr>
          <p:grpSpPr bwMode="auto">
            <a:xfrm>
              <a:off x="5181600" y="2743200"/>
              <a:ext cx="609600" cy="533400"/>
              <a:chOff x="1200" y="1824"/>
              <a:chExt cx="384" cy="336"/>
            </a:xfrm>
          </p:grpSpPr>
          <p:sp>
            <p:nvSpPr>
              <p:cNvPr id="131" name="Line 20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21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" name="Group 22"/>
            <p:cNvGrpSpPr>
              <a:grpSpLocks/>
            </p:cNvGrpSpPr>
            <p:nvPr/>
          </p:nvGrpSpPr>
          <p:grpSpPr bwMode="auto">
            <a:xfrm>
              <a:off x="2133600" y="3276600"/>
              <a:ext cx="609600" cy="533400"/>
              <a:chOff x="1200" y="1824"/>
              <a:chExt cx="384" cy="336"/>
            </a:xfrm>
          </p:grpSpPr>
          <p:sp>
            <p:nvSpPr>
              <p:cNvPr id="134" name="Line 23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24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" name="Group 25"/>
            <p:cNvGrpSpPr>
              <a:grpSpLocks/>
            </p:cNvGrpSpPr>
            <p:nvPr/>
          </p:nvGrpSpPr>
          <p:grpSpPr bwMode="auto">
            <a:xfrm>
              <a:off x="2743200" y="3276600"/>
              <a:ext cx="609600" cy="533400"/>
              <a:chOff x="1200" y="1824"/>
              <a:chExt cx="384" cy="336"/>
            </a:xfrm>
          </p:grpSpPr>
          <p:sp>
            <p:nvSpPr>
              <p:cNvPr id="137" name="Line 26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27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9" name="Group 28"/>
            <p:cNvGrpSpPr>
              <a:grpSpLocks/>
            </p:cNvGrpSpPr>
            <p:nvPr/>
          </p:nvGrpSpPr>
          <p:grpSpPr bwMode="auto">
            <a:xfrm>
              <a:off x="3352800" y="3276600"/>
              <a:ext cx="609600" cy="533400"/>
              <a:chOff x="1200" y="1824"/>
              <a:chExt cx="384" cy="336"/>
            </a:xfrm>
          </p:grpSpPr>
          <p:sp>
            <p:nvSpPr>
              <p:cNvPr id="140" name="Line 29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Line 30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2" name="Group 31"/>
            <p:cNvGrpSpPr>
              <a:grpSpLocks/>
            </p:cNvGrpSpPr>
            <p:nvPr/>
          </p:nvGrpSpPr>
          <p:grpSpPr bwMode="auto">
            <a:xfrm>
              <a:off x="3962400" y="3276600"/>
              <a:ext cx="609600" cy="533400"/>
              <a:chOff x="1200" y="1824"/>
              <a:chExt cx="384" cy="336"/>
            </a:xfrm>
          </p:grpSpPr>
          <p:sp>
            <p:nvSpPr>
              <p:cNvPr id="143" name="Line 32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Line 33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5" name="Group 34"/>
            <p:cNvGrpSpPr>
              <a:grpSpLocks/>
            </p:cNvGrpSpPr>
            <p:nvPr/>
          </p:nvGrpSpPr>
          <p:grpSpPr bwMode="auto">
            <a:xfrm>
              <a:off x="4572000" y="3276600"/>
              <a:ext cx="609600" cy="533400"/>
              <a:chOff x="1200" y="1824"/>
              <a:chExt cx="384" cy="336"/>
            </a:xfrm>
          </p:grpSpPr>
          <p:sp>
            <p:nvSpPr>
              <p:cNvPr id="146" name="Line 35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36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8" name="Group 37"/>
            <p:cNvGrpSpPr>
              <a:grpSpLocks/>
            </p:cNvGrpSpPr>
            <p:nvPr/>
          </p:nvGrpSpPr>
          <p:grpSpPr bwMode="auto">
            <a:xfrm>
              <a:off x="5181600" y="3276600"/>
              <a:ext cx="609600" cy="533400"/>
              <a:chOff x="1200" y="1824"/>
              <a:chExt cx="384" cy="336"/>
            </a:xfrm>
          </p:grpSpPr>
          <p:sp>
            <p:nvSpPr>
              <p:cNvPr id="149" name="Line 38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Line 39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" name="Group 40"/>
            <p:cNvGrpSpPr>
              <a:grpSpLocks/>
            </p:cNvGrpSpPr>
            <p:nvPr/>
          </p:nvGrpSpPr>
          <p:grpSpPr bwMode="auto">
            <a:xfrm>
              <a:off x="2133600" y="3810000"/>
              <a:ext cx="609600" cy="533400"/>
              <a:chOff x="1200" y="1824"/>
              <a:chExt cx="384" cy="336"/>
            </a:xfrm>
          </p:grpSpPr>
          <p:sp>
            <p:nvSpPr>
              <p:cNvPr id="152" name="Line 41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Line 42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" name="Group 43"/>
            <p:cNvGrpSpPr>
              <a:grpSpLocks/>
            </p:cNvGrpSpPr>
            <p:nvPr/>
          </p:nvGrpSpPr>
          <p:grpSpPr bwMode="auto">
            <a:xfrm>
              <a:off x="2743200" y="3810000"/>
              <a:ext cx="609600" cy="533400"/>
              <a:chOff x="1200" y="1824"/>
              <a:chExt cx="384" cy="336"/>
            </a:xfrm>
          </p:grpSpPr>
          <p:sp>
            <p:nvSpPr>
              <p:cNvPr id="155" name="Line 44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Line 45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7" name="Group 46"/>
            <p:cNvGrpSpPr>
              <a:grpSpLocks/>
            </p:cNvGrpSpPr>
            <p:nvPr/>
          </p:nvGrpSpPr>
          <p:grpSpPr bwMode="auto">
            <a:xfrm>
              <a:off x="3352800" y="3810000"/>
              <a:ext cx="609600" cy="533400"/>
              <a:chOff x="1200" y="1824"/>
              <a:chExt cx="384" cy="336"/>
            </a:xfrm>
          </p:grpSpPr>
          <p:sp>
            <p:nvSpPr>
              <p:cNvPr id="158" name="Line 47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Line 48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0" name="Group 49"/>
            <p:cNvGrpSpPr>
              <a:grpSpLocks/>
            </p:cNvGrpSpPr>
            <p:nvPr/>
          </p:nvGrpSpPr>
          <p:grpSpPr bwMode="auto">
            <a:xfrm>
              <a:off x="3962400" y="3810000"/>
              <a:ext cx="609600" cy="533400"/>
              <a:chOff x="1200" y="1824"/>
              <a:chExt cx="384" cy="336"/>
            </a:xfrm>
          </p:grpSpPr>
          <p:sp>
            <p:nvSpPr>
              <p:cNvPr id="161" name="Line 50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Line 51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" name="Group 52"/>
            <p:cNvGrpSpPr>
              <a:grpSpLocks/>
            </p:cNvGrpSpPr>
            <p:nvPr/>
          </p:nvGrpSpPr>
          <p:grpSpPr bwMode="auto">
            <a:xfrm>
              <a:off x="4572000" y="3810000"/>
              <a:ext cx="609600" cy="533400"/>
              <a:chOff x="1200" y="1824"/>
              <a:chExt cx="384" cy="336"/>
            </a:xfrm>
          </p:grpSpPr>
          <p:sp>
            <p:nvSpPr>
              <p:cNvPr id="164" name="Line 53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Line 54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6" name="Group 55"/>
            <p:cNvGrpSpPr>
              <a:grpSpLocks/>
            </p:cNvGrpSpPr>
            <p:nvPr/>
          </p:nvGrpSpPr>
          <p:grpSpPr bwMode="auto">
            <a:xfrm>
              <a:off x="5181600" y="3810000"/>
              <a:ext cx="609600" cy="533400"/>
              <a:chOff x="1200" y="1824"/>
              <a:chExt cx="384" cy="336"/>
            </a:xfrm>
          </p:grpSpPr>
          <p:sp>
            <p:nvSpPr>
              <p:cNvPr id="167" name="Line 56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Line 57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9" name="Group 58"/>
            <p:cNvGrpSpPr>
              <a:grpSpLocks/>
            </p:cNvGrpSpPr>
            <p:nvPr/>
          </p:nvGrpSpPr>
          <p:grpSpPr bwMode="auto">
            <a:xfrm>
              <a:off x="2133600" y="4343400"/>
              <a:ext cx="609600" cy="533400"/>
              <a:chOff x="1200" y="1824"/>
              <a:chExt cx="384" cy="336"/>
            </a:xfrm>
          </p:grpSpPr>
          <p:sp>
            <p:nvSpPr>
              <p:cNvPr id="170" name="Line 59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60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2" name="Group 61"/>
            <p:cNvGrpSpPr>
              <a:grpSpLocks/>
            </p:cNvGrpSpPr>
            <p:nvPr/>
          </p:nvGrpSpPr>
          <p:grpSpPr bwMode="auto">
            <a:xfrm>
              <a:off x="2743200" y="4343400"/>
              <a:ext cx="609600" cy="533400"/>
              <a:chOff x="1200" y="1824"/>
              <a:chExt cx="384" cy="336"/>
            </a:xfrm>
          </p:grpSpPr>
          <p:sp>
            <p:nvSpPr>
              <p:cNvPr id="173" name="Line 62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Line 63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5" name="Group 64"/>
            <p:cNvGrpSpPr>
              <a:grpSpLocks/>
            </p:cNvGrpSpPr>
            <p:nvPr/>
          </p:nvGrpSpPr>
          <p:grpSpPr bwMode="auto">
            <a:xfrm>
              <a:off x="3352800" y="4343400"/>
              <a:ext cx="609600" cy="533400"/>
              <a:chOff x="1200" y="1824"/>
              <a:chExt cx="384" cy="336"/>
            </a:xfrm>
          </p:grpSpPr>
          <p:sp>
            <p:nvSpPr>
              <p:cNvPr id="176" name="Line 65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Line 66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8" name="Group 67"/>
            <p:cNvGrpSpPr>
              <a:grpSpLocks/>
            </p:cNvGrpSpPr>
            <p:nvPr/>
          </p:nvGrpSpPr>
          <p:grpSpPr bwMode="auto">
            <a:xfrm>
              <a:off x="3962400" y="4343400"/>
              <a:ext cx="609600" cy="533400"/>
              <a:chOff x="1200" y="1824"/>
              <a:chExt cx="384" cy="336"/>
            </a:xfrm>
          </p:grpSpPr>
          <p:sp>
            <p:nvSpPr>
              <p:cNvPr id="179" name="Line 68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Line 69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1" name="Group 70"/>
            <p:cNvGrpSpPr>
              <a:grpSpLocks/>
            </p:cNvGrpSpPr>
            <p:nvPr/>
          </p:nvGrpSpPr>
          <p:grpSpPr bwMode="auto">
            <a:xfrm>
              <a:off x="4572000" y="4343400"/>
              <a:ext cx="609600" cy="533400"/>
              <a:chOff x="1200" y="1824"/>
              <a:chExt cx="384" cy="336"/>
            </a:xfrm>
          </p:grpSpPr>
          <p:sp>
            <p:nvSpPr>
              <p:cNvPr id="182" name="Line 71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" name="Line 72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" name="Group 73"/>
            <p:cNvGrpSpPr>
              <a:grpSpLocks/>
            </p:cNvGrpSpPr>
            <p:nvPr/>
          </p:nvGrpSpPr>
          <p:grpSpPr bwMode="auto">
            <a:xfrm>
              <a:off x="5181600" y="4343400"/>
              <a:ext cx="609600" cy="533400"/>
              <a:chOff x="1200" y="1824"/>
              <a:chExt cx="384" cy="336"/>
            </a:xfrm>
          </p:grpSpPr>
          <p:sp>
            <p:nvSpPr>
              <p:cNvPr id="185" name="Line 74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" name="Line 75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7" name="Group 76"/>
            <p:cNvGrpSpPr>
              <a:grpSpLocks/>
            </p:cNvGrpSpPr>
            <p:nvPr/>
          </p:nvGrpSpPr>
          <p:grpSpPr bwMode="auto">
            <a:xfrm>
              <a:off x="2133600" y="4876800"/>
              <a:ext cx="609600" cy="533400"/>
              <a:chOff x="1200" y="1824"/>
              <a:chExt cx="384" cy="336"/>
            </a:xfrm>
          </p:grpSpPr>
          <p:sp>
            <p:nvSpPr>
              <p:cNvPr id="188" name="Line 77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Line 78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0" name="Group 79"/>
            <p:cNvGrpSpPr>
              <a:grpSpLocks/>
            </p:cNvGrpSpPr>
            <p:nvPr/>
          </p:nvGrpSpPr>
          <p:grpSpPr bwMode="auto">
            <a:xfrm>
              <a:off x="2743200" y="4876800"/>
              <a:ext cx="609600" cy="533400"/>
              <a:chOff x="1200" y="1824"/>
              <a:chExt cx="384" cy="336"/>
            </a:xfrm>
          </p:grpSpPr>
          <p:sp>
            <p:nvSpPr>
              <p:cNvPr id="191" name="Line 80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Line 81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" name="Group 82"/>
            <p:cNvGrpSpPr>
              <a:grpSpLocks/>
            </p:cNvGrpSpPr>
            <p:nvPr/>
          </p:nvGrpSpPr>
          <p:grpSpPr bwMode="auto">
            <a:xfrm>
              <a:off x="3352800" y="4876800"/>
              <a:ext cx="609600" cy="533400"/>
              <a:chOff x="1200" y="1824"/>
              <a:chExt cx="384" cy="336"/>
            </a:xfrm>
          </p:grpSpPr>
          <p:sp>
            <p:nvSpPr>
              <p:cNvPr id="194" name="Line 83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Line 84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6" name="Group 85"/>
            <p:cNvGrpSpPr>
              <a:grpSpLocks/>
            </p:cNvGrpSpPr>
            <p:nvPr/>
          </p:nvGrpSpPr>
          <p:grpSpPr bwMode="auto">
            <a:xfrm>
              <a:off x="3962400" y="4876800"/>
              <a:ext cx="609600" cy="533400"/>
              <a:chOff x="1200" y="1824"/>
              <a:chExt cx="384" cy="336"/>
            </a:xfrm>
          </p:grpSpPr>
          <p:sp>
            <p:nvSpPr>
              <p:cNvPr id="197" name="Line 86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Line 87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" name="Group 88"/>
            <p:cNvGrpSpPr>
              <a:grpSpLocks/>
            </p:cNvGrpSpPr>
            <p:nvPr/>
          </p:nvGrpSpPr>
          <p:grpSpPr bwMode="auto">
            <a:xfrm>
              <a:off x="4572000" y="4876800"/>
              <a:ext cx="609600" cy="533400"/>
              <a:chOff x="1200" y="1824"/>
              <a:chExt cx="384" cy="336"/>
            </a:xfrm>
          </p:grpSpPr>
          <p:sp>
            <p:nvSpPr>
              <p:cNvPr id="200" name="Line 89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Line 90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2" name="Group 91"/>
            <p:cNvGrpSpPr>
              <a:grpSpLocks/>
            </p:cNvGrpSpPr>
            <p:nvPr/>
          </p:nvGrpSpPr>
          <p:grpSpPr bwMode="auto">
            <a:xfrm>
              <a:off x="5181600" y="4876800"/>
              <a:ext cx="609600" cy="533400"/>
              <a:chOff x="1200" y="1824"/>
              <a:chExt cx="384" cy="336"/>
            </a:xfrm>
          </p:grpSpPr>
          <p:sp>
            <p:nvSpPr>
              <p:cNvPr id="203" name="Line 92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Line 93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" name="Group 94"/>
            <p:cNvGrpSpPr>
              <a:grpSpLocks/>
            </p:cNvGrpSpPr>
            <p:nvPr/>
          </p:nvGrpSpPr>
          <p:grpSpPr bwMode="auto">
            <a:xfrm>
              <a:off x="2133600" y="5410200"/>
              <a:ext cx="609600" cy="533400"/>
              <a:chOff x="1200" y="1824"/>
              <a:chExt cx="384" cy="336"/>
            </a:xfrm>
          </p:grpSpPr>
          <p:sp>
            <p:nvSpPr>
              <p:cNvPr id="206" name="Line 95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Line 96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" name="Group 97"/>
            <p:cNvGrpSpPr>
              <a:grpSpLocks/>
            </p:cNvGrpSpPr>
            <p:nvPr/>
          </p:nvGrpSpPr>
          <p:grpSpPr bwMode="auto">
            <a:xfrm>
              <a:off x="2743200" y="5410200"/>
              <a:ext cx="609600" cy="533400"/>
              <a:chOff x="1200" y="1824"/>
              <a:chExt cx="384" cy="336"/>
            </a:xfrm>
          </p:grpSpPr>
          <p:sp>
            <p:nvSpPr>
              <p:cNvPr id="209" name="Line 98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Line 99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1" name="Group 100"/>
            <p:cNvGrpSpPr>
              <a:grpSpLocks/>
            </p:cNvGrpSpPr>
            <p:nvPr/>
          </p:nvGrpSpPr>
          <p:grpSpPr bwMode="auto">
            <a:xfrm>
              <a:off x="3352800" y="5410200"/>
              <a:ext cx="609600" cy="533400"/>
              <a:chOff x="1200" y="1824"/>
              <a:chExt cx="384" cy="336"/>
            </a:xfrm>
          </p:grpSpPr>
          <p:sp>
            <p:nvSpPr>
              <p:cNvPr id="212" name="Line 101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Line 102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4" name="Group 103"/>
            <p:cNvGrpSpPr>
              <a:grpSpLocks/>
            </p:cNvGrpSpPr>
            <p:nvPr/>
          </p:nvGrpSpPr>
          <p:grpSpPr bwMode="auto">
            <a:xfrm>
              <a:off x="3962400" y="5410200"/>
              <a:ext cx="609600" cy="533400"/>
              <a:chOff x="1200" y="1824"/>
              <a:chExt cx="384" cy="336"/>
            </a:xfrm>
          </p:grpSpPr>
          <p:sp>
            <p:nvSpPr>
              <p:cNvPr id="215" name="Line 104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" name="Line 105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7" name="Group 106"/>
            <p:cNvGrpSpPr>
              <a:grpSpLocks/>
            </p:cNvGrpSpPr>
            <p:nvPr/>
          </p:nvGrpSpPr>
          <p:grpSpPr bwMode="auto">
            <a:xfrm>
              <a:off x="4572000" y="5410200"/>
              <a:ext cx="609600" cy="533400"/>
              <a:chOff x="1200" y="1824"/>
              <a:chExt cx="384" cy="336"/>
            </a:xfrm>
          </p:grpSpPr>
          <p:sp>
            <p:nvSpPr>
              <p:cNvPr id="218" name="Line 107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Line 108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" name="Group 109"/>
            <p:cNvGrpSpPr>
              <a:grpSpLocks/>
            </p:cNvGrpSpPr>
            <p:nvPr/>
          </p:nvGrpSpPr>
          <p:grpSpPr bwMode="auto">
            <a:xfrm>
              <a:off x="5181600" y="5410200"/>
              <a:ext cx="609600" cy="533400"/>
              <a:chOff x="1200" y="1824"/>
              <a:chExt cx="384" cy="336"/>
            </a:xfrm>
          </p:grpSpPr>
          <p:sp>
            <p:nvSpPr>
              <p:cNvPr id="221" name="Line 110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Line 111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3" name="Line 112"/>
            <p:cNvSpPr>
              <a:spLocks noChangeShapeType="1"/>
            </p:cNvSpPr>
            <p:nvPr/>
          </p:nvSpPr>
          <p:spPr bwMode="auto">
            <a:xfrm rot="10800000">
              <a:off x="2133600" y="59436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Line 113"/>
            <p:cNvSpPr>
              <a:spLocks noChangeShapeType="1"/>
            </p:cNvSpPr>
            <p:nvPr/>
          </p:nvSpPr>
          <p:spPr bwMode="auto">
            <a:xfrm rot="10800000">
              <a:off x="2133600" y="27432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4343103" y="2764438"/>
            <a:ext cx="4597281" cy="3200400"/>
            <a:chOff x="2335578" y="2209800"/>
            <a:chExt cx="4597281" cy="3200400"/>
          </a:xfrm>
        </p:grpSpPr>
        <p:grpSp>
          <p:nvGrpSpPr>
            <p:cNvPr id="337" name="Group 4"/>
            <p:cNvGrpSpPr>
              <a:grpSpLocks/>
            </p:cNvGrpSpPr>
            <p:nvPr/>
          </p:nvGrpSpPr>
          <p:grpSpPr bwMode="auto">
            <a:xfrm>
              <a:off x="2743200" y="2209800"/>
              <a:ext cx="609600" cy="533400"/>
              <a:chOff x="1200" y="1824"/>
              <a:chExt cx="384" cy="336"/>
            </a:xfrm>
          </p:grpSpPr>
          <p:sp>
            <p:nvSpPr>
              <p:cNvPr id="413" name="Line 5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" name="Line 6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8" name="Group 7"/>
            <p:cNvGrpSpPr>
              <a:grpSpLocks/>
            </p:cNvGrpSpPr>
            <p:nvPr/>
          </p:nvGrpSpPr>
          <p:grpSpPr bwMode="auto">
            <a:xfrm>
              <a:off x="3352800" y="2209800"/>
              <a:ext cx="609600" cy="533400"/>
              <a:chOff x="1200" y="1824"/>
              <a:chExt cx="384" cy="336"/>
            </a:xfrm>
          </p:grpSpPr>
          <p:sp>
            <p:nvSpPr>
              <p:cNvPr id="411" name="Line 8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" name="Line 9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9" name="Group 10"/>
            <p:cNvGrpSpPr>
              <a:grpSpLocks/>
            </p:cNvGrpSpPr>
            <p:nvPr/>
          </p:nvGrpSpPr>
          <p:grpSpPr bwMode="auto">
            <a:xfrm>
              <a:off x="3962400" y="2209800"/>
              <a:ext cx="609600" cy="533400"/>
              <a:chOff x="1200" y="1824"/>
              <a:chExt cx="384" cy="336"/>
            </a:xfrm>
          </p:grpSpPr>
          <p:sp>
            <p:nvSpPr>
              <p:cNvPr id="409" name="Line 11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" name="Line 12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0" name="Group 13"/>
            <p:cNvGrpSpPr>
              <a:grpSpLocks/>
            </p:cNvGrpSpPr>
            <p:nvPr/>
          </p:nvGrpSpPr>
          <p:grpSpPr bwMode="auto">
            <a:xfrm>
              <a:off x="4572000" y="2209800"/>
              <a:ext cx="609600" cy="533400"/>
              <a:chOff x="1200" y="1824"/>
              <a:chExt cx="384" cy="336"/>
            </a:xfrm>
          </p:grpSpPr>
          <p:sp>
            <p:nvSpPr>
              <p:cNvPr id="407" name="Line 14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" name="Line 15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1" name="Group 16"/>
            <p:cNvGrpSpPr>
              <a:grpSpLocks/>
            </p:cNvGrpSpPr>
            <p:nvPr/>
          </p:nvGrpSpPr>
          <p:grpSpPr bwMode="auto">
            <a:xfrm>
              <a:off x="5181600" y="2209800"/>
              <a:ext cx="609600" cy="533400"/>
              <a:chOff x="1200" y="1824"/>
              <a:chExt cx="384" cy="336"/>
            </a:xfrm>
          </p:grpSpPr>
          <p:sp>
            <p:nvSpPr>
              <p:cNvPr id="405" name="Line 17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" name="Line 18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2" name="Group 19"/>
            <p:cNvGrpSpPr>
              <a:grpSpLocks/>
            </p:cNvGrpSpPr>
            <p:nvPr/>
          </p:nvGrpSpPr>
          <p:grpSpPr bwMode="auto">
            <a:xfrm>
              <a:off x="5791200" y="2209800"/>
              <a:ext cx="609600" cy="533400"/>
              <a:chOff x="1200" y="1824"/>
              <a:chExt cx="384" cy="336"/>
            </a:xfrm>
          </p:grpSpPr>
          <p:sp>
            <p:nvSpPr>
              <p:cNvPr id="403" name="Line 20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" name="Line 21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3" name="Group 28"/>
            <p:cNvGrpSpPr>
              <a:grpSpLocks/>
            </p:cNvGrpSpPr>
            <p:nvPr/>
          </p:nvGrpSpPr>
          <p:grpSpPr bwMode="auto">
            <a:xfrm>
              <a:off x="3962400" y="2743200"/>
              <a:ext cx="609600" cy="533400"/>
              <a:chOff x="1200" y="1824"/>
              <a:chExt cx="384" cy="336"/>
            </a:xfrm>
          </p:grpSpPr>
          <p:sp>
            <p:nvSpPr>
              <p:cNvPr id="401" name="Line 29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" name="Line 30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4" name="Group 31"/>
            <p:cNvGrpSpPr>
              <a:grpSpLocks/>
            </p:cNvGrpSpPr>
            <p:nvPr/>
          </p:nvGrpSpPr>
          <p:grpSpPr bwMode="auto">
            <a:xfrm>
              <a:off x="4572000" y="2743200"/>
              <a:ext cx="609600" cy="533400"/>
              <a:chOff x="1200" y="1824"/>
              <a:chExt cx="384" cy="336"/>
            </a:xfrm>
          </p:grpSpPr>
          <p:sp>
            <p:nvSpPr>
              <p:cNvPr id="399" name="Line 32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" name="Line 33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5" name="Group 37"/>
            <p:cNvGrpSpPr>
              <a:grpSpLocks/>
            </p:cNvGrpSpPr>
            <p:nvPr/>
          </p:nvGrpSpPr>
          <p:grpSpPr bwMode="auto">
            <a:xfrm>
              <a:off x="5791200" y="2743200"/>
              <a:ext cx="609600" cy="533400"/>
              <a:chOff x="1200" y="1824"/>
              <a:chExt cx="384" cy="336"/>
            </a:xfrm>
          </p:grpSpPr>
          <p:sp>
            <p:nvSpPr>
              <p:cNvPr id="397" name="Line 38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" name="Line 39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" name="Group 40"/>
            <p:cNvGrpSpPr>
              <a:grpSpLocks/>
            </p:cNvGrpSpPr>
            <p:nvPr/>
          </p:nvGrpSpPr>
          <p:grpSpPr bwMode="auto">
            <a:xfrm>
              <a:off x="2743200" y="3276600"/>
              <a:ext cx="609600" cy="533400"/>
              <a:chOff x="1200" y="1824"/>
              <a:chExt cx="384" cy="336"/>
            </a:xfrm>
          </p:grpSpPr>
          <p:sp>
            <p:nvSpPr>
              <p:cNvPr id="395" name="Line 41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" name="Line 42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7" name="Group 43"/>
            <p:cNvGrpSpPr>
              <a:grpSpLocks/>
            </p:cNvGrpSpPr>
            <p:nvPr/>
          </p:nvGrpSpPr>
          <p:grpSpPr bwMode="auto">
            <a:xfrm>
              <a:off x="3352800" y="3276600"/>
              <a:ext cx="609600" cy="533400"/>
              <a:chOff x="1200" y="1824"/>
              <a:chExt cx="384" cy="336"/>
            </a:xfrm>
          </p:grpSpPr>
          <p:sp>
            <p:nvSpPr>
              <p:cNvPr id="393" name="Line 44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" name="Line 45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8" name="Group 46"/>
            <p:cNvGrpSpPr>
              <a:grpSpLocks/>
            </p:cNvGrpSpPr>
            <p:nvPr/>
          </p:nvGrpSpPr>
          <p:grpSpPr bwMode="auto">
            <a:xfrm>
              <a:off x="3962400" y="3276600"/>
              <a:ext cx="609600" cy="533400"/>
              <a:chOff x="1200" y="1824"/>
              <a:chExt cx="384" cy="336"/>
            </a:xfrm>
          </p:grpSpPr>
          <p:sp>
            <p:nvSpPr>
              <p:cNvPr id="391" name="Line 47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" name="Line 48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9" name="Group 49"/>
            <p:cNvGrpSpPr>
              <a:grpSpLocks/>
            </p:cNvGrpSpPr>
            <p:nvPr/>
          </p:nvGrpSpPr>
          <p:grpSpPr bwMode="auto">
            <a:xfrm>
              <a:off x="4572000" y="3276600"/>
              <a:ext cx="609600" cy="533400"/>
              <a:chOff x="1200" y="1824"/>
              <a:chExt cx="384" cy="336"/>
            </a:xfrm>
          </p:grpSpPr>
          <p:sp>
            <p:nvSpPr>
              <p:cNvPr id="389" name="Line 50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" name="Line 51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0" name="Group 55"/>
            <p:cNvGrpSpPr>
              <a:grpSpLocks/>
            </p:cNvGrpSpPr>
            <p:nvPr/>
          </p:nvGrpSpPr>
          <p:grpSpPr bwMode="auto">
            <a:xfrm>
              <a:off x="5791200" y="3276600"/>
              <a:ext cx="609600" cy="533400"/>
              <a:chOff x="1200" y="1824"/>
              <a:chExt cx="384" cy="336"/>
            </a:xfrm>
          </p:grpSpPr>
          <p:sp>
            <p:nvSpPr>
              <p:cNvPr id="387" name="Line 56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" name="Line 57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1" name="Group 61"/>
            <p:cNvGrpSpPr>
              <a:grpSpLocks/>
            </p:cNvGrpSpPr>
            <p:nvPr/>
          </p:nvGrpSpPr>
          <p:grpSpPr bwMode="auto">
            <a:xfrm>
              <a:off x="3352800" y="3810000"/>
              <a:ext cx="609600" cy="533400"/>
              <a:chOff x="1200" y="1824"/>
              <a:chExt cx="384" cy="336"/>
            </a:xfrm>
          </p:grpSpPr>
          <p:sp>
            <p:nvSpPr>
              <p:cNvPr id="385" name="Line 62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" name="Line 63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2" name="Group 67"/>
            <p:cNvGrpSpPr>
              <a:grpSpLocks/>
            </p:cNvGrpSpPr>
            <p:nvPr/>
          </p:nvGrpSpPr>
          <p:grpSpPr bwMode="auto">
            <a:xfrm>
              <a:off x="4572000" y="3810000"/>
              <a:ext cx="609600" cy="533400"/>
              <a:chOff x="1200" y="1824"/>
              <a:chExt cx="384" cy="336"/>
            </a:xfrm>
          </p:grpSpPr>
          <p:sp>
            <p:nvSpPr>
              <p:cNvPr id="383" name="Line 68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" name="Line 69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3" name="Group 70"/>
            <p:cNvGrpSpPr>
              <a:grpSpLocks/>
            </p:cNvGrpSpPr>
            <p:nvPr/>
          </p:nvGrpSpPr>
          <p:grpSpPr bwMode="auto">
            <a:xfrm>
              <a:off x="5181600" y="3810000"/>
              <a:ext cx="609600" cy="533400"/>
              <a:chOff x="1200" y="1824"/>
              <a:chExt cx="384" cy="336"/>
            </a:xfrm>
          </p:grpSpPr>
          <p:sp>
            <p:nvSpPr>
              <p:cNvPr id="381" name="Line 71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" name="Line 72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4" name="Group 73"/>
            <p:cNvGrpSpPr>
              <a:grpSpLocks/>
            </p:cNvGrpSpPr>
            <p:nvPr/>
          </p:nvGrpSpPr>
          <p:grpSpPr bwMode="auto">
            <a:xfrm>
              <a:off x="5791200" y="3810000"/>
              <a:ext cx="609600" cy="533400"/>
              <a:chOff x="1200" y="1824"/>
              <a:chExt cx="384" cy="336"/>
            </a:xfrm>
          </p:grpSpPr>
          <p:sp>
            <p:nvSpPr>
              <p:cNvPr id="379" name="Line 74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" name="Line 75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5" name="Group 76"/>
            <p:cNvGrpSpPr>
              <a:grpSpLocks/>
            </p:cNvGrpSpPr>
            <p:nvPr/>
          </p:nvGrpSpPr>
          <p:grpSpPr bwMode="auto">
            <a:xfrm>
              <a:off x="2743200" y="4343400"/>
              <a:ext cx="609600" cy="533400"/>
              <a:chOff x="1200" y="1824"/>
              <a:chExt cx="384" cy="336"/>
            </a:xfrm>
          </p:grpSpPr>
          <p:sp>
            <p:nvSpPr>
              <p:cNvPr id="377" name="Line 77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" name="Line 78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6" name="Group 82"/>
            <p:cNvGrpSpPr>
              <a:grpSpLocks/>
            </p:cNvGrpSpPr>
            <p:nvPr/>
          </p:nvGrpSpPr>
          <p:grpSpPr bwMode="auto">
            <a:xfrm>
              <a:off x="3962400" y="4343400"/>
              <a:ext cx="609600" cy="533400"/>
              <a:chOff x="1200" y="1824"/>
              <a:chExt cx="384" cy="336"/>
            </a:xfrm>
          </p:grpSpPr>
          <p:sp>
            <p:nvSpPr>
              <p:cNvPr id="375" name="Line 83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" name="Line 84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7" name="Group 91"/>
            <p:cNvGrpSpPr>
              <a:grpSpLocks/>
            </p:cNvGrpSpPr>
            <p:nvPr/>
          </p:nvGrpSpPr>
          <p:grpSpPr bwMode="auto">
            <a:xfrm>
              <a:off x="5791200" y="4343400"/>
              <a:ext cx="609600" cy="533400"/>
              <a:chOff x="1200" y="1824"/>
              <a:chExt cx="384" cy="336"/>
            </a:xfrm>
          </p:grpSpPr>
          <p:sp>
            <p:nvSpPr>
              <p:cNvPr id="373" name="Line 92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4" name="Line 93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" name="Group 94"/>
            <p:cNvGrpSpPr>
              <a:grpSpLocks/>
            </p:cNvGrpSpPr>
            <p:nvPr/>
          </p:nvGrpSpPr>
          <p:grpSpPr bwMode="auto">
            <a:xfrm>
              <a:off x="2743200" y="4876800"/>
              <a:ext cx="609600" cy="533400"/>
              <a:chOff x="1200" y="1824"/>
              <a:chExt cx="384" cy="336"/>
            </a:xfrm>
          </p:grpSpPr>
          <p:sp>
            <p:nvSpPr>
              <p:cNvPr id="371" name="Line 95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" name="Line 96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9" name="Group 97"/>
            <p:cNvGrpSpPr>
              <a:grpSpLocks/>
            </p:cNvGrpSpPr>
            <p:nvPr/>
          </p:nvGrpSpPr>
          <p:grpSpPr bwMode="auto">
            <a:xfrm>
              <a:off x="3352800" y="4876800"/>
              <a:ext cx="609600" cy="533400"/>
              <a:chOff x="1200" y="1824"/>
              <a:chExt cx="384" cy="336"/>
            </a:xfrm>
          </p:grpSpPr>
          <p:sp>
            <p:nvSpPr>
              <p:cNvPr id="369" name="Line 98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" name="Line 99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0" name="Group 106"/>
            <p:cNvGrpSpPr>
              <a:grpSpLocks/>
            </p:cNvGrpSpPr>
            <p:nvPr/>
          </p:nvGrpSpPr>
          <p:grpSpPr bwMode="auto">
            <a:xfrm>
              <a:off x="5181600" y="4876800"/>
              <a:ext cx="609600" cy="533400"/>
              <a:chOff x="1200" y="1824"/>
              <a:chExt cx="384" cy="336"/>
            </a:xfrm>
          </p:grpSpPr>
          <p:sp>
            <p:nvSpPr>
              <p:cNvPr id="367" name="Line 107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" name="Line 108"/>
              <p:cNvSpPr>
                <a:spLocks noChangeShapeType="1"/>
              </p:cNvSpPr>
              <p:nvPr/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1" name="Line 112"/>
            <p:cNvSpPr>
              <a:spLocks noChangeShapeType="1"/>
            </p:cNvSpPr>
            <p:nvPr/>
          </p:nvSpPr>
          <p:spPr bwMode="auto">
            <a:xfrm rot="10800000">
              <a:off x="2743200" y="54102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" name="Line 113"/>
            <p:cNvSpPr>
              <a:spLocks noChangeShapeType="1"/>
            </p:cNvSpPr>
            <p:nvPr/>
          </p:nvSpPr>
          <p:spPr bwMode="auto">
            <a:xfrm rot="10800000">
              <a:off x="2743200" y="2743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Line 113"/>
            <p:cNvSpPr>
              <a:spLocks noChangeShapeType="1"/>
            </p:cNvSpPr>
            <p:nvPr/>
          </p:nvSpPr>
          <p:spPr bwMode="auto">
            <a:xfrm rot="10800000">
              <a:off x="6400800" y="22098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" name="Line 112"/>
            <p:cNvSpPr>
              <a:spLocks noChangeShapeType="1"/>
            </p:cNvSpPr>
            <p:nvPr/>
          </p:nvSpPr>
          <p:spPr bwMode="auto">
            <a:xfrm rot="10800000" flipV="1">
              <a:off x="4571998" y="4876799"/>
              <a:ext cx="60960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" name="Text Box 76"/>
            <p:cNvSpPr txBox="1">
              <a:spLocks noChangeArrowheads="1"/>
            </p:cNvSpPr>
            <p:nvPr/>
          </p:nvSpPr>
          <p:spPr bwMode="auto">
            <a:xfrm>
              <a:off x="2335578" y="2293052"/>
              <a:ext cx="10230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5">
                      <a:lumMod val="75000"/>
                    </a:schemeClr>
                  </a:solidFill>
                </a:rPr>
                <a:t>START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366" name="Text Box 76"/>
            <p:cNvSpPr txBox="1">
              <a:spLocks noChangeArrowheads="1"/>
            </p:cNvSpPr>
            <p:nvPr/>
          </p:nvSpPr>
          <p:spPr bwMode="auto">
            <a:xfrm>
              <a:off x="5791200" y="4958834"/>
              <a:ext cx="11416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2"/>
                  </a:solidFill>
                </a:rPr>
                <a:t>FINISH</a:t>
              </a:r>
              <a:endParaRPr lang="en-US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4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F1343"/>
      </a:dk2>
      <a:lt2>
        <a:srgbClr val="F9FDEF"/>
      </a:lt2>
      <a:accent1>
        <a:srgbClr val="53AFC5"/>
      </a:accent1>
      <a:accent2>
        <a:srgbClr val="D62D31"/>
      </a:accent2>
      <a:accent3>
        <a:srgbClr val="FEB80A"/>
      </a:accent3>
      <a:accent4>
        <a:srgbClr val="4F271C"/>
      </a:accent4>
      <a:accent5>
        <a:srgbClr val="72E540"/>
      </a:accent5>
      <a:accent6>
        <a:srgbClr val="475A8D"/>
      </a:accent6>
      <a:hlink>
        <a:srgbClr val="8DC765"/>
      </a:hlink>
      <a:folHlink>
        <a:srgbClr val="CB5B07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4137</TotalTime>
  <Words>5458</Words>
  <Application>Microsoft Office PowerPoint</Application>
  <PresentationFormat>On-screen Show (4:3)</PresentationFormat>
  <Paragraphs>1882</Paragraphs>
  <Slides>89</Slides>
  <Notes>60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1" baseType="lpstr">
      <vt:lpstr>Office Theme</vt:lpstr>
      <vt:lpstr>Bitmap Image</vt:lpstr>
      <vt:lpstr>CSE 332 Data Abstractions:  Disjoint Set Union-Find  and  Minimum Spanning Trees</vt:lpstr>
      <vt:lpstr>Making Connections</vt:lpstr>
      <vt:lpstr>Making Connections</vt:lpstr>
      <vt:lpstr>Making Connections</vt:lpstr>
      <vt:lpstr>Disjoint Set Union-Find ADT</vt:lpstr>
      <vt:lpstr>Disjoint Set Union-Find Performance</vt:lpstr>
      <vt:lpstr>First, Let's Get Lost</vt:lpstr>
      <vt:lpstr>What Makes a Good Maze?</vt:lpstr>
      <vt:lpstr>Making a Maze</vt:lpstr>
      <vt:lpstr>The Middle of the Algorithm</vt:lpstr>
      <vt:lpstr>Maze Algorithm: Number the Cells</vt:lpstr>
      <vt:lpstr>Maze Algorithm: Building with DSUF</vt:lpstr>
      <vt:lpstr>The Secret To Why This Works</vt:lpstr>
      <vt:lpstr>Implementing DSUF with UP Trees</vt:lpstr>
      <vt:lpstr>Up Trees for Disjoin Set Union-Find</vt:lpstr>
      <vt:lpstr>Find Operation</vt:lpstr>
      <vt:lpstr>Find Operation</vt:lpstr>
      <vt:lpstr>Simple Implementation</vt:lpstr>
      <vt:lpstr>Performance</vt:lpstr>
      <vt:lpstr>Performance – Doing Better</vt:lpstr>
      <vt:lpstr>Weighted Union</vt:lpstr>
      <vt:lpstr>Weighted Union Implementation</vt:lpstr>
      <vt:lpstr>Weighted Union Implementation</vt:lpstr>
      <vt:lpstr>Weighted Union Performance</vt:lpstr>
      <vt:lpstr>Motivating Path Compression</vt:lpstr>
      <vt:lpstr>Path Compression</vt:lpstr>
      <vt:lpstr>Digression: Ackermann Function</vt:lpstr>
      <vt:lpstr>Digression: Inverse Ackermann</vt:lpstr>
      <vt:lpstr>Optimized Disjoint Set Union-Find</vt:lpstr>
      <vt:lpstr>Minimum Spanning Trees</vt:lpstr>
      <vt:lpstr>General Problem: Spanning a Graph</vt:lpstr>
      <vt:lpstr>Observations</vt:lpstr>
      <vt:lpstr>We Saw This Earlier</vt:lpstr>
      <vt:lpstr>Motivation</vt:lpstr>
      <vt:lpstr>Finding Unweighted Spanning Trees</vt:lpstr>
      <vt:lpstr>Spanning Tree via DFS</vt:lpstr>
      <vt:lpstr>DFS Spanning Tree Example</vt:lpstr>
      <vt:lpstr>DFS Spanning Tree Example</vt:lpstr>
      <vt:lpstr>DFS Spanning Tree Example</vt:lpstr>
      <vt:lpstr>DFS Spanning Tree Example</vt:lpstr>
      <vt:lpstr>DFS Spanning Tree Example</vt:lpstr>
      <vt:lpstr>DFS Spanning Tree Example</vt:lpstr>
      <vt:lpstr>DFS Spanning Tree Example</vt:lpstr>
      <vt:lpstr>DFS Spanning Tree Example</vt:lpstr>
      <vt:lpstr>Second Approach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Cycle Detection</vt:lpstr>
      <vt:lpstr>Using Disjoint-Set to Detect Cycles</vt:lpstr>
      <vt:lpstr>Summary so Far</vt:lpstr>
      <vt:lpstr>Prim and KruskaL's Algorithms</vt:lpstr>
      <vt:lpstr>One Problem, Two Algorithms</vt:lpstr>
      <vt:lpstr>Idea: Prim’s Algorithm</vt:lpstr>
      <vt:lpstr>Pseudocode: Prim's Algorithm</vt:lpstr>
      <vt:lpstr>Example: Prim's Algorithm</vt:lpstr>
      <vt:lpstr>Example: Prim's Algorithm</vt:lpstr>
      <vt:lpstr>Example: Prim's Algorithm</vt:lpstr>
      <vt:lpstr>Example: Prim's Algorithm</vt:lpstr>
      <vt:lpstr>Example: Prim's Algorithm</vt:lpstr>
      <vt:lpstr>Example: Prim's Algorithm</vt:lpstr>
      <vt:lpstr>Example: Prim's Algorithm</vt:lpstr>
      <vt:lpstr>Example: Prim's Algorithm</vt:lpstr>
      <vt:lpstr>Example: Prim's Algorithm</vt:lpstr>
      <vt:lpstr>Analysis: Prim's Algorithm</vt:lpstr>
      <vt:lpstr>Idea: Kruskal’s Algorithm</vt:lpstr>
      <vt:lpstr>Pseudocode: Kruskal's Algorithm</vt:lpstr>
      <vt:lpstr>Example: Kruskal's Algorithm</vt:lpstr>
      <vt:lpstr>Example: Kruskal's Algorithm</vt:lpstr>
      <vt:lpstr>Example: Kruskal's Algorithm</vt:lpstr>
      <vt:lpstr>Example: Kruskal's Algorithm</vt:lpstr>
      <vt:lpstr>Example: Kruskal's Algorithm</vt:lpstr>
      <vt:lpstr>Example: Kruskal's Algorithm</vt:lpstr>
      <vt:lpstr>Example: Kruskal's Algorithm</vt:lpstr>
      <vt:lpstr>Example: Kruskal's Algorithm</vt:lpstr>
      <vt:lpstr>Example: Kruskal's Algorithm</vt:lpstr>
      <vt:lpstr>Analysis: Kruskal's Algorithm</vt:lpstr>
      <vt:lpstr>So Which Is Better?</vt:lpstr>
      <vt:lpstr>Wrapping Up Data Abstractions</vt:lpstr>
      <vt:lpstr>That's All Folks</vt:lpstr>
      <vt:lpstr>Your Programming Mind has Changed</vt:lpstr>
      <vt:lpstr>Most Important Lesson</vt:lpstr>
      <vt:lpstr>Cheers, Thanks, Whee!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deibel</dc:creator>
  <cp:lastModifiedBy>deibel</cp:lastModifiedBy>
  <cp:revision>60</cp:revision>
  <dcterms:created xsi:type="dcterms:W3CDTF">2012-06-18T04:45:26Z</dcterms:created>
  <dcterms:modified xsi:type="dcterms:W3CDTF">2012-08-13T20:47:43Z</dcterms:modified>
</cp:coreProperties>
</file>