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9.xml" ContentType="application/vnd.openxmlformats-officedocument.presentationml.tags+xml"/>
  <Override PartName="/ppt/notesSlides/notesSlide8.xml" ContentType="application/vnd.openxmlformats-officedocument.presentationml.notesSlide+xml"/>
  <Override PartName="/ppt/tags/tag7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charts/chart2.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96.xml" ContentType="application/vnd.openxmlformats-officedocument.presentationml.tags+xml"/>
  <Override PartName="/ppt/notesSlides/notesSlide27.xml" ContentType="application/vnd.openxmlformats-officedocument.presentationml.notesSlide+xml"/>
  <Override PartName="/ppt/tags/tag97.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130.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339" r:id="rId3"/>
    <p:sldId id="333" r:id="rId4"/>
    <p:sldId id="305" r:id="rId5"/>
    <p:sldId id="306" r:id="rId6"/>
    <p:sldId id="307" r:id="rId7"/>
    <p:sldId id="334" r:id="rId8"/>
    <p:sldId id="335" r:id="rId9"/>
    <p:sldId id="308" r:id="rId10"/>
    <p:sldId id="311" r:id="rId11"/>
    <p:sldId id="312" r:id="rId12"/>
    <p:sldId id="313" r:id="rId13"/>
    <p:sldId id="314" r:id="rId14"/>
    <p:sldId id="315" r:id="rId15"/>
    <p:sldId id="316" r:id="rId16"/>
    <p:sldId id="317" r:id="rId17"/>
    <p:sldId id="320" r:id="rId18"/>
    <p:sldId id="322" r:id="rId19"/>
    <p:sldId id="323" r:id="rId20"/>
    <p:sldId id="324" r:id="rId21"/>
    <p:sldId id="325" r:id="rId22"/>
    <p:sldId id="326" r:id="rId23"/>
    <p:sldId id="336" r:id="rId24"/>
    <p:sldId id="327" r:id="rId25"/>
    <p:sldId id="328" r:id="rId26"/>
    <p:sldId id="329" r:id="rId27"/>
    <p:sldId id="330" r:id="rId28"/>
    <p:sldId id="337" r:id="rId29"/>
    <p:sldId id="331" r:id="rId30"/>
    <p:sldId id="332" r:id="rId31"/>
    <p:sldId id="352" r:id="rId32"/>
    <p:sldId id="340" r:id="rId33"/>
    <p:sldId id="341" r:id="rId34"/>
    <p:sldId id="353" r:id="rId35"/>
    <p:sldId id="342" r:id="rId36"/>
    <p:sldId id="345" r:id="rId37"/>
    <p:sldId id="355" r:id="rId38"/>
    <p:sldId id="343" r:id="rId39"/>
    <p:sldId id="356" r:id="rId40"/>
    <p:sldId id="346" r:id="rId41"/>
    <p:sldId id="344" r:id="rId42"/>
    <p:sldId id="347" r:id="rId43"/>
    <p:sldId id="348" r:id="rId44"/>
    <p:sldId id="349" r:id="rId45"/>
    <p:sldId id="350" r:id="rId46"/>
    <p:sldId id="351" r:id="rId47"/>
    <p:sldId id="33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4" d="100"/>
          <a:sy n="64" d="100"/>
        </p:scale>
        <p:origin x="-5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1 Processor</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Sheet1!$B$3:$B$35</c:f>
              <c:numCache>
                <c:formatCode>General</c:formatCode>
                <c:ptCount val="3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numCache>
            </c:numRef>
          </c:yVal>
          <c:smooth val="1"/>
        </c:ser>
        <c:ser>
          <c:idx val="1"/>
          <c:order val="1"/>
          <c:tx>
            <c:v>4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Sheet1!$C$3:$C$35</c:f>
              <c:numCache>
                <c:formatCode>General</c:formatCode>
                <c:ptCount val="33"/>
                <c:pt idx="0">
                  <c:v>3.9988003598920323</c:v>
                </c:pt>
                <c:pt idx="1">
                  <c:v>3.9940089865202193</c:v>
                </c:pt>
                <c:pt idx="2">
                  <c:v>3.9880358923230315</c:v>
                </c:pt>
                <c:pt idx="3">
                  <c:v>3.9850560398505608</c:v>
                </c:pt>
                <c:pt idx="4">
                  <c:v>3.9702233250620345</c:v>
                </c:pt>
                <c:pt idx="5">
                  <c:v>3.9408866995073897</c:v>
                </c:pt>
                <c:pt idx="6">
                  <c:v>3.9263803680981595</c:v>
                </c:pt>
                <c:pt idx="7">
                  <c:v>3.9119804400977998</c:v>
                </c:pt>
                <c:pt idx="8">
                  <c:v>3.883495145631068</c:v>
                </c:pt>
                <c:pt idx="9">
                  <c:v>3.773584905660377</c:v>
                </c:pt>
                <c:pt idx="10">
                  <c:v>3.6697247706422025</c:v>
                </c:pt>
                <c:pt idx="11">
                  <c:v>3.5714285714285716</c:v>
                </c:pt>
                <c:pt idx="12">
                  <c:v>3.4782608695652177</c:v>
                </c:pt>
                <c:pt idx="13">
                  <c:v>3.3898305084745766</c:v>
                </c:pt>
                <c:pt idx="14">
                  <c:v>3.3057851239669422</c:v>
                </c:pt>
                <c:pt idx="15">
                  <c:v>3.2258064516129035</c:v>
                </c:pt>
                <c:pt idx="16">
                  <c:v>3.1496062992125982</c:v>
                </c:pt>
                <c:pt idx="17">
                  <c:v>3.0769230769230766</c:v>
                </c:pt>
                <c:pt idx="18">
                  <c:v>3.007518796992481</c:v>
                </c:pt>
                <c:pt idx="19">
                  <c:v>2.9411764705882355</c:v>
                </c:pt>
                <c:pt idx="20">
                  <c:v>2.8776978417266186</c:v>
                </c:pt>
                <c:pt idx="21">
                  <c:v>2.8169014084507045</c:v>
                </c:pt>
                <c:pt idx="22">
                  <c:v>2.7586206896551722</c:v>
                </c:pt>
                <c:pt idx="23">
                  <c:v>2.7027027027027026</c:v>
                </c:pt>
                <c:pt idx="24">
                  <c:v>2.6490066225165565</c:v>
                </c:pt>
                <c:pt idx="25">
                  <c:v>2.5974025974025974</c:v>
                </c:pt>
                <c:pt idx="26">
                  <c:v>2.5477707006369426</c:v>
                </c:pt>
                <c:pt idx="27">
                  <c:v>2.5</c:v>
                </c:pt>
                <c:pt idx="28">
                  <c:v>2.4539877300613497</c:v>
                </c:pt>
                <c:pt idx="29">
                  <c:v>2.4096385542168672</c:v>
                </c:pt>
                <c:pt idx="30">
                  <c:v>2.3668639053254439</c:v>
                </c:pt>
                <c:pt idx="31">
                  <c:v>2.3255813953488369</c:v>
                </c:pt>
                <c:pt idx="32">
                  <c:v>2.2857142857142856</c:v>
                </c:pt>
              </c:numCache>
            </c:numRef>
          </c:yVal>
          <c:smooth val="1"/>
        </c:ser>
        <c:ser>
          <c:idx val="2"/>
          <c:order val="2"/>
          <c:tx>
            <c:v>16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Sheet1!$D$3:$D$35</c:f>
              <c:numCache>
                <c:formatCode>General</c:formatCode>
                <c:ptCount val="33"/>
                <c:pt idx="0">
                  <c:v>15.976035946080877</c:v>
                </c:pt>
                <c:pt idx="1">
                  <c:v>15.880893300248138</c:v>
                </c:pt>
                <c:pt idx="2">
                  <c:v>15.763546798029559</c:v>
                </c:pt>
                <c:pt idx="3">
                  <c:v>15.705521472392638</c:v>
                </c:pt>
                <c:pt idx="4">
                  <c:v>15.42168674698795</c:v>
                </c:pt>
                <c:pt idx="5">
                  <c:v>14.883720930232558</c:v>
                </c:pt>
                <c:pt idx="6">
                  <c:v>14.628571428571428</c:v>
                </c:pt>
                <c:pt idx="7">
                  <c:v>14.382022471910112</c:v>
                </c:pt>
                <c:pt idx="8">
                  <c:v>13.913043478260871</c:v>
                </c:pt>
                <c:pt idx="9">
                  <c:v>12.307692307692307</c:v>
                </c:pt>
                <c:pt idx="10">
                  <c:v>11.03448275862069</c:v>
                </c:pt>
                <c:pt idx="11">
                  <c:v>10</c:v>
                </c:pt>
                <c:pt idx="12">
                  <c:v>9.1428571428571423</c:v>
                </c:pt>
                <c:pt idx="13">
                  <c:v>8.4210526315789469</c:v>
                </c:pt>
                <c:pt idx="14">
                  <c:v>7.8048780487804885</c:v>
                </c:pt>
                <c:pt idx="15">
                  <c:v>7.2727272727272725</c:v>
                </c:pt>
                <c:pt idx="16">
                  <c:v>6.8085106382978724</c:v>
                </c:pt>
                <c:pt idx="17">
                  <c:v>6.4</c:v>
                </c:pt>
                <c:pt idx="18">
                  <c:v>6.0377358490566042</c:v>
                </c:pt>
                <c:pt idx="19">
                  <c:v>5.7142857142857144</c:v>
                </c:pt>
                <c:pt idx="20">
                  <c:v>5.4237288135593218</c:v>
                </c:pt>
                <c:pt idx="21">
                  <c:v>5.161290322580645</c:v>
                </c:pt>
                <c:pt idx="22">
                  <c:v>4.9230769230769225</c:v>
                </c:pt>
                <c:pt idx="23">
                  <c:v>4.7058823529411766</c:v>
                </c:pt>
                <c:pt idx="24">
                  <c:v>4.5070422535211261</c:v>
                </c:pt>
                <c:pt idx="25">
                  <c:v>4.3243243243243237</c:v>
                </c:pt>
                <c:pt idx="26">
                  <c:v>4.1558441558441555</c:v>
                </c:pt>
                <c:pt idx="27">
                  <c:v>4</c:v>
                </c:pt>
                <c:pt idx="28">
                  <c:v>3.8554216867469875</c:v>
                </c:pt>
                <c:pt idx="29">
                  <c:v>3.7209302325581395</c:v>
                </c:pt>
                <c:pt idx="30">
                  <c:v>3.595505617977528</c:v>
                </c:pt>
                <c:pt idx="31">
                  <c:v>3.4782608695652169</c:v>
                </c:pt>
                <c:pt idx="32">
                  <c:v>3.3684210526315788</c:v>
                </c:pt>
              </c:numCache>
            </c:numRef>
          </c:yVal>
          <c:smooth val="1"/>
        </c:ser>
        <c:ser>
          <c:idx val="3"/>
          <c:order val="3"/>
          <c:tx>
            <c:v>64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Sheet1!$E$3:$E$35</c:f>
              <c:numCache>
                <c:formatCode>General</c:formatCode>
                <c:ptCount val="33"/>
                <c:pt idx="0">
                  <c:v>63.599324257179767</c:v>
                </c:pt>
                <c:pt idx="1">
                  <c:v>62.045564711585065</c:v>
                </c:pt>
                <c:pt idx="2">
                  <c:v>60.206961429915339</c:v>
                </c:pt>
                <c:pt idx="3">
                  <c:v>59.327925840092696</c:v>
                </c:pt>
                <c:pt idx="4">
                  <c:v>55.291576673866089</c:v>
                </c:pt>
                <c:pt idx="5">
                  <c:v>48.669201520912551</c:v>
                </c:pt>
                <c:pt idx="6">
                  <c:v>45.91928251121076</c:v>
                </c:pt>
                <c:pt idx="7">
                  <c:v>43.463497453310694</c:v>
                </c:pt>
                <c:pt idx="8">
                  <c:v>39.263803680981596</c:v>
                </c:pt>
                <c:pt idx="9">
                  <c:v>28.318584070796462</c:v>
                </c:pt>
                <c:pt idx="10">
                  <c:v>22.145328719723185</c:v>
                </c:pt>
                <c:pt idx="11">
                  <c:v>18.181818181818183</c:v>
                </c:pt>
                <c:pt idx="12">
                  <c:v>15.42168674698795</c:v>
                </c:pt>
                <c:pt idx="13">
                  <c:v>13.389121338912133</c:v>
                </c:pt>
                <c:pt idx="14">
                  <c:v>11.829944547134938</c:v>
                </c:pt>
                <c:pt idx="15">
                  <c:v>10.596026490066226</c:v>
                </c:pt>
                <c:pt idx="16">
                  <c:v>9.5952023988006001</c:v>
                </c:pt>
                <c:pt idx="17">
                  <c:v>8.7671232876712324</c:v>
                </c:pt>
                <c:pt idx="18">
                  <c:v>8.0706179066834807</c:v>
                </c:pt>
                <c:pt idx="19">
                  <c:v>7.4766355140186915</c:v>
                </c:pt>
                <c:pt idx="20">
                  <c:v>6.9640914036996735</c:v>
                </c:pt>
                <c:pt idx="21">
                  <c:v>6.517311608961303</c:v>
                </c:pt>
                <c:pt idx="22">
                  <c:v>6.1244019138755972</c:v>
                </c:pt>
                <c:pt idx="23">
                  <c:v>5.7761732851985563</c:v>
                </c:pt>
                <c:pt idx="24">
                  <c:v>5.4654141759180188</c:v>
                </c:pt>
                <c:pt idx="25">
                  <c:v>5.1863857374392213</c:v>
                </c:pt>
                <c:pt idx="26">
                  <c:v>4.934464148033924</c:v>
                </c:pt>
                <c:pt idx="27">
                  <c:v>4.7058823529411757</c:v>
                </c:pt>
                <c:pt idx="28">
                  <c:v>4.4975404075895993</c:v>
                </c:pt>
                <c:pt idx="29">
                  <c:v>4.3068640646029612</c:v>
                </c:pt>
                <c:pt idx="30">
                  <c:v>4.1316978695932862</c:v>
                </c:pt>
                <c:pt idx="31">
                  <c:v>3.9702233250620345</c:v>
                </c:pt>
                <c:pt idx="32">
                  <c:v>3.8208955223880596</c:v>
                </c:pt>
              </c:numCache>
            </c:numRef>
          </c:yVal>
          <c:smooth val="1"/>
        </c:ser>
        <c:ser>
          <c:idx val="4"/>
          <c:order val="4"/>
          <c:tx>
            <c:v>256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Sheet1!$F$3:$F$31</c:f>
              <c:numCache>
                <c:formatCode>General</c:formatCode>
                <c:ptCount val="29"/>
                <c:pt idx="0">
                  <c:v>249.63432471964893</c:v>
                </c:pt>
                <c:pt idx="1">
                  <c:v>227.05099778270511</c:v>
                </c:pt>
                <c:pt idx="2">
                  <c:v>203.98406374501994</c:v>
                </c:pt>
                <c:pt idx="3">
                  <c:v>194.12322274881515</c:v>
                </c:pt>
                <c:pt idx="4">
                  <c:v>156.3358778625954</c:v>
                </c:pt>
                <c:pt idx="5">
                  <c:v>112.52747252747253</c:v>
                </c:pt>
                <c:pt idx="6">
                  <c:v>98.698795180722897</c:v>
                </c:pt>
                <c:pt idx="7">
                  <c:v>87.896995708154506</c:v>
                </c:pt>
                <c:pt idx="8">
                  <c:v>72.112676056338032</c:v>
                </c:pt>
                <c:pt idx="9">
                  <c:v>41.967213114754102</c:v>
                </c:pt>
                <c:pt idx="10">
                  <c:v>29.595375722543352</c:v>
                </c:pt>
                <c:pt idx="11">
                  <c:v>22.857142857142858</c:v>
                </c:pt>
                <c:pt idx="12">
                  <c:v>18.618181818181817</c:v>
                </c:pt>
                <c:pt idx="13">
                  <c:v>15.705521472392638</c:v>
                </c:pt>
                <c:pt idx="14">
                  <c:v>13.580901856763928</c:v>
                </c:pt>
                <c:pt idx="15">
                  <c:v>11.962616822429906</c:v>
                </c:pt>
                <c:pt idx="16">
                  <c:v>10.688935281837161</c:v>
                </c:pt>
                <c:pt idx="17">
                  <c:v>9.6603773584905674</c:v>
                </c:pt>
                <c:pt idx="18">
                  <c:v>8.8123924268502574</c:v>
                </c:pt>
                <c:pt idx="19">
                  <c:v>8.1012658227848107</c:v>
                </c:pt>
                <c:pt idx="20">
                  <c:v>7.4963396778916547</c:v>
                </c:pt>
                <c:pt idx="21">
                  <c:v>6.9754768392370563</c:v>
                </c:pt>
                <c:pt idx="22">
                  <c:v>6.5222929936305718</c:v>
                </c:pt>
                <c:pt idx="23">
                  <c:v>6.1244019138755972</c:v>
                </c:pt>
                <c:pt idx="24">
                  <c:v>5.7722660653889513</c:v>
                </c:pt>
                <c:pt idx="25">
                  <c:v>5.4584221748400843</c:v>
                </c:pt>
                <c:pt idx="26">
                  <c:v>5.1769464105156722</c:v>
                </c:pt>
                <c:pt idx="27">
                  <c:v>4.9230769230769234</c:v>
                </c:pt>
                <c:pt idx="28">
                  <c:v>4.6929422548120989</c:v>
                </c:pt>
              </c:numCache>
            </c:numRef>
          </c:yVal>
          <c:smooth val="1"/>
        </c:ser>
        <c:dLbls>
          <c:showLegendKey val="0"/>
          <c:showVal val="0"/>
          <c:showCatName val="0"/>
          <c:showSerName val="0"/>
          <c:showPercent val="0"/>
          <c:showBubbleSize val="0"/>
        </c:dLbls>
        <c:axId val="108361600"/>
        <c:axId val="23117824"/>
      </c:scatterChart>
      <c:valAx>
        <c:axId val="108361600"/>
        <c:scaling>
          <c:orientation val="minMax"/>
          <c:max val="0.26"/>
          <c:min val="0"/>
        </c:scaling>
        <c:delete val="0"/>
        <c:axPos val="b"/>
        <c:title>
          <c:tx>
            <c:rich>
              <a:bodyPr/>
              <a:lstStyle/>
              <a:p>
                <a:pPr>
                  <a:defRPr/>
                </a:pPr>
                <a:r>
                  <a:rPr lang="en-US"/>
                  <a:t>Percentage of Code that is Sequential</a:t>
                </a:r>
              </a:p>
            </c:rich>
          </c:tx>
          <c:overlay val="0"/>
        </c:title>
        <c:numFmt formatCode="0.00%" sourceLinked="1"/>
        <c:majorTickMark val="out"/>
        <c:minorTickMark val="none"/>
        <c:tickLblPos val="nextTo"/>
        <c:crossAx val="23117824"/>
        <c:crosses val="autoZero"/>
        <c:crossBetween val="midCat"/>
      </c:valAx>
      <c:valAx>
        <c:axId val="23117824"/>
        <c:scaling>
          <c:orientation val="minMax"/>
          <c:max val="256"/>
          <c:min val="0"/>
        </c:scaling>
        <c:delete val="0"/>
        <c:axPos val="l"/>
        <c:majorGridlines>
          <c:spPr>
            <a:ln>
              <a:prstDash val="dash"/>
            </a:ln>
          </c:spPr>
        </c:majorGridlines>
        <c:numFmt formatCode="General" sourceLinked="1"/>
        <c:majorTickMark val="out"/>
        <c:minorTickMark val="none"/>
        <c:tickLblPos val="nextTo"/>
        <c:crossAx val="108361600"/>
        <c:crosses val="autoZero"/>
        <c:crossBetween val="midCat"/>
      </c:valAx>
    </c:plotArea>
    <c:legend>
      <c:legendPos val="b"/>
      <c:overlay val="0"/>
    </c:legend>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v>1 Processor</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Sheet1!$B$3:$B$35</c:f>
              <c:numCache>
                <c:formatCode>General</c:formatCode>
                <c:ptCount val="3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numCache>
            </c:numRef>
          </c:yVal>
          <c:smooth val="1"/>
        </c:ser>
        <c:ser>
          <c:idx val="1"/>
          <c:order val="1"/>
          <c:tx>
            <c:v>4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Sheet1!$C$3:$C$35</c:f>
              <c:numCache>
                <c:formatCode>General</c:formatCode>
                <c:ptCount val="33"/>
                <c:pt idx="0">
                  <c:v>3.9988003598920323</c:v>
                </c:pt>
                <c:pt idx="1">
                  <c:v>3.9940089865202193</c:v>
                </c:pt>
                <c:pt idx="2">
                  <c:v>3.9880358923230315</c:v>
                </c:pt>
                <c:pt idx="3">
                  <c:v>3.9850560398505608</c:v>
                </c:pt>
                <c:pt idx="4">
                  <c:v>3.9702233250620345</c:v>
                </c:pt>
                <c:pt idx="5">
                  <c:v>3.9408866995073897</c:v>
                </c:pt>
                <c:pt idx="6">
                  <c:v>3.9263803680981595</c:v>
                </c:pt>
                <c:pt idx="7">
                  <c:v>3.9119804400977998</c:v>
                </c:pt>
                <c:pt idx="8">
                  <c:v>3.883495145631068</c:v>
                </c:pt>
                <c:pt idx="9">
                  <c:v>3.773584905660377</c:v>
                </c:pt>
                <c:pt idx="10">
                  <c:v>3.6697247706422025</c:v>
                </c:pt>
                <c:pt idx="11">
                  <c:v>3.5714285714285716</c:v>
                </c:pt>
                <c:pt idx="12">
                  <c:v>3.4782608695652177</c:v>
                </c:pt>
                <c:pt idx="13">
                  <c:v>3.3898305084745766</c:v>
                </c:pt>
                <c:pt idx="14">
                  <c:v>3.3057851239669422</c:v>
                </c:pt>
                <c:pt idx="15">
                  <c:v>3.2258064516129035</c:v>
                </c:pt>
                <c:pt idx="16">
                  <c:v>3.1496062992125982</c:v>
                </c:pt>
                <c:pt idx="17">
                  <c:v>3.0769230769230766</c:v>
                </c:pt>
                <c:pt idx="18">
                  <c:v>3.007518796992481</c:v>
                </c:pt>
                <c:pt idx="19">
                  <c:v>2.9411764705882355</c:v>
                </c:pt>
                <c:pt idx="20">
                  <c:v>2.8776978417266186</c:v>
                </c:pt>
                <c:pt idx="21">
                  <c:v>2.8169014084507045</c:v>
                </c:pt>
                <c:pt idx="22">
                  <c:v>2.7586206896551722</c:v>
                </c:pt>
                <c:pt idx="23">
                  <c:v>2.7027027027027026</c:v>
                </c:pt>
                <c:pt idx="24">
                  <c:v>2.6490066225165565</c:v>
                </c:pt>
                <c:pt idx="25">
                  <c:v>2.5974025974025974</c:v>
                </c:pt>
                <c:pt idx="26">
                  <c:v>2.5477707006369426</c:v>
                </c:pt>
                <c:pt idx="27">
                  <c:v>2.5</c:v>
                </c:pt>
                <c:pt idx="28">
                  <c:v>2.4539877300613497</c:v>
                </c:pt>
                <c:pt idx="29">
                  <c:v>2.4096385542168672</c:v>
                </c:pt>
                <c:pt idx="30">
                  <c:v>2.3668639053254439</c:v>
                </c:pt>
                <c:pt idx="31">
                  <c:v>2.3255813953488369</c:v>
                </c:pt>
                <c:pt idx="32">
                  <c:v>2.2857142857142856</c:v>
                </c:pt>
              </c:numCache>
            </c:numRef>
          </c:yVal>
          <c:smooth val="1"/>
        </c:ser>
        <c:ser>
          <c:idx val="2"/>
          <c:order val="2"/>
          <c:tx>
            <c:v>16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Sheet1!$D$3:$D$35</c:f>
              <c:numCache>
                <c:formatCode>General</c:formatCode>
                <c:ptCount val="33"/>
                <c:pt idx="0">
                  <c:v>15.976035946080877</c:v>
                </c:pt>
                <c:pt idx="1">
                  <c:v>15.880893300248138</c:v>
                </c:pt>
                <c:pt idx="2">
                  <c:v>15.763546798029559</c:v>
                </c:pt>
                <c:pt idx="3">
                  <c:v>15.705521472392638</c:v>
                </c:pt>
                <c:pt idx="4">
                  <c:v>15.42168674698795</c:v>
                </c:pt>
                <c:pt idx="5">
                  <c:v>14.883720930232558</c:v>
                </c:pt>
                <c:pt idx="6">
                  <c:v>14.628571428571428</c:v>
                </c:pt>
                <c:pt idx="7">
                  <c:v>14.382022471910112</c:v>
                </c:pt>
                <c:pt idx="8">
                  <c:v>13.913043478260871</c:v>
                </c:pt>
                <c:pt idx="9">
                  <c:v>12.307692307692307</c:v>
                </c:pt>
                <c:pt idx="10">
                  <c:v>11.03448275862069</c:v>
                </c:pt>
                <c:pt idx="11">
                  <c:v>10</c:v>
                </c:pt>
                <c:pt idx="12">
                  <c:v>9.1428571428571423</c:v>
                </c:pt>
                <c:pt idx="13">
                  <c:v>8.4210526315789469</c:v>
                </c:pt>
                <c:pt idx="14">
                  <c:v>7.8048780487804885</c:v>
                </c:pt>
                <c:pt idx="15">
                  <c:v>7.2727272727272725</c:v>
                </c:pt>
                <c:pt idx="16">
                  <c:v>6.8085106382978724</c:v>
                </c:pt>
                <c:pt idx="17">
                  <c:v>6.4</c:v>
                </c:pt>
                <c:pt idx="18">
                  <c:v>6.0377358490566042</c:v>
                </c:pt>
                <c:pt idx="19">
                  <c:v>5.7142857142857144</c:v>
                </c:pt>
                <c:pt idx="20">
                  <c:v>5.4237288135593218</c:v>
                </c:pt>
                <c:pt idx="21">
                  <c:v>5.161290322580645</c:v>
                </c:pt>
                <c:pt idx="22">
                  <c:v>4.9230769230769225</c:v>
                </c:pt>
                <c:pt idx="23">
                  <c:v>4.7058823529411766</c:v>
                </c:pt>
                <c:pt idx="24">
                  <c:v>4.5070422535211261</c:v>
                </c:pt>
                <c:pt idx="25">
                  <c:v>4.3243243243243237</c:v>
                </c:pt>
                <c:pt idx="26">
                  <c:v>4.1558441558441555</c:v>
                </c:pt>
                <c:pt idx="27">
                  <c:v>4</c:v>
                </c:pt>
                <c:pt idx="28">
                  <c:v>3.8554216867469875</c:v>
                </c:pt>
                <c:pt idx="29">
                  <c:v>3.7209302325581395</c:v>
                </c:pt>
                <c:pt idx="30">
                  <c:v>3.595505617977528</c:v>
                </c:pt>
                <c:pt idx="31">
                  <c:v>3.4782608695652169</c:v>
                </c:pt>
                <c:pt idx="32">
                  <c:v>3.3684210526315788</c:v>
                </c:pt>
              </c:numCache>
            </c:numRef>
          </c:yVal>
          <c:smooth val="1"/>
        </c:ser>
        <c:ser>
          <c:idx val="3"/>
          <c:order val="3"/>
          <c:tx>
            <c:v>64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Sheet1!$E$3:$E$35</c:f>
              <c:numCache>
                <c:formatCode>General</c:formatCode>
                <c:ptCount val="33"/>
                <c:pt idx="0">
                  <c:v>63.599324257179767</c:v>
                </c:pt>
                <c:pt idx="1">
                  <c:v>62.045564711585065</c:v>
                </c:pt>
                <c:pt idx="2">
                  <c:v>60.206961429915339</c:v>
                </c:pt>
                <c:pt idx="3">
                  <c:v>59.327925840092696</c:v>
                </c:pt>
                <c:pt idx="4">
                  <c:v>55.291576673866089</c:v>
                </c:pt>
                <c:pt idx="5">
                  <c:v>48.669201520912551</c:v>
                </c:pt>
                <c:pt idx="6">
                  <c:v>45.91928251121076</c:v>
                </c:pt>
                <c:pt idx="7">
                  <c:v>43.463497453310694</c:v>
                </c:pt>
                <c:pt idx="8">
                  <c:v>39.263803680981596</c:v>
                </c:pt>
                <c:pt idx="9">
                  <c:v>28.318584070796462</c:v>
                </c:pt>
                <c:pt idx="10">
                  <c:v>22.145328719723185</c:v>
                </c:pt>
                <c:pt idx="11">
                  <c:v>18.181818181818183</c:v>
                </c:pt>
                <c:pt idx="12">
                  <c:v>15.42168674698795</c:v>
                </c:pt>
                <c:pt idx="13">
                  <c:v>13.389121338912133</c:v>
                </c:pt>
                <c:pt idx="14">
                  <c:v>11.829944547134938</c:v>
                </c:pt>
                <c:pt idx="15">
                  <c:v>10.596026490066226</c:v>
                </c:pt>
                <c:pt idx="16">
                  <c:v>9.5952023988006001</c:v>
                </c:pt>
                <c:pt idx="17">
                  <c:v>8.7671232876712324</c:v>
                </c:pt>
                <c:pt idx="18">
                  <c:v>8.0706179066834807</c:v>
                </c:pt>
                <c:pt idx="19">
                  <c:v>7.4766355140186915</c:v>
                </c:pt>
                <c:pt idx="20">
                  <c:v>6.9640914036996735</c:v>
                </c:pt>
                <c:pt idx="21">
                  <c:v>6.517311608961303</c:v>
                </c:pt>
                <c:pt idx="22">
                  <c:v>6.1244019138755972</c:v>
                </c:pt>
                <c:pt idx="23">
                  <c:v>5.7761732851985563</c:v>
                </c:pt>
                <c:pt idx="24">
                  <c:v>5.4654141759180188</c:v>
                </c:pt>
                <c:pt idx="25">
                  <c:v>5.1863857374392213</c:v>
                </c:pt>
                <c:pt idx="26">
                  <c:v>4.934464148033924</c:v>
                </c:pt>
                <c:pt idx="27">
                  <c:v>4.7058823529411757</c:v>
                </c:pt>
                <c:pt idx="28">
                  <c:v>4.4975404075895993</c:v>
                </c:pt>
                <c:pt idx="29">
                  <c:v>4.3068640646029612</c:v>
                </c:pt>
                <c:pt idx="30">
                  <c:v>4.1316978695932862</c:v>
                </c:pt>
                <c:pt idx="31">
                  <c:v>3.9702233250620345</c:v>
                </c:pt>
                <c:pt idx="32">
                  <c:v>3.8208955223880596</c:v>
                </c:pt>
              </c:numCache>
            </c:numRef>
          </c:yVal>
          <c:smooth val="1"/>
        </c:ser>
        <c:ser>
          <c:idx val="4"/>
          <c:order val="4"/>
          <c:tx>
            <c:v>256 Processors</c:v>
          </c:tx>
          <c:marker>
            <c:symbol val="none"/>
          </c:marker>
          <c:xVal>
            <c:numRef>
              <c:f>Sheet1!$A$3:$A$35</c:f>
              <c:numCache>
                <c:formatCode>0.00%</c:formatCode>
                <c:ptCount val="33"/>
                <c:pt idx="0">
                  <c:v>1E-4</c:v>
                </c:pt>
                <c:pt idx="1">
                  <c:v>5.0000000000000001E-4</c:v>
                </c:pt>
                <c:pt idx="2">
                  <c:v>1E-3</c:v>
                </c:pt>
                <c:pt idx="3">
                  <c:v>1.25E-3</c:v>
                </c:pt>
                <c:pt idx="4">
                  <c:v>2.5000000000000001E-3</c:v>
                </c:pt>
                <c:pt idx="5">
                  <c:v>5.0000000000000001E-3</c:v>
                </c:pt>
                <c:pt idx="6">
                  <c:v>6.2500000000000003E-3</c:v>
                </c:pt>
                <c:pt idx="7">
                  <c:v>7.4999999999999997E-3</c:v>
                </c:pt>
                <c:pt idx="8">
                  <c:v>0.01</c:v>
                </c:pt>
                <c:pt idx="9">
                  <c:v>0.02</c:v>
                </c:pt>
                <c:pt idx="10">
                  <c:v>0.03</c:v>
                </c:pt>
                <c:pt idx="11">
                  <c:v>0.04</c:v>
                </c:pt>
                <c:pt idx="12">
                  <c:v>0.05</c:v>
                </c:pt>
                <c:pt idx="13">
                  <c:v>6.0000000000000005E-2</c:v>
                </c:pt>
                <c:pt idx="14">
                  <c:v>6.9999999999999993E-2</c:v>
                </c:pt>
                <c:pt idx="15">
                  <c:v>0.08</c:v>
                </c:pt>
                <c:pt idx="16">
                  <c:v>0.09</c:v>
                </c:pt>
                <c:pt idx="17">
                  <c:v>9.9999999999999992E-2</c:v>
                </c:pt>
                <c:pt idx="18">
                  <c:v>0.11</c:v>
                </c:pt>
                <c:pt idx="19">
                  <c:v>0.12</c:v>
                </c:pt>
                <c:pt idx="20">
                  <c:v>0.13</c:v>
                </c:pt>
                <c:pt idx="21">
                  <c:v>0.14000000000000001</c:v>
                </c:pt>
                <c:pt idx="22">
                  <c:v>0.15000000000000002</c:v>
                </c:pt>
                <c:pt idx="23">
                  <c:v>0.16</c:v>
                </c:pt>
                <c:pt idx="24">
                  <c:v>0.17</c:v>
                </c:pt>
                <c:pt idx="25">
                  <c:v>0.18000000000000002</c:v>
                </c:pt>
                <c:pt idx="26">
                  <c:v>0.19</c:v>
                </c:pt>
                <c:pt idx="27">
                  <c:v>0.2</c:v>
                </c:pt>
                <c:pt idx="28">
                  <c:v>0.21000000000000002</c:v>
                </c:pt>
                <c:pt idx="29">
                  <c:v>0.22</c:v>
                </c:pt>
                <c:pt idx="30">
                  <c:v>0.23</c:v>
                </c:pt>
                <c:pt idx="31">
                  <c:v>0.24000000000000002</c:v>
                </c:pt>
                <c:pt idx="32">
                  <c:v>0.25</c:v>
                </c:pt>
              </c:numCache>
            </c:numRef>
          </c:xVal>
          <c:yVal>
            <c:numRef>
              <c:f>Sheet1!$F$3:$F$31</c:f>
              <c:numCache>
                <c:formatCode>General</c:formatCode>
                <c:ptCount val="29"/>
                <c:pt idx="0">
                  <c:v>249.63432471964893</c:v>
                </c:pt>
                <c:pt idx="1">
                  <c:v>227.05099778270511</c:v>
                </c:pt>
                <c:pt idx="2">
                  <c:v>203.98406374501994</c:v>
                </c:pt>
                <c:pt idx="3">
                  <c:v>194.12322274881515</c:v>
                </c:pt>
                <c:pt idx="4">
                  <c:v>156.3358778625954</c:v>
                </c:pt>
                <c:pt idx="5">
                  <c:v>112.52747252747253</c:v>
                </c:pt>
                <c:pt idx="6">
                  <c:v>98.698795180722897</c:v>
                </c:pt>
                <c:pt idx="7">
                  <c:v>87.896995708154506</c:v>
                </c:pt>
                <c:pt idx="8">
                  <c:v>72.112676056338032</c:v>
                </c:pt>
                <c:pt idx="9">
                  <c:v>41.967213114754102</c:v>
                </c:pt>
                <c:pt idx="10">
                  <c:v>29.595375722543352</c:v>
                </c:pt>
                <c:pt idx="11">
                  <c:v>22.857142857142858</c:v>
                </c:pt>
                <c:pt idx="12">
                  <c:v>18.618181818181817</c:v>
                </c:pt>
                <c:pt idx="13">
                  <c:v>15.705521472392638</c:v>
                </c:pt>
                <c:pt idx="14">
                  <c:v>13.580901856763928</c:v>
                </c:pt>
                <c:pt idx="15">
                  <c:v>11.962616822429906</c:v>
                </c:pt>
                <c:pt idx="16">
                  <c:v>10.688935281837161</c:v>
                </c:pt>
                <c:pt idx="17">
                  <c:v>9.6603773584905674</c:v>
                </c:pt>
                <c:pt idx="18">
                  <c:v>8.8123924268502574</c:v>
                </c:pt>
                <c:pt idx="19">
                  <c:v>8.1012658227848107</c:v>
                </c:pt>
                <c:pt idx="20">
                  <c:v>7.4963396778916547</c:v>
                </c:pt>
                <c:pt idx="21">
                  <c:v>6.9754768392370563</c:v>
                </c:pt>
                <c:pt idx="22">
                  <c:v>6.5222929936305718</c:v>
                </c:pt>
                <c:pt idx="23">
                  <c:v>6.1244019138755972</c:v>
                </c:pt>
                <c:pt idx="24">
                  <c:v>5.7722660653889513</c:v>
                </c:pt>
                <c:pt idx="25">
                  <c:v>5.4584221748400843</c:v>
                </c:pt>
                <c:pt idx="26">
                  <c:v>5.1769464105156722</c:v>
                </c:pt>
                <c:pt idx="27">
                  <c:v>4.9230769230769234</c:v>
                </c:pt>
                <c:pt idx="28">
                  <c:v>4.6929422548120989</c:v>
                </c:pt>
              </c:numCache>
            </c:numRef>
          </c:yVal>
          <c:smooth val="1"/>
        </c:ser>
        <c:dLbls>
          <c:showLegendKey val="0"/>
          <c:showVal val="0"/>
          <c:showCatName val="0"/>
          <c:showSerName val="0"/>
          <c:showPercent val="0"/>
          <c:showBubbleSize val="0"/>
        </c:dLbls>
        <c:axId val="24299776"/>
        <c:axId val="24306048"/>
      </c:scatterChart>
      <c:valAx>
        <c:axId val="24299776"/>
        <c:scaling>
          <c:orientation val="minMax"/>
          <c:max val="0.11000000000000001"/>
          <c:min val="0"/>
        </c:scaling>
        <c:delete val="0"/>
        <c:axPos val="b"/>
        <c:title>
          <c:tx>
            <c:rich>
              <a:bodyPr/>
              <a:lstStyle/>
              <a:p>
                <a:pPr>
                  <a:defRPr/>
                </a:pPr>
                <a:r>
                  <a:rPr lang="en-US"/>
                  <a:t>Percentage of Code that is Sequential</a:t>
                </a:r>
              </a:p>
            </c:rich>
          </c:tx>
          <c:overlay val="0"/>
        </c:title>
        <c:numFmt formatCode="0.00%" sourceLinked="1"/>
        <c:majorTickMark val="out"/>
        <c:minorTickMark val="none"/>
        <c:tickLblPos val="nextTo"/>
        <c:crossAx val="24306048"/>
        <c:crosses val="autoZero"/>
        <c:crossBetween val="midCat"/>
      </c:valAx>
      <c:valAx>
        <c:axId val="24306048"/>
        <c:scaling>
          <c:orientation val="minMax"/>
          <c:max val="100"/>
          <c:min val="0"/>
        </c:scaling>
        <c:delete val="0"/>
        <c:axPos val="l"/>
        <c:majorGridlines>
          <c:spPr>
            <a:ln>
              <a:prstDash val="dash"/>
            </a:ln>
          </c:spPr>
        </c:majorGridlines>
        <c:numFmt formatCode="General" sourceLinked="1"/>
        <c:majorTickMark val="out"/>
        <c:minorTickMark val="none"/>
        <c:tickLblPos val="nextTo"/>
        <c:crossAx val="24299776"/>
        <c:crosses val="autoZero"/>
        <c:crossBetween val="midCat"/>
        <c:majorUnit val="20"/>
      </c:valAx>
    </c:plotArea>
    <c:legend>
      <c:legendPos val="b"/>
      <c:overlay val="0"/>
    </c:legend>
    <c:plotVisOnly val="1"/>
    <c:dispBlanksAs val="gap"/>
    <c:showDLblsOverMax val="0"/>
  </c:chart>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0D101-EBA1-46BE-BD17-3ABA82C37E02}" type="datetimeFigureOut">
              <a:rPr lang="en-US" smtClean="0"/>
              <a:t>2012-08-01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BB1E4-1DF8-4B16-8100-EF1EF863A762}" type="slidenum">
              <a:rPr lang="en-US" smtClean="0"/>
              <a:t>‹#›</a:t>
            </a:fld>
            <a:endParaRPr lang="en-US"/>
          </a:p>
        </p:txBody>
      </p:sp>
    </p:spTree>
    <p:extLst>
      <p:ext uri="{BB962C8B-B14F-4D97-AF65-F5344CB8AC3E}">
        <p14:creationId xmlns:p14="http://schemas.microsoft.com/office/powerpoint/2010/main" val="81947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Date Placeholder 5"/>
          <p:cNvSpPr>
            <a:spLocks noGrp="1"/>
          </p:cNvSpPr>
          <p:nvPr>
            <p:ph type="dt" idx="10"/>
          </p:nvPr>
        </p:nvSpPr>
        <p:spPr/>
        <p:txBody>
          <a:bodyPr/>
          <a:lstStyle/>
          <a:p>
            <a:r>
              <a:rPr lang="en-US" smtClean="0"/>
              <a:t>3/11/2011</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42</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43</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44</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45</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514599"/>
          </a:xfrm>
        </p:spPr>
        <p:txBody>
          <a:bodyPr/>
          <a:lstStyle>
            <a:lvl1pPr algn="ctr">
              <a:lnSpc>
                <a:spcPct val="200000"/>
              </a:lnSpc>
              <a:spcAft>
                <a:spcPts val="1200"/>
              </a:spcAft>
              <a:defRPr sz="3600" b="1" i="1" baseline="0">
                <a:solidFill>
                  <a:schemeClr val="accent6">
                    <a:lumMod val="75000"/>
                  </a:schemeClr>
                </a:solidFill>
              </a:defRPr>
            </a:lvl1pPr>
          </a:lstStyle>
          <a:p>
            <a:endParaRPr lang="en-US" dirty="0"/>
          </a:p>
        </p:txBody>
      </p:sp>
      <p:sp>
        <p:nvSpPr>
          <p:cNvPr id="3" name="Subtitle 2"/>
          <p:cNvSpPr>
            <a:spLocks noGrp="1"/>
          </p:cNvSpPr>
          <p:nvPr>
            <p:ph type="subTitle" idx="1"/>
          </p:nvPr>
        </p:nvSpPr>
        <p:spPr>
          <a:xfrm>
            <a:off x="1371600" y="4572000"/>
            <a:ext cx="6400800" cy="1447800"/>
          </a:xfrm>
        </p:spPr>
        <p:txBody>
          <a:bodyPr>
            <a:normAutofit/>
          </a:bodyPr>
          <a:lstStyle>
            <a:lvl1pPr marL="0" indent="0" algn="ctr">
              <a:buNone/>
              <a:defRPr sz="320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pic>
        <p:nvPicPr>
          <p:cNvPr id="1028" name="Picture 4" descr="http://www.cs.washington.edu/images/logo/CSElogo2text_144.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752" y="303663"/>
            <a:ext cx="1371600" cy="13906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WashingtonColorSeal-21-clip"/>
          <p:cNvPicPr>
            <a:picLocks noChangeAspect="1" noChangeArrowheads="1"/>
          </p:cNvPicPr>
          <p:nvPr userDrawn="1"/>
        </p:nvPicPr>
        <p:blipFill>
          <a:blip r:embed="rId3" cstate="print"/>
          <a:srcRect/>
          <a:stretch>
            <a:fillRect/>
          </a:stretch>
        </p:blipFill>
        <p:spPr bwMode="auto">
          <a:xfrm>
            <a:off x="7461504" y="303663"/>
            <a:ext cx="1371600" cy="1371600"/>
          </a:xfrm>
          <a:prstGeom prst="rect">
            <a:avLst/>
          </a:prstGeom>
          <a:noFill/>
        </p:spPr>
      </p:pic>
      <p:sp>
        <p:nvSpPr>
          <p:cNvPr id="10" name="Date Placeholder 3"/>
          <p:cNvSpPr>
            <a:spLocks noGrp="1"/>
          </p:cNvSpPr>
          <p:nvPr>
            <p:ph type="dt" sz="half" idx="2"/>
          </p:nvPr>
        </p:nvSpPr>
        <p:spPr>
          <a:xfrm>
            <a:off x="457200" y="6356350"/>
            <a:ext cx="1600200" cy="365125"/>
          </a:xfrm>
          <a:prstGeom prst="rect">
            <a:avLst/>
          </a:prstGeom>
        </p:spPr>
        <p:txBody>
          <a:bodyPr vert="horz" lIns="91440" tIns="45720" rIns="91440" bIns="45720" rtlCol="0" anchor="ctr"/>
          <a:lstStyle>
            <a:lvl1pPr algn="l">
              <a:defRPr sz="1200">
                <a:solidFill>
                  <a:schemeClr val="tx2"/>
                </a:solidFill>
              </a:defRPr>
            </a:lvl1pPr>
          </a:lstStyle>
          <a:p>
            <a:r>
              <a:rPr lang="en-US" smtClean="0"/>
              <a:t>August 1, 2012</a:t>
            </a:r>
            <a:endParaRPr lang="en-US"/>
          </a:p>
        </p:txBody>
      </p:sp>
      <p:sp>
        <p:nvSpPr>
          <p:cNvPr id="11" name="Footer Placeholder 4"/>
          <p:cNvSpPr>
            <a:spLocks noGrp="1"/>
          </p:cNvSpPr>
          <p:nvPr>
            <p:ph type="ftr" sz="quarter" idx="3"/>
          </p:nvPr>
        </p:nvSpPr>
        <p:spPr>
          <a:xfrm>
            <a:off x="2124075" y="6356350"/>
            <a:ext cx="489585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CSE 332 Data Abstractions, Summer 2012</a:t>
            </a:r>
            <a:endParaRPr lang="en-US" dirty="0"/>
          </a:p>
        </p:txBody>
      </p:sp>
      <p:sp>
        <p:nvSpPr>
          <p:cNvPr id="12" name="Slide Number Placeholder 5"/>
          <p:cNvSpPr>
            <a:spLocks noGrp="1"/>
          </p:cNvSpPr>
          <p:nvPr>
            <p:ph type="sldNum" sz="quarter" idx="4"/>
          </p:nvPr>
        </p:nvSpPr>
        <p:spPr>
          <a:xfrm>
            <a:off x="8130654" y="6356350"/>
            <a:ext cx="784746" cy="365125"/>
          </a:xfrm>
          <a:prstGeom prst="rect">
            <a:avLst/>
          </a:prstGeom>
        </p:spPr>
        <p:txBody>
          <a:bodyPr vert="horz" lIns="91440" tIns="45720" rIns="91440" bIns="45720" rtlCol="0" anchor="ctr"/>
          <a:lstStyle>
            <a:lvl1pPr algn="r">
              <a:defRPr sz="1200">
                <a:solidFill>
                  <a:schemeClr val="tx2"/>
                </a:solidFill>
              </a:defRPr>
            </a:lvl1pPr>
          </a:lstStyle>
          <a:p>
            <a:fld id="{2781ADA0-3BB4-460A-B7EB-C1A8DEAFE2E2}" type="slidenum">
              <a:rPr lang="en-US" smtClean="0"/>
              <a:pPr/>
              <a:t>‹#›</a:t>
            </a:fld>
            <a:endParaRPr lang="en-US"/>
          </a:p>
        </p:txBody>
      </p:sp>
    </p:spTree>
    <p:extLst>
      <p:ext uri="{BB962C8B-B14F-4D97-AF65-F5344CB8AC3E}">
        <p14:creationId xmlns:p14="http://schemas.microsoft.com/office/powerpoint/2010/main" val="32072453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17085391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27652248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487362"/>
          </a:xfrm>
        </p:spPr>
        <p:txBody>
          <a:bodyPr/>
          <a:lstStyle>
            <a:lvl1pPr>
              <a:lnSpc>
                <a:spcPct val="110000"/>
              </a:lnSpc>
              <a:defRPr>
                <a:solidFill>
                  <a:schemeClr val="accent6">
                    <a:lumMod val="75000"/>
                  </a:schemeClr>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762000"/>
            <a:ext cx="8458200" cy="5486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40611688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solidFill>
            <a:schemeClr val="accent6">
              <a:lumMod val="75000"/>
            </a:schemeClr>
          </a:solidFill>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18203308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August 1, 2012</a:t>
            </a:r>
            <a:endParaRPr lang="en-US"/>
          </a:p>
        </p:txBody>
      </p:sp>
      <p:sp>
        <p:nvSpPr>
          <p:cNvPr id="6" name="Footer Placeholder 5"/>
          <p:cNvSpPr>
            <a:spLocks noGrp="1"/>
          </p:cNvSpPr>
          <p:nvPr>
            <p:ph type="ftr" sz="quarter" idx="11"/>
          </p:nvPr>
        </p:nvSpPr>
        <p:spPr/>
        <p:txBody>
          <a:bodyPr/>
          <a:lstStyle/>
          <a:p>
            <a:r>
              <a:rPr lang="en-US" smtClean="0"/>
              <a:t>CSE 332 Data Abstractions, Summer 2012</a:t>
            </a:r>
            <a:endParaRPr lang="en-US"/>
          </a:p>
        </p:txBody>
      </p:sp>
      <p:sp>
        <p:nvSpPr>
          <p:cNvPr id="7" name="Slide Number Placeholder 6"/>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34997167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August 1, 2012</a:t>
            </a:r>
            <a:endParaRPr lang="en-US"/>
          </a:p>
        </p:txBody>
      </p:sp>
      <p:sp>
        <p:nvSpPr>
          <p:cNvPr id="8" name="Footer Placeholder 7"/>
          <p:cNvSpPr>
            <a:spLocks noGrp="1"/>
          </p:cNvSpPr>
          <p:nvPr>
            <p:ph type="ftr" sz="quarter" idx="11"/>
          </p:nvPr>
        </p:nvSpPr>
        <p:spPr/>
        <p:txBody>
          <a:bodyPr/>
          <a:lstStyle/>
          <a:p>
            <a:r>
              <a:rPr lang="en-US" smtClean="0"/>
              <a:t>CSE 332 Data Abstractions, Summer 2012</a:t>
            </a:r>
            <a:endParaRPr lang="en-US"/>
          </a:p>
        </p:txBody>
      </p:sp>
      <p:sp>
        <p:nvSpPr>
          <p:cNvPr id="9" name="Slide Number Placeholder 8"/>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33456501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August 1, 2012</a:t>
            </a:r>
            <a:endParaRPr lang="en-US"/>
          </a:p>
        </p:txBody>
      </p:sp>
      <p:sp>
        <p:nvSpPr>
          <p:cNvPr id="4" name="Footer Placeholder 3"/>
          <p:cNvSpPr>
            <a:spLocks noGrp="1"/>
          </p:cNvSpPr>
          <p:nvPr>
            <p:ph type="ftr" sz="quarter" idx="11"/>
          </p:nvPr>
        </p:nvSpPr>
        <p:spPr/>
        <p:txBody>
          <a:bodyPr/>
          <a:lstStyle/>
          <a:p>
            <a:r>
              <a:rPr lang="en-US" smtClean="0"/>
              <a:t>CSE 332 Data Abstractions, Summer 2012</a:t>
            </a:r>
            <a:endParaRPr lang="en-US"/>
          </a:p>
        </p:txBody>
      </p:sp>
      <p:sp>
        <p:nvSpPr>
          <p:cNvPr id="5" name="Slide Number Placeholder 4"/>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19510230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August 1, 2012</a:t>
            </a:r>
            <a:endParaRPr lang="en-US"/>
          </a:p>
        </p:txBody>
      </p:sp>
      <p:sp>
        <p:nvSpPr>
          <p:cNvPr id="3" name="Footer Placeholder 2"/>
          <p:cNvSpPr>
            <a:spLocks noGrp="1"/>
          </p:cNvSpPr>
          <p:nvPr>
            <p:ph type="ftr" sz="quarter" idx="11"/>
          </p:nvPr>
        </p:nvSpPr>
        <p:spPr/>
        <p:txBody>
          <a:bodyPr/>
          <a:lstStyle/>
          <a:p>
            <a:r>
              <a:rPr lang="en-US" smtClean="0"/>
              <a:t>CSE 332 Data Abstractions, Summer 2012</a:t>
            </a:r>
            <a:endParaRPr lang="en-US"/>
          </a:p>
        </p:txBody>
      </p:sp>
      <p:sp>
        <p:nvSpPr>
          <p:cNvPr id="4" name="Slide Number Placeholder 3"/>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34194231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August 1, 2012</a:t>
            </a:r>
            <a:endParaRPr lang="en-US"/>
          </a:p>
        </p:txBody>
      </p:sp>
      <p:sp>
        <p:nvSpPr>
          <p:cNvPr id="6" name="Footer Placeholder 5"/>
          <p:cNvSpPr>
            <a:spLocks noGrp="1"/>
          </p:cNvSpPr>
          <p:nvPr>
            <p:ph type="ftr" sz="quarter" idx="11"/>
          </p:nvPr>
        </p:nvSpPr>
        <p:spPr/>
        <p:txBody>
          <a:bodyPr/>
          <a:lstStyle/>
          <a:p>
            <a:r>
              <a:rPr lang="en-US" smtClean="0"/>
              <a:t>CSE 332 Data Abstractions, Summer 2012</a:t>
            </a:r>
            <a:endParaRPr lang="en-US"/>
          </a:p>
        </p:txBody>
      </p:sp>
      <p:sp>
        <p:nvSpPr>
          <p:cNvPr id="7" name="Slide Number Placeholder 6"/>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2780565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August 1, 2012</a:t>
            </a:r>
            <a:endParaRPr lang="en-US"/>
          </a:p>
        </p:txBody>
      </p:sp>
      <p:sp>
        <p:nvSpPr>
          <p:cNvPr id="6" name="Footer Placeholder 5"/>
          <p:cNvSpPr>
            <a:spLocks noGrp="1"/>
          </p:cNvSpPr>
          <p:nvPr>
            <p:ph type="ftr" sz="quarter" idx="11"/>
          </p:nvPr>
        </p:nvSpPr>
        <p:spPr/>
        <p:txBody>
          <a:bodyPr/>
          <a:lstStyle/>
          <a:p>
            <a:r>
              <a:rPr lang="en-US" smtClean="0"/>
              <a:t>CSE 332 Data Abstractions, Summer 2012</a:t>
            </a:r>
            <a:endParaRPr lang="en-US"/>
          </a:p>
        </p:txBody>
      </p:sp>
      <p:sp>
        <p:nvSpPr>
          <p:cNvPr id="7" name="Slide Number Placeholder 6"/>
          <p:cNvSpPr>
            <a:spLocks noGrp="1"/>
          </p:cNvSpPr>
          <p:nvPr>
            <p:ph type="sldNum" sz="quarter" idx="12"/>
          </p:nvPr>
        </p:nvSpPr>
        <p:spPr/>
        <p:txBody>
          <a:bodyPr/>
          <a:lstStyle/>
          <a:p>
            <a:fld id="{2781ADA0-3BB4-460A-B7EB-C1A8DEAFE2E2}" type="slidenum">
              <a:rPr lang="en-US" smtClean="0"/>
              <a:t>‹#›</a:t>
            </a:fld>
            <a:endParaRPr lang="en-US"/>
          </a:p>
        </p:txBody>
      </p:sp>
    </p:spTree>
    <p:extLst>
      <p:ext uri="{BB962C8B-B14F-4D97-AF65-F5344CB8AC3E}">
        <p14:creationId xmlns:p14="http://schemas.microsoft.com/office/powerpoint/2010/main" val="29605489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2238"/>
            <a:ext cx="8458200" cy="4873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685800"/>
            <a:ext cx="8458200" cy="5562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1600200" cy="365125"/>
          </a:xfrm>
          <a:prstGeom prst="rect">
            <a:avLst/>
          </a:prstGeom>
        </p:spPr>
        <p:txBody>
          <a:bodyPr vert="horz" lIns="91440" tIns="45720" rIns="91440" bIns="45720" rtlCol="0" anchor="ctr"/>
          <a:lstStyle>
            <a:lvl1pPr algn="l">
              <a:defRPr sz="1200">
                <a:solidFill>
                  <a:schemeClr val="tx2"/>
                </a:solidFill>
              </a:defRPr>
            </a:lvl1pPr>
          </a:lstStyle>
          <a:p>
            <a:r>
              <a:rPr lang="en-US" smtClean="0"/>
              <a:t>August 1, 2012</a:t>
            </a:r>
            <a:endParaRPr lang="en-US"/>
          </a:p>
        </p:txBody>
      </p:sp>
      <p:sp>
        <p:nvSpPr>
          <p:cNvPr id="5" name="Footer Placeholder 4"/>
          <p:cNvSpPr>
            <a:spLocks noGrp="1"/>
          </p:cNvSpPr>
          <p:nvPr>
            <p:ph type="ftr" sz="quarter" idx="3"/>
          </p:nvPr>
        </p:nvSpPr>
        <p:spPr>
          <a:xfrm>
            <a:off x="2124075" y="6356350"/>
            <a:ext cx="489585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CSE 332 Data Abstractions, Summer 2012</a:t>
            </a:r>
            <a:endParaRPr lang="en-US" dirty="0"/>
          </a:p>
        </p:txBody>
      </p:sp>
      <p:sp>
        <p:nvSpPr>
          <p:cNvPr id="6" name="Slide Number Placeholder 5"/>
          <p:cNvSpPr>
            <a:spLocks noGrp="1"/>
          </p:cNvSpPr>
          <p:nvPr>
            <p:ph type="sldNum" sz="quarter" idx="4"/>
          </p:nvPr>
        </p:nvSpPr>
        <p:spPr>
          <a:xfrm>
            <a:off x="8130654" y="6356350"/>
            <a:ext cx="784746" cy="365125"/>
          </a:xfrm>
          <a:prstGeom prst="rect">
            <a:avLst/>
          </a:prstGeom>
        </p:spPr>
        <p:txBody>
          <a:bodyPr vert="horz" lIns="91440" tIns="45720" rIns="91440" bIns="45720" rtlCol="0" anchor="ctr"/>
          <a:lstStyle>
            <a:lvl1pPr algn="r">
              <a:defRPr sz="1200">
                <a:solidFill>
                  <a:schemeClr val="tx2"/>
                </a:solidFill>
              </a:defRPr>
            </a:lvl1pPr>
          </a:lstStyle>
          <a:p>
            <a:fld id="{2781ADA0-3BB4-460A-B7EB-C1A8DEAFE2E2}" type="slidenum">
              <a:rPr lang="en-US" smtClean="0"/>
              <a:pPr/>
              <a:t>‹#›</a:t>
            </a:fld>
            <a:endParaRPr lang="en-US"/>
          </a:p>
        </p:txBody>
      </p:sp>
    </p:spTree>
    <p:extLst>
      <p:ext uri="{BB962C8B-B14F-4D97-AF65-F5344CB8AC3E}">
        <p14:creationId xmlns:p14="http://schemas.microsoft.com/office/powerpoint/2010/main" val="3695073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spcBef>
          <a:spcPct val="0"/>
        </a:spcBef>
        <a:buNone/>
        <a:defRPr sz="3600" i="1" kern="1200">
          <a:solidFill>
            <a:schemeClr val="accent6"/>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
        <a:defRPr sz="30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Wingdings" pitchFamily="2" charset="2"/>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7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26" Type="http://schemas.openxmlformats.org/officeDocument/2006/relationships/slideLayout" Target="../slideLayouts/slideLayout2.xml"/><Relationship Id="rId3" Type="http://schemas.openxmlformats.org/officeDocument/2006/relationships/tags" Target="../tags/tag73.xml"/><Relationship Id="rId21" Type="http://schemas.openxmlformats.org/officeDocument/2006/relationships/tags" Target="../tags/tag91.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5" Type="http://schemas.openxmlformats.org/officeDocument/2006/relationships/tags" Target="../tags/tag95.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tags" Target="../tags/tag94.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10" Type="http://schemas.openxmlformats.org/officeDocument/2006/relationships/tags" Target="../tags/tag80.xml"/><Relationship Id="rId19" Type="http://schemas.openxmlformats.org/officeDocument/2006/relationships/tags" Target="../tags/tag89.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 Id="rId27"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tags" Target="../tags/tag110.xml"/><Relationship Id="rId18" Type="http://schemas.openxmlformats.org/officeDocument/2006/relationships/notesSlide" Target="../notesSlides/notesSlide30.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17" Type="http://schemas.openxmlformats.org/officeDocument/2006/relationships/slideLayout" Target="../slideLayouts/slideLayout6.xml"/><Relationship Id="rId2" Type="http://schemas.openxmlformats.org/officeDocument/2006/relationships/tags" Target="../tags/tag99.xml"/><Relationship Id="rId16" Type="http://schemas.openxmlformats.org/officeDocument/2006/relationships/tags" Target="../tags/tag113.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5" Type="http://schemas.openxmlformats.org/officeDocument/2006/relationships/tags" Target="../tags/tag112.xml"/><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tags" Target="../tags/tag1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tags" Target="../tags/tag121.xml"/><Relationship Id="rId13" Type="http://schemas.openxmlformats.org/officeDocument/2006/relationships/tags" Target="../tags/tag126.xml"/><Relationship Id="rId18" Type="http://schemas.openxmlformats.org/officeDocument/2006/relationships/notesSlide" Target="../notesSlides/notesSlide32.xml"/><Relationship Id="rId3" Type="http://schemas.openxmlformats.org/officeDocument/2006/relationships/tags" Target="../tags/tag116.xml"/><Relationship Id="rId7" Type="http://schemas.openxmlformats.org/officeDocument/2006/relationships/tags" Target="../tags/tag120.xml"/><Relationship Id="rId12" Type="http://schemas.openxmlformats.org/officeDocument/2006/relationships/tags" Target="../tags/tag125.xml"/><Relationship Id="rId17" Type="http://schemas.openxmlformats.org/officeDocument/2006/relationships/slideLayout" Target="../slideLayouts/slideLayout6.xml"/><Relationship Id="rId2" Type="http://schemas.openxmlformats.org/officeDocument/2006/relationships/tags" Target="../tags/tag115.xml"/><Relationship Id="rId16" Type="http://schemas.openxmlformats.org/officeDocument/2006/relationships/tags" Target="../tags/tag129.xml"/><Relationship Id="rId1" Type="http://schemas.openxmlformats.org/officeDocument/2006/relationships/tags" Target="../tags/tag114.xml"/><Relationship Id="rId6" Type="http://schemas.openxmlformats.org/officeDocument/2006/relationships/tags" Target="../tags/tag119.xml"/><Relationship Id="rId11" Type="http://schemas.openxmlformats.org/officeDocument/2006/relationships/tags" Target="../tags/tag124.xml"/><Relationship Id="rId5" Type="http://schemas.openxmlformats.org/officeDocument/2006/relationships/tags" Target="../tags/tag118.xml"/><Relationship Id="rId15" Type="http://schemas.openxmlformats.org/officeDocument/2006/relationships/tags" Target="../tags/tag128.xml"/><Relationship Id="rId10" Type="http://schemas.openxmlformats.org/officeDocument/2006/relationships/tags" Target="../tags/tag123.xml"/><Relationship Id="rId4" Type="http://schemas.openxmlformats.org/officeDocument/2006/relationships/tags" Target="../tags/tag117.xml"/><Relationship Id="rId9" Type="http://schemas.openxmlformats.org/officeDocument/2006/relationships/tags" Target="../tags/tag122.xml"/><Relationship Id="rId14" Type="http://schemas.openxmlformats.org/officeDocument/2006/relationships/tags" Target="../tags/tag12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3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6.xml.rels><?xml version="1.0" encoding="UTF-8" standalone="yes"?>
<Relationships xmlns="http://schemas.openxmlformats.org/package/2006/relationships"><Relationship Id="rId13" Type="http://schemas.openxmlformats.org/officeDocument/2006/relationships/tags" Target="../tags/tag24.xml"/><Relationship Id="rId18" Type="http://schemas.openxmlformats.org/officeDocument/2006/relationships/tags" Target="../tags/tag29.xml"/><Relationship Id="rId26" Type="http://schemas.openxmlformats.org/officeDocument/2006/relationships/tags" Target="../tags/tag37.xml"/><Relationship Id="rId39" Type="http://schemas.openxmlformats.org/officeDocument/2006/relationships/tags" Target="../tags/tag50.xml"/><Relationship Id="rId21" Type="http://schemas.openxmlformats.org/officeDocument/2006/relationships/tags" Target="../tags/tag32.xml"/><Relationship Id="rId34" Type="http://schemas.openxmlformats.org/officeDocument/2006/relationships/tags" Target="../tags/tag45.xml"/><Relationship Id="rId42" Type="http://schemas.openxmlformats.org/officeDocument/2006/relationships/tags" Target="../tags/tag53.xml"/><Relationship Id="rId47" Type="http://schemas.openxmlformats.org/officeDocument/2006/relationships/tags" Target="../tags/tag58.xml"/><Relationship Id="rId50" Type="http://schemas.openxmlformats.org/officeDocument/2006/relationships/tags" Target="../tags/tag61.xml"/><Relationship Id="rId55" Type="http://schemas.openxmlformats.org/officeDocument/2006/relationships/tags" Target="../tags/tag66.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tags" Target="../tags/tag28.xml"/><Relationship Id="rId25" Type="http://schemas.openxmlformats.org/officeDocument/2006/relationships/tags" Target="../tags/tag36.xml"/><Relationship Id="rId33" Type="http://schemas.openxmlformats.org/officeDocument/2006/relationships/tags" Target="../tags/tag44.xml"/><Relationship Id="rId38" Type="http://schemas.openxmlformats.org/officeDocument/2006/relationships/tags" Target="../tags/tag49.xml"/><Relationship Id="rId46" Type="http://schemas.openxmlformats.org/officeDocument/2006/relationships/tags" Target="../tags/tag57.xml"/><Relationship Id="rId59" Type="http://schemas.openxmlformats.org/officeDocument/2006/relationships/notesSlide" Target="../notesSlides/notesSlide3.xml"/><Relationship Id="rId2" Type="http://schemas.openxmlformats.org/officeDocument/2006/relationships/tags" Target="../tags/tag13.xml"/><Relationship Id="rId16" Type="http://schemas.openxmlformats.org/officeDocument/2006/relationships/tags" Target="../tags/tag27.xml"/><Relationship Id="rId20" Type="http://schemas.openxmlformats.org/officeDocument/2006/relationships/tags" Target="../tags/tag31.xml"/><Relationship Id="rId29" Type="http://schemas.openxmlformats.org/officeDocument/2006/relationships/tags" Target="../tags/tag40.xml"/><Relationship Id="rId41" Type="http://schemas.openxmlformats.org/officeDocument/2006/relationships/tags" Target="../tags/tag52.xml"/><Relationship Id="rId54" Type="http://schemas.openxmlformats.org/officeDocument/2006/relationships/tags" Target="../tags/tag65.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24" Type="http://schemas.openxmlformats.org/officeDocument/2006/relationships/tags" Target="../tags/tag35.xml"/><Relationship Id="rId32" Type="http://schemas.openxmlformats.org/officeDocument/2006/relationships/tags" Target="../tags/tag43.xml"/><Relationship Id="rId37" Type="http://schemas.openxmlformats.org/officeDocument/2006/relationships/tags" Target="../tags/tag48.xml"/><Relationship Id="rId40" Type="http://schemas.openxmlformats.org/officeDocument/2006/relationships/tags" Target="../tags/tag51.xml"/><Relationship Id="rId45" Type="http://schemas.openxmlformats.org/officeDocument/2006/relationships/tags" Target="../tags/tag56.xml"/><Relationship Id="rId53" Type="http://schemas.openxmlformats.org/officeDocument/2006/relationships/tags" Target="../tags/tag64.xml"/><Relationship Id="rId58" Type="http://schemas.openxmlformats.org/officeDocument/2006/relationships/slideLayout" Target="../slideLayouts/slideLayout2.xml"/><Relationship Id="rId5" Type="http://schemas.openxmlformats.org/officeDocument/2006/relationships/tags" Target="../tags/tag16.xml"/><Relationship Id="rId15" Type="http://schemas.openxmlformats.org/officeDocument/2006/relationships/tags" Target="../tags/tag26.xml"/><Relationship Id="rId23" Type="http://schemas.openxmlformats.org/officeDocument/2006/relationships/tags" Target="../tags/tag34.xml"/><Relationship Id="rId28" Type="http://schemas.openxmlformats.org/officeDocument/2006/relationships/tags" Target="../tags/tag39.xml"/><Relationship Id="rId36" Type="http://schemas.openxmlformats.org/officeDocument/2006/relationships/tags" Target="../tags/tag47.xml"/><Relationship Id="rId49" Type="http://schemas.openxmlformats.org/officeDocument/2006/relationships/tags" Target="../tags/tag60.xml"/><Relationship Id="rId57" Type="http://schemas.openxmlformats.org/officeDocument/2006/relationships/tags" Target="../tags/tag68.xml"/><Relationship Id="rId10" Type="http://schemas.openxmlformats.org/officeDocument/2006/relationships/tags" Target="../tags/tag21.xml"/><Relationship Id="rId19" Type="http://schemas.openxmlformats.org/officeDocument/2006/relationships/tags" Target="../tags/tag30.xml"/><Relationship Id="rId31" Type="http://schemas.openxmlformats.org/officeDocument/2006/relationships/tags" Target="../tags/tag42.xml"/><Relationship Id="rId44" Type="http://schemas.openxmlformats.org/officeDocument/2006/relationships/tags" Target="../tags/tag55.xml"/><Relationship Id="rId52" Type="http://schemas.openxmlformats.org/officeDocument/2006/relationships/tags" Target="../tags/tag63.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 Id="rId22" Type="http://schemas.openxmlformats.org/officeDocument/2006/relationships/tags" Target="../tags/tag33.xml"/><Relationship Id="rId27" Type="http://schemas.openxmlformats.org/officeDocument/2006/relationships/tags" Target="../tags/tag38.xml"/><Relationship Id="rId30" Type="http://schemas.openxmlformats.org/officeDocument/2006/relationships/tags" Target="../tags/tag41.xml"/><Relationship Id="rId35" Type="http://schemas.openxmlformats.org/officeDocument/2006/relationships/tags" Target="../tags/tag46.xml"/><Relationship Id="rId43" Type="http://schemas.openxmlformats.org/officeDocument/2006/relationships/tags" Target="../tags/tag54.xml"/><Relationship Id="rId48" Type="http://schemas.openxmlformats.org/officeDocument/2006/relationships/tags" Target="../tags/tag59.xml"/><Relationship Id="rId56" Type="http://schemas.openxmlformats.org/officeDocument/2006/relationships/tags" Target="../tags/tag67.xml"/><Relationship Id="rId8" Type="http://schemas.openxmlformats.org/officeDocument/2006/relationships/tags" Target="../tags/tag19.xml"/><Relationship Id="rId51" Type="http://schemas.openxmlformats.org/officeDocument/2006/relationships/tags" Target="../tags/tag62.xml"/><Relationship Id="rId3"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p:txBody>
          <a:bodyPr/>
          <a:lstStyle/>
          <a:p>
            <a:pPr>
              <a:lnSpc>
                <a:spcPct val="100000"/>
              </a:lnSpc>
            </a:pPr>
            <a:r>
              <a:rPr lang="en-US" dirty="0" smtClean="0"/>
              <a:t>CSE 332 Data Abstractions:</a:t>
            </a:r>
            <a:br>
              <a:rPr lang="en-US" dirty="0" smtClean="0"/>
            </a:br>
            <a:r>
              <a:rPr lang="en-US" sz="1200" dirty="0" smtClean="0"/>
              <a:t/>
            </a:r>
            <a:br>
              <a:rPr lang="en-US" sz="1200" dirty="0" smtClean="0"/>
            </a:br>
            <a:r>
              <a:rPr lang="en-US" i="0" dirty="0" smtClean="0"/>
              <a:t>Introduction </a:t>
            </a:r>
            <a:r>
              <a:rPr lang="en-US" i="0" dirty="0"/>
              <a:t>to Parallelism and Concurrency</a:t>
            </a:r>
            <a:endParaRPr lang="en-US" dirty="0"/>
          </a:p>
        </p:txBody>
      </p:sp>
      <p:sp>
        <p:nvSpPr>
          <p:cNvPr id="13" name="Subtitle 12"/>
          <p:cNvSpPr>
            <a:spLocks noGrp="1"/>
          </p:cNvSpPr>
          <p:nvPr>
            <p:ph type="subTitle" idx="1"/>
          </p:nvPr>
        </p:nvSpPr>
        <p:spPr/>
        <p:txBody>
          <a:bodyPr/>
          <a:lstStyle/>
          <a:p>
            <a:r>
              <a:rPr lang="en-US" smtClean="0"/>
              <a:t>Kate Deibel</a:t>
            </a:r>
          </a:p>
          <a:p>
            <a:r>
              <a:rPr lang="en-US" smtClean="0"/>
              <a:t>Summer 2012</a:t>
            </a:r>
            <a:endParaRPr lang="en-US" dirty="0" smtClean="0"/>
          </a:p>
        </p:txBody>
      </p:sp>
      <p:sp>
        <p:nvSpPr>
          <p:cNvPr id="4" name="Date Placeholder 3"/>
          <p:cNvSpPr>
            <a:spLocks noGrp="1"/>
          </p:cNvSpPr>
          <p:nvPr>
            <p:ph type="dt" sz="half" idx="2"/>
          </p:nvPr>
        </p:nvSpPr>
        <p:spPr>
          <a:xfrm>
            <a:off x="457200" y="6356350"/>
            <a:ext cx="1447800" cy="365125"/>
          </a:xfrm>
        </p:spPr>
        <p:txBody>
          <a:bodyPr/>
          <a:lstStyle/>
          <a:p>
            <a:r>
              <a:rPr lang="en-US" smtClean="0"/>
              <a:t>August 1, 2012</a:t>
            </a:r>
            <a:endParaRPr lang="en-US"/>
          </a:p>
        </p:txBody>
      </p:sp>
      <p:sp>
        <p:nvSpPr>
          <p:cNvPr id="5" name="Footer Placeholder 4"/>
          <p:cNvSpPr>
            <a:spLocks noGrp="1"/>
          </p:cNvSpPr>
          <p:nvPr>
            <p:ph type="ftr" sz="quarter" idx="3"/>
          </p:nvPr>
        </p:nvSpPr>
        <p:spPr>
          <a:xfrm>
            <a:off x="1752600" y="6356350"/>
            <a:ext cx="5638800" cy="365125"/>
          </a:xfrm>
        </p:spPr>
        <p:txBody>
          <a:bodyPr/>
          <a:lstStyle/>
          <a:p>
            <a:r>
              <a:rPr lang="en-US" smtClean="0"/>
              <a:t>CSE 332 Data Abstractions, Summer 2012</a:t>
            </a:r>
            <a:endParaRPr lang="en-US"/>
          </a:p>
        </p:txBody>
      </p:sp>
      <p:sp>
        <p:nvSpPr>
          <p:cNvPr id="6" name="Slide Number Placeholder 5"/>
          <p:cNvSpPr>
            <a:spLocks noGrp="1"/>
          </p:cNvSpPr>
          <p:nvPr>
            <p:ph type="sldNum" sz="quarter" idx="4"/>
          </p:nvPr>
        </p:nvSpPr>
        <p:spPr>
          <a:xfrm>
            <a:off x="7848600" y="6356350"/>
            <a:ext cx="838200" cy="365125"/>
          </a:xfrm>
        </p:spPr>
        <p:txBody>
          <a:bodyPr/>
          <a:lstStyle/>
          <a:p>
            <a:fld id="{2781ADA0-3BB4-460A-B7EB-C1A8DEAFE2E2}" type="slidenum">
              <a:rPr lang="en-US" smtClean="0"/>
              <a:pPr/>
              <a:t>1</a:t>
            </a:fld>
            <a:endParaRPr lang="en-US"/>
          </a:p>
        </p:txBody>
      </p:sp>
    </p:spTree>
    <p:extLst>
      <p:ext uri="{BB962C8B-B14F-4D97-AF65-F5344CB8AC3E}">
        <p14:creationId xmlns:p14="http://schemas.microsoft.com/office/powerpoint/2010/main" val="4066252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Reductions</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Such computations of this simple form are common enough to have a name: </a:t>
            </a:r>
            <a:r>
              <a:rPr lang="en-US" sz="2400" dirty="0" smtClean="0">
                <a:solidFill>
                  <a:schemeClr val="accent2"/>
                </a:solidFill>
              </a:rPr>
              <a:t>reductions</a:t>
            </a:r>
            <a:r>
              <a:rPr lang="en-US" sz="2400" dirty="0" smtClean="0"/>
              <a:t> (or </a:t>
            </a:r>
            <a:r>
              <a:rPr lang="en-US" sz="2400" dirty="0" smtClean="0">
                <a:solidFill>
                  <a:schemeClr val="accent2"/>
                </a:solidFill>
              </a:rPr>
              <a:t>reduces</a:t>
            </a:r>
            <a:r>
              <a:rPr lang="en-US" sz="2400" dirty="0" smtClean="0"/>
              <a:t>?)</a:t>
            </a:r>
          </a:p>
          <a:p>
            <a:pPr marL="0" indent="0">
              <a:buNone/>
            </a:pPr>
            <a:endParaRPr lang="en-US" sz="800" dirty="0" smtClean="0"/>
          </a:p>
          <a:p>
            <a:pPr marL="0" indent="0">
              <a:buNone/>
            </a:pPr>
            <a:r>
              <a:rPr lang="en-US" sz="2400" dirty="0" smtClean="0"/>
              <a:t>Produce single answer from collection via an </a:t>
            </a:r>
            <a:r>
              <a:rPr lang="en-US" sz="2400" dirty="0" smtClean="0">
                <a:solidFill>
                  <a:schemeClr val="accent2"/>
                </a:solidFill>
              </a:rPr>
              <a:t>associative operator</a:t>
            </a:r>
          </a:p>
          <a:p>
            <a:r>
              <a:rPr lang="en-US" sz="2200" dirty="0" smtClean="0"/>
              <a:t>Examples: max, count, leftmost, rightmost, sum, …</a:t>
            </a:r>
          </a:p>
          <a:p>
            <a:r>
              <a:rPr lang="en-US" sz="2200" dirty="0" smtClean="0"/>
              <a:t>Non-example: median</a:t>
            </a:r>
          </a:p>
          <a:p>
            <a:pPr marL="0" indent="0">
              <a:buNone/>
            </a:pPr>
            <a:endParaRPr lang="en-US" sz="800" dirty="0" smtClean="0"/>
          </a:p>
          <a:p>
            <a:pPr marL="0" indent="0">
              <a:buNone/>
            </a:pPr>
            <a:r>
              <a:rPr lang="en-US" sz="2400" dirty="0" smtClean="0"/>
              <a:t>Recursive results don’t have to be single numbers or strings</a:t>
            </a:r>
            <a:r>
              <a:rPr lang="en-US" sz="2400" dirty="0"/>
              <a:t> </a:t>
            </a:r>
            <a:r>
              <a:rPr lang="en-US" sz="2400" dirty="0" smtClean="0"/>
              <a:t>and can be arrays or objects with fields</a:t>
            </a:r>
          </a:p>
          <a:p>
            <a:r>
              <a:rPr lang="en-US" sz="2400" dirty="0" smtClean="0"/>
              <a:t>Example: Histogram of test results </a:t>
            </a:r>
          </a:p>
          <a:p>
            <a:pPr marL="0" indent="0">
              <a:buNone/>
            </a:pPr>
            <a:endParaRPr lang="en-US" sz="800" dirty="0" smtClean="0"/>
          </a:p>
          <a:p>
            <a:pPr marL="0" indent="0">
              <a:buNone/>
            </a:pPr>
            <a:r>
              <a:rPr lang="en-US" sz="2400" dirty="0" smtClean="0"/>
              <a:t>But some things are inherently sequential</a:t>
            </a:r>
          </a:p>
          <a:p>
            <a:r>
              <a:rPr lang="en-US" sz="2400" dirty="0" smtClean="0"/>
              <a:t>How we process </a:t>
            </a:r>
            <a:r>
              <a:rPr lang="en-US" sz="2400" b="1" dirty="0" err="1" smtClean="0">
                <a:latin typeface="Courier New" pitchFamily="49" charset="0"/>
                <a:cs typeface="Courier New" pitchFamily="49" charset="0"/>
              </a:rPr>
              <a:t>arr</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r>
              <a:rPr lang="en-US" sz="2400" dirty="0" smtClean="0"/>
              <a:t> may depend entirely on the result of processing </a:t>
            </a:r>
            <a:r>
              <a:rPr lang="en-US" sz="2400" b="1" dirty="0" err="1" smtClean="0">
                <a:latin typeface="Courier New" pitchFamily="49" charset="0"/>
                <a:cs typeface="Courier New" pitchFamily="49" charset="0"/>
              </a:rPr>
              <a:t>arr</a:t>
            </a:r>
            <a:r>
              <a:rPr lang="en-US" sz="2400" b="1" dirty="0" smtClean="0">
                <a:latin typeface="Courier New" pitchFamily="49" charset="0"/>
                <a:cs typeface="Courier New" pitchFamily="49" charset="0"/>
              </a:rPr>
              <a:t>[i-1]</a:t>
            </a:r>
            <a:endParaRPr lang="en-US" sz="2400" b="1"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10</a:t>
            </a:fld>
            <a:endParaRPr lang="en-US"/>
          </a:p>
        </p:txBody>
      </p:sp>
    </p:spTree>
    <p:extLst>
      <p:ext uri="{BB962C8B-B14F-4D97-AF65-F5344CB8AC3E}">
        <p14:creationId xmlns:p14="http://schemas.microsoft.com/office/powerpoint/2010/main" val="198919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 and Data Parallelism</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A </a:t>
            </a:r>
            <a:r>
              <a:rPr lang="en-US" sz="2600" dirty="0" smtClean="0">
                <a:solidFill>
                  <a:schemeClr val="accent2"/>
                </a:solidFill>
              </a:rPr>
              <a:t>map</a:t>
            </a:r>
            <a:r>
              <a:rPr lang="en-US" sz="2600" dirty="0" smtClean="0"/>
              <a:t> operates on each element of a collection independently to create a new collection of the same size</a:t>
            </a:r>
          </a:p>
          <a:p>
            <a:r>
              <a:rPr lang="en-US" sz="2600" dirty="0" smtClean="0"/>
              <a:t>No combining results</a:t>
            </a:r>
          </a:p>
          <a:p>
            <a:r>
              <a:rPr lang="en-US" sz="2600" dirty="0" smtClean="0"/>
              <a:t>For arrays, this is so trivial some hardware has direct support (often in graphics cards)</a:t>
            </a:r>
          </a:p>
          <a:p>
            <a:pPr marL="0" indent="0">
              <a:buNone/>
            </a:pPr>
            <a:endParaRPr lang="en-US" sz="1000" dirty="0" smtClean="0"/>
          </a:p>
          <a:p>
            <a:pPr marL="0" indent="0">
              <a:buNone/>
            </a:pPr>
            <a:r>
              <a:rPr lang="en-US" sz="2600" dirty="0" smtClean="0"/>
              <a:t>Canonical example: Vector addition</a:t>
            </a:r>
          </a:p>
          <a:p>
            <a:endParaRPr lang="en-US" sz="2600" dirty="0"/>
          </a:p>
          <a:p>
            <a:endParaRPr lang="en-US" sz="2600" dirty="0" smtClean="0"/>
          </a:p>
          <a:p>
            <a:endParaRPr lang="en-US" sz="2600" dirty="0"/>
          </a:p>
          <a:p>
            <a:endParaRPr lang="en-US" sz="2600" dirty="0" smtClean="0"/>
          </a:p>
          <a:p>
            <a:endParaRPr lang="en-US" sz="2600" dirty="0"/>
          </a:p>
          <a:p>
            <a:endParaRPr lang="en-US" sz="26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11</a:t>
            </a:fld>
            <a:endParaRPr lang="en-US"/>
          </a:p>
        </p:txBody>
      </p:sp>
      <p:sp>
        <p:nvSpPr>
          <p:cNvPr id="7" name="Rectangle 3"/>
          <p:cNvSpPr txBox="1">
            <a:spLocks noChangeArrowheads="1"/>
          </p:cNvSpPr>
          <p:nvPr>
            <p:custDataLst>
              <p:tags r:id="rId1"/>
            </p:custDataLst>
          </p:nvPr>
        </p:nvSpPr>
        <p:spPr bwMode="auto">
          <a:xfrm>
            <a:off x="1333500" y="4137809"/>
            <a:ext cx="6477000" cy="1981200"/>
          </a:xfrm>
          <a:prstGeom prst="rect">
            <a:avLst/>
          </a:prstGeom>
          <a:solidFill>
            <a:srgbClr val="FFFF99"/>
          </a:solidFill>
          <a:ln w="9525">
            <a:noFill/>
            <a:miter lim="800000"/>
            <a:headEnd/>
            <a:tailEnd/>
          </a:ln>
          <a:effectLst/>
        </p:spPr>
        <p:txBody>
          <a:bodyPr vert="horz" wrap="square" lIns="91440" tIns="91440" rIns="91440" bIns="91440" numCol="1" anchor="t" anchorCtr="0" compatLnSpc="1">
            <a:prstTxWarp prst="textNoShape">
              <a:avLst/>
            </a:prstTxWarp>
          </a:bodyPr>
          <a:lstStyle/>
          <a:p>
            <a:pPr>
              <a:lnSpc>
                <a:spcPts val="1800"/>
              </a:lnSpc>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solidFill>
                  <a:srgbClr val="119F33"/>
                </a:solidFill>
                <a:latin typeface="Courier New" pitchFamily="49" charset="0"/>
                <a:cs typeface="Courier New" pitchFamily="49" charset="0"/>
              </a:rPr>
              <a:t>vector_add</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arr1</a:t>
            </a:r>
            <a:r>
              <a:rPr lang="en-US" sz="2000" b="1" dirty="0" smtClean="0">
                <a:latin typeface="Courier New" pitchFamily="49" charset="0"/>
                <a:cs typeface="Courier New" pitchFamily="49" charset="0"/>
              </a:rPr>
              <a:t>,</a:t>
            </a:r>
            <a:r>
              <a:rPr lang="en-US" sz="2000" b="1" dirty="0" smtClean="0">
                <a:solidFill>
                  <a:srgbClr val="00B050"/>
                </a:solidFill>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arr2</a:t>
            </a:r>
            <a:r>
              <a:rPr lang="en-US" sz="2000" b="1" dirty="0" smtClean="0">
                <a:latin typeface="Courier New" pitchFamily="49" charset="0"/>
                <a:cs typeface="Courier New" pitchFamily="49" charset="0"/>
              </a:rPr>
              <a:t>)</a:t>
            </a:r>
            <a:r>
              <a:rPr kumimoji="0" lang="en-US" sz="2000" b="1" i="0" u="none" strike="noStrike" kern="0" cap="none" spc="0" normalizeH="0" baseline="0" noProof="0" dirty="0" smtClean="0">
                <a:ln>
                  <a:noFill/>
                </a:ln>
                <a:solidFill>
                  <a:schemeClr val="tx1"/>
                </a:solidFill>
                <a:effectLst/>
                <a:uLnTx/>
                <a:uFillTx/>
                <a:latin typeface="Courier New" pitchFamily="49" charset="0"/>
              </a:rPr>
              <a:t>{</a:t>
            </a:r>
          </a:p>
          <a:p>
            <a:pPr>
              <a:lnSpc>
                <a:spcPts val="1800"/>
              </a:lnSpc>
              <a:buNone/>
            </a:pPr>
            <a:r>
              <a:rPr lang="en-US" sz="2000" b="1" kern="0" dirty="0" smtClean="0">
                <a:solidFill>
                  <a:schemeClr val="accent2"/>
                </a:solidFill>
                <a:latin typeface="Courier New" pitchFamily="49" charset="0"/>
              </a:rPr>
              <a:t>  assert </a:t>
            </a:r>
            <a:r>
              <a:rPr lang="en-US" sz="2000" b="1" kern="0" dirty="0" smtClean="0">
                <a:latin typeface="Courier New" pitchFamily="49" charset="0"/>
              </a:rPr>
              <a:t>(arr1.length == arr2.length);</a:t>
            </a:r>
            <a:endParaRPr kumimoji="0" lang="en-US" sz="2000" b="1" i="0" u="none" strike="noStrike" kern="0" cap="none" spc="0" normalizeH="0" baseline="0" noProof="0" dirty="0" smtClean="0">
              <a:ln>
                <a:noFill/>
              </a:ln>
              <a:effectLst/>
              <a:uLnTx/>
              <a:uFillTx/>
              <a:latin typeface="Courier New" pitchFamily="49" charset="0"/>
            </a:endParaRPr>
          </a:p>
          <a:p>
            <a:pPr>
              <a:lnSpc>
                <a:spcPts val="1800"/>
              </a:lnSpc>
              <a:buNone/>
            </a:pPr>
            <a:r>
              <a:rPr lang="en-US" sz="2000" b="1" kern="0" dirty="0" smtClean="0">
                <a:latin typeface="Courier New" pitchFamily="49" charset="0"/>
              </a:rPr>
              <a:t>  </a:t>
            </a:r>
            <a:r>
              <a:rPr lang="en-US" sz="2000" b="1" kern="0" dirty="0" smtClean="0">
                <a:solidFill>
                  <a:srgbClr val="119F33"/>
                </a:solidFill>
                <a:latin typeface="Courier New" pitchFamily="49" charset="0"/>
              </a:rPr>
              <a:t>result</a:t>
            </a:r>
            <a:r>
              <a:rPr lang="en-US" sz="2000" b="1" kern="0" dirty="0" smtClean="0">
                <a:latin typeface="Courier New" pitchFamily="49" charset="0"/>
              </a:rPr>
              <a:t> = </a:t>
            </a:r>
            <a:r>
              <a:rPr lang="en-US" sz="2000" b="1" kern="0" dirty="0" smtClean="0">
                <a:solidFill>
                  <a:schemeClr val="accent2"/>
                </a:solidFill>
                <a:latin typeface="Courier New" pitchFamily="49" charset="0"/>
              </a:rPr>
              <a:t>new</a:t>
            </a:r>
            <a:r>
              <a:rPr lang="en-US" sz="2000" b="1" kern="0" dirty="0" smtClean="0">
                <a:latin typeface="Courier New" pitchFamily="49" charset="0"/>
              </a:rPr>
              <a:t> </a:t>
            </a:r>
            <a:r>
              <a:rPr lang="en-US" sz="2000" b="1" kern="0" dirty="0" err="1" smtClean="0">
                <a:latin typeface="Courier New" pitchFamily="49" charset="0"/>
              </a:rPr>
              <a:t>int</a:t>
            </a:r>
            <a:r>
              <a:rPr lang="en-US" sz="2000" b="1" kern="0" dirty="0" smtClean="0">
                <a:latin typeface="Courier New" pitchFamily="49" charset="0"/>
              </a:rPr>
              <a:t>[arr1.length];</a:t>
            </a:r>
          </a:p>
          <a:p>
            <a:pPr>
              <a:lnSpc>
                <a:spcPts val="1800"/>
              </a:lnSpc>
              <a:buNone/>
            </a:pPr>
            <a:r>
              <a:rPr lang="en-US" sz="2000" b="1" kern="0" dirty="0">
                <a:solidFill>
                  <a:schemeClr val="accent2"/>
                </a:solidFill>
                <a:latin typeface="Courier New" pitchFamily="49" charset="0"/>
              </a:rPr>
              <a:t> </a:t>
            </a:r>
            <a:r>
              <a:rPr lang="en-US" sz="2000" b="1" kern="0" dirty="0" smtClean="0">
                <a:solidFill>
                  <a:schemeClr val="accent2"/>
                </a:solidFill>
                <a:latin typeface="Courier New" pitchFamily="49" charset="0"/>
              </a:rPr>
              <a:t> </a:t>
            </a:r>
            <a:r>
              <a:rPr lang="en-US" sz="2000" b="1" kern="0" noProof="0" dirty="0" smtClean="0">
                <a:solidFill>
                  <a:schemeClr val="accent2"/>
                </a:solidFill>
                <a:latin typeface="Courier New" pitchFamily="49" charset="0"/>
              </a:rPr>
              <a:t>FORALL</a:t>
            </a:r>
            <a:r>
              <a:rPr lang="en-US" sz="2000" b="1" kern="0" noProof="0" dirty="0" smtClean="0">
                <a:latin typeface="Courier New" pitchFamily="49" charset="0"/>
              </a:rPr>
              <a:t>(</a:t>
            </a:r>
            <a:r>
              <a:rPr lang="en-US" sz="2000" b="1" kern="0" noProof="0" dirty="0" smtClean="0">
                <a:solidFill>
                  <a:srgbClr val="119F33"/>
                </a:solidFill>
                <a:latin typeface="Courier New" pitchFamily="49" charset="0"/>
              </a:rPr>
              <a:t>i</a:t>
            </a:r>
            <a:r>
              <a:rPr lang="en-US" sz="2000" b="1" kern="0" noProof="0" dirty="0" smtClean="0">
                <a:latin typeface="Courier New" pitchFamily="49" charset="0"/>
              </a:rPr>
              <a:t>=0; i &lt; arr1.length; i++) {</a:t>
            </a:r>
          </a:p>
          <a:p>
            <a:pPr>
              <a:lnSpc>
                <a:spcPts val="1800"/>
              </a:lnSpc>
              <a:buNone/>
            </a:pPr>
            <a:r>
              <a:rPr lang="en-US" sz="2000" b="1" kern="0" dirty="0" smtClean="0">
                <a:latin typeface="Courier New" pitchFamily="49" charset="0"/>
              </a:rPr>
              <a:t>    </a:t>
            </a:r>
            <a:r>
              <a:rPr kumimoji="0" lang="en-US" sz="2000" b="1" i="0" u="none" strike="noStrike" kern="0" cap="none" spc="0" normalizeH="0" baseline="0" dirty="0" smtClean="0">
                <a:ln>
                  <a:noFill/>
                </a:ln>
                <a:solidFill>
                  <a:schemeClr val="tx1"/>
                </a:solidFill>
                <a:effectLst/>
                <a:uLnTx/>
                <a:uFillTx/>
                <a:latin typeface="Courier New" pitchFamily="49" charset="0"/>
              </a:rPr>
              <a:t>result[</a:t>
            </a:r>
            <a:r>
              <a:rPr kumimoji="0" lang="en-US" sz="2000" b="1" i="0" u="none" strike="noStrike" kern="0" cap="none" spc="0" normalizeH="0" baseline="0" dirty="0" err="1" smtClean="0">
                <a:ln>
                  <a:noFill/>
                </a:ln>
                <a:solidFill>
                  <a:schemeClr val="tx1"/>
                </a:solidFill>
                <a:effectLst/>
                <a:uLnTx/>
                <a:uFillTx/>
                <a:latin typeface="Courier New" pitchFamily="49" charset="0"/>
              </a:rPr>
              <a:t>i</a:t>
            </a:r>
            <a:r>
              <a:rPr kumimoji="0" lang="en-US" sz="2000" b="1" i="0" u="none" strike="noStrike" kern="0" cap="none" spc="0" normalizeH="0" baseline="0" dirty="0" smtClean="0">
                <a:ln>
                  <a:noFill/>
                </a:ln>
                <a:solidFill>
                  <a:schemeClr val="tx1"/>
                </a:solidFill>
                <a:effectLst/>
                <a:uLnTx/>
                <a:uFillTx/>
                <a:latin typeface="Courier New" pitchFamily="49" charset="0"/>
              </a:rPr>
              <a:t>] = </a:t>
            </a:r>
            <a:r>
              <a:rPr lang="en-US" sz="2000" b="1" kern="0" dirty="0" smtClean="0">
                <a:latin typeface="Courier New" pitchFamily="49" charset="0"/>
              </a:rPr>
              <a:t>arr1[</a:t>
            </a:r>
            <a:r>
              <a:rPr lang="en-US" sz="2000" b="1" kern="0" dirty="0" err="1" smtClean="0">
                <a:latin typeface="Courier New" pitchFamily="49" charset="0"/>
              </a:rPr>
              <a:t>i</a:t>
            </a:r>
            <a:r>
              <a:rPr lang="en-US" sz="2000" b="1" kern="0" dirty="0" smtClean="0">
                <a:latin typeface="Courier New" pitchFamily="49" charset="0"/>
              </a:rPr>
              <a:t>] + arr2[</a:t>
            </a:r>
            <a:r>
              <a:rPr lang="en-US" sz="2000" b="1" kern="0" dirty="0" err="1" smtClean="0">
                <a:latin typeface="Courier New" pitchFamily="49" charset="0"/>
              </a:rPr>
              <a:t>i</a:t>
            </a:r>
            <a:r>
              <a:rPr lang="en-US" sz="2000" b="1"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ndParaRPr>
          </a:p>
          <a:p>
            <a:pPr>
              <a:lnSpc>
                <a:spcPts val="1800"/>
              </a:lnSpc>
              <a:buNone/>
            </a:pPr>
            <a:r>
              <a:rPr lang="en-US" sz="2000" b="1" kern="0" noProof="0" dirty="0" smtClean="0">
                <a:latin typeface="Courier New" pitchFamily="49" charset="0"/>
              </a:rPr>
              <a:t>  }</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a:p>
            <a:pPr>
              <a:lnSpc>
                <a:spcPts val="1800"/>
              </a:lnSpc>
              <a:buNone/>
            </a:pPr>
            <a:r>
              <a:rPr lang="en-US" sz="2000" b="1" kern="0" dirty="0" smtClean="0">
                <a:latin typeface="Courier New" pitchFamily="49" charset="0"/>
              </a:rPr>
              <a:t>  </a:t>
            </a:r>
            <a:r>
              <a:rPr lang="en-US" sz="2000" b="1" kern="0" dirty="0" smtClean="0">
                <a:solidFill>
                  <a:schemeClr val="accent2"/>
                </a:solidFill>
                <a:latin typeface="Courier New" pitchFamily="49" charset="0"/>
              </a:rPr>
              <a:t>return</a:t>
            </a:r>
            <a:r>
              <a:rPr lang="en-US" sz="2000" b="1" kern="0" dirty="0" smtClean="0">
                <a:latin typeface="Courier New" pitchFamily="49" charset="0"/>
              </a:rPr>
              <a:t> result;</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a:p>
            <a:pPr marL="342900" marR="0" lvl="0" indent="-342900" algn="l" defTabSz="914400" rtl="0" eaLnBrk="1" fontAlgn="base" latinLnBrk="0" hangingPunct="1">
              <a:lnSpc>
                <a:spcPts val="1800"/>
              </a:lnSpc>
              <a:spcBef>
                <a:spcPts val="2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rPr>
              <a:t>}</a:t>
            </a:r>
          </a:p>
        </p:txBody>
      </p:sp>
    </p:spTree>
    <p:extLst>
      <p:ext uri="{BB962C8B-B14F-4D97-AF65-F5344CB8AC3E}">
        <p14:creationId xmlns:p14="http://schemas.microsoft.com/office/powerpoint/2010/main" val="162781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 in </a:t>
            </a:r>
            <a:r>
              <a:rPr lang="en-US" dirty="0" err="1" smtClean="0"/>
              <a:t>ForkJoin</a:t>
            </a:r>
            <a:r>
              <a:rPr lang="en-US" dirty="0" smtClean="0"/>
              <a:t> Framework</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12</a:t>
            </a:fld>
            <a:endParaRPr lang="en-US"/>
          </a:p>
        </p:txBody>
      </p:sp>
      <p:sp>
        <p:nvSpPr>
          <p:cNvPr id="7" name="Rectangle 3"/>
          <p:cNvSpPr txBox="1">
            <a:spLocks noChangeArrowheads="1"/>
          </p:cNvSpPr>
          <p:nvPr>
            <p:custDataLst>
              <p:tags r:id="rId1"/>
            </p:custDataLst>
          </p:nvPr>
        </p:nvSpPr>
        <p:spPr bwMode="auto">
          <a:xfrm>
            <a:off x="457200" y="758952"/>
            <a:ext cx="7892321" cy="5601533"/>
          </a:xfrm>
          <a:prstGeom prst="rect">
            <a:avLst/>
          </a:prstGeom>
          <a:solidFill>
            <a:srgbClr val="FFFF99"/>
          </a:solidFill>
          <a:ln w="9525">
            <a:noFill/>
            <a:miter lim="800000"/>
            <a:headEnd/>
            <a:tailEnd/>
          </a:ln>
          <a:effectLst/>
        </p:spPr>
        <p:txBody>
          <a:bodyPr vert="horz" wrap="square" lIns="91440" tIns="91440" rIns="91440" bIns="91440" numCol="1" anchor="t" anchorCtr="0" compatLnSpc="1">
            <a:prstTxWarp prst="textNoShape">
              <a:avLst/>
            </a:prstTxWarp>
            <a:spAutoFit/>
          </a:bodyPr>
          <a:lstStyle/>
          <a:p>
            <a:pPr>
              <a:lnSpc>
                <a:spcPts val="1700"/>
              </a:lnSpc>
              <a:buNone/>
            </a:pPr>
            <a:r>
              <a:rPr lang="en-US" b="1" dirty="0" smtClean="0">
                <a:solidFill>
                  <a:schemeClr val="accent2"/>
                </a:solidFill>
                <a:latin typeface="Courier New" pitchFamily="49" charset="0"/>
                <a:cs typeface="Courier New" pitchFamily="49" charset="0"/>
              </a:rPr>
              <a:t>class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extends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RecursiveAction</a:t>
            </a:r>
            <a:r>
              <a:rPr lang="en-US" b="1" dirty="0" smtClean="0">
                <a:latin typeface="Courier New" pitchFamily="49" charset="0"/>
                <a:cs typeface="Courier New" pitchFamily="49" charset="0"/>
              </a:rPr>
              <a:t> {</a:t>
            </a:r>
          </a:p>
          <a:p>
            <a:pPr>
              <a:lnSpc>
                <a:spcPts val="1700"/>
              </a:lnSpc>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lo</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hi</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res</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arr1</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arr2</a:t>
            </a:r>
            <a:r>
              <a:rPr lang="en-US" b="1" dirty="0" smtClean="0">
                <a:latin typeface="Courier New" pitchFamily="49" charset="0"/>
                <a:cs typeface="Courier New" pitchFamily="49" charset="0"/>
              </a:rPr>
              <a:t>;   </a:t>
            </a:r>
          </a:p>
          <a:p>
            <a:pPr>
              <a:lnSpc>
                <a:spcPts val="1700"/>
              </a:lnSpc>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solidFill>
                  <a:srgbClr val="119F33"/>
                </a:solidFill>
                <a:latin typeface="Courier New" pitchFamily="49" charset="0"/>
                <a:cs typeface="Courier New" pitchFamily="49" charset="0"/>
              </a:rPr>
              <a:t>l</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solidFill>
                  <a:srgbClr val="119F33"/>
                </a:solidFill>
                <a:latin typeface="Courier New" pitchFamily="49" charset="0"/>
                <a:cs typeface="Courier New" pitchFamily="49" charset="0"/>
              </a:rPr>
              <a:t>h</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solidFill>
                  <a:srgbClr val="119F33"/>
                </a:solidFill>
                <a:latin typeface="Courier New" pitchFamily="49" charset="0"/>
                <a:cs typeface="Courier New" pitchFamily="49" charset="0"/>
              </a:rPr>
              <a:t>r</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a1</a:t>
            </a:r>
            <a:r>
              <a:rPr lang="en-US" b="1" dirty="0" smtClean="0">
                <a:latin typeface="Courier New" pitchFamily="49" charset="0"/>
                <a:cs typeface="Courier New" pitchFamily="49" charset="0"/>
              </a:rPr>
              <a:t>,int[] </a:t>
            </a:r>
            <a:r>
              <a:rPr lang="en-US" b="1" dirty="0" smtClean="0">
                <a:solidFill>
                  <a:srgbClr val="119F33"/>
                </a:solidFill>
                <a:latin typeface="Courier New" pitchFamily="49" charset="0"/>
                <a:cs typeface="Courier New" pitchFamily="49" charset="0"/>
              </a:rPr>
              <a:t>a2</a:t>
            </a:r>
            <a:r>
              <a:rPr lang="en-US" b="1" dirty="0" smtClean="0">
                <a:latin typeface="Courier New" pitchFamily="49" charset="0"/>
                <a:cs typeface="Courier New" pitchFamily="49" charset="0"/>
              </a:rPr>
              <a:t>){ … }</a:t>
            </a:r>
          </a:p>
          <a:p>
            <a:pPr>
              <a:lnSpc>
                <a:spcPts val="1700"/>
              </a:lnSpc>
              <a:buNone/>
            </a:pPr>
            <a:r>
              <a:rPr lang="en-US" b="1" dirty="0" smtClean="0">
                <a:solidFill>
                  <a:schemeClr val="accent2"/>
                </a:solidFill>
                <a:latin typeface="Courier New" pitchFamily="49" charset="0"/>
                <a:cs typeface="Courier New" pitchFamily="49" charset="0"/>
              </a:rPr>
              <a:t>  protected</a:t>
            </a:r>
            <a:r>
              <a:rPr lang="en-US" b="1" dirty="0" smtClean="0">
                <a:latin typeface="Courier New" pitchFamily="49" charset="0"/>
                <a:cs typeface="Courier New" pitchFamily="49" charset="0"/>
              </a:rPr>
              <a:t> void </a:t>
            </a:r>
            <a:r>
              <a:rPr lang="en-US" b="1" dirty="0" smtClean="0">
                <a:solidFill>
                  <a:srgbClr val="119F33"/>
                </a:solidFill>
                <a:latin typeface="Courier New" pitchFamily="49" charset="0"/>
                <a:cs typeface="Courier New" pitchFamily="49" charset="0"/>
              </a:rPr>
              <a:t>compute</a:t>
            </a:r>
            <a:r>
              <a:rPr lang="en-US" b="1" dirty="0" smtClean="0">
                <a:latin typeface="Courier New" pitchFamily="49" charset="0"/>
                <a:cs typeface="Courier New" pitchFamily="49" charset="0"/>
              </a:rPr>
              <a:t>(){</a:t>
            </a:r>
          </a:p>
          <a:p>
            <a:pPr>
              <a:lnSpc>
                <a:spcPts val="1700"/>
              </a:lnSpc>
              <a:buNone/>
            </a:pPr>
            <a:r>
              <a:rPr lang="en-US" b="1" dirty="0" smtClean="0">
                <a:solidFill>
                  <a:schemeClr val="accent2"/>
                </a:solidFill>
                <a:latin typeface="Courier New" pitchFamily="49" charset="0"/>
                <a:cs typeface="Courier New" pitchFamily="49" charset="0"/>
              </a:rPr>
              <a:t>    if</a:t>
            </a:r>
            <a:r>
              <a:rPr lang="en-US" b="1" dirty="0" smtClean="0">
                <a:latin typeface="Courier New" pitchFamily="49" charset="0"/>
                <a:cs typeface="Courier New" pitchFamily="49" charset="0"/>
              </a:rPr>
              <a:t>(hi – lo &lt; SEQUENTIAL_CUTOFF) {</a:t>
            </a:r>
          </a:p>
          <a:p>
            <a:pPr>
              <a:lnSpc>
                <a:spcPts val="1700"/>
              </a:lnSpc>
              <a:buNone/>
            </a:pPr>
            <a:r>
              <a:rPr lang="en-US" b="1" dirty="0" smtClean="0">
                <a:solidFill>
                  <a:schemeClr val="accent2"/>
                </a:solidFill>
                <a:latin typeface="Courier New" pitchFamily="49" charset="0"/>
                <a:cs typeface="Courier New" pitchFamily="49" charset="0"/>
              </a:rPr>
              <a:t>	for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solidFill>
                  <a:srgbClr val="119F33"/>
                </a:solidFill>
                <a:latin typeface="Courier New" pitchFamily="49" charset="0"/>
                <a:cs typeface="Courier New" pitchFamily="49" charset="0"/>
              </a:rPr>
              <a:t>i</a:t>
            </a:r>
            <a:r>
              <a:rPr lang="en-US" b="1" dirty="0" smtClean="0">
                <a:latin typeface="Courier New" pitchFamily="49" charset="0"/>
                <a:cs typeface="Courier New" pitchFamily="49" charset="0"/>
              </a:rPr>
              <a:t>=lo;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&lt; hi;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p>
          <a:p>
            <a:pPr>
              <a:lnSpc>
                <a:spcPts val="1700"/>
              </a:lnSpc>
              <a:buNone/>
            </a:pPr>
            <a:r>
              <a:rPr lang="en-US" b="1" dirty="0" smtClean="0">
                <a:latin typeface="Courier New" pitchFamily="49" charset="0"/>
                <a:cs typeface="Courier New" pitchFamily="49" charset="0"/>
              </a:rPr>
              <a:t>        res[</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arr1[</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arr2[</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p>
          <a:p>
            <a:pPr>
              <a:lnSpc>
                <a:spcPts val="1700"/>
              </a:lnSpc>
              <a:buNone/>
            </a:pPr>
            <a:r>
              <a:rPr lang="en-US" b="1" dirty="0" smtClean="0">
                <a:latin typeface="Courier New" pitchFamily="49" charset="0"/>
                <a:cs typeface="Courier New" pitchFamily="49" charset="0"/>
              </a:rPr>
              <a:t>    } </a:t>
            </a:r>
            <a:r>
              <a:rPr lang="en-US" b="1" dirty="0" smtClean="0">
                <a:solidFill>
                  <a:schemeClr val="accent2"/>
                </a:solidFill>
                <a:latin typeface="Courier New" pitchFamily="49" charset="0"/>
                <a:cs typeface="Courier New" pitchFamily="49" charset="0"/>
              </a:rPr>
              <a:t>else</a:t>
            </a:r>
            <a:r>
              <a:rPr lang="en-US" b="1" dirty="0" smtClean="0">
                <a:latin typeface="Courier New" pitchFamily="49" charset="0"/>
                <a:cs typeface="Courier New" pitchFamily="49" charset="0"/>
              </a:rPr>
              <a:t> {</a:t>
            </a:r>
          </a:p>
          <a:p>
            <a:pPr>
              <a:lnSpc>
                <a:spcPts val="1700"/>
              </a:lnSpc>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mid</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hi+lo</a:t>
            </a:r>
            <a:r>
              <a:rPr lang="en-US" b="1" dirty="0" smtClean="0">
                <a:latin typeface="Courier New" pitchFamily="49" charset="0"/>
                <a:cs typeface="Courier New" pitchFamily="49" charset="0"/>
              </a:rPr>
              <a:t>)/2;</a:t>
            </a:r>
          </a:p>
          <a:p>
            <a:pPr>
              <a:lnSpc>
                <a:spcPts val="1700"/>
              </a:lnSpc>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left</a:t>
            </a:r>
            <a:r>
              <a:rPr lang="en-US" b="1" dirty="0" smtClean="0">
                <a:latin typeface="Courier New" pitchFamily="49" charset="0"/>
                <a:cs typeface="Courier New" pitchFamily="49" charset="0"/>
              </a:rPr>
              <a:t> = </a:t>
            </a:r>
            <a:r>
              <a:rPr lang="en-US" b="1" dirty="0" smtClean="0">
                <a:solidFill>
                  <a:schemeClr val="accent2"/>
                </a:solidFill>
                <a:latin typeface="Courier New" pitchFamily="49" charset="0"/>
                <a:cs typeface="Courier New" pitchFamily="49" charset="0"/>
              </a:rPr>
              <a:t>new</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(lo,mid,res,arr1,arr2);</a:t>
            </a:r>
          </a:p>
          <a:p>
            <a:pPr>
              <a:lnSpc>
                <a:spcPts val="1700"/>
              </a:lnSpc>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right</a:t>
            </a:r>
            <a:r>
              <a:rPr lang="en-US" b="1" dirty="0" smtClean="0">
                <a:latin typeface="Courier New" pitchFamily="49" charset="0"/>
                <a:cs typeface="Courier New" pitchFamily="49" charset="0"/>
              </a:rPr>
              <a:t>= </a:t>
            </a:r>
            <a:r>
              <a:rPr lang="en-US" b="1" dirty="0" smtClean="0">
                <a:solidFill>
                  <a:schemeClr val="accent2"/>
                </a:solidFill>
                <a:latin typeface="Courier New" pitchFamily="49" charset="0"/>
                <a:cs typeface="Courier New" pitchFamily="49" charset="0"/>
              </a:rPr>
              <a:t>new</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VecAdd</a:t>
            </a:r>
            <a:r>
              <a:rPr lang="en-US" b="1" dirty="0" smtClean="0">
                <a:latin typeface="Courier New" pitchFamily="49" charset="0"/>
                <a:cs typeface="Courier New" pitchFamily="49" charset="0"/>
              </a:rPr>
              <a:t>(mid,hi,res,arr1,arr2);   </a:t>
            </a:r>
          </a:p>
          <a:p>
            <a:pPr>
              <a:lnSpc>
                <a:spcPts val="1700"/>
              </a:lnSpc>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left.fork</a:t>
            </a:r>
            <a:r>
              <a:rPr lang="en-US" b="1" dirty="0" smtClean="0">
                <a:latin typeface="Courier New" pitchFamily="49" charset="0"/>
                <a:cs typeface="Courier New" pitchFamily="49" charset="0"/>
              </a:rPr>
              <a:t>();</a:t>
            </a:r>
          </a:p>
          <a:p>
            <a:pPr>
              <a:lnSpc>
                <a:spcPts val="1700"/>
              </a:lnSpc>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right.compute</a:t>
            </a:r>
            <a:r>
              <a:rPr lang="en-US" b="1" dirty="0" smtClean="0">
                <a:latin typeface="Courier New" pitchFamily="49" charset="0"/>
                <a:cs typeface="Courier New" pitchFamily="49" charset="0"/>
              </a:rPr>
              <a:t>();</a:t>
            </a:r>
          </a:p>
          <a:p>
            <a:pPr>
              <a:lnSpc>
                <a:spcPts val="1700"/>
              </a:lnSpc>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left.join</a:t>
            </a:r>
            <a:r>
              <a:rPr lang="en-US" b="1" dirty="0" smtClean="0">
                <a:latin typeface="Courier New" pitchFamily="49" charset="0"/>
                <a:cs typeface="Courier New" pitchFamily="49" charset="0"/>
              </a:rPr>
              <a:t>();</a:t>
            </a:r>
          </a:p>
          <a:p>
            <a:pPr>
              <a:lnSpc>
                <a:spcPts val="1700"/>
              </a:lnSpc>
              <a:buNone/>
            </a:pPr>
            <a:r>
              <a:rPr lang="en-US" b="1" dirty="0" smtClean="0">
                <a:latin typeface="Courier New" pitchFamily="49" charset="0"/>
                <a:cs typeface="Courier New" pitchFamily="49" charset="0"/>
              </a:rPr>
              <a:t>    }</a:t>
            </a:r>
          </a:p>
          <a:p>
            <a:pPr>
              <a:lnSpc>
                <a:spcPts val="1700"/>
              </a:lnSpc>
              <a:buNone/>
            </a:pPr>
            <a:r>
              <a:rPr lang="en-US" b="1" dirty="0" smtClean="0">
                <a:latin typeface="Courier New" pitchFamily="49" charset="0"/>
                <a:cs typeface="Courier New" pitchFamily="49" charset="0"/>
              </a:rPr>
              <a:t>  }</a:t>
            </a:r>
            <a:endParaRPr lang="en-US" b="1" dirty="0" smtClean="0">
              <a:solidFill>
                <a:srgbClr val="7030A0"/>
              </a:solidFill>
              <a:latin typeface="Courier New" pitchFamily="49" charset="0"/>
              <a:cs typeface="Courier New" pitchFamily="49" charset="0"/>
            </a:endParaRPr>
          </a:p>
          <a:p>
            <a:pPr>
              <a:lnSpc>
                <a:spcPts val="1700"/>
              </a:lnSpc>
              <a:buNone/>
            </a:pPr>
            <a:r>
              <a:rPr lang="en-US" b="1" dirty="0" smtClean="0">
                <a:latin typeface="Courier New" pitchFamily="49" charset="0"/>
                <a:cs typeface="Courier New" pitchFamily="49" charset="0"/>
              </a:rPr>
              <a:t>}</a:t>
            </a:r>
          </a:p>
          <a:p>
            <a:pPr>
              <a:buNone/>
            </a:pPr>
            <a:endParaRPr lang="en-US" sz="600" b="1" dirty="0" smtClean="0">
              <a:latin typeface="Courier New" pitchFamily="49" charset="0"/>
              <a:cs typeface="Courier New" pitchFamily="49" charset="0"/>
            </a:endParaRPr>
          </a:p>
          <a:p>
            <a:pPr>
              <a:lnSpc>
                <a:spcPts val="1700"/>
              </a:lnSpc>
            </a:pPr>
            <a:r>
              <a:rPr lang="en-US" b="1" dirty="0" smtClean="0">
                <a:solidFill>
                  <a:schemeClr val="accent2"/>
                </a:solidFill>
                <a:latin typeface="Courier New" pitchFamily="49" charset="0"/>
                <a:cs typeface="Courier New" pitchFamily="49" charset="0"/>
              </a:rPr>
              <a:t>static final </a:t>
            </a:r>
            <a:r>
              <a:rPr lang="en-US" b="1" dirty="0" err="1" smtClean="0">
                <a:latin typeface="Courier New" pitchFamily="49" charset="0"/>
                <a:cs typeface="Courier New" pitchFamily="49" charset="0"/>
              </a:rPr>
              <a:t>ForkJoinPool</a:t>
            </a:r>
            <a:r>
              <a:rPr lang="en-US" b="1" dirty="0" smtClean="0">
                <a:solidFill>
                  <a:schemeClr val="accent2"/>
                </a:solidFill>
                <a:latin typeface="Courier New" pitchFamily="49" charset="0"/>
                <a:cs typeface="Courier New" pitchFamily="49" charset="0"/>
              </a:rPr>
              <a:t> </a:t>
            </a:r>
            <a:r>
              <a:rPr lang="en-US" b="1" dirty="0" err="1" smtClean="0">
                <a:solidFill>
                  <a:srgbClr val="119F33"/>
                </a:solidFill>
                <a:latin typeface="Courier New" pitchFamily="49" charset="0"/>
                <a:cs typeface="Courier New" pitchFamily="49" charset="0"/>
              </a:rPr>
              <a:t>fjPool</a:t>
            </a:r>
            <a:r>
              <a:rPr lang="en-US" b="1" dirty="0" smtClean="0">
                <a:solidFill>
                  <a:schemeClr val="accent2"/>
                </a:solidFill>
                <a:latin typeface="Courier New" pitchFamily="49" charset="0"/>
                <a:cs typeface="Courier New" pitchFamily="49" charset="0"/>
              </a:rPr>
              <a:t> </a:t>
            </a:r>
            <a:r>
              <a:rPr lang="en-US" b="1" dirty="0" smtClean="0">
                <a:latin typeface="Courier New" pitchFamily="49" charset="0"/>
                <a:cs typeface="Courier New" pitchFamily="49" charset="0"/>
              </a:rPr>
              <a:t>=</a:t>
            </a:r>
            <a:r>
              <a:rPr lang="en-US" b="1" dirty="0" smtClean="0">
                <a:solidFill>
                  <a:schemeClr val="accent2"/>
                </a:solidFill>
                <a:latin typeface="Courier New" pitchFamily="49" charset="0"/>
                <a:cs typeface="Courier New" pitchFamily="49" charset="0"/>
              </a:rPr>
              <a:t> new </a:t>
            </a:r>
            <a:r>
              <a:rPr lang="en-US" b="1" dirty="0" err="1" smtClean="0">
                <a:latin typeface="Courier New" pitchFamily="49" charset="0"/>
                <a:cs typeface="Courier New" pitchFamily="49" charset="0"/>
              </a:rPr>
              <a:t>ForkJoinPool</a:t>
            </a:r>
            <a:r>
              <a:rPr lang="en-US" b="1" dirty="0" smtClean="0">
                <a:latin typeface="Courier New" pitchFamily="49" charset="0"/>
                <a:cs typeface="Courier New" pitchFamily="49" charset="0"/>
              </a:rPr>
              <a:t>();</a:t>
            </a:r>
          </a:p>
          <a:p>
            <a:pPr>
              <a:buNone/>
            </a:pPr>
            <a:endParaRPr lang="en-US" sz="600" b="1" dirty="0" smtClean="0">
              <a:latin typeface="Courier New" pitchFamily="49" charset="0"/>
              <a:cs typeface="Courier New" pitchFamily="49" charset="0"/>
            </a:endParaRPr>
          </a:p>
          <a:p>
            <a:pPr>
              <a:lnSpc>
                <a:spcPts val="1700"/>
              </a:lnSpc>
              <a:buNone/>
            </a:pP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add(</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arr1</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smtClean="0">
                <a:solidFill>
                  <a:srgbClr val="119F33"/>
                </a:solidFill>
                <a:latin typeface="Courier New" pitchFamily="49" charset="0"/>
                <a:cs typeface="Courier New" pitchFamily="49" charset="0"/>
              </a:rPr>
              <a:t>arr2</a:t>
            </a:r>
            <a:r>
              <a:rPr lang="en-US" b="1" dirty="0" smtClean="0">
                <a:latin typeface="Courier New" pitchFamily="49" charset="0"/>
                <a:cs typeface="Courier New" pitchFamily="49" charset="0"/>
              </a:rPr>
              <a:t>)</a:t>
            </a:r>
            <a:r>
              <a:rPr kumimoji="0" lang="en-US" b="1" i="0" u="none" strike="noStrike" kern="0" cap="none" spc="0" normalizeH="0" baseline="0" noProof="0" dirty="0" smtClean="0">
                <a:ln>
                  <a:noFill/>
                </a:ln>
                <a:solidFill>
                  <a:schemeClr val="tx1"/>
                </a:solidFill>
                <a:effectLst/>
                <a:uLnTx/>
                <a:uFillTx/>
                <a:latin typeface="Courier New" pitchFamily="49" charset="0"/>
              </a:rPr>
              <a:t>{</a:t>
            </a:r>
          </a:p>
          <a:p>
            <a:pPr>
              <a:lnSpc>
                <a:spcPts val="1700"/>
              </a:lnSpc>
            </a:pPr>
            <a:r>
              <a:rPr lang="en-US" b="1" kern="0" dirty="0" smtClean="0">
                <a:solidFill>
                  <a:schemeClr val="accent2"/>
                </a:solidFill>
                <a:latin typeface="Courier New" pitchFamily="49" charset="0"/>
              </a:rPr>
              <a:t>  assert </a:t>
            </a:r>
            <a:r>
              <a:rPr lang="en-US" b="1" kern="0" dirty="0" smtClean="0">
                <a:latin typeface="Courier New" pitchFamily="49" charset="0"/>
              </a:rPr>
              <a:t>(arr1.length == arr2.length);</a:t>
            </a:r>
          </a:p>
          <a:p>
            <a:pPr>
              <a:lnSpc>
                <a:spcPts val="1700"/>
              </a:lnSpc>
              <a:buNone/>
            </a:pPr>
            <a:r>
              <a:rPr lang="en-US" b="1" kern="0" dirty="0" smtClean="0">
                <a:latin typeface="Courier New" pitchFamily="49" charset="0"/>
              </a:rPr>
              <a:t>  </a:t>
            </a:r>
            <a:r>
              <a:rPr lang="en-US" b="1" kern="0" dirty="0" err="1" smtClean="0">
                <a:latin typeface="Courier New" pitchFamily="49" charset="0"/>
              </a:rPr>
              <a:t>int</a:t>
            </a:r>
            <a:r>
              <a:rPr lang="en-US" b="1" kern="0" dirty="0" smtClean="0">
                <a:latin typeface="Courier New" pitchFamily="49" charset="0"/>
              </a:rPr>
              <a:t>[] </a:t>
            </a:r>
            <a:r>
              <a:rPr lang="en-US" b="1" kern="0" dirty="0" err="1" smtClean="0">
                <a:solidFill>
                  <a:srgbClr val="119F33"/>
                </a:solidFill>
                <a:latin typeface="Courier New" pitchFamily="49" charset="0"/>
              </a:rPr>
              <a:t>ans</a:t>
            </a:r>
            <a:r>
              <a:rPr lang="en-US" b="1" kern="0" dirty="0" smtClean="0">
                <a:latin typeface="Courier New" pitchFamily="49" charset="0"/>
              </a:rPr>
              <a:t> = </a:t>
            </a:r>
            <a:r>
              <a:rPr lang="en-US" b="1" kern="0" dirty="0" smtClean="0">
                <a:solidFill>
                  <a:schemeClr val="accent2"/>
                </a:solidFill>
                <a:latin typeface="Courier New" pitchFamily="49" charset="0"/>
              </a:rPr>
              <a:t>new</a:t>
            </a:r>
            <a:r>
              <a:rPr lang="en-US" b="1" kern="0" dirty="0" smtClean="0">
                <a:latin typeface="Courier New" pitchFamily="49" charset="0"/>
              </a:rPr>
              <a:t> </a:t>
            </a:r>
            <a:r>
              <a:rPr lang="en-US" b="1" kern="0" dirty="0" err="1" smtClean="0">
                <a:latin typeface="Courier New" pitchFamily="49" charset="0"/>
              </a:rPr>
              <a:t>int</a:t>
            </a:r>
            <a:r>
              <a:rPr lang="en-US" b="1" kern="0" dirty="0" smtClean="0">
                <a:latin typeface="Courier New" pitchFamily="49" charset="0"/>
              </a:rPr>
              <a:t>[arr1.length];</a:t>
            </a:r>
            <a:endParaRPr kumimoji="0" lang="en-US" b="1" i="0" u="none" strike="noStrike" kern="0" cap="none" spc="0" normalizeH="0" baseline="0" noProof="0" dirty="0" smtClean="0">
              <a:ln>
                <a:noFill/>
              </a:ln>
              <a:solidFill>
                <a:schemeClr val="tx1"/>
              </a:solidFill>
              <a:effectLst/>
              <a:uLnTx/>
              <a:uFillTx/>
              <a:latin typeface="Courier New" pitchFamily="49" charset="0"/>
            </a:endParaRPr>
          </a:p>
          <a:p>
            <a:pPr>
              <a:lnSpc>
                <a:spcPts val="1700"/>
              </a:lnSpc>
              <a:buNone/>
            </a:pPr>
            <a:r>
              <a:rPr lang="en-US" b="1" kern="0" dirty="0" smtClean="0">
                <a:latin typeface="Courier New" pitchFamily="49" charset="0"/>
              </a:rPr>
              <a:t>  </a:t>
            </a:r>
            <a:r>
              <a:rPr lang="en-US" b="1" kern="0" dirty="0" err="1" smtClean="0">
                <a:latin typeface="Courier New" pitchFamily="49" charset="0"/>
              </a:rPr>
              <a:t>fjPool.invoke</a:t>
            </a:r>
            <a:r>
              <a:rPr lang="en-US" b="1" kern="0" dirty="0" smtClean="0">
                <a:latin typeface="Courier New" pitchFamily="49" charset="0"/>
              </a:rPr>
              <a:t>(</a:t>
            </a:r>
            <a:r>
              <a:rPr lang="en-US" b="1" kern="0" dirty="0" smtClean="0">
                <a:solidFill>
                  <a:schemeClr val="accent2"/>
                </a:solidFill>
                <a:latin typeface="Courier New" pitchFamily="49" charset="0"/>
              </a:rPr>
              <a:t>new</a:t>
            </a:r>
            <a:r>
              <a:rPr lang="en-US" b="1" kern="0" dirty="0" smtClean="0">
                <a:latin typeface="Courier New" pitchFamily="49" charset="0"/>
              </a:rPr>
              <a:t> </a:t>
            </a:r>
            <a:r>
              <a:rPr lang="en-US" b="1" kern="0" dirty="0" err="1" smtClean="0">
                <a:latin typeface="Courier New" pitchFamily="49" charset="0"/>
              </a:rPr>
              <a:t>VecAdd</a:t>
            </a:r>
            <a:r>
              <a:rPr lang="en-US" b="1" kern="0" dirty="0" smtClean="0">
                <a:latin typeface="Courier New" pitchFamily="49" charset="0"/>
              </a:rPr>
              <a:t>(0,arr.length,ans,arr1,arr2);</a:t>
            </a:r>
          </a:p>
          <a:p>
            <a:pPr>
              <a:lnSpc>
                <a:spcPts val="1700"/>
              </a:lnSpc>
              <a:buNone/>
            </a:pPr>
            <a:r>
              <a:rPr lang="en-US" b="1" kern="0" dirty="0" smtClean="0">
                <a:latin typeface="Courier New" pitchFamily="49" charset="0"/>
              </a:rPr>
              <a:t>  </a:t>
            </a:r>
            <a:r>
              <a:rPr lang="en-US" b="1" kern="0" dirty="0" smtClean="0">
                <a:solidFill>
                  <a:schemeClr val="accent2"/>
                </a:solidFill>
                <a:latin typeface="Courier New" pitchFamily="49" charset="0"/>
              </a:rPr>
              <a:t>return</a:t>
            </a:r>
            <a:r>
              <a:rPr lang="en-US" b="1" kern="0" dirty="0" smtClean="0">
                <a:latin typeface="Courier New" pitchFamily="49" charset="0"/>
              </a:rPr>
              <a:t> </a:t>
            </a:r>
            <a:r>
              <a:rPr lang="en-US" b="1" kern="0" dirty="0" err="1" smtClean="0">
                <a:latin typeface="Courier New" pitchFamily="49" charset="0"/>
              </a:rPr>
              <a:t>ans</a:t>
            </a:r>
            <a:r>
              <a:rPr lang="en-US" b="1" kern="0" dirty="0" smtClean="0">
                <a:latin typeface="Courier New" pitchFamily="49" charset="0"/>
              </a:rPr>
              <a:t>;</a:t>
            </a:r>
            <a:endParaRPr lang="en-US" b="1" kern="0" dirty="0">
              <a:latin typeface="Courier New" pitchFamily="49" charset="0"/>
            </a:endParaRPr>
          </a:p>
          <a:p>
            <a:pPr>
              <a:lnSpc>
                <a:spcPts val="1700"/>
              </a:lnSpc>
              <a:buNone/>
            </a:pPr>
            <a:r>
              <a:rPr lang="en-US" b="1" kern="0" dirty="0" smtClean="0">
                <a:latin typeface="Courier New" pitchFamily="49" charset="0"/>
              </a:rPr>
              <a:t>}</a:t>
            </a:r>
          </a:p>
        </p:txBody>
      </p:sp>
    </p:spTree>
    <p:extLst>
      <p:ext uri="{BB962C8B-B14F-4D97-AF65-F5344CB8AC3E}">
        <p14:creationId xmlns:p14="http://schemas.microsoft.com/office/powerpoint/2010/main" val="1271388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 and Reductions</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Maps and reductions are the "workhorses" of parallel programming</a:t>
            </a:r>
          </a:p>
          <a:p>
            <a:r>
              <a:rPr lang="en-US" sz="2200" dirty="0" smtClean="0"/>
              <a:t>By far the two most important and common patterns</a:t>
            </a:r>
          </a:p>
          <a:p>
            <a:r>
              <a:rPr lang="en-US" sz="2200" dirty="0" smtClean="0"/>
              <a:t>We will discuss two more advanced patterns later</a:t>
            </a:r>
          </a:p>
          <a:p>
            <a:endParaRPr lang="en-US" sz="2400" dirty="0" smtClean="0"/>
          </a:p>
          <a:p>
            <a:pPr marL="0" indent="0">
              <a:buNone/>
            </a:pPr>
            <a:r>
              <a:rPr lang="en-US" sz="2800" dirty="0" smtClean="0"/>
              <a:t>We often use maps and reductions to describe parallel algorithms</a:t>
            </a:r>
          </a:p>
          <a:p>
            <a:r>
              <a:rPr lang="en-US" sz="2200" dirty="0" smtClean="0"/>
              <a:t>We will aim to learn </a:t>
            </a:r>
            <a:r>
              <a:rPr lang="en-US" sz="2200" dirty="0"/>
              <a:t>to recognize when an algorithm can be written </a:t>
            </a:r>
            <a:r>
              <a:rPr lang="en-US" sz="2200" dirty="0" smtClean="0"/>
              <a:t>in </a:t>
            </a:r>
            <a:r>
              <a:rPr lang="en-US" sz="2200" dirty="0"/>
              <a:t>terms of maps and </a:t>
            </a:r>
            <a:r>
              <a:rPr lang="en-US" sz="2200" dirty="0" smtClean="0"/>
              <a:t>reductions</a:t>
            </a:r>
          </a:p>
          <a:p>
            <a:r>
              <a:rPr lang="en-US" sz="2200" dirty="0" smtClean="0"/>
              <a:t>Programming them then becomes "trivial" with a little practice (like how for-loops  are second-nature</a:t>
            </a:r>
            <a:r>
              <a:rPr lang="en-US" sz="2200" dirty="0"/>
              <a:t> </a:t>
            </a:r>
            <a:r>
              <a:rPr lang="en-US" sz="2200" dirty="0" smtClean="0"/>
              <a:t>to you)</a:t>
            </a:r>
            <a:endParaRPr lang="en-US" sz="2200" dirty="0"/>
          </a:p>
          <a:p>
            <a:pPr lvl="1"/>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13</a:t>
            </a:fld>
            <a:endParaRPr lang="en-US"/>
          </a:p>
        </p:txBody>
      </p:sp>
    </p:spTree>
    <p:extLst>
      <p:ext uri="{BB962C8B-B14F-4D97-AF65-F5344CB8AC3E}">
        <p14:creationId xmlns:p14="http://schemas.microsoft.com/office/powerpoint/2010/main" val="3494956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Digression: </a:t>
            </a:r>
            <a:r>
              <a:rPr lang="en-US" sz="3500" dirty="0" err="1" smtClean="0"/>
              <a:t>MapReduce</a:t>
            </a:r>
            <a:r>
              <a:rPr lang="en-US" sz="3500" dirty="0" smtClean="0"/>
              <a:t> on Clusters</a:t>
            </a:r>
            <a:endParaRPr lang="en-US" sz="3500" dirty="0"/>
          </a:p>
        </p:txBody>
      </p:sp>
      <p:sp>
        <p:nvSpPr>
          <p:cNvPr id="3" name="Content Placeholder 2"/>
          <p:cNvSpPr>
            <a:spLocks noGrp="1"/>
          </p:cNvSpPr>
          <p:nvPr>
            <p:ph idx="1"/>
          </p:nvPr>
        </p:nvSpPr>
        <p:spPr/>
        <p:txBody>
          <a:bodyPr>
            <a:noAutofit/>
          </a:bodyPr>
          <a:lstStyle/>
          <a:p>
            <a:pPr marL="0" indent="0">
              <a:buNone/>
            </a:pPr>
            <a:r>
              <a:rPr lang="en-US" sz="2400" dirty="0" smtClean="0"/>
              <a:t>You may have heard of Google’s "map/reduce"</a:t>
            </a:r>
          </a:p>
          <a:p>
            <a:r>
              <a:rPr lang="en-US" sz="2000" dirty="0" smtClean="0"/>
              <a:t>Or the open-source version </a:t>
            </a:r>
            <a:r>
              <a:rPr lang="en-US" sz="2000" dirty="0" err="1" smtClean="0"/>
              <a:t>Hadoop</a:t>
            </a:r>
            <a:endParaRPr lang="en-US" sz="2000" dirty="0" smtClean="0"/>
          </a:p>
          <a:p>
            <a:pPr marL="57150" indent="0">
              <a:buNone/>
            </a:pPr>
            <a:endParaRPr lang="en-US" sz="1000" dirty="0" smtClean="0"/>
          </a:p>
          <a:p>
            <a:pPr marL="0" indent="0">
              <a:buNone/>
            </a:pPr>
            <a:r>
              <a:rPr lang="en-US" sz="2400" dirty="0" smtClean="0"/>
              <a:t>Perform maps/reduces on data using many machines</a:t>
            </a:r>
          </a:p>
          <a:p>
            <a:r>
              <a:rPr lang="en-US" sz="2000" dirty="0" smtClean="0"/>
              <a:t>The system takes care of distributing the data and managing fault tolerance</a:t>
            </a:r>
          </a:p>
          <a:p>
            <a:r>
              <a:rPr lang="en-US" sz="2000" dirty="0" smtClean="0"/>
              <a:t>You just write code to map one element and reduce elements to a combined result</a:t>
            </a:r>
          </a:p>
          <a:p>
            <a:pPr marL="57150" indent="0">
              <a:buNone/>
            </a:pPr>
            <a:endParaRPr lang="en-US" sz="1000" dirty="0" smtClean="0"/>
          </a:p>
          <a:p>
            <a:pPr marL="0" indent="0">
              <a:buNone/>
            </a:pPr>
            <a:r>
              <a:rPr lang="en-US" sz="2400" dirty="0" smtClean="0"/>
              <a:t>Separates how to do recursive divide-and-conquer from what computation to perform</a:t>
            </a:r>
          </a:p>
          <a:p>
            <a:r>
              <a:rPr lang="en-US" sz="2000" dirty="0" smtClean="0"/>
              <a:t>Old idea in higher-order functional programming transferred to large-scale distributed computing</a:t>
            </a:r>
          </a:p>
          <a:p>
            <a:r>
              <a:rPr lang="en-US" sz="2000" dirty="0" smtClean="0"/>
              <a:t>Complementary approach to database declarative queries</a:t>
            </a:r>
            <a:endParaRPr lang="en-US" sz="20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14</a:t>
            </a:fld>
            <a:endParaRPr lang="en-US"/>
          </a:p>
        </p:txBody>
      </p:sp>
    </p:spTree>
    <p:extLst>
      <p:ext uri="{BB962C8B-B14F-4D97-AF65-F5344CB8AC3E}">
        <p14:creationId xmlns:p14="http://schemas.microsoft.com/office/powerpoint/2010/main" val="624799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 and Reductions on Trees</a:t>
            </a:r>
            <a:endParaRPr lang="en-US" dirty="0"/>
          </a:p>
        </p:txBody>
      </p:sp>
      <p:sp>
        <p:nvSpPr>
          <p:cNvPr id="3" name="Content Placeholder 2"/>
          <p:cNvSpPr>
            <a:spLocks noGrp="1"/>
          </p:cNvSpPr>
          <p:nvPr>
            <p:ph idx="1"/>
          </p:nvPr>
        </p:nvSpPr>
        <p:spPr>
          <a:xfrm>
            <a:off x="457199" y="762000"/>
            <a:ext cx="8581869" cy="5486400"/>
          </a:xfrm>
        </p:spPr>
        <p:txBody>
          <a:bodyPr>
            <a:noAutofit/>
          </a:bodyPr>
          <a:lstStyle/>
          <a:p>
            <a:pPr marL="0" indent="0">
              <a:buNone/>
            </a:pPr>
            <a:r>
              <a:rPr lang="en-US" sz="2400" dirty="0" smtClean="0"/>
              <a:t>Work just fine on balanced trees</a:t>
            </a:r>
          </a:p>
          <a:p>
            <a:r>
              <a:rPr lang="en-US" sz="2000" dirty="0" smtClean="0"/>
              <a:t>Divide-and-conquer each child</a:t>
            </a:r>
          </a:p>
          <a:p>
            <a:r>
              <a:rPr lang="en-US" sz="2000" dirty="0" smtClean="0"/>
              <a:t>Example: </a:t>
            </a:r>
            <a:r>
              <a:rPr lang="en-US" sz="2000" dirty="0"/>
              <a:t/>
            </a:r>
            <a:br>
              <a:rPr lang="en-US" sz="2000" dirty="0"/>
            </a:br>
            <a:r>
              <a:rPr lang="en-US" sz="2000" dirty="0" smtClean="0"/>
              <a:t>Finding the minimum element in an unsorted but balanced binary tree takes </a:t>
            </a:r>
            <a:r>
              <a:rPr lang="en-US" sz="2000" i="1" dirty="0" smtClean="0"/>
              <a:t>O</a:t>
            </a:r>
            <a:r>
              <a:rPr lang="en-US" sz="2000" dirty="0" smtClean="0"/>
              <a:t>(</a:t>
            </a:r>
            <a:r>
              <a:rPr lang="en-US" sz="2000" b="1" dirty="0" smtClean="0">
                <a:latin typeface="Courier New" pitchFamily="49" charset="0"/>
                <a:cs typeface="Courier New" pitchFamily="49" charset="0"/>
              </a:rPr>
              <a:t>log</a:t>
            </a:r>
            <a:r>
              <a:rPr lang="en-US" sz="2000" dirty="0" smtClean="0"/>
              <a:t> </a:t>
            </a:r>
            <a:r>
              <a:rPr lang="en-US" sz="2000" i="1" dirty="0" smtClean="0"/>
              <a:t>n</a:t>
            </a:r>
            <a:r>
              <a:rPr lang="en-US" sz="2000" dirty="0" smtClean="0"/>
              <a:t>) time given enough processors</a:t>
            </a:r>
          </a:p>
          <a:p>
            <a:pPr marL="0" indent="0">
              <a:buNone/>
            </a:pPr>
            <a:endParaRPr lang="en-US" sz="1200" dirty="0" smtClean="0"/>
          </a:p>
          <a:p>
            <a:pPr marL="0" indent="0">
              <a:buNone/>
            </a:pPr>
            <a:r>
              <a:rPr lang="en-US" sz="2400" dirty="0" smtClean="0"/>
              <a:t>How </a:t>
            </a:r>
            <a:r>
              <a:rPr lang="en-US" sz="2400" dirty="0"/>
              <a:t>to </a:t>
            </a:r>
            <a:r>
              <a:rPr lang="en-US" sz="2400" dirty="0" smtClean="0"/>
              <a:t>do you implement </a:t>
            </a:r>
            <a:r>
              <a:rPr lang="en-US" sz="2400" dirty="0"/>
              <a:t>the sequential cut-off?</a:t>
            </a:r>
          </a:p>
          <a:p>
            <a:r>
              <a:rPr lang="en-US" sz="2000" dirty="0" smtClean="0"/>
              <a:t>Each node stores </a:t>
            </a:r>
            <a:r>
              <a:rPr lang="en-US" sz="2000" dirty="0"/>
              <a:t>number-of-descendants </a:t>
            </a:r>
            <a:r>
              <a:rPr lang="en-US" sz="2000" dirty="0" smtClean="0"/>
              <a:t>(easy </a:t>
            </a:r>
            <a:r>
              <a:rPr lang="en-US" sz="2000" dirty="0"/>
              <a:t>to maintain)</a:t>
            </a:r>
          </a:p>
          <a:p>
            <a:r>
              <a:rPr lang="en-US" sz="2000" dirty="0"/>
              <a:t>Or </a:t>
            </a:r>
            <a:r>
              <a:rPr lang="en-US" sz="2000" dirty="0" smtClean="0"/>
              <a:t>approximate it (e.g</a:t>
            </a:r>
            <a:r>
              <a:rPr lang="en-US" sz="2000" dirty="0"/>
              <a:t>., </a:t>
            </a:r>
            <a:r>
              <a:rPr lang="en-US" sz="2000" dirty="0" smtClean="0"/>
              <a:t>AVL tree height)</a:t>
            </a:r>
            <a:endParaRPr lang="en-US" sz="2000" dirty="0"/>
          </a:p>
          <a:p>
            <a:pPr marL="0" indent="0">
              <a:buNone/>
            </a:pPr>
            <a:endParaRPr lang="en-US" sz="1200" dirty="0" smtClean="0"/>
          </a:p>
          <a:p>
            <a:pPr marL="0" indent="0">
              <a:buNone/>
            </a:pPr>
            <a:r>
              <a:rPr lang="en-US" sz="2400" dirty="0" smtClean="0"/>
              <a:t>Parallelism also correct </a:t>
            </a:r>
            <a:r>
              <a:rPr lang="en-US" sz="2400" dirty="0"/>
              <a:t>for unbalanced trees but </a:t>
            </a:r>
            <a:r>
              <a:rPr lang="en-US" sz="2400" dirty="0" smtClean="0"/>
              <a:t>you obviously do not get much speed-up</a:t>
            </a:r>
            <a:endParaRPr lang="en-US" sz="2400" dirty="0"/>
          </a:p>
          <a:p>
            <a:pPr marL="0" indent="0">
              <a:buNone/>
            </a:pPr>
            <a:endParaRPr lang="en-US" sz="2400" dirty="0" smtClean="0"/>
          </a:p>
          <a:p>
            <a:pPr marL="0" indent="0">
              <a:buNone/>
            </a:pPr>
            <a:endParaRPr lang="en-US" sz="24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15</a:t>
            </a:fld>
            <a:endParaRPr lang="en-US"/>
          </a:p>
        </p:txBody>
      </p:sp>
    </p:spTree>
    <p:extLst>
      <p:ext uri="{BB962C8B-B14F-4D97-AF65-F5344CB8AC3E}">
        <p14:creationId xmlns:p14="http://schemas.microsoft.com/office/powerpoint/2010/main" val="461492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Can you parallelize maps or reduces over linked lists?</a:t>
            </a:r>
          </a:p>
          <a:p>
            <a:r>
              <a:rPr lang="en-US" sz="2000" dirty="0" smtClean="0"/>
              <a:t>Example: Increment all elements of a </a:t>
            </a:r>
            <a:r>
              <a:rPr lang="en-US" sz="2000" dirty="0"/>
              <a:t>linked list</a:t>
            </a:r>
          </a:p>
          <a:p>
            <a:r>
              <a:rPr lang="en-US" sz="2000" dirty="0"/>
              <a:t>Example: Sum all elements of a linked </a:t>
            </a:r>
            <a:r>
              <a:rPr lang="en-US" sz="2000" dirty="0" smtClean="0"/>
              <a:t>list</a:t>
            </a:r>
            <a:endParaRPr lang="en-US" sz="2000" dirty="0"/>
          </a:p>
          <a:p>
            <a:endParaRPr lang="en-US" sz="2400" dirty="0" smtClean="0"/>
          </a:p>
          <a:p>
            <a:endParaRPr lang="en-US" sz="2400" dirty="0"/>
          </a:p>
          <a:p>
            <a:pPr marL="0" lvl="0" indent="0" fontAlgn="base">
              <a:spcAft>
                <a:spcPct val="0"/>
              </a:spcAft>
              <a:buClrTx/>
              <a:buNone/>
              <a:defRPr/>
            </a:pPr>
            <a:endParaRPr lang="en-US" sz="2400" kern="0" dirty="0" smtClean="0"/>
          </a:p>
          <a:p>
            <a:pPr marL="0" lvl="0" indent="0" fontAlgn="base">
              <a:spcAft>
                <a:spcPct val="0"/>
              </a:spcAft>
              <a:buClrTx/>
              <a:buNone/>
              <a:defRPr/>
            </a:pPr>
            <a:endParaRPr lang="en-US" sz="2400" kern="0" dirty="0" smtClean="0"/>
          </a:p>
          <a:p>
            <a:pPr marL="0" lvl="0" indent="0" fontAlgn="base">
              <a:spcAft>
                <a:spcPct val="0"/>
              </a:spcAft>
              <a:buClrTx/>
              <a:buNone/>
              <a:defRPr/>
            </a:pPr>
            <a:r>
              <a:rPr lang="en-US" sz="2400" kern="0" dirty="0" smtClean="0"/>
              <a:t>Nope. Once </a:t>
            </a:r>
            <a:r>
              <a:rPr lang="en-US" sz="2400" kern="0" dirty="0"/>
              <a:t>again, data structures </a:t>
            </a:r>
            <a:r>
              <a:rPr lang="en-US" sz="2400" kern="0" dirty="0" smtClean="0"/>
              <a:t>matter!</a:t>
            </a:r>
            <a:endParaRPr lang="en-US" sz="2400" kern="0" dirty="0"/>
          </a:p>
          <a:p>
            <a:pPr lvl="0" fontAlgn="base">
              <a:spcAft>
                <a:spcPct val="0"/>
              </a:spcAft>
              <a:buClrTx/>
              <a:buFontTx/>
              <a:buChar char="•"/>
              <a:defRPr/>
            </a:pPr>
            <a:endParaRPr lang="en-US" sz="1200" kern="0" dirty="0"/>
          </a:p>
          <a:p>
            <a:pPr marL="0" indent="0" fontAlgn="base">
              <a:spcAft>
                <a:spcPct val="0"/>
              </a:spcAft>
              <a:buClrTx/>
              <a:buNone/>
              <a:defRPr/>
            </a:pPr>
            <a:r>
              <a:rPr lang="en-US" sz="2400" kern="0" dirty="0"/>
              <a:t>For parallelism, balanced trees generally better than lists so that we can get to all the data exponentially faster </a:t>
            </a:r>
            <a:r>
              <a:rPr lang="en-US" sz="2400" i="1" kern="0" dirty="0"/>
              <a:t>O</a:t>
            </a:r>
            <a:r>
              <a:rPr lang="en-US" sz="2400" kern="0" dirty="0"/>
              <a:t>(</a:t>
            </a:r>
            <a:r>
              <a:rPr lang="en-US" sz="2400" kern="0" dirty="0">
                <a:latin typeface="Courier New" pitchFamily="49" charset="0"/>
                <a:cs typeface="Courier New" pitchFamily="49" charset="0"/>
              </a:rPr>
              <a:t>log</a:t>
            </a:r>
            <a:r>
              <a:rPr lang="en-US" sz="2400" kern="0" dirty="0"/>
              <a:t> </a:t>
            </a:r>
            <a:r>
              <a:rPr lang="en-US" sz="2400" i="1" kern="0" dirty="0"/>
              <a:t>n</a:t>
            </a:r>
            <a:r>
              <a:rPr lang="en-US" sz="2400" kern="0" dirty="0"/>
              <a:t>) vs. </a:t>
            </a:r>
            <a:r>
              <a:rPr lang="en-US" sz="2400" i="1" kern="0" dirty="0"/>
              <a:t>O</a:t>
            </a:r>
            <a:r>
              <a:rPr lang="en-US" sz="2400" kern="0" dirty="0"/>
              <a:t>(</a:t>
            </a:r>
            <a:r>
              <a:rPr lang="en-US" sz="2400" i="1" kern="0" dirty="0"/>
              <a:t>n</a:t>
            </a:r>
            <a:r>
              <a:rPr lang="en-US" sz="2400" kern="0" dirty="0"/>
              <a:t>)</a:t>
            </a:r>
          </a:p>
          <a:p>
            <a:r>
              <a:rPr lang="en-US" sz="2000" kern="0" dirty="0"/>
              <a:t>Trees have the same flexibility as lists compared to </a:t>
            </a:r>
            <a:r>
              <a:rPr lang="en-US" sz="2000" kern="0" dirty="0" smtClean="0"/>
              <a:t>arrays (i.e., no shifting for insert or remove)</a:t>
            </a:r>
            <a:endParaRPr lang="en-US" sz="2000" kern="0" dirty="0"/>
          </a:p>
          <a:p>
            <a:pPr marL="800100" lvl="1" indent="-342900">
              <a:buFontTx/>
              <a:buChar char="•"/>
            </a:pPr>
            <a:endParaRPr lang="en-US" sz="2400" kern="0" dirty="0"/>
          </a:p>
          <a:p>
            <a:pPr marL="0" indent="0">
              <a:buNone/>
            </a:pPr>
            <a:endParaRPr lang="en-US" sz="2400" dirty="0"/>
          </a:p>
        </p:txBody>
      </p:sp>
      <p:sp>
        <p:nvSpPr>
          <p:cNvPr id="4" name="Date Placeholder 3"/>
          <p:cNvSpPr>
            <a:spLocks noGrp="1"/>
          </p:cNvSpPr>
          <p:nvPr>
            <p:ph type="dt" sz="half" idx="10"/>
          </p:nvPr>
        </p:nvSpPr>
        <p:spPr/>
        <p:txBody>
          <a:bodyPr/>
          <a:lstStyle/>
          <a:p>
            <a:r>
              <a:rPr lang="en-US" smtClean="0"/>
              <a:t>August 1, 2012</a:t>
            </a:r>
            <a:endParaRPr lang="en-US" dirty="0"/>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16</a:t>
            </a:fld>
            <a:endParaRPr lang="en-US"/>
          </a:p>
        </p:txBody>
      </p:sp>
      <p:grpSp>
        <p:nvGrpSpPr>
          <p:cNvPr id="9" name="Group 29"/>
          <p:cNvGrpSpPr>
            <a:grpSpLocks/>
          </p:cNvGrpSpPr>
          <p:nvPr>
            <p:custDataLst>
              <p:tags r:id="rId1"/>
            </p:custDataLst>
          </p:nvPr>
        </p:nvGrpSpPr>
        <p:grpSpPr bwMode="auto">
          <a:xfrm>
            <a:off x="2171700" y="2355579"/>
            <a:ext cx="4800600" cy="977900"/>
            <a:chOff x="1200" y="1190"/>
            <a:chExt cx="3024" cy="616"/>
          </a:xfrm>
        </p:grpSpPr>
        <p:sp>
          <p:nvSpPr>
            <p:cNvPr id="10" name="Rectangle 3"/>
            <p:cNvSpPr>
              <a:spLocks noChangeArrowheads="1"/>
            </p:cNvSpPr>
            <p:nvPr>
              <p:custDataLst>
                <p:tags r:id="rId2"/>
              </p:custDataLst>
            </p:nvPr>
          </p:nvSpPr>
          <p:spPr bwMode="auto">
            <a:xfrm>
              <a:off x="1344" y="1190"/>
              <a:ext cx="192" cy="192"/>
            </a:xfrm>
            <a:prstGeom prst="rect">
              <a:avLst/>
            </a:prstGeom>
            <a:noFill/>
            <a:ln w="9525">
              <a:solidFill>
                <a:schemeClr val="tx1"/>
              </a:solidFill>
              <a:miter lim="800000"/>
              <a:headEnd/>
              <a:tailEnd/>
            </a:ln>
          </p:spPr>
          <p:txBody>
            <a:bodyPr wrap="none" anchor="ctr"/>
            <a:lstStyle/>
            <a:p>
              <a:pPr algn="ctr">
                <a:lnSpc>
                  <a:spcPct val="100000"/>
                </a:lnSpc>
                <a:spcBef>
                  <a:spcPct val="0"/>
                </a:spcBef>
              </a:pPr>
              <a:r>
                <a:rPr lang="en-US" sz="1800">
                  <a:solidFill>
                    <a:schemeClr val="tx1"/>
                  </a:solidFill>
                </a:rPr>
                <a:t>b</a:t>
              </a:r>
            </a:p>
          </p:txBody>
        </p:sp>
        <p:sp>
          <p:nvSpPr>
            <p:cNvPr id="11" name="Rectangle 4"/>
            <p:cNvSpPr>
              <a:spLocks noChangeArrowheads="1"/>
            </p:cNvSpPr>
            <p:nvPr>
              <p:custDataLst>
                <p:tags r:id="rId3"/>
              </p:custDataLst>
            </p:nvPr>
          </p:nvSpPr>
          <p:spPr bwMode="auto">
            <a:xfrm>
              <a:off x="1536" y="1190"/>
              <a:ext cx="192" cy="192"/>
            </a:xfrm>
            <a:prstGeom prst="rect">
              <a:avLst/>
            </a:prstGeom>
            <a:noFill/>
            <a:ln w="9525">
              <a:solidFill>
                <a:schemeClr val="tx1"/>
              </a:solidFill>
              <a:miter lim="800000"/>
              <a:headEnd/>
              <a:tailEnd/>
            </a:ln>
          </p:spPr>
          <p:txBody>
            <a:bodyPr wrap="none" anchor="ctr"/>
            <a:lstStyle/>
            <a:p>
              <a:endParaRPr lang="en-US"/>
            </a:p>
          </p:txBody>
        </p:sp>
        <p:sp>
          <p:nvSpPr>
            <p:cNvPr id="12" name="Rectangle 5"/>
            <p:cNvSpPr>
              <a:spLocks noChangeArrowheads="1"/>
            </p:cNvSpPr>
            <p:nvPr>
              <p:custDataLst>
                <p:tags r:id="rId4"/>
              </p:custDataLst>
            </p:nvPr>
          </p:nvSpPr>
          <p:spPr bwMode="auto">
            <a:xfrm>
              <a:off x="1440" y="1190"/>
              <a:ext cx="192" cy="192"/>
            </a:xfrm>
            <a:prstGeom prst="rect">
              <a:avLst/>
            </a:prstGeom>
            <a:noFill/>
            <a:ln w="9525">
              <a:noFill/>
              <a:miter lim="800000"/>
              <a:headEnd/>
              <a:tailEnd/>
            </a:ln>
          </p:spPr>
          <p:txBody>
            <a:bodyPr wrap="none" anchor="ctr"/>
            <a:lstStyle/>
            <a:p>
              <a:endParaRPr lang="en-US"/>
            </a:p>
          </p:txBody>
        </p:sp>
        <p:sp>
          <p:nvSpPr>
            <p:cNvPr id="13" name="Rectangle 6"/>
            <p:cNvSpPr>
              <a:spLocks noChangeArrowheads="1"/>
            </p:cNvSpPr>
            <p:nvPr>
              <p:custDataLst>
                <p:tags r:id="rId5"/>
              </p:custDataLst>
            </p:nvPr>
          </p:nvSpPr>
          <p:spPr bwMode="auto">
            <a:xfrm>
              <a:off x="1968" y="1190"/>
              <a:ext cx="192" cy="192"/>
            </a:xfrm>
            <a:prstGeom prst="rect">
              <a:avLst/>
            </a:prstGeom>
            <a:noFill/>
            <a:ln w="9525">
              <a:solidFill>
                <a:schemeClr val="tx1"/>
              </a:solidFill>
              <a:miter lim="800000"/>
              <a:headEnd/>
              <a:tailEnd/>
            </a:ln>
          </p:spPr>
          <p:txBody>
            <a:bodyPr wrap="none" anchor="ctr"/>
            <a:lstStyle/>
            <a:p>
              <a:pPr algn="ctr">
                <a:lnSpc>
                  <a:spcPct val="100000"/>
                </a:lnSpc>
                <a:spcBef>
                  <a:spcPct val="0"/>
                </a:spcBef>
              </a:pPr>
              <a:r>
                <a:rPr lang="en-US" sz="1800">
                  <a:solidFill>
                    <a:schemeClr val="tx1"/>
                  </a:solidFill>
                </a:rPr>
                <a:t>c</a:t>
              </a:r>
            </a:p>
          </p:txBody>
        </p:sp>
        <p:sp>
          <p:nvSpPr>
            <p:cNvPr id="14" name="Rectangle 7"/>
            <p:cNvSpPr>
              <a:spLocks noChangeArrowheads="1"/>
            </p:cNvSpPr>
            <p:nvPr>
              <p:custDataLst>
                <p:tags r:id="rId6"/>
              </p:custDataLst>
            </p:nvPr>
          </p:nvSpPr>
          <p:spPr bwMode="auto">
            <a:xfrm>
              <a:off x="2160" y="1190"/>
              <a:ext cx="192" cy="192"/>
            </a:xfrm>
            <a:prstGeom prst="rect">
              <a:avLst/>
            </a:prstGeom>
            <a:noFill/>
            <a:ln w="9525">
              <a:solidFill>
                <a:schemeClr val="tx1"/>
              </a:solidFill>
              <a:miter lim="800000"/>
              <a:headEnd/>
              <a:tailEnd/>
            </a:ln>
          </p:spPr>
          <p:txBody>
            <a:bodyPr wrap="none" anchor="ctr"/>
            <a:lstStyle/>
            <a:p>
              <a:endParaRPr lang="en-US"/>
            </a:p>
          </p:txBody>
        </p:sp>
        <p:sp>
          <p:nvSpPr>
            <p:cNvPr id="15" name="Rectangle 8"/>
            <p:cNvSpPr>
              <a:spLocks noChangeArrowheads="1"/>
            </p:cNvSpPr>
            <p:nvPr>
              <p:custDataLst>
                <p:tags r:id="rId7"/>
              </p:custDataLst>
            </p:nvPr>
          </p:nvSpPr>
          <p:spPr bwMode="auto">
            <a:xfrm>
              <a:off x="2064" y="1190"/>
              <a:ext cx="192" cy="192"/>
            </a:xfrm>
            <a:prstGeom prst="rect">
              <a:avLst/>
            </a:prstGeom>
            <a:noFill/>
            <a:ln w="9525">
              <a:noFill/>
              <a:miter lim="800000"/>
              <a:headEnd/>
              <a:tailEnd/>
            </a:ln>
          </p:spPr>
          <p:txBody>
            <a:bodyPr wrap="none" anchor="ctr"/>
            <a:lstStyle/>
            <a:p>
              <a:endParaRPr lang="en-US"/>
            </a:p>
          </p:txBody>
        </p:sp>
        <p:cxnSp>
          <p:nvCxnSpPr>
            <p:cNvPr id="16" name="AutoShape 9"/>
            <p:cNvCxnSpPr>
              <a:cxnSpLocks noChangeShapeType="1"/>
              <a:stCxn id="12" idx="3"/>
              <a:endCxn id="13" idx="1"/>
            </p:cNvCxnSpPr>
            <p:nvPr>
              <p:custDataLst>
                <p:tags r:id="rId8"/>
              </p:custDataLst>
            </p:nvPr>
          </p:nvCxnSpPr>
          <p:spPr bwMode="auto">
            <a:xfrm>
              <a:off x="1632" y="1286"/>
              <a:ext cx="336" cy="0"/>
            </a:xfrm>
            <a:prstGeom prst="straightConnector1">
              <a:avLst/>
            </a:prstGeom>
            <a:noFill/>
            <a:ln w="9525">
              <a:solidFill>
                <a:schemeClr val="tx1"/>
              </a:solidFill>
              <a:round/>
              <a:headEnd/>
              <a:tailEnd type="triangle" w="med" len="med"/>
            </a:ln>
          </p:spPr>
        </p:cxnSp>
        <p:sp>
          <p:nvSpPr>
            <p:cNvPr id="17" name="Rectangle 10"/>
            <p:cNvSpPr>
              <a:spLocks noChangeArrowheads="1"/>
            </p:cNvSpPr>
            <p:nvPr>
              <p:custDataLst>
                <p:tags r:id="rId9"/>
              </p:custDataLst>
            </p:nvPr>
          </p:nvSpPr>
          <p:spPr bwMode="auto">
            <a:xfrm>
              <a:off x="2592" y="1190"/>
              <a:ext cx="192" cy="192"/>
            </a:xfrm>
            <a:prstGeom prst="rect">
              <a:avLst/>
            </a:prstGeom>
            <a:noFill/>
            <a:ln w="9525">
              <a:solidFill>
                <a:schemeClr val="tx1"/>
              </a:solidFill>
              <a:miter lim="800000"/>
              <a:headEnd/>
              <a:tailEnd/>
            </a:ln>
          </p:spPr>
          <p:txBody>
            <a:bodyPr wrap="none" anchor="ctr"/>
            <a:lstStyle/>
            <a:p>
              <a:pPr algn="ctr">
                <a:lnSpc>
                  <a:spcPct val="100000"/>
                </a:lnSpc>
                <a:spcBef>
                  <a:spcPct val="0"/>
                </a:spcBef>
              </a:pPr>
              <a:r>
                <a:rPr lang="en-US" sz="1800">
                  <a:solidFill>
                    <a:schemeClr val="tx1"/>
                  </a:solidFill>
                </a:rPr>
                <a:t>d</a:t>
              </a:r>
            </a:p>
          </p:txBody>
        </p:sp>
        <p:sp>
          <p:nvSpPr>
            <p:cNvPr id="18" name="Rectangle 11"/>
            <p:cNvSpPr>
              <a:spLocks noChangeArrowheads="1"/>
            </p:cNvSpPr>
            <p:nvPr>
              <p:custDataLst>
                <p:tags r:id="rId10"/>
              </p:custDataLst>
            </p:nvPr>
          </p:nvSpPr>
          <p:spPr bwMode="auto">
            <a:xfrm>
              <a:off x="2784" y="1190"/>
              <a:ext cx="192" cy="192"/>
            </a:xfrm>
            <a:prstGeom prst="rect">
              <a:avLst/>
            </a:prstGeom>
            <a:noFill/>
            <a:ln w="9525">
              <a:solidFill>
                <a:schemeClr val="tx1"/>
              </a:solidFill>
              <a:miter lim="800000"/>
              <a:headEnd/>
              <a:tailEnd/>
            </a:ln>
          </p:spPr>
          <p:txBody>
            <a:bodyPr wrap="none" anchor="ctr"/>
            <a:lstStyle/>
            <a:p>
              <a:endParaRPr lang="en-US"/>
            </a:p>
          </p:txBody>
        </p:sp>
        <p:sp>
          <p:nvSpPr>
            <p:cNvPr id="19" name="Rectangle 12"/>
            <p:cNvSpPr>
              <a:spLocks noChangeArrowheads="1"/>
            </p:cNvSpPr>
            <p:nvPr>
              <p:custDataLst>
                <p:tags r:id="rId11"/>
              </p:custDataLst>
            </p:nvPr>
          </p:nvSpPr>
          <p:spPr bwMode="auto">
            <a:xfrm>
              <a:off x="2688" y="1190"/>
              <a:ext cx="192" cy="192"/>
            </a:xfrm>
            <a:prstGeom prst="rect">
              <a:avLst/>
            </a:prstGeom>
            <a:noFill/>
            <a:ln w="9525">
              <a:noFill/>
              <a:miter lim="800000"/>
              <a:headEnd/>
              <a:tailEnd/>
            </a:ln>
          </p:spPr>
          <p:txBody>
            <a:bodyPr wrap="none" anchor="ctr"/>
            <a:lstStyle/>
            <a:p>
              <a:endParaRPr lang="en-US"/>
            </a:p>
          </p:txBody>
        </p:sp>
        <p:cxnSp>
          <p:nvCxnSpPr>
            <p:cNvPr id="20" name="AutoShape 13"/>
            <p:cNvCxnSpPr>
              <a:cxnSpLocks noChangeShapeType="1"/>
              <a:stCxn id="15" idx="3"/>
              <a:endCxn id="17" idx="1"/>
            </p:cNvCxnSpPr>
            <p:nvPr>
              <p:custDataLst>
                <p:tags r:id="rId12"/>
              </p:custDataLst>
            </p:nvPr>
          </p:nvCxnSpPr>
          <p:spPr bwMode="auto">
            <a:xfrm>
              <a:off x="2256" y="1286"/>
              <a:ext cx="336" cy="0"/>
            </a:xfrm>
            <a:prstGeom prst="straightConnector1">
              <a:avLst/>
            </a:prstGeom>
            <a:noFill/>
            <a:ln w="9525">
              <a:solidFill>
                <a:schemeClr val="tx1"/>
              </a:solidFill>
              <a:round/>
              <a:headEnd/>
              <a:tailEnd type="triangle" w="med" len="med"/>
            </a:ln>
          </p:spPr>
        </p:cxnSp>
        <p:sp>
          <p:nvSpPr>
            <p:cNvPr id="21" name="Rectangle 14"/>
            <p:cNvSpPr>
              <a:spLocks noChangeArrowheads="1"/>
            </p:cNvSpPr>
            <p:nvPr>
              <p:custDataLst>
                <p:tags r:id="rId13"/>
              </p:custDataLst>
            </p:nvPr>
          </p:nvSpPr>
          <p:spPr bwMode="auto">
            <a:xfrm>
              <a:off x="3216" y="1190"/>
              <a:ext cx="192" cy="192"/>
            </a:xfrm>
            <a:prstGeom prst="rect">
              <a:avLst/>
            </a:prstGeom>
            <a:noFill/>
            <a:ln w="9525">
              <a:solidFill>
                <a:schemeClr val="tx1"/>
              </a:solidFill>
              <a:miter lim="800000"/>
              <a:headEnd/>
              <a:tailEnd/>
            </a:ln>
          </p:spPr>
          <p:txBody>
            <a:bodyPr wrap="none" anchor="ctr"/>
            <a:lstStyle/>
            <a:p>
              <a:pPr algn="ctr">
                <a:lnSpc>
                  <a:spcPct val="100000"/>
                </a:lnSpc>
                <a:spcBef>
                  <a:spcPct val="0"/>
                </a:spcBef>
              </a:pPr>
              <a:r>
                <a:rPr lang="en-US" sz="1800">
                  <a:solidFill>
                    <a:schemeClr val="tx1"/>
                  </a:solidFill>
                </a:rPr>
                <a:t>e</a:t>
              </a:r>
            </a:p>
          </p:txBody>
        </p:sp>
        <p:sp>
          <p:nvSpPr>
            <p:cNvPr id="22" name="Rectangle 15"/>
            <p:cNvSpPr>
              <a:spLocks noChangeArrowheads="1"/>
            </p:cNvSpPr>
            <p:nvPr>
              <p:custDataLst>
                <p:tags r:id="rId14"/>
              </p:custDataLst>
            </p:nvPr>
          </p:nvSpPr>
          <p:spPr bwMode="auto">
            <a:xfrm>
              <a:off x="3408" y="1190"/>
              <a:ext cx="192" cy="192"/>
            </a:xfrm>
            <a:prstGeom prst="rect">
              <a:avLst/>
            </a:prstGeom>
            <a:noFill/>
            <a:ln w="9525">
              <a:solidFill>
                <a:schemeClr val="tx1"/>
              </a:solidFill>
              <a:miter lim="800000"/>
              <a:headEnd/>
              <a:tailEnd/>
            </a:ln>
          </p:spPr>
          <p:txBody>
            <a:bodyPr wrap="none" anchor="ctr"/>
            <a:lstStyle/>
            <a:p>
              <a:endParaRPr lang="en-US"/>
            </a:p>
          </p:txBody>
        </p:sp>
        <p:sp>
          <p:nvSpPr>
            <p:cNvPr id="23" name="Rectangle 16"/>
            <p:cNvSpPr>
              <a:spLocks noChangeArrowheads="1"/>
            </p:cNvSpPr>
            <p:nvPr>
              <p:custDataLst>
                <p:tags r:id="rId15"/>
              </p:custDataLst>
            </p:nvPr>
          </p:nvSpPr>
          <p:spPr bwMode="auto">
            <a:xfrm>
              <a:off x="3312" y="1190"/>
              <a:ext cx="192" cy="192"/>
            </a:xfrm>
            <a:prstGeom prst="rect">
              <a:avLst/>
            </a:prstGeom>
            <a:noFill/>
            <a:ln w="9525">
              <a:noFill/>
              <a:miter lim="800000"/>
              <a:headEnd/>
              <a:tailEnd/>
            </a:ln>
          </p:spPr>
          <p:txBody>
            <a:bodyPr wrap="none" anchor="ctr"/>
            <a:lstStyle/>
            <a:p>
              <a:endParaRPr lang="en-US"/>
            </a:p>
          </p:txBody>
        </p:sp>
        <p:cxnSp>
          <p:nvCxnSpPr>
            <p:cNvPr id="24" name="AutoShape 17"/>
            <p:cNvCxnSpPr>
              <a:cxnSpLocks noChangeShapeType="1"/>
              <a:stCxn id="19" idx="3"/>
              <a:endCxn id="21" idx="1"/>
            </p:cNvCxnSpPr>
            <p:nvPr>
              <p:custDataLst>
                <p:tags r:id="rId16"/>
              </p:custDataLst>
            </p:nvPr>
          </p:nvCxnSpPr>
          <p:spPr bwMode="auto">
            <a:xfrm>
              <a:off x="2880" y="1286"/>
              <a:ext cx="336" cy="0"/>
            </a:xfrm>
            <a:prstGeom prst="straightConnector1">
              <a:avLst/>
            </a:prstGeom>
            <a:noFill/>
            <a:ln w="9525">
              <a:solidFill>
                <a:schemeClr val="tx1"/>
              </a:solidFill>
              <a:round/>
              <a:headEnd/>
              <a:tailEnd type="triangle" w="med" len="med"/>
            </a:ln>
          </p:spPr>
        </p:cxnSp>
        <p:sp>
          <p:nvSpPr>
            <p:cNvPr id="25" name="Rectangle 18"/>
            <p:cNvSpPr>
              <a:spLocks noChangeArrowheads="1"/>
            </p:cNvSpPr>
            <p:nvPr>
              <p:custDataLst>
                <p:tags r:id="rId17"/>
              </p:custDataLst>
            </p:nvPr>
          </p:nvSpPr>
          <p:spPr bwMode="auto">
            <a:xfrm>
              <a:off x="3840" y="1190"/>
              <a:ext cx="192" cy="192"/>
            </a:xfrm>
            <a:prstGeom prst="rect">
              <a:avLst/>
            </a:prstGeom>
            <a:noFill/>
            <a:ln w="9525">
              <a:solidFill>
                <a:schemeClr val="tx1"/>
              </a:solidFill>
              <a:miter lim="800000"/>
              <a:headEnd/>
              <a:tailEnd/>
            </a:ln>
          </p:spPr>
          <p:txBody>
            <a:bodyPr wrap="none" anchor="ctr"/>
            <a:lstStyle/>
            <a:p>
              <a:pPr algn="ctr">
                <a:lnSpc>
                  <a:spcPct val="100000"/>
                </a:lnSpc>
                <a:spcBef>
                  <a:spcPct val="0"/>
                </a:spcBef>
              </a:pPr>
              <a:r>
                <a:rPr lang="en-US" sz="1800">
                  <a:solidFill>
                    <a:schemeClr val="tx1"/>
                  </a:solidFill>
                </a:rPr>
                <a:t>f</a:t>
              </a:r>
            </a:p>
          </p:txBody>
        </p:sp>
        <p:sp>
          <p:nvSpPr>
            <p:cNvPr id="26" name="Rectangle 19"/>
            <p:cNvSpPr>
              <a:spLocks noChangeArrowheads="1"/>
            </p:cNvSpPr>
            <p:nvPr>
              <p:custDataLst>
                <p:tags r:id="rId18"/>
              </p:custDataLst>
            </p:nvPr>
          </p:nvSpPr>
          <p:spPr bwMode="auto">
            <a:xfrm>
              <a:off x="4032" y="1190"/>
              <a:ext cx="192" cy="192"/>
            </a:xfrm>
            <a:prstGeom prst="rect">
              <a:avLst/>
            </a:prstGeom>
            <a:noFill/>
            <a:ln w="9525">
              <a:solidFill>
                <a:schemeClr val="tx1"/>
              </a:solidFill>
              <a:miter lim="800000"/>
              <a:headEnd/>
              <a:tailEnd/>
            </a:ln>
          </p:spPr>
          <p:txBody>
            <a:bodyPr wrap="none" anchor="ctr"/>
            <a:lstStyle/>
            <a:p>
              <a:endParaRPr lang="en-US"/>
            </a:p>
          </p:txBody>
        </p:sp>
        <p:sp>
          <p:nvSpPr>
            <p:cNvPr id="27" name="Rectangle 20"/>
            <p:cNvSpPr>
              <a:spLocks noChangeArrowheads="1"/>
            </p:cNvSpPr>
            <p:nvPr>
              <p:custDataLst>
                <p:tags r:id="rId19"/>
              </p:custDataLst>
            </p:nvPr>
          </p:nvSpPr>
          <p:spPr bwMode="auto">
            <a:xfrm>
              <a:off x="3936" y="1190"/>
              <a:ext cx="192" cy="192"/>
            </a:xfrm>
            <a:prstGeom prst="rect">
              <a:avLst/>
            </a:prstGeom>
            <a:noFill/>
            <a:ln w="9525">
              <a:noFill/>
              <a:miter lim="800000"/>
              <a:headEnd/>
              <a:tailEnd/>
            </a:ln>
          </p:spPr>
          <p:txBody>
            <a:bodyPr wrap="none" anchor="ctr"/>
            <a:lstStyle/>
            <a:p>
              <a:endParaRPr lang="en-US"/>
            </a:p>
          </p:txBody>
        </p:sp>
        <p:cxnSp>
          <p:nvCxnSpPr>
            <p:cNvPr id="28" name="AutoShape 21"/>
            <p:cNvCxnSpPr>
              <a:cxnSpLocks noChangeShapeType="1"/>
              <a:stCxn id="23" idx="3"/>
              <a:endCxn id="25" idx="1"/>
            </p:cNvCxnSpPr>
            <p:nvPr>
              <p:custDataLst>
                <p:tags r:id="rId20"/>
              </p:custDataLst>
            </p:nvPr>
          </p:nvCxnSpPr>
          <p:spPr bwMode="auto">
            <a:xfrm>
              <a:off x="3504" y="1286"/>
              <a:ext cx="336" cy="0"/>
            </a:xfrm>
            <a:prstGeom prst="straightConnector1">
              <a:avLst/>
            </a:prstGeom>
            <a:noFill/>
            <a:ln w="9525">
              <a:solidFill>
                <a:schemeClr val="tx1"/>
              </a:solidFill>
              <a:round/>
              <a:headEnd/>
              <a:tailEnd type="triangle" w="med" len="med"/>
            </a:ln>
          </p:spPr>
        </p:cxnSp>
        <p:sp>
          <p:nvSpPr>
            <p:cNvPr id="29" name="Line 22"/>
            <p:cNvSpPr>
              <a:spLocks noChangeShapeType="1"/>
            </p:cNvSpPr>
            <p:nvPr>
              <p:custDataLst>
                <p:tags r:id="rId21"/>
              </p:custDataLst>
            </p:nvPr>
          </p:nvSpPr>
          <p:spPr bwMode="auto">
            <a:xfrm>
              <a:off x="4032" y="1190"/>
              <a:ext cx="192" cy="192"/>
            </a:xfrm>
            <a:prstGeom prst="line">
              <a:avLst/>
            </a:prstGeom>
            <a:noFill/>
            <a:ln w="9525">
              <a:solidFill>
                <a:schemeClr val="tx1"/>
              </a:solidFill>
              <a:round/>
              <a:headEnd/>
              <a:tailEnd/>
            </a:ln>
          </p:spPr>
          <p:txBody>
            <a:bodyPr wrap="none" anchor="ctr"/>
            <a:lstStyle/>
            <a:p>
              <a:endParaRPr lang="en-US"/>
            </a:p>
          </p:txBody>
        </p:sp>
        <p:sp>
          <p:nvSpPr>
            <p:cNvPr id="30" name="Text Box 23"/>
            <p:cNvSpPr txBox="1">
              <a:spLocks noChangeArrowheads="1"/>
            </p:cNvSpPr>
            <p:nvPr>
              <p:custDataLst>
                <p:tags r:id="rId22"/>
              </p:custDataLst>
            </p:nvPr>
          </p:nvSpPr>
          <p:spPr bwMode="auto">
            <a:xfrm>
              <a:off x="1200" y="1554"/>
              <a:ext cx="438" cy="252"/>
            </a:xfrm>
            <a:prstGeom prst="rect">
              <a:avLst/>
            </a:prstGeom>
            <a:noFill/>
            <a:ln w="9525">
              <a:noFill/>
              <a:miter lim="800000"/>
              <a:headEnd/>
              <a:tailEnd/>
            </a:ln>
          </p:spPr>
          <p:txBody>
            <a:bodyPr wrap="none">
              <a:spAutoFit/>
            </a:bodyPr>
            <a:lstStyle/>
            <a:p>
              <a:pPr>
                <a:lnSpc>
                  <a:spcPct val="100000"/>
                </a:lnSpc>
                <a:spcBef>
                  <a:spcPct val="0"/>
                </a:spcBef>
              </a:pPr>
              <a:r>
                <a:rPr lang="en-US" sz="2000" b="0" dirty="0">
                  <a:solidFill>
                    <a:schemeClr val="tx1"/>
                  </a:solidFill>
                  <a:latin typeface="+mn-lt"/>
                </a:rPr>
                <a:t>front</a:t>
              </a:r>
            </a:p>
          </p:txBody>
        </p:sp>
        <p:sp>
          <p:nvSpPr>
            <p:cNvPr id="31" name="Text Box 24"/>
            <p:cNvSpPr txBox="1">
              <a:spLocks noChangeArrowheads="1"/>
            </p:cNvSpPr>
            <p:nvPr>
              <p:custDataLst>
                <p:tags r:id="rId23"/>
              </p:custDataLst>
            </p:nvPr>
          </p:nvSpPr>
          <p:spPr bwMode="auto">
            <a:xfrm>
              <a:off x="3696" y="1554"/>
              <a:ext cx="458" cy="252"/>
            </a:xfrm>
            <a:prstGeom prst="rect">
              <a:avLst/>
            </a:prstGeom>
            <a:noFill/>
            <a:ln w="9525">
              <a:noFill/>
              <a:miter lim="800000"/>
              <a:headEnd/>
              <a:tailEnd/>
            </a:ln>
          </p:spPr>
          <p:txBody>
            <a:bodyPr wrap="none">
              <a:spAutoFit/>
            </a:bodyPr>
            <a:lstStyle/>
            <a:p>
              <a:pPr>
                <a:lnSpc>
                  <a:spcPct val="100000"/>
                </a:lnSpc>
                <a:spcBef>
                  <a:spcPct val="0"/>
                </a:spcBef>
              </a:pPr>
              <a:r>
                <a:rPr lang="en-US" sz="2000" b="0" dirty="0">
                  <a:solidFill>
                    <a:schemeClr val="tx1"/>
                  </a:solidFill>
                  <a:latin typeface="+mn-lt"/>
                </a:rPr>
                <a:t>back</a:t>
              </a:r>
            </a:p>
          </p:txBody>
        </p:sp>
        <p:cxnSp>
          <p:nvCxnSpPr>
            <p:cNvPr id="32" name="AutoShape 25"/>
            <p:cNvCxnSpPr>
              <a:cxnSpLocks noChangeShapeType="1"/>
              <a:stCxn id="30" idx="0"/>
              <a:endCxn id="10" idx="2"/>
            </p:cNvCxnSpPr>
            <p:nvPr>
              <p:custDataLst>
                <p:tags r:id="rId24"/>
              </p:custDataLst>
            </p:nvPr>
          </p:nvCxnSpPr>
          <p:spPr bwMode="auto">
            <a:xfrm rot="5400000" flipH="1" flipV="1">
              <a:off x="1344" y="1458"/>
              <a:ext cx="172" cy="21"/>
            </a:xfrm>
            <a:prstGeom prst="straightConnector1">
              <a:avLst/>
            </a:prstGeom>
            <a:noFill/>
            <a:ln w="9525">
              <a:solidFill>
                <a:schemeClr val="tx1"/>
              </a:solidFill>
              <a:round/>
              <a:headEnd/>
              <a:tailEnd type="triangle" w="med" len="med"/>
            </a:ln>
          </p:spPr>
        </p:cxnSp>
        <p:cxnSp>
          <p:nvCxnSpPr>
            <p:cNvPr id="33" name="AutoShape 26"/>
            <p:cNvCxnSpPr>
              <a:cxnSpLocks noChangeShapeType="1"/>
              <a:stCxn id="31" idx="0"/>
              <a:endCxn id="25" idx="2"/>
            </p:cNvCxnSpPr>
            <p:nvPr>
              <p:custDataLst>
                <p:tags r:id="rId25"/>
              </p:custDataLst>
            </p:nvPr>
          </p:nvCxnSpPr>
          <p:spPr bwMode="auto">
            <a:xfrm rot="5400000" flipH="1" flipV="1">
              <a:off x="3844" y="1462"/>
              <a:ext cx="172" cy="11"/>
            </a:xfrm>
            <a:prstGeom prst="straightConnector1">
              <a:avLst/>
            </a:prstGeom>
            <a:noFill/>
            <a:ln w="9525">
              <a:solidFill>
                <a:schemeClr val="tx1"/>
              </a:solidFill>
              <a:round/>
              <a:headEnd/>
              <a:tailEnd type="triangle" w="med" len="med"/>
            </a:ln>
          </p:spPr>
        </p:cxnSp>
      </p:grpSp>
    </p:spTree>
    <p:extLst>
      <p:ext uri="{BB962C8B-B14F-4D97-AF65-F5344CB8AC3E}">
        <p14:creationId xmlns:p14="http://schemas.microsoft.com/office/powerpoint/2010/main" val="526949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algorithms</a:t>
            </a:r>
            <a:endParaRPr lang="en-US" dirty="0"/>
          </a:p>
        </p:txBody>
      </p:sp>
      <p:sp>
        <p:nvSpPr>
          <p:cNvPr id="3" name="Content Placeholder 2"/>
          <p:cNvSpPr>
            <a:spLocks noGrp="1"/>
          </p:cNvSpPr>
          <p:nvPr>
            <p:ph idx="1"/>
          </p:nvPr>
        </p:nvSpPr>
        <p:spPr/>
        <p:txBody>
          <a:bodyPr>
            <a:noAutofit/>
          </a:bodyPr>
          <a:lstStyle/>
          <a:p>
            <a:pPr marL="0" indent="0">
              <a:buNone/>
            </a:pPr>
            <a:r>
              <a:rPr lang="en-US" sz="2600" dirty="0" smtClean="0"/>
              <a:t>Like all algorithms, parallel algorithms should be:</a:t>
            </a:r>
          </a:p>
          <a:p>
            <a:r>
              <a:rPr lang="en-US" sz="2200" dirty="0" smtClean="0"/>
              <a:t>Correct </a:t>
            </a:r>
          </a:p>
          <a:p>
            <a:r>
              <a:rPr lang="en-US" sz="2200" dirty="0" smtClean="0"/>
              <a:t>Efficient</a:t>
            </a:r>
          </a:p>
          <a:p>
            <a:pPr marL="0" indent="0">
              <a:buNone/>
            </a:pPr>
            <a:endParaRPr lang="en-US" sz="1200" dirty="0" smtClean="0"/>
          </a:p>
          <a:p>
            <a:pPr marL="0" indent="0">
              <a:buNone/>
            </a:pPr>
            <a:r>
              <a:rPr lang="en-US" sz="2600" dirty="0" smtClean="0"/>
              <a:t>For our algorithms so far, their correctness is "obvious" so we’ll focus on efficiency</a:t>
            </a:r>
          </a:p>
          <a:p>
            <a:r>
              <a:rPr lang="en-US" sz="2200" dirty="0" smtClean="0"/>
              <a:t>Want asymptotic bounds</a:t>
            </a:r>
          </a:p>
          <a:p>
            <a:r>
              <a:rPr lang="en-US" sz="2200" dirty="0" smtClean="0"/>
              <a:t>Want to analyze the algorithm without regard to a specific number of processors</a:t>
            </a:r>
          </a:p>
          <a:p>
            <a:r>
              <a:rPr lang="en-US" sz="2200" dirty="0" smtClean="0"/>
              <a:t>The key "magic" of the </a:t>
            </a:r>
            <a:r>
              <a:rPr lang="en-US" sz="2200" dirty="0" err="1" smtClean="0"/>
              <a:t>ForkJoin</a:t>
            </a:r>
            <a:r>
              <a:rPr lang="en-US" sz="2200" dirty="0" smtClean="0"/>
              <a:t> Framework is getting expected run-time performance asymptotically optimal for the available number of processors</a:t>
            </a:r>
          </a:p>
          <a:p>
            <a:pPr lvl="1"/>
            <a:r>
              <a:rPr lang="en-US" sz="2200" dirty="0" smtClean="0"/>
              <a:t>Ergo we analyze algorithms assuming this guarantee</a:t>
            </a:r>
            <a:endParaRPr lang="en-US" sz="22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17</a:t>
            </a:fld>
            <a:endParaRPr lang="en-US"/>
          </a:p>
        </p:txBody>
      </p:sp>
    </p:spTree>
    <p:extLst>
      <p:ext uri="{BB962C8B-B14F-4D97-AF65-F5344CB8AC3E}">
        <p14:creationId xmlns:p14="http://schemas.microsoft.com/office/powerpoint/2010/main" val="1332902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to Performance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400" dirty="0" smtClean="0"/>
              <a:t>Recall: </a:t>
            </a:r>
            <a:r>
              <a:rPr lang="en-US" sz="2400" b="1" dirty="0" smtClean="0"/>
              <a:t>T</a:t>
            </a:r>
            <a:r>
              <a:rPr lang="en-US" sz="2400" b="1" baseline="-25000" dirty="0" smtClean="0"/>
              <a:t>P</a:t>
            </a:r>
            <a:r>
              <a:rPr lang="en-US" sz="2400" dirty="0" smtClean="0"/>
              <a:t> = run time if </a:t>
            </a:r>
            <a:r>
              <a:rPr lang="en-US" sz="2400" b="1" dirty="0" smtClean="0"/>
              <a:t>P</a:t>
            </a:r>
            <a:r>
              <a:rPr lang="en-US" sz="2400" dirty="0" smtClean="0"/>
              <a:t> processors are available</a:t>
            </a:r>
          </a:p>
          <a:p>
            <a:pPr marL="0" indent="0">
              <a:buNone/>
            </a:pPr>
            <a:endParaRPr lang="en-US" sz="1000" dirty="0"/>
          </a:p>
          <a:p>
            <a:pPr marL="0" indent="0">
              <a:buNone/>
            </a:pPr>
            <a:r>
              <a:rPr lang="en-US" sz="2400" dirty="0" smtClean="0"/>
              <a:t>We can also think of this in terms of the program's DAG</a:t>
            </a:r>
          </a:p>
          <a:p>
            <a:pPr>
              <a:buNone/>
            </a:pPr>
            <a:endParaRPr lang="en-US" sz="1000" dirty="0" smtClean="0"/>
          </a:p>
          <a:p>
            <a:pPr marL="0" indent="0">
              <a:buNone/>
            </a:pPr>
            <a:r>
              <a:rPr lang="en-US" sz="2400" dirty="0" smtClean="0"/>
              <a:t>Work = </a:t>
            </a:r>
            <a:r>
              <a:rPr lang="en-US" sz="2400" b="1" dirty="0" smtClean="0"/>
              <a:t>T</a:t>
            </a:r>
            <a:r>
              <a:rPr lang="en-US" sz="2400" b="1" baseline="-25000" dirty="0" smtClean="0"/>
              <a:t>1</a:t>
            </a:r>
            <a:r>
              <a:rPr lang="en-US" sz="2400" dirty="0" smtClean="0"/>
              <a:t> = sum of run-time of all nodes in the DAG</a:t>
            </a:r>
          </a:p>
          <a:p>
            <a:r>
              <a:rPr lang="en-US" sz="2400" dirty="0"/>
              <a:t>Note: costs are on the nodes not the </a:t>
            </a:r>
            <a:r>
              <a:rPr lang="en-US" sz="2400" dirty="0" smtClean="0"/>
              <a:t>edges</a:t>
            </a:r>
          </a:p>
          <a:p>
            <a:r>
              <a:rPr lang="en-US" sz="2400" dirty="0" smtClean="0"/>
              <a:t>That lonely processor does everything</a:t>
            </a:r>
          </a:p>
          <a:p>
            <a:r>
              <a:rPr lang="en-US" sz="2400" dirty="0" smtClean="0"/>
              <a:t>Any topological sort is a legal execution</a:t>
            </a:r>
          </a:p>
          <a:p>
            <a:r>
              <a:rPr lang="en-US" sz="2400" i="1" dirty="0" smtClean="0"/>
              <a:t>O</a:t>
            </a:r>
            <a:r>
              <a:rPr lang="en-US" sz="2400" dirty="0" smtClean="0"/>
              <a:t>(</a:t>
            </a:r>
            <a:r>
              <a:rPr lang="en-US" sz="2400" i="1" dirty="0" smtClean="0"/>
              <a:t>n</a:t>
            </a:r>
            <a:r>
              <a:rPr lang="en-US" sz="2400" dirty="0" smtClean="0"/>
              <a:t>) for simple maps and reductions</a:t>
            </a:r>
          </a:p>
          <a:p>
            <a:pPr marL="0" indent="0">
              <a:buNone/>
            </a:pPr>
            <a:endParaRPr lang="en-US" sz="1000" dirty="0" smtClean="0"/>
          </a:p>
          <a:p>
            <a:pPr marL="0" indent="0">
              <a:buNone/>
            </a:pPr>
            <a:r>
              <a:rPr lang="en-US" sz="2400" dirty="0" smtClean="0"/>
              <a:t>Span = </a:t>
            </a:r>
            <a:r>
              <a:rPr lang="en-US" sz="2400" b="1" dirty="0" smtClean="0"/>
              <a:t>T</a:t>
            </a:r>
            <a:r>
              <a:rPr lang="en-US" sz="2400" b="1" baseline="-25000" dirty="0" smtClean="0">
                <a:sym typeface="Symbol"/>
              </a:rPr>
              <a:t>∞ </a:t>
            </a:r>
            <a:r>
              <a:rPr lang="en-US" sz="2400" dirty="0" smtClean="0"/>
              <a:t>= run-time of most-expensive path in  DAG</a:t>
            </a:r>
          </a:p>
          <a:p>
            <a:r>
              <a:rPr lang="en-US" sz="2400" dirty="0"/>
              <a:t>Note: costs are on the nodes not the </a:t>
            </a:r>
            <a:r>
              <a:rPr lang="en-US" sz="2400" dirty="0" smtClean="0"/>
              <a:t>edges</a:t>
            </a:r>
          </a:p>
          <a:p>
            <a:r>
              <a:rPr lang="en-US" sz="2400" dirty="0" smtClean="0"/>
              <a:t>Our infinite army can do everything that is ready to be done but still has to wait for earlier results</a:t>
            </a:r>
          </a:p>
          <a:p>
            <a:r>
              <a:rPr lang="en-US" sz="2400" i="1" dirty="0"/>
              <a:t>O</a:t>
            </a:r>
            <a:r>
              <a:rPr lang="en-US" sz="2400" dirty="0"/>
              <a:t>(</a:t>
            </a:r>
            <a:r>
              <a:rPr lang="en-US" sz="2400" b="1" dirty="0">
                <a:latin typeface="Courier New" pitchFamily="49" charset="0"/>
                <a:cs typeface="Courier New" pitchFamily="49" charset="0"/>
              </a:rPr>
              <a:t>log</a:t>
            </a:r>
            <a:r>
              <a:rPr lang="en-US" sz="2400" dirty="0"/>
              <a:t> </a:t>
            </a:r>
            <a:r>
              <a:rPr lang="en-US" sz="2400" i="1" dirty="0"/>
              <a:t>n</a:t>
            </a:r>
            <a:r>
              <a:rPr lang="en-US" sz="2400" dirty="0"/>
              <a:t>) for simple maps and </a:t>
            </a:r>
            <a:r>
              <a:rPr lang="en-US" sz="2400" dirty="0" smtClean="0"/>
              <a:t>reductions</a:t>
            </a:r>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18</a:t>
            </a:fld>
            <a:endParaRPr lang="en-US"/>
          </a:p>
        </p:txBody>
      </p:sp>
    </p:spTree>
    <p:extLst>
      <p:ext uri="{BB962C8B-B14F-4D97-AF65-F5344CB8AC3E}">
        <p14:creationId xmlns:p14="http://schemas.microsoft.com/office/powerpoint/2010/main" val="4102154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Terms</a:t>
            </a:r>
            <a:endParaRPr lang="en-US" dirty="0"/>
          </a:p>
        </p:txBody>
      </p:sp>
      <p:sp>
        <p:nvSpPr>
          <p:cNvPr id="3" name="Content Placeholder 2"/>
          <p:cNvSpPr>
            <a:spLocks noGrp="1"/>
          </p:cNvSpPr>
          <p:nvPr>
            <p:ph idx="1"/>
          </p:nvPr>
        </p:nvSpPr>
        <p:spPr/>
        <p:txBody>
          <a:bodyPr>
            <a:noAutofit/>
          </a:bodyPr>
          <a:lstStyle/>
          <a:p>
            <a:pPr marL="0" indent="0">
              <a:buNone/>
            </a:pPr>
            <a:r>
              <a:rPr lang="en-US" sz="2200" dirty="0" smtClean="0">
                <a:solidFill>
                  <a:schemeClr val="accent2"/>
                </a:solidFill>
              </a:rPr>
              <a:t>Speed-up</a:t>
            </a:r>
            <a:r>
              <a:rPr lang="en-US" sz="2200" dirty="0" smtClean="0"/>
              <a:t> on </a:t>
            </a:r>
            <a:r>
              <a:rPr lang="en-US" sz="2200" b="1" dirty="0" smtClean="0"/>
              <a:t>P</a:t>
            </a:r>
            <a:r>
              <a:rPr lang="en-US" sz="2200" dirty="0" smtClean="0"/>
              <a:t> processors: </a:t>
            </a:r>
            <a:r>
              <a:rPr lang="en-US" sz="2200" b="1" dirty="0" smtClean="0"/>
              <a:t>T</a:t>
            </a:r>
            <a:r>
              <a:rPr lang="en-US" sz="2200" b="1" baseline="-25000" dirty="0" smtClean="0"/>
              <a:t>1</a:t>
            </a:r>
            <a:r>
              <a:rPr lang="en-US" sz="2200" b="1" dirty="0" smtClean="0"/>
              <a:t> / T</a:t>
            </a:r>
            <a:r>
              <a:rPr lang="en-US" sz="2200" b="1" baseline="-25000" dirty="0" smtClean="0"/>
              <a:t>P </a:t>
            </a:r>
            <a:r>
              <a:rPr lang="en-US" sz="2200" dirty="0" smtClean="0"/>
              <a:t> </a:t>
            </a:r>
          </a:p>
          <a:p>
            <a:endParaRPr lang="en-US" sz="1400" dirty="0" smtClean="0"/>
          </a:p>
          <a:p>
            <a:pPr marL="0" indent="0">
              <a:buNone/>
            </a:pPr>
            <a:r>
              <a:rPr lang="en-US" sz="2200" dirty="0" smtClean="0">
                <a:solidFill>
                  <a:schemeClr val="accent2"/>
                </a:solidFill>
              </a:rPr>
              <a:t>Perfect</a:t>
            </a:r>
            <a:r>
              <a:rPr lang="en-US" sz="2200" dirty="0" smtClean="0"/>
              <a:t> </a:t>
            </a:r>
            <a:r>
              <a:rPr lang="en-US" sz="2200" dirty="0">
                <a:solidFill>
                  <a:schemeClr val="accent2"/>
                </a:solidFill>
              </a:rPr>
              <a:t>linear </a:t>
            </a:r>
            <a:r>
              <a:rPr lang="en-US" sz="2200" dirty="0" smtClean="0">
                <a:solidFill>
                  <a:schemeClr val="accent2"/>
                </a:solidFill>
              </a:rPr>
              <a:t>speed-up: </a:t>
            </a:r>
            <a:r>
              <a:rPr lang="en-US" sz="2200" dirty="0" smtClean="0"/>
              <a:t>If speed-up is </a:t>
            </a:r>
            <a:r>
              <a:rPr lang="en-US" sz="2200" b="1" dirty="0" smtClean="0"/>
              <a:t>P</a:t>
            </a:r>
            <a:r>
              <a:rPr lang="en-US" sz="2200" dirty="0" smtClean="0"/>
              <a:t> as we vary </a:t>
            </a:r>
            <a:r>
              <a:rPr lang="en-US" sz="2200" b="1" dirty="0" smtClean="0"/>
              <a:t>P</a:t>
            </a:r>
            <a:r>
              <a:rPr lang="en-US" sz="2200" dirty="0" smtClean="0"/>
              <a:t> </a:t>
            </a:r>
          </a:p>
          <a:p>
            <a:r>
              <a:rPr lang="en-US" sz="2200" dirty="0" smtClean="0"/>
              <a:t>Means we get full benefit for each additional processor: </a:t>
            </a:r>
            <a:br>
              <a:rPr lang="en-US" sz="2200" dirty="0" smtClean="0"/>
            </a:br>
            <a:r>
              <a:rPr lang="en-US" sz="2200" dirty="0" smtClean="0"/>
              <a:t>as in doubling </a:t>
            </a:r>
            <a:r>
              <a:rPr lang="en-US" sz="2200" b="1" dirty="0" smtClean="0"/>
              <a:t>P</a:t>
            </a:r>
            <a:r>
              <a:rPr lang="en-US" sz="2200" dirty="0" smtClean="0"/>
              <a:t> halves running time</a:t>
            </a:r>
          </a:p>
          <a:p>
            <a:r>
              <a:rPr lang="en-US" sz="2200" dirty="0" smtClean="0"/>
              <a:t>Usually our goal</a:t>
            </a:r>
          </a:p>
          <a:p>
            <a:r>
              <a:rPr lang="en-US" sz="2200" dirty="0" smtClean="0"/>
              <a:t>Hard to get (sometimes impossible) in practice</a:t>
            </a:r>
          </a:p>
          <a:p>
            <a:pPr marL="57150" indent="0">
              <a:buNone/>
            </a:pPr>
            <a:endParaRPr lang="en-US" sz="1400" dirty="0" smtClean="0"/>
          </a:p>
          <a:p>
            <a:pPr marL="0" indent="0">
              <a:buNone/>
            </a:pPr>
            <a:r>
              <a:rPr lang="en-US" sz="2200" dirty="0" smtClean="0">
                <a:solidFill>
                  <a:schemeClr val="accent2"/>
                </a:solidFill>
              </a:rPr>
              <a:t>Parallelism</a:t>
            </a:r>
            <a:r>
              <a:rPr lang="en-US" sz="2200" dirty="0" smtClean="0"/>
              <a:t> is the maximum possible speed-up: </a:t>
            </a:r>
            <a:r>
              <a:rPr lang="en-US" sz="2200" b="1" dirty="0" smtClean="0"/>
              <a:t>T</a:t>
            </a:r>
            <a:r>
              <a:rPr lang="en-US" sz="2200" b="1" baseline="-25000" dirty="0" smtClean="0"/>
              <a:t>1</a:t>
            </a:r>
            <a:r>
              <a:rPr lang="en-US" sz="2200" b="1" dirty="0" smtClean="0"/>
              <a:t>/T</a:t>
            </a:r>
            <a:r>
              <a:rPr lang="en-US" sz="2200" b="1" baseline="-25000" dirty="0" smtClean="0">
                <a:latin typeface="Verdana"/>
                <a:ea typeface="Verdana"/>
                <a:cs typeface="Verdana"/>
              </a:rPr>
              <a:t>∞</a:t>
            </a:r>
          </a:p>
          <a:p>
            <a:r>
              <a:rPr lang="en-US" sz="2200" dirty="0" smtClean="0"/>
              <a:t>At some point, adding processors won’t help</a:t>
            </a:r>
          </a:p>
          <a:p>
            <a:r>
              <a:rPr lang="en-US" sz="2200" dirty="0" smtClean="0"/>
              <a:t>What that point is depends on the span</a:t>
            </a:r>
          </a:p>
          <a:p>
            <a:pPr marL="0" indent="0">
              <a:buNone/>
            </a:pPr>
            <a:endParaRPr lang="en-US" sz="1400" dirty="0"/>
          </a:p>
          <a:p>
            <a:pPr marL="0" indent="0" algn="ctr">
              <a:buNone/>
            </a:pPr>
            <a:r>
              <a:rPr lang="en-US" sz="2800" i="1" dirty="0"/>
              <a:t>Parallel algorithms is about decreasing span without </a:t>
            </a:r>
            <a:r>
              <a:rPr lang="en-US" sz="2800" i="1" dirty="0" smtClean="0"/>
              <a:t>increasing </a:t>
            </a:r>
            <a:r>
              <a:rPr lang="en-US" sz="2800" i="1" dirty="0"/>
              <a:t>work too much</a:t>
            </a:r>
            <a:endParaRPr lang="en-US" sz="2800" dirty="0" smtClean="0"/>
          </a:p>
          <a:p>
            <a:pPr>
              <a:buNone/>
            </a:pPr>
            <a:r>
              <a:rPr lang="en-US" sz="2200" b="1" baseline="-25000" dirty="0" smtClean="0"/>
              <a:t>	</a:t>
            </a:r>
            <a:r>
              <a:rPr lang="en-US" sz="2200" dirty="0" smtClean="0"/>
              <a:t> </a:t>
            </a:r>
          </a:p>
          <a:p>
            <a:endParaRPr lang="en-US" sz="22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19</a:t>
            </a:fld>
            <a:endParaRPr lang="en-US"/>
          </a:p>
        </p:txBody>
      </p:sp>
    </p:spTree>
    <p:extLst>
      <p:ext uri="{BB962C8B-B14F-4D97-AF65-F5344CB8AC3E}">
        <p14:creationId xmlns:p14="http://schemas.microsoft.com/office/powerpoint/2010/main" val="1199564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Last time, we introduced fork-join parallelism</a:t>
            </a:r>
          </a:p>
          <a:p>
            <a:r>
              <a:rPr lang="en-US" sz="2600" dirty="0" smtClean="0"/>
              <a:t>Separate programming threads running at the same time due to presence of multiple cores</a:t>
            </a:r>
          </a:p>
          <a:p>
            <a:r>
              <a:rPr lang="en-US" sz="2600" dirty="0" smtClean="0"/>
              <a:t>Threads can fork off into other threads</a:t>
            </a:r>
          </a:p>
          <a:p>
            <a:r>
              <a:rPr lang="en-US" sz="2600" dirty="0" smtClean="0"/>
              <a:t>Said threads share memory </a:t>
            </a:r>
          </a:p>
          <a:p>
            <a:r>
              <a:rPr lang="en-US" sz="2600" dirty="0" smtClean="0"/>
              <a:t>Threads join back together</a:t>
            </a:r>
          </a:p>
          <a:p>
            <a:pPr marL="0" indent="0">
              <a:buNone/>
            </a:pPr>
            <a:endParaRPr lang="en-US" sz="2800" dirty="0"/>
          </a:p>
          <a:p>
            <a:pPr marL="0" indent="0">
              <a:buNone/>
            </a:pPr>
            <a:r>
              <a:rPr lang="en-US" sz="2800" dirty="0" smtClean="0"/>
              <a:t>We then discussed two ways of implementing such parallelism in Java:</a:t>
            </a:r>
          </a:p>
          <a:p>
            <a:r>
              <a:rPr lang="en-US" sz="2600" dirty="0" smtClean="0"/>
              <a:t>The Java Thread Library</a:t>
            </a:r>
          </a:p>
          <a:p>
            <a:r>
              <a:rPr lang="en-US" sz="2600" dirty="0" smtClean="0"/>
              <a:t>The </a:t>
            </a:r>
            <a:r>
              <a:rPr lang="en-US" sz="2600" dirty="0" err="1" smtClean="0"/>
              <a:t>ForkJoin</a:t>
            </a:r>
            <a:r>
              <a:rPr lang="en-US" sz="2600" dirty="0" smtClean="0"/>
              <a:t> Framework</a:t>
            </a:r>
          </a:p>
          <a:p>
            <a:endParaRPr lang="en-US" sz="28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a:t>
            </a:fld>
            <a:endParaRPr lang="en-US"/>
          </a:p>
        </p:txBody>
      </p:sp>
    </p:spTree>
    <p:extLst>
      <p:ext uri="{BB962C8B-B14F-4D97-AF65-F5344CB8AC3E}">
        <p14:creationId xmlns:p14="http://schemas.microsoft.com/office/powerpoint/2010/main" val="1037438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T</a:t>
            </a:r>
            <a:r>
              <a:rPr lang="en-US" baseline="-25000" dirty="0" smtClean="0"/>
              <a:t>P</a:t>
            </a:r>
            <a:r>
              <a:rPr lang="en-US" dirty="0" smtClean="0"/>
              <a:t>: Thanks </a:t>
            </a:r>
            <a:r>
              <a:rPr lang="en-US" dirty="0" err="1" smtClean="0"/>
              <a:t>ForkJoin</a:t>
            </a:r>
            <a:r>
              <a:rPr lang="en-US" dirty="0" smtClean="0"/>
              <a:t> library</a:t>
            </a:r>
            <a:endParaRPr lang="en-US" dirty="0"/>
          </a:p>
        </p:txBody>
      </p:sp>
      <p:sp>
        <p:nvSpPr>
          <p:cNvPr id="3" name="Content Placeholder 2"/>
          <p:cNvSpPr>
            <a:spLocks noGrp="1"/>
          </p:cNvSpPr>
          <p:nvPr>
            <p:ph idx="1"/>
          </p:nvPr>
        </p:nvSpPr>
        <p:spPr/>
        <p:txBody>
          <a:bodyPr>
            <a:noAutofit/>
          </a:bodyPr>
          <a:lstStyle/>
          <a:p>
            <a:pPr marL="0" indent="0">
              <a:spcBef>
                <a:spcPts val="600"/>
              </a:spcBef>
              <a:buNone/>
            </a:pPr>
            <a:r>
              <a:rPr lang="en-US" sz="2200" dirty="0" smtClean="0"/>
              <a:t>So we know </a:t>
            </a:r>
            <a:r>
              <a:rPr lang="en-US" sz="2200" b="1" dirty="0" smtClean="0"/>
              <a:t>T</a:t>
            </a:r>
            <a:r>
              <a:rPr lang="en-US" sz="2200" b="1" baseline="-25000" dirty="0" smtClean="0"/>
              <a:t>1 </a:t>
            </a:r>
            <a:r>
              <a:rPr lang="en-US" sz="2200" dirty="0" smtClean="0"/>
              <a:t>and </a:t>
            </a:r>
            <a:r>
              <a:rPr lang="en-US" sz="2200" b="1" dirty="0" smtClean="0"/>
              <a:t>T</a:t>
            </a:r>
            <a:r>
              <a:rPr lang="en-US" sz="2200" b="1" baseline="-25000" dirty="0" smtClean="0">
                <a:sym typeface="Symbol"/>
              </a:rPr>
              <a:t>∞</a:t>
            </a:r>
            <a:r>
              <a:rPr lang="en-US" sz="2200" dirty="0" smtClean="0"/>
              <a:t> but we want </a:t>
            </a:r>
            <a:r>
              <a:rPr lang="en-US" sz="2200" b="1" dirty="0"/>
              <a:t>T</a:t>
            </a:r>
            <a:r>
              <a:rPr lang="en-US" sz="2200" b="1" baseline="-25000" dirty="0"/>
              <a:t>P</a:t>
            </a:r>
            <a:r>
              <a:rPr lang="en-US" sz="2200" dirty="0" smtClean="0"/>
              <a:t>  (e.g., </a:t>
            </a:r>
            <a:r>
              <a:rPr lang="en-US" sz="2200" b="1" dirty="0" smtClean="0"/>
              <a:t>P</a:t>
            </a:r>
            <a:r>
              <a:rPr lang="en-US" sz="2200" dirty="0" smtClean="0"/>
              <a:t>=4)</a:t>
            </a:r>
          </a:p>
          <a:p>
            <a:pPr marL="0" indent="0">
              <a:spcBef>
                <a:spcPts val="600"/>
              </a:spcBef>
              <a:buNone/>
            </a:pPr>
            <a:endParaRPr lang="en-US" sz="800" dirty="0"/>
          </a:p>
          <a:p>
            <a:pPr marL="0" indent="0">
              <a:spcBef>
                <a:spcPts val="600"/>
              </a:spcBef>
              <a:buNone/>
            </a:pPr>
            <a:r>
              <a:rPr lang="en-US" sz="2200" dirty="0" smtClean="0"/>
              <a:t>Ignoring memory-hierarchy issues (caching), </a:t>
            </a:r>
            <a:r>
              <a:rPr lang="en-US" sz="2200" b="1" dirty="0"/>
              <a:t>T</a:t>
            </a:r>
            <a:r>
              <a:rPr lang="en-US" sz="2200" b="1" baseline="-25000" dirty="0"/>
              <a:t>P</a:t>
            </a:r>
            <a:r>
              <a:rPr lang="en-US" sz="2200" dirty="0" smtClean="0"/>
              <a:t> cannot</a:t>
            </a:r>
          </a:p>
          <a:p>
            <a:pPr>
              <a:spcBef>
                <a:spcPts val="600"/>
              </a:spcBef>
            </a:pPr>
            <a:r>
              <a:rPr lang="en-US" sz="2200" dirty="0" smtClean="0"/>
              <a:t>Less than </a:t>
            </a:r>
            <a:r>
              <a:rPr lang="en-US" sz="2200" b="1" dirty="0" smtClean="0"/>
              <a:t>T</a:t>
            </a:r>
            <a:r>
              <a:rPr lang="en-US" sz="2200" b="1" baseline="-25000" dirty="0" smtClean="0"/>
              <a:t>1</a:t>
            </a:r>
            <a:r>
              <a:rPr lang="en-US" sz="2200" b="1" dirty="0" smtClean="0"/>
              <a:t> </a:t>
            </a:r>
            <a:r>
              <a:rPr lang="en-US" sz="2200" b="1" dirty="0"/>
              <a:t>/ </a:t>
            </a:r>
            <a:r>
              <a:rPr lang="en-US" sz="2200" b="1" dirty="0" smtClean="0"/>
              <a:t>P</a:t>
            </a:r>
            <a:r>
              <a:rPr lang="en-US" sz="2200" dirty="0" smtClean="0"/>
              <a:t>    	why not?</a:t>
            </a:r>
          </a:p>
          <a:p>
            <a:pPr>
              <a:spcBef>
                <a:spcPts val="600"/>
              </a:spcBef>
            </a:pPr>
            <a:r>
              <a:rPr lang="en-US" sz="2200" dirty="0" smtClean="0"/>
              <a:t>Less than </a:t>
            </a:r>
            <a:r>
              <a:rPr lang="en-US" sz="2200" b="1" dirty="0" smtClean="0"/>
              <a:t>T</a:t>
            </a:r>
            <a:r>
              <a:rPr lang="en-US" sz="2200" b="1" baseline="-25000" dirty="0" smtClean="0">
                <a:sym typeface="Symbol"/>
              </a:rPr>
              <a:t>∞</a:t>
            </a:r>
            <a:r>
              <a:rPr lang="en-US" sz="2200" dirty="0" smtClean="0"/>
              <a:t>        	why not?</a:t>
            </a:r>
            <a:endParaRPr lang="en-US" sz="2200" dirty="0"/>
          </a:p>
          <a:p>
            <a:pPr marL="0" indent="0">
              <a:spcBef>
                <a:spcPts val="600"/>
              </a:spcBef>
              <a:buNone/>
            </a:pPr>
            <a:endParaRPr lang="en-US" sz="800" dirty="0" smtClean="0"/>
          </a:p>
          <a:p>
            <a:pPr marL="0" indent="0">
              <a:spcBef>
                <a:spcPts val="600"/>
              </a:spcBef>
              <a:buNone/>
            </a:pPr>
            <a:r>
              <a:rPr lang="en-US" sz="2200" dirty="0" smtClean="0"/>
              <a:t>So an </a:t>
            </a:r>
            <a:r>
              <a:rPr lang="en-US" sz="2200" i="1" dirty="0" smtClean="0"/>
              <a:t>asymptotically</a:t>
            </a:r>
            <a:r>
              <a:rPr lang="en-US" sz="2200" dirty="0" smtClean="0"/>
              <a:t> optimal execution would be:</a:t>
            </a:r>
          </a:p>
          <a:p>
            <a:pPr marL="0" lvl="1" indent="0" algn="ctr">
              <a:spcBef>
                <a:spcPts val="600"/>
              </a:spcBef>
              <a:buNone/>
            </a:pPr>
            <a:r>
              <a:rPr lang="en-US" sz="2200" b="1" dirty="0"/>
              <a:t>T</a:t>
            </a:r>
            <a:r>
              <a:rPr lang="en-US" sz="2200" b="1" baseline="-25000" dirty="0"/>
              <a:t>P  </a:t>
            </a:r>
            <a:r>
              <a:rPr lang="en-US" sz="2200" b="1" dirty="0">
                <a:sym typeface="Symbol"/>
              </a:rPr>
              <a:t>=  </a:t>
            </a:r>
            <a:r>
              <a:rPr lang="en-US" sz="2200" b="1" i="1" dirty="0">
                <a:sym typeface="Symbol"/>
              </a:rPr>
              <a:t>O</a:t>
            </a:r>
            <a:r>
              <a:rPr lang="en-US" sz="2200" b="1" dirty="0">
                <a:sym typeface="Symbol"/>
              </a:rPr>
              <a:t>((</a:t>
            </a:r>
            <a:r>
              <a:rPr lang="en-US" sz="2200" b="1" dirty="0"/>
              <a:t>T</a:t>
            </a:r>
            <a:r>
              <a:rPr lang="en-US" sz="2200" b="1" baseline="-25000" dirty="0"/>
              <a:t>1</a:t>
            </a:r>
            <a:r>
              <a:rPr lang="en-US" sz="2200" b="1" dirty="0"/>
              <a:t> / P) + </a:t>
            </a:r>
            <a:r>
              <a:rPr lang="en-US" sz="2200" b="1" dirty="0" smtClean="0"/>
              <a:t>T</a:t>
            </a:r>
            <a:r>
              <a:rPr lang="en-US" sz="2200" b="1" baseline="-25000" dirty="0" smtClean="0">
                <a:sym typeface="Symbol"/>
              </a:rPr>
              <a:t>∞</a:t>
            </a:r>
            <a:r>
              <a:rPr lang="en-US" sz="2200" b="1" dirty="0" smtClean="0"/>
              <a:t>)</a:t>
            </a:r>
            <a:endParaRPr lang="en-US" sz="2200" dirty="0"/>
          </a:p>
          <a:p>
            <a:pPr marL="0" indent="0">
              <a:spcBef>
                <a:spcPts val="600"/>
              </a:spcBef>
              <a:buNone/>
            </a:pPr>
            <a:r>
              <a:rPr lang="en-US" sz="2200" dirty="0" smtClean="0"/>
              <a:t>First term dominates for small </a:t>
            </a:r>
            <a:r>
              <a:rPr lang="en-US" sz="2200" b="1" dirty="0" smtClean="0"/>
              <a:t>P</a:t>
            </a:r>
            <a:r>
              <a:rPr lang="en-US" sz="2200" dirty="0" smtClean="0"/>
              <a:t>, second for large </a:t>
            </a:r>
            <a:r>
              <a:rPr lang="en-US" sz="2200" b="1" dirty="0" smtClean="0"/>
              <a:t>P</a:t>
            </a:r>
          </a:p>
          <a:p>
            <a:pPr marL="0" indent="0">
              <a:spcBef>
                <a:spcPts val="600"/>
              </a:spcBef>
              <a:buNone/>
            </a:pPr>
            <a:endParaRPr lang="en-US" sz="800" dirty="0"/>
          </a:p>
          <a:p>
            <a:pPr marL="0" indent="0">
              <a:spcBef>
                <a:spcPts val="600"/>
              </a:spcBef>
              <a:buNone/>
            </a:pPr>
            <a:r>
              <a:rPr lang="en-US" sz="2200" dirty="0" smtClean="0"/>
              <a:t>The </a:t>
            </a:r>
            <a:r>
              <a:rPr lang="en-US" sz="2200" dirty="0" err="1" smtClean="0"/>
              <a:t>ForkJoin</a:t>
            </a:r>
            <a:r>
              <a:rPr lang="en-US" sz="2200" dirty="0" smtClean="0"/>
              <a:t> Framework gives an </a:t>
            </a:r>
            <a:r>
              <a:rPr lang="en-US" sz="2200" i="1" dirty="0" smtClean="0"/>
              <a:t>expected-time guarantee</a:t>
            </a:r>
            <a:r>
              <a:rPr lang="en-US" sz="2200" dirty="0" smtClean="0"/>
              <a:t> of asymptotically </a:t>
            </a:r>
            <a:r>
              <a:rPr lang="en-US" sz="2200" dirty="0"/>
              <a:t>optimal! </a:t>
            </a:r>
            <a:endParaRPr lang="en-US" sz="2200" dirty="0" smtClean="0"/>
          </a:p>
          <a:p>
            <a:pPr>
              <a:spcBef>
                <a:spcPts val="600"/>
              </a:spcBef>
            </a:pPr>
            <a:r>
              <a:rPr lang="en-US" sz="2000" dirty="0" smtClean="0"/>
              <a:t>Expected time because it flips coins when </a:t>
            </a:r>
            <a:r>
              <a:rPr lang="en-US" sz="2000" i="1" dirty="0" smtClean="0"/>
              <a:t>scheduling</a:t>
            </a:r>
            <a:endParaRPr lang="en-US" sz="2000" dirty="0" smtClean="0"/>
          </a:p>
          <a:p>
            <a:pPr>
              <a:spcBef>
                <a:spcPts val="600"/>
              </a:spcBef>
            </a:pPr>
            <a:r>
              <a:rPr lang="en-US" sz="2000" dirty="0" smtClean="0"/>
              <a:t>How? For an advanced course (few need to know)</a:t>
            </a:r>
          </a:p>
          <a:p>
            <a:pPr>
              <a:spcBef>
                <a:spcPts val="600"/>
              </a:spcBef>
            </a:pPr>
            <a:r>
              <a:rPr lang="en-US" sz="2000" dirty="0" smtClean="0"/>
              <a:t>Guarantee requires a few assumptions about your code…</a:t>
            </a:r>
          </a:p>
          <a:p>
            <a:pPr marL="0" indent="0">
              <a:spcBef>
                <a:spcPts val="600"/>
              </a:spcBef>
              <a:buNone/>
            </a:pPr>
            <a:endParaRPr lang="en-US" sz="2200" dirty="0"/>
          </a:p>
        </p:txBody>
      </p:sp>
      <p:sp>
        <p:nvSpPr>
          <p:cNvPr id="4" name="Date Placeholder 3"/>
          <p:cNvSpPr>
            <a:spLocks noGrp="1"/>
          </p:cNvSpPr>
          <p:nvPr>
            <p:ph type="dt" sz="half" idx="10"/>
          </p:nvPr>
        </p:nvSpPr>
        <p:spPr/>
        <p:txBody>
          <a:bodyPr/>
          <a:lstStyle/>
          <a:p>
            <a:r>
              <a:rPr lang="en-US" smtClean="0"/>
              <a:t>August 1, 2012</a:t>
            </a:r>
            <a:endParaRPr lang="en-US" dirty="0"/>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20</a:t>
            </a:fld>
            <a:endParaRPr lang="en-US"/>
          </a:p>
        </p:txBody>
      </p:sp>
    </p:spTree>
    <p:extLst>
      <p:ext uri="{BB962C8B-B14F-4D97-AF65-F5344CB8AC3E}">
        <p14:creationId xmlns:p14="http://schemas.microsoft.com/office/powerpoint/2010/main" val="57270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Responsibility</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Our job as </a:t>
            </a:r>
            <a:r>
              <a:rPr lang="en-US" sz="2800" dirty="0" err="1" smtClean="0"/>
              <a:t>ForkJoin</a:t>
            </a:r>
            <a:r>
              <a:rPr lang="en-US" sz="2800" dirty="0" smtClean="0"/>
              <a:t> Framework users:</a:t>
            </a:r>
          </a:p>
          <a:p>
            <a:r>
              <a:rPr lang="en-US" sz="2400" dirty="0" smtClean="0"/>
              <a:t>Pick a good parallel algorithm and implement it</a:t>
            </a:r>
          </a:p>
          <a:p>
            <a:r>
              <a:rPr lang="en-US" sz="2400" dirty="0" smtClean="0"/>
              <a:t>Its execution creates a DAG of things to do</a:t>
            </a:r>
          </a:p>
          <a:p>
            <a:r>
              <a:rPr lang="en-US" sz="2400" i="1" dirty="0" smtClean="0"/>
              <a:t>Make all the nodes small(</a:t>
            </a:r>
            <a:r>
              <a:rPr lang="en-US" sz="2400" i="1" dirty="0" err="1" smtClean="0"/>
              <a:t>ish</a:t>
            </a:r>
            <a:r>
              <a:rPr lang="en-US" sz="2400" i="1" dirty="0" smtClean="0"/>
              <a:t>) and approximately equal amount of work</a:t>
            </a:r>
          </a:p>
          <a:p>
            <a:pPr marL="0" indent="0">
              <a:buNone/>
            </a:pPr>
            <a:endParaRPr lang="en-US" sz="800" dirty="0" smtClean="0"/>
          </a:p>
          <a:p>
            <a:pPr marL="0" indent="0">
              <a:buNone/>
            </a:pPr>
            <a:r>
              <a:rPr lang="en-US" sz="2800" dirty="0" smtClean="0"/>
              <a:t>The framework-writer’s job:</a:t>
            </a:r>
          </a:p>
          <a:p>
            <a:r>
              <a:rPr lang="en-US" sz="2400" dirty="0" smtClean="0"/>
              <a:t>Assign work to available processors to avoid </a:t>
            </a:r>
            <a:r>
              <a:rPr lang="en-US" sz="2400" dirty="0" smtClean="0">
                <a:solidFill>
                  <a:schemeClr val="accent2"/>
                </a:solidFill>
              </a:rPr>
              <a:t>idling</a:t>
            </a:r>
          </a:p>
          <a:p>
            <a:r>
              <a:rPr lang="en-US" sz="2400" dirty="0" smtClean="0"/>
              <a:t>Keep constant factors low</a:t>
            </a:r>
          </a:p>
          <a:p>
            <a:r>
              <a:rPr lang="en-US" sz="2400" dirty="0" smtClean="0"/>
              <a:t>Give the </a:t>
            </a:r>
            <a:r>
              <a:rPr lang="en-US" sz="2400" dirty="0" smtClean="0">
                <a:solidFill>
                  <a:schemeClr val="accent2"/>
                </a:solidFill>
              </a:rPr>
              <a:t>expected-time optimal guarantee</a:t>
            </a:r>
            <a:r>
              <a:rPr lang="en-US" sz="2400" dirty="0" smtClean="0"/>
              <a:t> assuming framework-user did his/her job</a:t>
            </a:r>
          </a:p>
          <a:p>
            <a:pPr marL="0" indent="0" algn="ctr">
              <a:buNone/>
            </a:pPr>
            <a:r>
              <a:rPr lang="en-US" sz="2400" b="1" dirty="0" smtClean="0"/>
              <a:t>T</a:t>
            </a:r>
            <a:r>
              <a:rPr lang="en-US" sz="2400" b="1" baseline="-25000" dirty="0" smtClean="0"/>
              <a:t>P  </a:t>
            </a:r>
            <a:r>
              <a:rPr lang="en-US" sz="2400" b="1" dirty="0">
                <a:sym typeface="Symbol"/>
              </a:rPr>
              <a:t>=</a:t>
            </a:r>
            <a:r>
              <a:rPr lang="en-US" sz="2400" b="1" dirty="0" smtClean="0">
                <a:sym typeface="Symbol"/>
              </a:rPr>
              <a:t>  </a:t>
            </a:r>
            <a:r>
              <a:rPr lang="en-US" sz="2400" b="1" i="1" dirty="0" smtClean="0">
                <a:sym typeface="Symbol"/>
              </a:rPr>
              <a:t>O</a:t>
            </a:r>
            <a:r>
              <a:rPr lang="en-US" sz="2400" b="1" dirty="0" smtClean="0">
                <a:sym typeface="Symbol"/>
              </a:rPr>
              <a:t>((</a:t>
            </a:r>
            <a:r>
              <a:rPr lang="en-US" sz="2400" b="1" dirty="0" smtClean="0"/>
              <a:t>T</a:t>
            </a:r>
            <a:r>
              <a:rPr lang="en-US" sz="2400" b="1" baseline="-25000" dirty="0" smtClean="0"/>
              <a:t>1</a:t>
            </a:r>
            <a:r>
              <a:rPr lang="en-US" sz="2400" b="1" dirty="0" smtClean="0"/>
              <a:t> / P) + T</a:t>
            </a:r>
            <a:r>
              <a:rPr lang="en-US" sz="2400" b="1" baseline="-25000" dirty="0" smtClean="0">
                <a:sym typeface="Symbol"/>
              </a:rPr>
              <a:t>∞</a:t>
            </a:r>
            <a:r>
              <a:rPr lang="en-US" sz="2400" b="1" dirty="0" smtClean="0"/>
              <a:t>)</a:t>
            </a:r>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21</a:t>
            </a:fld>
            <a:endParaRPr lang="en-US"/>
          </a:p>
        </p:txBody>
      </p:sp>
    </p:spTree>
    <p:extLst>
      <p:ext uri="{BB962C8B-B14F-4D97-AF65-F5344CB8AC3E}">
        <p14:creationId xmlns:p14="http://schemas.microsoft.com/office/powerpoint/2010/main" val="255817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T</a:t>
            </a:r>
            <a:r>
              <a:rPr lang="en-US" baseline="-25000" dirty="0"/>
              <a:t>P  </a:t>
            </a:r>
            <a:r>
              <a:rPr lang="en-US" dirty="0">
                <a:sym typeface="Symbol"/>
              </a:rPr>
              <a:t>=  O((</a:t>
            </a:r>
            <a:r>
              <a:rPr lang="en-US" dirty="0"/>
              <a:t>T</a:t>
            </a:r>
            <a:r>
              <a:rPr lang="en-US" baseline="-25000" dirty="0"/>
              <a:t>1</a:t>
            </a:r>
            <a:r>
              <a:rPr lang="en-US" dirty="0"/>
              <a:t> / P) + </a:t>
            </a:r>
            <a:r>
              <a:rPr lang="en-US" dirty="0" smtClean="0"/>
              <a:t>T</a:t>
            </a:r>
            <a:r>
              <a:rPr lang="en-US" baseline="-25000" dirty="0" smtClean="0">
                <a:sym typeface="Symbol"/>
              </a:rPr>
              <a:t>∞</a:t>
            </a:r>
            <a:r>
              <a:rPr lang="en-US" dirty="0" smtClean="0"/>
              <a:t>)</a:t>
            </a:r>
            <a:endParaRPr lang="en-US" dirty="0"/>
          </a:p>
        </p:txBody>
      </p:sp>
      <p:sp>
        <p:nvSpPr>
          <p:cNvPr id="3" name="Content Placeholder 2"/>
          <p:cNvSpPr>
            <a:spLocks noGrp="1"/>
          </p:cNvSpPr>
          <p:nvPr>
            <p:ph idx="1"/>
          </p:nvPr>
        </p:nvSpPr>
        <p:spPr/>
        <p:txBody>
          <a:bodyPr>
            <a:noAutofit/>
          </a:bodyPr>
          <a:lstStyle/>
          <a:p>
            <a:pPr marL="223838" indent="-223838">
              <a:buNone/>
            </a:pPr>
            <a:r>
              <a:rPr lang="en-US" sz="2800" dirty="0"/>
              <a:t>A</a:t>
            </a:r>
            <a:r>
              <a:rPr lang="en-US" sz="2800" dirty="0" smtClean="0"/>
              <a:t>lgorithms seen so far (e.g., sum an array):</a:t>
            </a:r>
          </a:p>
          <a:p>
            <a:pPr marL="0" indent="0">
              <a:buNone/>
            </a:pPr>
            <a:r>
              <a:rPr lang="en-US" sz="2800" dirty="0" smtClean="0"/>
              <a:t>If </a:t>
            </a:r>
            <a:r>
              <a:rPr lang="en-US" sz="2800" b="1" dirty="0" smtClean="0"/>
              <a:t>T</a:t>
            </a:r>
            <a:r>
              <a:rPr lang="en-US" sz="2800" b="1" baseline="-25000" dirty="0" smtClean="0"/>
              <a:t>1 </a:t>
            </a:r>
            <a:r>
              <a:rPr lang="en-US" sz="2800" dirty="0" smtClean="0"/>
              <a:t>= </a:t>
            </a:r>
            <a:r>
              <a:rPr lang="en-US" sz="2800" i="1" dirty="0" smtClean="0"/>
              <a:t>O</a:t>
            </a:r>
            <a:r>
              <a:rPr lang="en-US" sz="2800" dirty="0" smtClean="0"/>
              <a:t>(</a:t>
            </a:r>
            <a:r>
              <a:rPr lang="en-US" sz="2800" i="1" dirty="0" smtClean="0"/>
              <a:t>n</a:t>
            </a:r>
            <a:r>
              <a:rPr lang="en-US" sz="2800" dirty="0" smtClean="0"/>
              <a:t>) and </a:t>
            </a:r>
            <a:r>
              <a:rPr lang="en-US" sz="2800" b="1" dirty="0" smtClean="0"/>
              <a:t>T</a:t>
            </a:r>
            <a:r>
              <a:rPr lang="en-US" sz="2800" b="1" baseline="-25000" dirty="0" smtClean="0">
                <a:sym typeface="Symbol"/>
              </a:rPr>
              <a:t>∞</a:t>
            </a:r>
            <a:r>
              <a:rPr lang="en-US" sz="2800" dirty="0" smtClean="0"/>
              <a:t>= </a:t>
            </a:r>
            <a:r>
              <a:rPr lang="en-US" sz="2800" i="1" dirty="0" smtClean="0"/>
              <a:t>O</a:t>
            </a:r>
            <a:r>
              <a:rPr lang="en-US" sz="2800" dirty="0" smtClean="0"/>
              <a:t>(</a:t>
            </a:r>
            <a:r>
              <a:rPr lang="en-US" sz="2800" b="1" dirty="0" smtClean="0">
                <a:latin typeface="Courier New" pitchFamily="49" charset="0"/>
                <a:cs typeface="Courier New" pitchFamily="49" charset="0"/>
              </a:rPr>
              <a:t>log</a:t>
            </a:r>
            <a:r>
              <a:rPr lang="en-US" sz="2800" dirty="0" smtClean="0"/>
              <a:t> </a:t>
            </a:r>
            <a:r>
              <a:rPr lang="en-US" sz="2800" i="1" dirty="0" smtClean="0"/>
              <a:t>n</a:t>
            </a:r>
            <a:r>
              <a:rPr lang="en-US" sz="2800" dirty="0" smtClean="0"/>
              <a:t>)</a:t>
            </a:r>
          </a:p>
          <a:p>
            <a:pPr marL="0" indent="0">
              <a:buNone/>
            </a:pPr>
            <a:r>
              <a:rPr lang="en-US" sz="2800" dirty="0" smtClean="0">
                <a:sym typeface="Wingdings" pitchFamily="2" charset="2"/>
              </a:rPr>
              <a:t></a:t>
            </a:r>
            <a:r>
              <a:rPr lang="en-US" sz="2800" dirty="0" smtClean="0"/>
              <a:t> </a:t>
            </a:r>
            <a:r>
              <a:rPr lang="en-US" sz="2800" b="1" dirty="0" smtClean="0"/>
              <a:t>T</a:t>
            </a:r>
            <a:r>
              <a:rPr lang="en-US" sz="2800" b="1" baseline="-25000" dirty="0" smtClean="0"/>
              <a:t>P  </a:t>
            </a:r>
            <a:r>
              <a:rPr lang="en-US" sz="2800" b="1" dirty="0" smtClean="0">
                <a:sym typeface="Symbol"/>
              </a:rPr>
              <a:t>= </a:t>
            </a:r>
            <a:r>
              <a:rPr lang="en-US" sz="2800" dirty="0" smtClean="0">
                <a:sym typeface="Symbol"/>
              </a:rPr>
              <a:t> </a:t>
            </a:r>
            <a:r>
              <a:rPr lang="en-US" sz="2800" i="1" dirty="0" smtClean="0"/>
              <a:t>O</a:t>
            </a:r>
            <a:r>
              <a:rPr lang="en-US" sz="2800" dirty="0" smtClean="0"/>
              <a:t>(</a:t>
            </a:r>
            <a:r>
              <a:rPr lang="en-US" sz="2800" i="1" dirty="0" smtClean="0"/>
              <a:t>n</a:t>
            </a:r>
            <a:r>
              <a:rPr lang="en-US" sz="2800" dirty="0" smtClean="0"/>
              <a:t>/</a:t>
            </a:r>
            <a:r>
              <a:rPr lang="en-US" sz="2800" b="1" dirty="0" smtClean="0"/>
              <a:t>P</a:t>
            </a:r>
            <a:r>
              <a:rPr lang="en-US" sz="2800" dirty="0" smtClean="0"/>
              <a:t> + </a:t>
            </a:r>
            <a:r>
              <a:rPr lang="en-US" sz="2800" dirty="0" smtClean="0">
                <a:latin typeface="Courier New" pitchFamily="49" charset="0"/>
                <a:cs typeface="Courier New" pitchFamily="49" charset="0"/>
              </a:rPr>
              <a:t>log</a:t>
            </a:r>
            <a:r>
              <a:rPr lang="en-US" sz="2800" dirty="0" smtClean="0"/>
              <a:t> </a:t>
            </a:r>
            <a:r>
              <a:rPr lang="en-US" sz="2800" i="1" dirty="0" smtClean="0"/>
              <a:t>n</a:t>
            </a:r>
            <a:r>
              <a:rPr lang="en-US" sz="2800" dirty="0" smtClean="0"/>
              <a:t>)</a:t>
            </a:r>
          </a:p>
          <a:p>
            <a:pPr marL="223838" lvl="1" indent="-223838">
              <a:buNone/>
            </a:pPr>
            <a:endParaRPr lang="en-US" sz="1600" dirty="0" smtClean="0"/>
          </a:p>
          <a:p>
            <a:pPr marL="223838" indent="-223838">
              <a:buNone/>
            </a:pPr>
            <a:r>
              <a:rPr lang="en-US" sz="2800" dirty="0" smtClean="0"/>
              <a:t>Suppose instead:</a:t>
            </a:r>
          </a:p>
          <a:p>
            <a:pPr marL="0" indent="0">
              <a:buNone/>
            </a:pPr>
            <a:r>
              <a:rPr lang="en-US" sz="2800" dirty="0" smtClean="0"/>
              <a:t>If </a:t>
            </a:r>
            <a:r>
              <a:rPr lang="en-US" sz="2800" b="1" dirty="0" smtClean="0"/>
              <a:t>T</a:t>
            </a:r>
            <a:r>
              <a:rPr lang="en-US" sz="2800" b="1" baseline="-25000" dirty="0" smtClean="0"/>
              <a:t>1 </a:t>
            </a:r>
            <a:r>
              <a:rPr lang="en-US" sz="2800" dirty="0" smtClean="0"/>
              <a:t>= </a:t>
            </a:r>
            <a:r>
              <a:rPr lang="en-US" sz="2800" i="1" dirty="0" smtClean="0"/>
              <a:t>O</a:t>
            </a:r>
            <a:r>
              <a:rPr lang="en-US" sz="2800" dirty="0" smtClean="0"/>
              <a:t>(</a:t>
            </a:r>
            <a:r>
              <a:rPr lang="en-US" sz="2800" i="1" dirty="0" smtClean="0"/>
              <a:t>n</a:t>
            </a:r>
            <a:r>
              <a:rPr lang="en-US" sz="2800" i="1" baseline="30000" dirty="0" smtClean="0"/>
              <a:t>2</a:t>
            </a:r>
            <a:r>
              <a:rPr lang="en-US" sz="2800" dirty="0" smtClean="0"/>
              <a:t>) and </a:t>
            </a:r>
            <a:r>
              <a:rPr lang="en-US" sz="2800" b="1" dirty="0" smtClean="0"/>
              <a:t>T</a:t>
            </a:r>
            <a:r>
              <a:rPr lang="en-US" sz="2800" b="1" baseline="-25000" dirty="0" smtClean="0">
                <a:sym typeface="Symbol"/>
              </a:rPr>
              <a:t>∞</a:t>
            </a:r>
            <a:r>
              <a:rPr lang="en-US" sz="2800" dirty="0" smtClean="0"/>
              <a:t>= </a:t>
            </a:r>
            <a:r>
              <a:rPr lang="en-US" sz="2800" i="1" dirty="0" smtClean="0"/>
              <a:t>O</a:t>
            </a:r>
            <a:r>
              <a:rPr lang="en-US" sz="2800" dirty="0" smtClean="0"/>
              <a:t>(</a:t>
            </a:r>
            <a:r>
              <a:rPr lang="en-US" sz="2800" i="1" dirty="0" smtClean="0"/>
              <a:t>n</a:t>
            </a:r>
            <a:r>
              <a:rPr lang="en-US" sz="2800" dirty="0" smtClean="0"/>
              <a:t>)</a:t>
            </a:r>
          </a:p>
          <a:p>
            <a:pPr marL="0" indent="0">
              <a:buNone/>
            </a:pPr>
            <a:r>
              <a:rPr lang="en-US" sz="2800" b="1" dirty="0" smtClean="0">
                <a:sym typeface="Wingdings" pitchFamily="2" charset="2"/>
              </a:rPr>
              <a:t> </a:t>
            </a:r>
            <a:r>
              <a:rPr lang="en-US" sz="2800" b="1" dirty="0" smtClean="0"/>
              <a:t>T</a:t>
            </a:r>
            <a:r>
              <a:rPr lang="en-US" sz="2800" b="1" baseline="-25000" dirty="0" smtClean="0"/>
              <a:t>P  </a:t>
            </a:r>
            <a:r>
              <a:rPr lang="en-US" sz="2800" b="1" dirty="0" smtClean="0">
                <a:sym typeface="Symbol"/>
              </a:rPr>
              <a:t>=  </a:t>
            </a:r>
            <a:r>
              <a:rPr lang="en-US" sz="2800" i="1" dirty="0" smtClean="0"/>
              <a:t>O</a:t>
            </a:r>
            <a:r>
              <a:rPr lang="en-US" sz="2800" dirty="0" smtClean="0"/>
              <a:t>(</a:t>
            </a:r>
            <a:r>
              <a:rPr lang="en-US" sz="2800" i="1" dirty="0" smtClean="0"/>
              <a:t>n</a:t>
            </a:r>
            <a:r>
              <a:rPr lang="en-US" sz="2800" i="1" baseline="30000" dirty="0" smtClean="0"/>
              <a:t>2</a:t>
            </a:r>
            <a:r>
              <a:rPr lang="en-US" sz="2800" dirty="0" smtClean="0"/>
              <a:t>/</a:t>
            </a:r>
            <a:r>
              <a:rPr lang="en-US" sz="2800" b="1" dirty="0" smtClean="0"/>
              <a:t>P</a:t>
            </a:r>
            <a:r>
              <a:rPr lang="en-US" sz="2800" dirty="0" smtClean="0"/>
              <a:t> + </a:t>
            </a:r>
            <a:r>
              <a:rPr lang="en-US" sz="2800" i="1" dirty="0" smtClean="0"/>
              <a:t>n</a:t>
            </a:r>
            <a:r>
              <a:rPr lang="en-US" sz="2800" dirty="0" smtClean="0"/>
              <a:t>)</a:t>
            </a:r>
          </a:p>
          <a:p>
            <a:pPr marL="0" indent="0">
              <a:buNone/>
            </a:pPr>
            <a:endParaRPr lang="en-US" sz="1600" dirty="0" smtClean="0"/>
          </a:p>
          <a:p>
            <a:pPr marL="0" indent="0" algn="ctr">
              <a:buNone/>
            </a:pPr>
            <a:r>
              <a:rPr lang="en-US" sz="2800" dirty="0" smtClean="0"/>
              <a:t>Of course, these expectations ignore any overhead or memory issues</a:t>
            </a:r>
            <a:endParaRPr lang="en-US" sz="28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22</a:t>
            </a:fld>
            <a:endParaRPr lang="en-US"/>
          </a:p>
        </p:txBody>
      </p:sp>
    </p:spTree>
    <p:extLst>
      <p:ext uri="{BB962C8B-B14F-4D97-AF65-F5344CB8AC3E}">
        <p14:creationId xmlns:p14="http://schemas.microsoft.com/office/powerpoint/2010/main" val="388239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Amdahl’s Law</a:t>
            </a:r>
          </a:p>
        </p:txBody>
      </p:sp>
      <p:sp>
        <p:nvSpPr>
          <p:cNvPr id="3" name="Text Placeholder 2"/>
          <p:cNvSpPr>
            <a:spLocks noGrp="1"/>
          </p:cNvSpPr>
          <p:nvPr>
            <p:ph type="body" idx="1"/>
          </p:nvPr>
        </p:nvSpPr>
        <p:spPr/>
        <p:txBody>
          <a:bodyPr/>
          <a:lstStyle/>
          <a:p>
            <a:r>
              <a:rPr lang="en-US" dirty="0" smtClean="0"/>
              <a:t>Things are going so smoothly… </a:t>
            </a:r>
          </a:p>
          <a:p>
            <a:r>
              <a:rPr lang="en-US" dirty="0" smtClean="0"/>
              <a:t>Parallelism is awesome…</a:t>
            </a:r>
          </a:p>
          <a:p>
            <a:r>
              <a:rPr lang="en-US" dirty="0" smtClean="0"/>
              <a:t>Hello stranger, what's your name?</a:t>
            </a:r>
          </a:p>
          <a:p>
            <a:r>
              <a:rPr lang="en-US" dirty="0" smtClean="0"/>
              <a:t>Murphy? Oh @!♪%</a:t>
            </a:r>
            <a:r>
              <a:rPr lang="en-US" dirty="0" smtClean="0">
                <a:latin typeface="Arial Unicode MS"/>
                <a:ea typeface="Arial Unicode MS"/>
                <a:cs typeface="Arial Unicode MS"/>
              </a:rPr>
              <a: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23</a:t>
            </a:fld>
            <a:endParaRPr lang="en-US"/>
          </a:p>
        </p:txBody>
      </p:sp>
    </p:spTree>
    <p:extLst>
      <p:ext uri="{BB962C8B-B14F-4D97-AF65-F5344CB8AC3E}">
        <p14:creationId xmlns:p14="http://schemas.microsoft.com/office/powerpoint/2010/main" val="41607068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Amdahl’s Law (mostly bad news)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In practice, much of our programming typically has parts that parallelize well</a:t>
            </a:r>
          </a:p>
          <a:p>
            <a:r>
              <a:rPr lang="en-US" sz="2600" dirty="0" smtClean="0"/>
              <a:t>Maps/reductions over arrays and trees </a:t>
            </a:r>
          </a:p>
          <a:p>
            <a:pPr lvl="1">
              <a:buNone/>
            </a:pPr>
            <a:endParaRPr lang="en-US" sz="1800" dirty="0" smtClean="0"/>
          </a:p>
          <a:p>
            <a:pPr>
              <a:buNone/>
            </a:pPr>
            <a:r>
              <a:rPr lang="en-US" sz="2800" dirty="0" smtClean="0"/>
              <a:t>And also parts that don’t parallelize at all</a:t>
            </a:r>
          </a:p>
          <a:p>
            <a:r>
              <a:rPr lang="en-US" sz="2600" dirty="0" smtClean="0"/>
              <a:t>Reading a linked list</a:t>
            </a:r>
          </a:p>
          <a:p>
            <a:r>
              <a:rPr lang="en-US" sz="2600" dirty="0" smtClean="0"/>
              <a:t>Getting/loading input</a:t>
            </a:r>
            <a:r>
              <a:rPr lang="en-US" sz="2600" dirty="0"/>
              <a:t> </a:t>
            </a:r>
            <a:endParaRPr lang="en-US" sz="2600" dirty="0" smtClean="0"/>
          </a:p>
          <a:p>
            <a:r>
              <a:rPr lang="en-US" sz="2600" dirty="0" smtClean="0"/>
              <a:t>Doing computations based on previous step</a:t>
            </a:r>
            <a:endParaRPr lang="en-US" sz="2600" dirty="0"/>
          </a:p>
          <a:p>
            <a:pPr marL="0" indent="0">
              <a:buNone/>
            </a:pPr>
            <a:endParaRPr lang="en-US" sz="1800" dirty="0" smtClean="0"/>
          </a:p>
          <a:p>
            <a:pPr marL="0" indent="0">
              <a:buNone/>
            </a:pPr>
            <a:r>
              <a:rPr lang="en-US" sz="2800" dirty="0" smtClean="0"/>
              <a:t>To understand the implications, consider this:</a:t>
            </a:r>
            <a:endParaRPr lang="en-US" sz="3200" dirty="0"/>
          </a:p>
          <a:p>
            <a:pPr marL="4763" indent="0" algn="ctr">
              <a:buNone/>
            </a:pPr>
            <a:r>
              <a:rPr lang="en-US" sz="2600" i="1" dirty="0" smtClean="0">
                <a:solidFill>
                  <a:schemeClr val="accent2"/>
                </a:solidFill>
              </a:rPr>
              <a:t>"Nine women cannot make a baby in one month"</a:t>
            </a: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24</a:t>
            </a:fld>
            <a:endParaRPr lang="en-US"/>
          </a:p>
        </p:txBody>
      </p:sp>
    </p:spTree>
    <p:extLst>
      <p:ext uri="{BB962C8B-B14F-4D97-AF65-F5344CB8AC3E}">
        <p14:creationId xmlns:p14="http://schemas.microsoft.com/office/powerpoint/2010/main" val="90325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Amdahl’s Law (mostly bad news)</a:t>
            </a:r>
            <a:endParaRPr lang="en-US" dirty="0"/>
          </a:p>
        </p:txBody>
      </p:sp>
      <p:sp>
        <p:nvSpPr>
          <p:cNvPr id="3" name="Content Placeholder 2"/>
          <p:cNvSpPr>
            <a:spLocks noGrp="1"/>
          </p:cNvSpPr>
          <p:nvPr>
            <p:ph idx="1"/>
          </p:nvPr>
        </p:nvSpPr>
        <p:spPr/>
        <p:txBody>
          <a:bodyPr>
            <a:noAutofit/>
          </a:bodyPr>
          <a:lstStyle/>
          <a:p>
            <a:pPr>
              <a:spcBef>
                <a:spcPts val="400"/>
              </a:spcBef>
              <a:buNone/>
            </a:pPr>
            <a:r>
              <a:rPr lang="en-US" sz="2400" dirty="0" smtClean="0">
                <a:cs typeface="Latha" pitchFamily="2"/>
              </a:rPr>
              <a:t>Let </a:t>
            </a:r>
            <a:r>
              <a:rPr lang="en-US" sz="2400" b="1" i="1" dirty="0" smtClean="0">
                <a:cs typeface="Latha" pitchFamily="2"/>
              </a:rPr>
              <a:t>work</a:t>
            </a:r>
            <a:r>
              <a:rPr lang="en-US" sz="2400" dirty="0" smtClean="0">
                <a:cs typeface="Latha" pitchFamily="2"/>
              </a:rPr>
              <a:t> (time to run on 1 processor) be 1 unit time</a:t>
            </a:r>
          </a:p>
          <a:p>
            <a:pPr>
              <a:spcBef>
                <a:spcPts val="400"/>
              </a:spcBef>
              <a:buNone/>
            </a:pPr>
            <a:endParaRPr lang="en-US" sz="600" dirty="0" smtClean="0">
              <a:cs typeface="Latha" pitchFamily="2"/>
            </a:endParaRPr>
          </a:p>
          <a:p>
            <a:pPr marL="0" indent="0">
              <a:spcBef>
                <a:spcPts val="400"/>
              </a:spcBef>
              <a:buNone/>
            </a:pPr>
            <a:r>
              <a:rPr lang="en-US" sz="2400" dirty="0" smtClean="0">
                <a:cs typeface="Latha" pitchFamily="2"/>
              </a:rPr>
              <a:t>If </a:t>
            </a:r>
            <a:r>
              <a:rPr lang="en-US" sz="2400" b="1" dirty="0" smtClean="0">
                <a:cs typeface="Latha" pitchFamily="2"/>
              </a:rPr>
              <a:t>S</a:t>
            </a:r>
            <a:r>
              <a:rPr lang="en-US" sz="2400" dirty="0" smtClean="0">
                <a:cs typeface="Latha" pitchFamily="2"/>
              </a:rPr>
              <a:t> is the portion of execution that cannot be parallelized, then we can define T</a:t>
            </a:r>
            <a:r>
              <a:rPr lang="en-US" sz="2400" baseline="-25000" dirty="0" smtClean="0">
                <a:cs typeface="Latha" pitchFamily="2"/>
              </a:rPr>
              <a:t>1</a:t>
            </a:r>
            <a:r>
              <a:rPr lang="en-US" sz="2400" dirty="0" smtClean="0">
                <a:cs typeface="Latha" pitchFamily="2"/>
              </a:rPr>
              <a:t> as:</a:t>
            </a:r>
          </a:p>
          <a:p>
            <a:pPr marL="0" indent="0">
              <a:spcBef>
                <a:spcPts val="400"/>
              </a:spcBef>
              <a:buNone/>
            </a:pPr>
            <a:r>
              <a:rPr lang="en-US" sz="2400" dirty="0" smtClean="0">
                <a:cs typeface="Latha" pitchFamily="2"/>
              </a:rPr>
              <a:t> 			</a:t>
            </a:r>
            <a:r>
              <a:rPr lang="en-US" sz="2400" b="1" dirty="0" smtClean="0">
                <a:cs typeface="Latha" pitchFamily="2"/>
              </a:rPr>
              <a:t>T</a:t>
            </a:r>
            <a:r>
              <a:rPr lang="en-US" sz="2400" b="1" baseline="-25000" dirty="0" smtClean="0">
                <a:cs typeface="Latha" pitchFamily="2"/>
              </a:rPr>
              <a:t>1</a:t>
            </a:r>
            <a:r>
              <a:rPr lang="en-US" sz="2400" dirty="0" smtClean="0">
                <a:cs typeface="Latha" pitchFamily="2"/>
              </a:rPr>
              <a:t> </a:t>
            </a:r>
            <a:r>
              <a:rPr lang="en-US" sz="2400" b="1" dirty="0" smtClean="0">
                <a:cs typeface="Latha" pitchFamily="2"/>
              </a:rPr>
              <a:t>= S + (1-S) = 1</a:t>
            </a:r>
          </a:p>
          <a:p>
            <a:pPr>
              <a:spcBef>
                <a:spcPts val="400"/>
              </a:spcBef>
              <a:buNone/>
            </a:pPr>
            <a:endParaRPr lang="en-US" sz="600" dirty="0" smtClean="0">
              <a:cs typeface="Latha" pitchFamily="2"/>
            </a:endParaRPr>
          </a:p>
          <a:p>
            <a:pPr marL="0" indent="0">
              <a:spcBef>
                <a:spcPts val="400"/>
              </a:spcBef>
              <a:buNone/>
            </a:pPr>
            <a:r>
              <a:rPr lang="en-US" sz="2400" dirty="0" smtClean="0">
                <a:cs typeface="Latha" pitchFamily="2"/>
              </a:rPr>
              <a:t>If we get perfect linear speedup on </a:t>
            </a:r>
            <a:r>
              <a:rPr lang="en-US" sz="2400" i="1" dirty="0" smtClean="0">
                <a:cs typeface="Latha" pitchFamily="2"/>
              </a:rPr>
              <a:t>the parallel portion</a:t>
            </a:r>
            <a:r>
              <a:rPr lang="en-US" sz="2400" dirty="0" smtClean="0">
                <a:cs typeface="Latha" pitchFamily="2"/>
              </a:rPr>
              <a:t>, then we can define T</a:t>
            </a:r>
            <a:r>
              <a:rPr lang="en-US" sz="2400" baseline="-25000" dirty="0" smtClean="0">
                <a:cs typeface="Latha" pitchFamily="2"/>
              </a:rPr>
              <a:t>P</a:t>
            </a:r>
            <a:r>
              <a:rPr lang="en-US" sz="2400" dirty="0" smtClean="0">
                <a:cs typeface="Latha" pitchFamily="2"/>
              </a:rPr>
              <a:t> as:</a:t>
            </a:r>
          </a:p>
          <a:p>
            <a:pPr marL="0" indent="0" algn="ctr">
              <a:spcBef>
                <a:spcPts val="400"/>
              </a:spcBef>
              <a:buNone/>
            </a:pPr>
            <a:r>
              <a:rPr lang="en-US" sz="2400" b="1" dirty="0" smtClean="0">
                <a:cs typeface="Latha" pitchFamily="2"/>
              </a:rPr>
              <a:t>T</a:t>
            </a:r>
            <a:r>
              <a:rPr lang="en-US" sz="2400" b="1" baseline="-25000" dirty="0" smtClean="0">
                <a:cs typeface="Latha" pitchFamily="2"/>
              </a:rPr>
              <a:t>P</a:t>
            </a:r>
            <a:r>
              <a:rPr lang="en-US" sz="2400" dirty="0" smtClean="0">
                <a:cs typeface="Latha" pitchFamily="2"/>
              </a:rPr>
              <a:t> </a:t>
            </a:r>
            <a:r>
              <a:rPr lang="en-US" sz="2400" b="1" dirty="0" smtClean="0">
                <a:cs typeface="Latha" pitchFamily="2"/>
              </a:rPr>
              <a:t>= S + (1-S)/P</a:t>
            </a:r>
          </a:p>
          <a:p>
            <a:pPr>
              <a:spcBef>
                <a:spcPts val="400"/>
              </a:spcBef>
              <a:buNone/>
            </a:pPr>
            <a:endParaRPr lang="en-US" sz="600" dirty="0" smtClean="0">
              <a:cs typeface="Latha" pitchFamily="2"/>
            </a:endParaRPr>
          </a:p>
          <a:p>
            <a:pPr marL="0" indent="0">
              <a:spcBef>
                <a:spcPts val="400"/>
              </a:spcBef>
              <a:buNone/>
            </a:pPr>
            <a:r>
              <a:rPr lang="en-US" sz="2400" dirty="0" smtClean="0">
                <a:cs typeface="Latha" pitchFamily="2"/>
              </a:rPr>
              <a:t>Thus,  the overall speedup with </a:t>
            </a:r>
            <a:r>
              <a:rPr lang="en-US" sz="2400" b="1" dirty="0" smtClean="0">
                <a:cs typeface="Latha" pitchFamily="2"/>
              </a:rPr>
              <a:t>P</a:t>
            </a:r>
            <a:r>
              <a:rPr lang="en-US" sz="2400" dirty="0" smtClean="0">
                <a:cs typeface="Latha" pitchFamily="2"/>
              </a:rPr>
              <a:t> processors is (Amdahl’s Law):</a:t>
            </a:r>
          </a:p>
          <a:p>
            <a:pPr algn="ctr">
              <a:spcBef>
                <a:spcPts val="400"/>
              </a:spcBef>
              <a:buNone/>
            </a:pPr>
            <a:r>
              <a:rPr lang="en-US" sz="2400" b="1" dirty="0" smtClean="0">
                <a:solidFill>
                  <a:schemeClr val="accent2"/>
                </a:solidFill>
              </a:rPr>
              <a:t>T</a:t>
            </a:r>
            <a:r>
              <a:rPr lang="en-US" sz="2400" b="1" baseline="-25000" dirty="0" smtClean="0">
                <a:solidFill>
                  <a:schemeClr val="accent2"/>
                </a:solidFill>
              </a:rPr>
              <a:t>1</a:t>
            </a:r>
            <a:r>
              <a:rPr lang="en-US" sz="2400" b="1" dirty="0" smtClean="0">
                <a:solidFill>
                  <a:schemeClr val="accent2"/>
                </a:solidFill>
              </a:rPr>
              <a:t> / T</a:t>
            </a:r>
            <a:r>
              <a:rPr lang="en-US" sz="2400" b="1" baseline="-25000" dirty="0" smtClean="0">
                <a:solidFill>
                  <a:schemeClr val="accent2"/>
                </a:solidFill>
              </a:rPr>
              <a:t>P</a:t>
            </a:r>
            <a:r>
              <a:rPr lang="en-US" sz="2400" b="1" dirty="0" smtClean="0">
                <a:cs typeface="Latha" pitchFamily="2"/>
              </a:rPr>
              <a:t>  </a:t>
            </a:r>
            <a:r>
              <a:rPr lang="en-US" sz="2400" b="1" dirty="0" smtClean="0">
                <a:solidFill>
                  <a:schemeClr val="accent2"/>
                </a:solidFill>
                <a:cs typeface="Latha" pitchFamily="2"/>
              </a:rPr>
              <a:t>= 1 / (S + (1-S)/P) </a:t>
            </a:r>
            <a:r>
              <a:rPr lang="en-US" sz="2400" b="1" dirty="0" smtClean="0">
                <a:cs typeface="Latha" pitchFamily="2"/>
              </a:rPr>
              <a:t> </a:t>
            </a:r>
          </a:p>
          <a:p>
            <a:pPr>
              <a:spcBef>
                <a:spcPts val="400"/>
              </a:spcBef>
              <a:buNone/>
            </a:pPr>
            <a:endParaRPr lang="en-US" sz="600" dirty="0" smtClean="0">
              <a:cs typeface="Latha" pitchFamily="2"/>
            </a:endParaRPr>
          </a:p>
          <a:p>
            <a:pPr>
              <a:spcBef>
                <a:spcPts val="400"/>
              </a:spcBef>
              <a:buNone/>
            </a:pPr>
            <a:r>
              <a:rPr lang="en-US" sz="2400" dirty="0" smtClean="0">
                <a:cs typeface="Latha" pitchFamily="2"/>
              </a:rPr>
              <a:t>And the parallelism (infinite processors) is:</a:t>
            </a:r>
          </a:p>
          <a:p>
            <a:pPr algn="ctr">
              <a:spcBef>
                <a:spcPts val="400"/>
              </a:spcBef>
              <a:buNone/>
            </a:pPr>
            <a:r>
              <a:rPr lang="en-US" sz="2400" b="1" dirty="0" smtClean="0">
                <a:solidFill>
                  <a:schemeClr val="accent2"/>
                </a:solidFill>
              </a:rPr>
              <a:t>T</a:t>
            </a:r>
            <a:r>
              <a:rPr lang="en-US" sz="2400" b="1" baseline="-25000" dirty="0" smtClean="0">
                <a:solidFill>
                  <a:schemeClr val="accent2"/>
                </a:solidFill>
              </a:rPr>
              <a:t>1</a:t>
            </a:r>
            <a:r>
              <a:rPr lang="en-US" sz="2400" b="1" dirty="0" smtClean="0">
                <a:solidFill>
                  <a:schemeClr val="accent2"/>
                </a:solidFill>
              </a:rPr>
              <a:t> / T</a:t>
            </a:r>
            <a:r>
              <a:rPr lang="en-US" sz="2400" b="1" baseline="-25000" dirty="0" smtClean="0">
                <a:solidFill>
                  <a:schemeClr val="accent2"/>
                </a:solidFill>
                <a:sym typeface="Symbol"/>
              </a:rPr>
              <a:t>∞</a:t>
            </a:r>
            <a:r>
              <a:rPr lang="en-US" sz="2400" b="1" dirty="0" smtClean="0">
                <a:cs typeface="Latha" pitchFamily="2"/>
              </a:rPr>
              <a:t>  </a:t>
            </a:r>
            <a:r>
              <a:rPr lang="en-US" sz="2400" b="1" dirty="0" smtClean="0">
                <a:solidFill>
                  <a:schemeClr val="accent2"/>
                </a:solidFill>
                <a:cs typeface="Latha" pitchFamily="2"/>
              </a:rPr>
              <a:t>= 1 / S</a:t>
            </a:r>
            <a:endParaRPr lang="en-US" sz="2400" dirty="0" smtClean="0">
              <a:cs typeface="Latha" pitchFamily="2"/>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25</a:t>
            </a:fld>
            <a:endParaRPr lang="en-US"/>
          </a:p>
        </p:txBody>
      </p:sp>
    </p:spTree>
    <p:extLst>
      <p:ext uri="{BB962C8B-B14F-4D97-AF65-F5344CB8AC3E}">
        <p14:creationId xmlns:p14="http://schemas.microsoft.com/office/powerpoint/2010/main" val="3266442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is such bad news</a:t>
            </a:r>
            <a:endParaRPr lang="en-US" dirty="0"/>
          </a:p>
        </p:txBody>
      </p:sp>
      <p:sp>
        <p:nvSpPr>
          <p:cNvPr id="3" name="Content Placeholder 2"/>
          <p:cNvSpPr>
            <a:spLocks noGrp="1"/>
          </p:cNvSpPr>
          <p:nvPr>
            <p:ph idx="1"/>
          </p:nvPr>
        </p:nvSpPr>
        <p:spPr/>
        <p:txBody>
          <a:bodyPr>
            <a:noAutofit/>
          </a:bodyPr>
          <a:lstStyle/>
          <a:p>
            <a:pPr>
              <a:buNone/>
              <a:tabLst>
                <a:tab pos="2401888" algn="l"/>
                <a:tab pos="3025775" algn="l"/>
              </a:tabLst>
            </a:pPr>
            <a:r>
              <a:rPr lang="en-US" sz="2400" dirty="0"/>
              <a:t>Amdahl’s </a:t>
            </a:r>
            <a:r>
              <a:rPr lang="en-US" sz="2400" dirty="0" smtClean="0"/>
              <a:t>Law:	</a:t>
            </a:r>
            <a:r>
              <a:rPr lang="en-US" sz="2200" b="1" dirty="0" smtClean="0">
                <a:solidFill>
                  <a:schemeClr val="accent2"/>
                </a:solidFill>
              </a:rPr>
              <a:t>T</a:t>
            </a:r>
            <a:r>
              <a:rPr lang="en-US" sz="2200" b="1" baseline="-25000" dirty="0" smtClean="0">
                <a:solidFill>
                  <a:schemeClr val="accent2"/>
                </a:solidFill>
              </a:rPr>
              <a:t>1</a:t>
            </a:r>
            <a:r>
              <a:rPr lang="en-US" sz="2200" b="1" dirty="0" smtClean="0">
                <a:solidFill>
                  <a:schemeClr val="accent2"/>
                </a:solidFill>
              </a:rPr>
              <a:t> / T</a:t>
            </a:r>
            <a:r>
              <a:rPr lang="en-US" sz="2200" b="1" baseline="-25000" dirty="0" smtClean="0">
                <a:solidFill>
                  <a:schemeClr val="accent2"/>
                </a:solidFill>
              </a:rPr>
              <a:t>P</a:t>
            </a:r>
            <a:r>
              <a:rPr lang="en-US" sz="2200" b="1" dirty="0" smtClean="0">
                <a:cs typeface="Latha" pitchFamily="2"/>
              </a:rPr>
              <a:t>  </a:t>
            </a:r>
            <a:r>
              <a:rPr lang="en-US" sz="2200" b="1" dirty="0" smtClean="0">
                <a:solidFill>
                  <a:schemeClr val="accent2"/>
                </a:solidFill>
                <a:cs typeface="Latha" pitchFamily="2"/>
              </a:rPr>
              <a:t>= 1 / (S + (1-S)/P) </a:t>
            </a:r>
            <a:r>
              <a:rPr lang="en-US" sz="2200" b="1" dirty="0" smtClean="0">
                <a:cs typeface="Latha" pitchFamily="2"/>
              </a:rPr>
              <a:t> 		</a:t>
            </a:r>
          </a:p>
          <a:p>
            <a:pPr>
              <a:buNone/>
              <a:tabLst>
                <a:tab pos="2401888" algn="l"/>
                <a:tab pos="3025775" algn="l"/>
              </a:tabLst>
            </a:pPr>
            <a:r>
              <a:rPr lang="en-US" sz="2200" b="1" dirty="0" smtClean="0">
                <a:solidFill>
                  <a:schemeClr val="accent2"/>
                </a:solidFill>
              </a:rPr>
              <a:t>		T</a:t>
            </a:r>
            <a:r>
              <a:rPr lang="en-US" sz="2200" b="1" baseline="-25000" dirty="0" smtClean="0">
                <a:solidFill>
                  <a:schemeClr val="accent2"/>
                </a:solidFill>
              </a:rPr>
              <a:t>1</a:t>
            </a:r>
            <a:r>
              <a:rPr lang="en-US" sz="2200" b="1" dirty="0" smtClean="0">
                <a:solidFill>
                  <a:schemeClr val="accent2"/>
                </a:solidFill>
              </a:rPr>
              <a:t> / T</a:t>
            </a:r>
            <a:r>
              <a:rPr lang="en-US" sz="2200" b="1" baseline="-25000" dirty="0" smtClean="0">
                <a:solidFill>
                  <a:schemeClr val="accent2"/>
                </a:solidFill>
                <a:sym typeface="Symbol"/>
              </a:rPr>
              <a:t>∞</a:t>
            </a:r>
            <a:r>
              <a:rPr lang="en-US" sz="2200" b="1" dirty="0" smtClean="0">
                <a:cs typeface="Latha" pitchFamily="2"/>
              </a:rPr>
              <a:t>  </a:t>
            </a:r>
            <a:r>
              <a:rPr lang="en-US" sz="2200" b="1" dirty="0" smtClean="0">
                <a:solidFill>
                  <a:schemeClr val="accent2"/>
                </a:solidFill>
                <a:cs typeface="Latha" pitchFamily="2"/>
              </a:rPr>
              <a:t>= 1 / S</a:t>
            </a:r>
            <a:endParaRPr lang="en-US" sz="2200" dirty="0" smtClean="0">
              <a:cs typeface="Latha" pitchFamily="2"/>
            </a:endParaRPr>
          </a:p>
          <a:p>
            <a:pPr marL="0" indent="0">
              <a:buNone/>
              <a:tabLst>
                <a:tab pos="2401888" algn="l"/>
                <a:tab pos="3025775" algn="l"/>
              </a:tabLst>
            </a:pPr>
            <a:endParaRPr lang="en-US" sz="1000" dirty="0" smtClean="0"/>
          </a:p>
          <a:p>
            <a:pPr marL="0" indent="0">
              <a:buNone/>
              <a:tabLst>
                <a:tab pos="2401888" algn="l"/>
                <a:tab pos="3025775" algn="l"/>
              </a:tabLst>
            </a:pPr>
            <a:r>
              <a:rPr lang="en-US" sz="2200" dirty="0" smtClean="0"/>
              <a:t>Suppose 33% of a program is sequential</a:t>
            </a:r>
          </a:p>
          <a:p>
            <a:pPr>
              <a:tabLst>
                <a:tab pos="2401888" algn="l"/>
                <a:tab pos="3025775" algn="l"/>
              </a:tabLst>
            </a:pPr>
            <a:r>
              <a:rPr lang="en-US" sz="2200" dirty="0" smtClean="0"/>
              <a:t>Then a billion processors won’t give a speedup over 3</a:t>
            </a:r>
          </a:p>
          <a:p>
            <a:pPr>
              <a:tabLst>
                <a:tab pos="2401888" algn="l"/>
                <a:tab pos="3025775" algn="l"/>
              </a:tabLst>
            </a:pPr>
            <a:endParaRPr lang="en-US" sz="1000" dirty="0" smtClean="0"/>
          </a:p>
          <a:p>
            <a:pPr marL="0" indent="0">
              <a:buNone/>
              <a:tabLst>
                <a:tab pos="2401888" algn="l"/>
                <a:tab pos="3025775" algn="l"/>
              </a:tabLst>
            </a:pPr>
            <a:r>
              <a:rPr lang="en-US" sz="2200" dirty="0" smtClean="0"/>
              <a:t>Suppose you miss the good old days (1980-2005) where 12 years or so was long enough to get 100x speedup</a:t>
            </a:r>
          </a:p>
          <a:p>
            <a:pPr>
              <a:tabLst>
                <a:tab pos="2401888" algn="l"/>
                <a:tab pos="3025775" algn="l"/>
              </a:tabLst>
            </a:pPr>
            <a:r>
              <a:rPr lang="en-US" sz="2200" dirty="0" smtClean="0"/>
              <a:t>Now suppose in 12 years, clock speed is the same but you get 256 processors instead of just 1</a:t>
            </a:r>
          </a:p>
          <a:p>
            <a:pPr>
              <a:tabLst>
                <a:tab pos="2401888" algn="l"/>
                <a:tab pos="3025775" algn="l"/>
              </a:tabLst>
            </a:pPr>
            <a:r>
              <a:rPr lang="en-US" sz="2200" dirty="0" smtClean="0"/>
              <a:t>For the 256 cores to gain ≥100x speedup, we need</a:t>
            </a:r>
          </a:p>
          <a:p>
            <a:pPr algn="ctr">
              <a:buNone/>
              <a:tabLst>
                <a:tab pos="2401888" algn="l"/>
                <a:tab pos="3025775" algn="l"/>
              </a:tabLst>
            </a:pPr>
            <a:r>
              <a:rPr lang="en-US" sz="2200" dirty="0" smtClean="0"/>
              <a:t>	100 </a:t>
            </a:r>
            <a:r>
              <a:rPr lang="en-US" sz="2200" b="1" dirty="0" smtClean="0">
                <a:sym typeface="Symbol"/>
              </a:rPr>
              <a:t></a:t>
            </a:r>
            <a:r>
              <a:rPr lang="en-US" sz="2200" dirty="0" smtClean="0"/>
              <a:t> 1 / (</a:t>
            </a:r>
            <a:r>
              <a:rPr lang="en-US" sz="2200" b="1" dirty="0" smtClean="0"/>
              <a:t>S</a:t>
            </a:r>
            <a:r>
              <a:rPr lang="en-US" sz="2200" dirty="0" smtClean="0"/>
              <a:t> + (1-</a:t>
            </a:r>
            <a:r>
              <a:rPr lang="en-US" sz="2200" b="1" dirty="0" smtClean="0"/>
              <a:t>S</a:t>
            </a:r>
            <a:r>
              <a:rPr lang="en-US" sz="2200" dirty="0" smtClean="0"/>
              <a:t>)/256)</a:t>
            </a:r>
          </a:p>
          <a:p>
            <a:pPr>
              <a:buNone/>
              <a:tabLst>
                <a:tab pos="2401888" algn="l"/>
                <a:tab pos="3025775" algn="l"/>
              </a:tabLst>
            </a:pPr>
            <a:r>
              <a:rPr lang="en-US" sz="2200" dirty="0" smtClean="0"/>
              <a:t>	Which means </a:t>
            </a:r>
            <a:r>
              <a:rPr lang="en-US" sz="2200" b="1" dirty="0" smtClean="0"/>
              <a:t>S</a:t>
            </a:r>
            <a:r>
              <a:rPr lang="en-US" sz="2200" dirty="0" smtClean="0"/>
              <a:t> </a:t>
            </a:r>
            <a:r>
              <a:rPr lang="en-US" sz="2200" b="1" dirty="0" smtClean="0">
                <a:sym typeface="Symbol"/>
              </a:rPr>
              <a:t></a:t>
            </a:r>
            <a:r>
              <a:rPr lang="en-US" sz="2200" dirty="0" smtClean="0"/>
              <a:t> .0061 or 99.4% of the algorithm must be perfectly parallelizable!!</a:t>
            </a:r>
            <a:endParaRPr lang="en-US" sz="22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26</a:t>
            </a:fld>
            <a:endParaRPr lang="en-US"/>
          </a:p>
        </p:txBody>
      </p:sp>
    </p:spTree>
    <p:extLst>
      <p:ext uri="{BB962C8B-B14F-4D97-AF65-F5344CB8AC3E}">
        <p14:creationId xmlns:p14="http://schemas.microsoft.com/office/powerpoint/2010/main" val="2275233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A Plot You </a:t>
            </a:r>
            <a:r>
              <a:rPr lang="en-US" sz="3500" dirty="0"/>
              <a:t>H</a:t>
            </a:r>
            <a:r>
              <a:rPr lang="en-US" sz="3500" dirty="0" smtClean="0"/>
              <a:t>ave </a:t>
            </a:r>
            <a:r>
              <a:rPr lang="en-US" sz="3500" dirty="0"/>
              <a:t>T</a:t>
            </a:r>
            <a:r>
              <a:rPr lang="en-US" sz="3500" dirty="0" smtClean="0"/>
              <a:t>o </a:t>
            </a:r>
            <a:r>
              <a:rPr lang="en-US" sz="3500" dirty="0"/>
              <a:t>S</a:t>
            </a:r>
            <a:r>
              <a:rPr lang="en-US" sz="3500" dirty="0" smtClean="0"/>
              <a:t>ee</a:t>
            </a:r>
            <a:endParaRPr lang="en-US" sz="35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27</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51531587"/>
              </p:ext>
            </p:extLst>
          </p:nvPr>
        </p:nvGraphicFramePr>
        <p:xfrm>
          <a:off x="457200" y="762000"/>
          <a:ext cx="84582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275366" y="1148312"/>
            <a:ext cx="6145619" cy="646331"/>
          </a:xfrm>
          <a:prstGeom prst="rect">
            <a:avLst/>
          </a:prstGeom>
          <a:noFill/>
        </p:spPr>
        <p:txBody>
          <a:bodyPr wrap="square" rtlCol="0">
            <a:spAutoFit/>
          </a:bodyPr>
          <a:lstStyle/>
          <a:p>
            <a:r>
              <a:rPr lang="en-US" b="1" dirty="0" smtClean="0"/>
              <a:t>Speedup for 1, 4, 16, 64, and 256 Processors</a:t>
            </a:r>
          </a:p>
          <a:p>
            <a:pPr algn="ctr"/>
            <a:r>
              <a:rPr lang="en-US" b="1" dirty="0">
                <a:solidFill>
                  <a:schemeClr val="tx2">
                    <a:lumMod val="50000"/>
                    <a:lumOff val="50000"/>
                  </a:schemeClr>
                </a:solidFill>
              </a:rPr>
              <a:t>T</a:t>
            </a:r>
            <a:r>
              <a:rPr lang="en-US" b="1" baseline="-25000" dirty="0">
                <a:solidFill>
                  <a:schemeClr val="tx2">
                    <a:lumMod val="50000"/>
                    <a:lumOff val="50000"/>
                  </a:schemeClr>
                </a:solidFill>
              </a:rPr>
              <a:t>1</a:t>
            </a:r>
            <a:r>
              <a:rPr lang="en-US" b="1" dirty="0">
                <a:solidFill>
                  <a:schemeClr val="tx2">
                    <a:lumMod val="50000"/>
                    <a:lumOff val="50000"/>
                  </a:schemeClr>
                </a:solidFill>
              </a:rPr>
              <a:t> / T</a:t>
            </a:r>
            <a:r>
              <a:rPr lang="en-US" b="1" baseline="-25000" dirty="0">
                <a:solidFill>
                  <a:schemeClr val="tx2">
                    <a:lumMod val="50000"/>
                    <a:lumOff val="50000"/>
                  </a:schemeClr>
                </a:solidFill>
              </a:rPr>
              <a:t>P</a:t>
            </a:r>
            <a:r>
              <a:rPr lang="en-US" b="1" dirty="0">
                <a:solidFill>
                  <a:schemeClr val="tx2">
                    <a:lumMod val="50000"/>
                    <a:lumOff val="50000"/>
                  </a:schemeClr>
                </a:solidFill>
                <a:cs typeface="Latha" pitchFamily="2"/>
              </a:rPr>
              <a:t>  = 1 / (S + (1-S)/P)  </a:t>
            </a:r>
          </a:p>
        </p:txBody>
      </p:sp>
    </p:spTree>
    <p:extLst>
      <p:ext uri="{BB962C8B-B14F-4D97-AF65-F5344CB8AC3E}">
        <p14:creationId xmlns:p14="http://schemas.microsoft.com/office/powerpoint/2010/main" val="471749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A Plot You </a:t>
            </a:r>
            <a:r>
              <a:rPr lang="en-US" sz="3500" dirty="0"/>
              <a:t>H</a:t>
            </a:r>
            <a:r>
              <a:rPr lang="en-US" sz="3500" dirty="0" smtClean="0"/>
              <a:t>ave </a:t>
            </a:r>
            <a:r>
              <a:rPr lang="en-US" sz="3500" dirty="0"/>
              <a:t>T</a:t>
            </a:r>
            <a:r>
              <a:rPr lang="en-US" sz="3500" dirty="0" smtClean="0"/>
              <a:t>o See (Zoomed In)</a:t>
            </a:r>
            <a:endParaRPr lang="en-US" sz="35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28</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7419899"/>
              </p:ext>
            </p:extLst>
          </p:nvPr>
        </p:nvGraphicFramePr>
        <p:xfrm>
          <a:off x="457200" y="762000"/>
          <a:ext cx="84582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275366" y="1052615"/>
            <a:ext cx="6145619" cy="646331"/>
          </a:xfrm>
          <a:prstGeom prst="rect">
            <a:avLst/>
          </a:prstGeom>
          <a:noFill/>
        </p:spPr>
        <p:txBody>
          <a:bodyPr wrap="square" rtlCol="0">
            <a:spAutoFit/>
          </a:bodyPr>
          <a:lstStyle/>
          <a:p>
            <a:r>
              <a:rPr lang="en-US" b="1" dirty="0" smtClean="0"/>
              <a:t>Speedup for 1, 4, 16, 64, and 256 Processors</a:t>
            </a:r>
          </a:p>
          <a:p>
            <a:pPr algn="ctr"/>
            <a:r>
              <a:rPr lang="en-US" b="1" dirty="0">
                <a:solidFill>
                  <a:schemeClr val="tx2">
                    <a:lumMod val="50000"/>
                    <a:lumOff val="50000"/>
                  </a:schemeClr>
                </a:solidFill>
              </a:rPr>
              <a:t>T</a:t>
            </a:r>
            <a:r>
              <a:rPr lang="en-US" b="1" baseline="-25000" dirty="0">
                <a:solidFill>
                  <a:schemeClr val="tx2">
                    <a:lumMod val="50000"/>
                    <a:lumOff val="50000"/>
                  </a:schemeClr>
                </a:solidFill>
              </a:rPr>
              <a:t>1</a:t>
            </a:r>
            <a:r>
              <a:rPr lang="en-US" b="1" dirty="0">
                <a:solidFill>
                  <a:schemeClr val="tx2">
                    <a:lumMod val="50000"/>
                    <a:lumOff val="50000"/>
                  </a:schemeClr>
                </a:solidFill>
              </a:rPr>
              <a:t> / T</a:t>
            </a:r>
            <a:r>
              <a:rPr lang="en-US" b="1" baseline="-25000" dirty="0">
                <a:solidFill>
                  <a:schemeClr val="tx2">
                    <a:lumMod val="50000"/>
                    <a:lumOff val="50000"/>
                  </a:schemeClr>
                </a:solidFill>
              </a:rPr>
              <a:t>P</a:t>
            </a:r>
            <a:r>
              <a:rPr lang="en-US" b="1" dirty="0">
                <a:solidFill>
                  <a:schemeClr val="tx2">
                    <a:lumMod val="50000"/>
                    <a:lumOff val="50000"/>
                  </a:schemeClr>
                </a:solidFill>
                <a:cs typeface="Latha" pitchFamily="2"/>
              </a:rPr>
              <a:t>  = 1 / (S + (1-S)/P)  </a:t>
            </a:r>
          </a:p>
        </p:txBody>
      </p:sp>
    </p:spTree>
    <p:extLst>
      <p:ext uri="{BB962C8B-B14F-4D97-AF65-F5344CB8AC3E}">
        <p14:creationId xmlns:p14="http://schemas.microsoft.com/office/powerpoint/2010/main" val="1082456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 not lost</a:t>
            </a:r>
            <a:endParaRPr lang="en-US" dirty="0"/>
          </a:p>
        </p:txBody>
      </p:sp>
      <p:sp>
        <p:nvSpPr>
          <p:cNvPr id="3" name="Content Placeholder 2"/>
          <p:cNvSpPr>
            <a:spLocks noGrp="1"/>
          </p:cNvSpPr>
          <p:nvPr>
            <p:ph idx="1"/>
          </p:nvPr>
        </p:nvSpPr>
        <p:spPr/>
        <p:txBody>
          <a:bodyPr>
            <a:noAutofit/>
          </a:bodyPr>
          <a:lstStyle/>
          <a:p>
            <a:pPr>
              <a:buNone/>
            </a:pPr>
            <a:r>
              <a:rPr lang="en-US" sz="2600" dirty="0" smtClean="0"/>
              <a:t>Amdahl’s Law is a bummer!</a:t>
            </a:r>
          </a:p>
          <a:p>
            <a:r>
              <a:rPr lang="en-US" sz="2400" dirty="0" smtClean="0"/>
              <a:t>Doesn’t mean additional processors are worthless!!</a:t>
            </a:r>
          </a:p>
          <a:p>
            <a:pPr>
              <a:buNone/>
            </a:pPr>
            <a:endParaRPr lang="en-US" sz="1400" dirty="0" smtClean="0"/>
          </a:p>
          <a:p>
            <a:pPr marL="0" indent="0">
              <a:buNone/>
            </a:pPr>
            <a:r>
              <a:rPr lang="en-US" sz="2600" dirty="0" smtClean="0"/>
              <a:t>We can always search for new parallel algorithms</a:t>
            </a:r>
          </a:p>
          <a:p>
            <a:r>
              <a:rPr lang="en-US" sz="2400" dirty="0" smtClean="0"/>
              <a:t>We will see that some tasks may seem inherently sequential but can be parallelized</a:t>
            </a:r>
          </a:p>
          <a:p>
            <a:pPr marL="0" indent="0">
              <a:buNone/>
            </a:pPr>
            <a:endParaRPr lang="en-US" sz="1400" dirty="0" smtClean="0"/>
          </a:p>
          <a:p>
            <a:pPr marL="0" indent="0">
              <a:buNone/>
            </a:pPr>
            <a:r>
              <a:rPr lang="en-US" sz="2600" dirty="0" smtClean="0"/>
              <a:t>We can also change the problems we’re trying to solve or pursue new problems</a:t>
            </a:r>
          </a:p>
          <a:p>
            <a:r>
              <a:rPr lang="en-US" sz="2400" dirty="0" smtClean="0"/>
              <a:t>Example: Video games/CGI use parallelism  </a:t>
            </a:r>
          </a:p>
          <a:p>
            <a:pPr lvl="1"/>
            <a:r>
              <a:rPr lang="en-US" sz="2400" dirty="0" smtClean="0"/>
              <a:t>But not for rendering 10-year-old graphics faster</a:t>
            </a:r>
          </a:p>
          <a:p>
            <a:pPr lvl="1"/>
            <a:r>
              <a:rPr lang="en-US" sz="2400" dirty="0" smtClean="0"/>
              <a:t>They are rendering more beautiful(?) monsters</a:t>
            </a:r>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29</a:t>
            </a:fld>
            <a:endParaRPr lang="en-US"/>
          </a:p>
        </p:txBody>
      </p:sp>
    </p:spTree>
    <p:extLst>
      <p:ext uri="{BB962C8B-B14F-4D97-AF65-F5344CB8AC3E}">
        <p14:creationId xmlns:p14="http://schemas.microsoft.com/office/powerpoint/2010/main" val="115463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Enough Implementation:</a:t>
            </a:r>
            <a:br>
              <a:rPr lang="en-US" sz="3600" dirty="0" smtClean="0"/>
            </a:br>
            <a:r>
              <a:rPr lang="en-US" sz="3600" dirty="0" smtClean="0"/>
              <a:t>Analyzing Parallel Code</a:t>
            </a:r>
            <a:endParaRPr lang="en-US" sz="3600" dirty="0"/>
          </a:p>
        </p:txBody>
      </p:sp>
      <p:sp>
        <p:nvSpPr>
          <p:cNvPr id="8" name="Text Placeholder 7"/>
          <p:cNvSpPr>
            <a:spLocks noGrp="1"/>
          </p:cNvSpPr>
          <p:nvPr>
            <p:ph type="body" idx="1"/>
          </p:nvPr>
        </p:nvSpPr>
        <p:spPr/>
        <p:txBody>
          <a:bodyPr/>
          <a:lstStyle/>
          <a:p>
            <a:r>
              <a:rPr lang="en-US" dirty="0" smtClean="0"/>
              <a:t>Ah yes… the comfort of mathematics…</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a:t>
            </a:fld>
            <a:endParaRPr lang="en-US"/>
          </a:p>
        </p:txBody>
      </p:sp>
    </p:spTree>
    <p:extLst>
      <p:ext uri="{BB962C8B-B14F-4D97-AF65-F5344CB8AC3E}">
        <p14:creationId xmlns:p14="http://schemas.microsoft.com/office/powerpoint/2010/main" val="2951744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Word on Moore and Amdahl</a:t>
            </a:r>
            <a:endParaRPr lang="en-US" dirty="0"/>
          </a:p>
        </p:txBody>
      </p:sp>
      <p:sp>
        <p:nvSpPr>
          <p:cNvPr id="3" name="Content Placeholder 2"/>
          <p:cNvSpPr>
            <a:spLocks noGrp="1"/>
          </p:cNvSpPr>
          <p:nvPr>
            <p:ph idx="1"/>
          </p:nvPr>
        </p:nvSpPr>
        <p:spPr>
          <a:xfrm>
            <a:off x="457200" y="762000"/>
            <a:ext cx="8458200" cy="1153064"/>
          </a:xfrm>
        </p:spPr>
        <p:txBody>
          <a:bodyPr>
            <a:normAutofit/>
          </a:bodyPr>
          <a:lstStyle/>
          <a:p>
            <a:pPr marL="0" indent="0">
              <a:buNone/>
            </a:pPr>
            <a:r>
              <a:rPr lang="en-US" sz="2800" dirty="0" smtClean="0"/>
              <a:t>Although we call both of their work laws, they are very different entities</a:t>
            </a:r>
          </a:p>
          <a:p>
            <a:pPr lvl="1"/>
            <a:endParaRPr lang="en-US" sz="9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30</a:t>
            </a:fld>
            <a:endParaRPr lang="en-US"/>
          </a:p>
        </p:txBody>
      </p:sp>
      <p:pic>
        <p:nvPicPr>
          <p:cNvPr id="9" name="Picture 8" descr="moore.JPG"/>
          <p:cNvPicPr>
            <a:picLocks noChangeAspect="1"/>
          </p:cNvPicPr>
          <p:nvPr/>
        </p:nvPicPr>
        <p:blipFill rotWithShape="1">
          <a:blip r:embed="rId3" cstate="print"/>
          <a:srcRect b="25804"/>
          <a:stretch/>
        </p:blipFill>
        <p:spPr>
          <a:xfrm>
            <a:off x="457200" y="1840118"/>
            <a:ext cx="1180714" cy="1344168"/>
          </a:xfrm>
          <a:prstGeom prst="rect">
            <a:avLst/>
          </a:prstGeom>
        </p:spPr>
      </p:pic>
      <p:pic>
        <p:nvPicPr>
          <p:cNvPr id="1028" name="Picture 4"/>
          <p:cNvPicPr>
            <a:picLocks noChangeAspect="1" noChangeArrowheads="1"/>
          </p:cNvPicPr>
          <p:nvPr/>
        </p:nvPicPr>
        <p:blipFill>
          <a:blip r:embed="rId4" cstate="print"/>
          <a:srcRect/>
          <a:stretch>
            <a:fillRect/>
          </a:stretch>
        </p:blipFill>
        <p:spPr bwMode="auto">
          <a:xfrm>
            <a:off x="489857" y="3716667"/>
            <a:ext cx="1148057" cy="1339400"/>
          </a:xfrm>
          <a:prstGeom prst="rect">
            <a:avLst/>
          </a:prstGeom>
          <a:noFill/>
          <a:ln w="9525">
            <a:noFill/>
            <a:miter lim="800000"/>
            <a:headEnd/>
            <a:tailEnd/>
          </a:ln>
        </p:spPr>
      </p:pic>
      <p:sp>
        <p:nvSpPr>
          <p:cNvPr id="8" name="Rectangle 7"/>
          <p:cNvSpPr/>
          <p:nvPr/>
        </p:nvSpPr>
        <p:spPr>
          <a:xfrm>
            <a:off x="457200" y="5151933"/>
            <a:ext cx="8264235" cy="954107"/>
          </a:xfrm>
          <a:prstGeom prst="rect">
            <a:avLst/>
          </a:prstGeom>
        </p:spPr>
        <p:txBody>
          <a:bodyPr wrap="square">
            <a:spAutoFit/>
          </a:bodyPr>
          <a:lstStyle/>
          <a:p>
            <a:pPr lvl="0">
              <a:spcBef>
                <a:spcPct val="20000"/>
              </a:spcBef>
              <a:buClr>
                <a:srgbClr val="2F1343"/>
              </a:buClr>
            </a:pPr>
            <a:r>
              <a:rPr lang="en-US" sz="2800" dirty="0" smtClean="0">
                <a:solidFill>
                  <a:prstClr val="black"/>
                </a:solidFill>
              </a:rPr>
              <a:t>Very different but incredibly </a:t>
            </a:r>
            <a:r>
              <a:rPr lang="en-US" sz="2800" dirty="0">
                <a:solidFill>
                  <a:prstClr val="black"/>
                </a:solidFill>
              </a:rPr>
              <a:t>important in </a:t>
            </a:r>
            <a:r>
              <a:rPr lang="en-US" sz="2800" dirty="0" smtClean="0">
                <a:solidFill>
                  <a:prstClr val="black"/>
                </a:solidFill>
              </a:rPr>
              <a:t>the design of </a:t>
            </a:r>
            <a:r>
              <a:rPr lang="en-US" sz="2800" dirty="0">
                <a:solidFill>
                  <a:prstClr val="black"/>
                </a:solidFill>
              </a:rPr>
              <a:t>computer systems</a:t>
            </a:r>
          </a:p>
        </p:txBody>
      </p:sp>
      <p:sp>
        <p:nvSpPr>
          <p:cNvPr id="10" name="Rectangle 9"/>
          <p:cNvSpPr/>
          <p:nvPr/>
        </p:nvSpPr>
        <p:spPr>
          <a:xfrm>
            <a:off x="1706926" y="3952402"/>
            <a:ext cx="7266317" cy="867930"/>
          </a:xfrm>
          <a:prstGeom prst="rect">
            <a:avLst/>
          </a:prstGeom>
        </p:spPr>
        <p:txBody>
          <a:bodyPr wrap="square">
            <a:spAutoFit/>
          </a:bodyPr>
          <a:lstStyle/>
          <a:p>
            <a:pPr lvl="0">
              <a:spcBef>
                <a:spcPct val="20000"/>
              </a:spcBef>
              <a:buClr>
                <a:srgbClr val="2F1343"/>
              </a:buClr>
            </a:pPr>
            <a:r>
              <a:rPr lang="en-US" sz="2400" dirty="0">
                <a:solidFill>
                  <a:prstClr val="black"/>
                </a:solidFill>
              </a:rPr>
              <a:t>Amdahl’s Law is a mathematical theorem</a:t>
            </a:r>
          </a:p>
          <a:p>
            <a:pPr marL="285750" indent="-285750">
              <a:spcBef>
                <a:spcPct val="20000"/>
              </a:spcBef>
              <a:buClr>
                <a:srgbClr val="2F1343"/>
              </a:buClr>
              <a:buFont typeface="Wingdings" pitchFamily="2" charset="2"/>
              <a:buChar char="§"/>
            </a:pPr>
            <a:r>
              <a:rPr lang="en-US" sz="2200" dirty="0">
                <a:solidFill>
                  <a:prstClr val="black"/>
                </a:solidFill>
              </a:rPr>
              <a:t>Diminishing returns of adding more processors</a:t>
            </a:r>
          </a:p>
        </p:txBody>
      </p:sp>
      <p:sp>
        <p:nvSpPr>
          <p:cNvPr id="11" name="Rectangle 10"/>
          <p:cNvSpPr/>
          <p:nvPr/>
        </p:nvSpPr>
        <p:spPr>
          <a:xfrm>
            <a:off x="1706926" y="1893571"/>
            <a:ext cx="7168551" cy="1237262"/>
          </a:xfrm>
          <a:prstGeom prst="rect">
            <a:avLst/>
          </a:prstGeom>
        </p:spPr>
        <p:txBody>
          <a:bodyPr wrap="square">
            <a:spAutoFit/>
          </a:bodyPr>
          <a:lstStyle/>
          <a:p>
            <a:pPr lvl="0">
              <a:spcBef>
                <a:spcPct val="20000"/>
              </a:spcBef>
              <a:buClr>
                <a:srgbClr val="2F1343"/>
              </a:buClr>
            </a:pPr>
            <a:r>
              <a:rPr lang="en-US" sz="2400" dirty="0">
                <a:solidFill>
                  <a:prstClr val="black"/>
                </a:solidFill>
              </a:rPr>
              <a:t>Moore’s </a:t>
            </a:r>
            <a:r>
              <a:rPr lang="en-US" sz="2400" dirty="0" smtClean="0">
                <a:solidFill>
                  <a:prstClr val="black"/>
                </a:solidFill>
              </a:rPr>
              <a:t>"Law" </a:t>
            </a:r>
            <a:r>
              <a:rPr lang="en-US" sz="2400" dirty="0">
                <a:solidFill>
                  <a:prstClr val="black"/>
                </a:solidFill>
              </a:rPr>
              <a:t>is an </a:t>
            </a:r>
            <a:r>
              <a:rPr lang="en-US" sz="2400" i="1" dirty="0">
                <a:solidFill>
                  <a:prstClr val="black"/>
                </a:solidFill>
              </a:rPr>
              <a:t>observation</a:t>
            </a:r>
            <a:r>
              <a:rPr lang="en-US" sz="2400" dirty="0">
                <a:solidFill>
                  <a:prstClr val="black"/>
                </a:solidFill>
              </a:rPr>
              <a:t> about the progress of the semiconductor </a:t>
            </a:r>
            <a:r>
              <a:rPr lang="en-US" sz="2400" dirty="0" smtClean="0">
                <a:solidFill>
                  <a:prstClr val="black"/>
                </a:solidFill>
              </a:rPr>
              <a:t>industry:</a:t>
            </a:r>
            <a:endParaRPr lang="en-US" sz="2400" dirty="0">
              <a:solidFill>
                <a:prstClr val="black"/>
              </a:solidFill>
            </a:endParaRPr>
          </a:p>
          <a:p>
            <a:pPr marL="285750" indent="-285750">
              <a:spcBef>
                <a:spcPct val="20000"/>
              </a:spcBef>
              <a:buClr>
                <a:srgbClr val="2F1343"/>
              </a:buClr>
              <a:buFont typeface="Wingdings" pitchFamily="2" charset="2"/>
              <a:buChar char="§"/>
            </a:pPr>
            <a:r>
              <a:rPr lang="en-US" sz="2200" dirty="0">
                <a:solidFill>
                  <a:prstClr val="black"/>
                </a:solidFill>
              </a:rPr>
              <a:t>Transistor density doubles </a:t>
            </a:r>
            <a:r>
              <a:rPr lang="en-US" sz="2200" dirty="0" smtClean="0">
                <a:solidFill>
                  <a:prstClr val="black"/>
                </a:solidFill>
              </a:rPr>
              <a:t>every ≈18 </a:t>
            </a:r>
            <a:r>
              <a:rPr lang="en-US" sz="2200" dirty="0">
                <a:solidFill>
                  <a:prstClr val="black"/>
                </a:solidFill>
              </a:rPr>
              <a:t>months</a:t>
            </a:r>
          </a:p>
        </p:txBody>
      </p:sp>
    </p:spTree>
    <p:extLst>
      <p:ext uri="{BB962C8B-B14F-4D97-AF65-F5344CB8AC3E}">
        <p14:creationId xmlns:p14="http://schemas.microsoft.com/office/powerpoint/2010/main" val="1563164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Being Clever: </a:t>
            </a:r>
            <a:br>
              <a:rPr lang="en-US" dirty="0" smtClean="0"/>
            </a:br>
            <a:r>
              <a:rPr lang="en-US" dirty="0" smtClean="0"/>
              <a:t>Parallel Prefix</a:t>
            </a:r>
            <a:endParaRPr lang="en-US" dirty="0"/>
          </a:p>
        </p:txBody>
      </p:sp>
      <p:sp>
        <p:nvSpPr>
          <p:cNvPr id="8" name="Text Placeholder 7"/>
          <p:cNvSpPr>
            <a:spLocks noGrp="1"/>
          </p:cNvSpPr>
          <p:nvPr>
            <p:ph type="body" idx="1"/>
          </p:nvPr>
        </p:nvSpPr>
        <p:spPr>
          <a:xfrm>
            <a:off x="722313" y="2906713"/>
            <a:ext cx="7162513" cy="1500187"/>
          </a:xfrm>
        </p:spPr>
        <p:txBody>
          <a:bodyPr/>
          <a:lstStyle/>
          <a:p>
            <a:r>
              <a:rPr lang="en-US" dirty="0" smtClean="0"/>
              <a:t>If we were really clever, we wouldn't constantly say parallel because after all we are discussing parallelism so it should be rather obvious but this comment is getting too long and stopped being clever ages ago…</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31</a:t>
            </a:fld>
            <a:endParaRPr lang="en-US"/>
          </a:p>
        </p:txBody>
      </p:sp>
    </p:spTree>
    <p:extLst>
      <p:ext uri="{BB962C8B-B14F-4D97-AF65-F5344CB8AC3E}">
        <p14:creationId xmlns:p14="http://schemas.microsoft.com/office/powerpoint/2010/main" val="1222867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noAutofit/>
          </a:bodyPr>
          <a:lstStyle/>
          <a:p>
            <a:pPr>
              <a:buNone/>
            </a:pPr>
            <a:r>
              <a:rPr lang="en-US" sz="2400" dirty="0" smtClean="0"/>
              <a:t>Done:</a:t>
            </a:r>
          </a:p>
          <a:p>
            <a:r>
              <a:rPr lang="en-US" sz="2000" dirty="0" smtClean="0"/>
              <a:t>"Simple" parallelism for counting, summing, finding</a:t>
            </a:r>
          </a:p>
          <a:p>
            <a:r>
              <a:rPr lang="en-US" sz="2000" dirty="0" smtClean="0"/>
              <a:t>Analysis of running time and implications of Amdahl’s Law</a:t>
            </a:r>
          </a:p>
          <a:p>
            <a:pPr lvl="1"/>
            <a:endParaRPr lang="en-US" sz="2400" dirty="0" smtClean="0"/>
          </a:p>
          <a:p>
            <a:pPr marL="342900" lvl="1" indent="-342900">
              <a:buNone/>
            </a:pPr>
            <a:r>
              <a:rPr lang="en-US" sz="2400" dirty="0" smtClean="0"/>
              <a:t>Coming up:</a:t>
            </a:r>
          </a:p>
          <a:p>
            <a:pPr marL="344488" indent="-287338"/>
            <a:r>
              <a:rPr lang="en-US" sz="2000" dirty="0" smtClean="0"/>
              <a:t>Clever </a:t>
            </a:r>
            <a:r>
              <a:rPr lang="en-US" sz="2000" dirty="0"/>
              <a:t>ways to parallelize more than is intuitively </a:t>
            </a:r>
            <a:r>
              <a:rPr lang="en-US" sz="2000" dirty="0" smtClean="0"/>
              <a:t>possible</a:t>
            </a:r>
          </a:p>
          <a:p>
            <a:r>
              <a:rPr lang="en-US" sz="2000" dirty="0" smtClean="0">
                <a:solidFill>
                  <a:schemeClr val="accent2"/>
                </a:solidFill>
              </a:rPr>
              <a:t>Parallel prefix</a:t>
            </a:r>
            <a:r>
              <a:rPr lang="en-US" sz="2000" dirty="0" smtClean="0"/>
              <a:t>: </a:t>
            </a:r>
          </a:p>
          <a:p>
            <a:pPr lvl="1"/>
            <a:r>
              <a:rPr lang="en-US" sz="2000" dirty="0" smtClean="0"/>
              <a:t>A "key trick" typically underlying surprising parallelization</a:t>
            </a:r>
          </a:p>
          <a:p>
            <a:pPr lvl="1"/>
            <a:r>
              <a:rPr lang="en-US" sz="2000" dirty="0" smtClean="0"/>
              <a:t>Enables other things like </a:t>
            </a:r>
            <a:r>
              <a:rPr lang="en-US" sz="2000" dirty="0" smtClean="0">
                <a:solidFill>
                  <a:schemeClr val="accent2"/>
                </a:solidFill>
              </a:rPr>
              <a:t>packs</a:t>
            </a:r>
          </a:p>
          <a:p>
            <a:r>
              <a:rPr lang="en-US" sz="2000" dirty="0" smtClean="0">
                <a:solidFill>
                  <a:schemeClr val="accent2"/>
                </a:solidFill>
              </a:rPr>
              <a:t>Parallel sorting:</a:t>
            </a:r>
            <a:r>
              <a:rPr lang="en-US" sz="2000" dirty="0" smtClean="0"/>
              <a:t> </a:t>
            </a:r>
            <a:r>
              <a:rPr lang="en-US" sz="2000" dirty="0" err="1" smtClean="0"/>
              <a:t>mergesort</a:t>
            </a:r>
            <a:r>
              <a:rPr lang="en-US" sz="2000" dirty="0" smtClean="0"/>
              <a:t> and quicksort (not in-place)</a:t>
            </a:r>
          </a:p>
          <a:p>
            <a:pPr lvl="1"/>
            <a:r>
              <a:rPr lang="en-US" sz="2000" dirty="0" smtClean="0"/>
              <a:t>Easy to get a little parallelism</a:t>
            </a:r>
          </a:p>
          <a:p>
            <a:pPr lvl="1"/>
            <a:r>
              <a:rPr lang="en-US" sz="2000" dirty="0" smtClean="0"/>
              <a:t>With cleverness can get a lot of parallelism</a:t>
            </a:r>
            <a:endParaRPr lang="en-US" sz="20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32</a:t>
            </a:fld>
            <a:endParaRPr lang="en-US"/>
          </a:p>
        </p:txBody>
      </p:sp>
    </p:spTree>
    <p:extLst>
      <p:ext uri="{BB962C8B-B14F-4D97-AF65-F5344CB8AC3E}">
        <p14:creationId xmlns:p14="http://schemas.microsoft.com/office/powerpoint/2010/main" val="942265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Prefix-Sum Problem</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Given </a:t>
            </a:r>
            <a:r>
              <a:rPr lang="en-US" sz="2400" b="1" dirty="0" err="1" smtClean="0">
                <a:solidFill>
                  <a:schemeClr val="tx2">
                    <a:lumMod val="75000"/>
                    <a:lumOff val="25000"/>
                  </a:schemeClr>
                </a:solidFill>
                <a:latin typeface="Courier New" pitchFamily="49" charset="0"/>
                <a:cs typeface="Courier New" pitchFamily="49" charset="0"/>
              </a:rPr>
              <a:t>int</a:t>
            </a:r>
            <a:r>
              <a:rPr lang="en-US" sz="2400" b="1" dirty="0" smtClean="0">
                <a:solidFill>
                  <a:schemeClr val="tx2">
                    <a:lumMod val="75000"/>
                    <a:lumOff val="25000"/>
                  </a:schemeClr>
                </a:solidFill>
                <a:latin typeface="Courier New" pitchFamily="49" charset="0"/>
                <a:cs typeface="Courier New" pitchFamily="49" charset="0"/>
              </a:rPr>
              <a:t>[]</a:t>
            </a:r>
            <a:r>
              <a:rPr lang="en-US" sz="800" b="1" dirty="0" smtClean="0">
                <a:solidFill>
                  <a:schemeClr val="tx2">
                    <a:lumMod val="75000"/>
                    <a:lumOff val="25000"/>
                  </a:schemeClr>
                </a:solidFill>
                <a:latin typeface="Courier New" pitchFamily="49" charset="0"/>
                <a:cs typeface="Courier New" pitchFamily="49" charset="0"/>
              </a:rPr>
              <a:t> </a:t>
            </a:r>
            <a:r>
              <a:rPr lang="en-US" sz="2400" b="1" dirty="0" smtClean="0">
                <a:solidFill>
                  <a:schemeClr val="tx2">
                    <a:lumMod val="75000"/>
                    <a:lumOff val="25000"/>
                  </a:schemeClr>
                </a:solidFill>
                <a:latin typeface="Courier New" pitchFamily="49" charset="0"/>
                <a:cs typeface="Courier New" pitchFamily="49" charset="0"/>
              </a:rPr>
              <a:t>input</a:t>
            </a:r>
            <a:r>
              <a:rPr lang="en-US" sz="2400" dirty="0" smtClean="0"/>
              <a:t>, produce </a:t>
            </a:r>
            <a:r>
              <a:rPr lang="en-US" sz="2400" b="1" dirty="0" err="1" smtClean="0">
                <a:solidFill>
                  <a:schemeClr val="tx2">
                    <a:lumMod val="75000"/>
                    <a:lumOff val="25000"/>
                  </a:schemeClr>
                </a:solidFill>
                <a:latin typeface="Courier New" pitchFamily="49" charset="0"/>
                <a:cs typeface="Courier New" pitchFamily="49" charset="0"/>
              </a:rPr>
              <a:t>int</a:t>
            </a:r>
            <a:r>
              <a:rPr lang="en-US" sz="2400" b="1" dirty="0" smtClean="0">
                <a:solidFill>
                  <a:schemeClr val="tx2">
                    <a:lumMod val="75000"/>
                    <a:lumOff val="25000"/>
                  </a:schemeClr>
                </a:solidFill>
                <a:latin typeface="Courier New" pitchFamily="49" charset="0"/>
                <a:cs typeface="Courier New" pitchFamily="49" charset="0"/>
              </a:rPr>
              <a:t>[]</a:t>
            </a:r>
            <a:r>
              <a:rPr lang="en-US" sz="800" b="1" dirty="0" smtClean="0">
                <a:solidFill>
                  <a:schemeClr val="tx2">
                    <a:lumMod val="75000"/>
                    <a:lumOff val="25000"/>
                  </a:schemeClr>
                </a:solidFill>
                <a:latin typeface="Courier New" pitchFamily="49" charset="0"/>
                <a:cs typeface="Courier New" pitchFamily="49" charset="0"/>
              </a:rPr>
              <a:t> </a:t>
            </a:r>
            <a:r>
              <a:rPr lang="en-US" sz="2400" b="1" dirty="0" smtClean="0">
                <a:solidFill>
                  <a:schemeClr val="tx2">
                    <a:lumMod val="75000"/>
                    <a:lumOff val="25000"/>
                  </a:schemeClr>
                </a:solidFill>
                <a:latin typeface="Courier New" pitchFamily="49" charset="0"/>
                <a:cs typeface="Courier New" pitchFamily="49" charset="0"/>
              </a:rPr>
              <a:t>output</a:t>
            </a:r>
            <a:r>
              <a:rPr lang="en-US" sz="2400" dirty="0" smtClean="0">
                <a:solidFill>
                  <a:schemeClr val="tx2">
                    <a:lumMod val="75000"/>
                    <a:lumOff val="25000"/>
                  </a:schemeClr>
                </a:solidFill>
              </a:rPr>
              <a:t> </a:t>
            </a:r>
            <a:r>
              <a:rPr lang="en-US" sz="2400" dirty="0" smtClean="0"/>
              <a:t>such that:</a:t>
            </a:r>
            <a:br>
              <a:rPr lang="en-US" sz="2400" dirty="0" smtClean="0"/>
            </a:br>
            <a:r>
              <a:rPr lang="en-US" sz="2400" b="1" dirty="0" smtClean="0">
                <a:latin typeface="Courier New" pitchFamily="49" charset="0"/>
                <a:cs typeface="Courier New" pitchFamily="49" charset="0"/>
              </a:rPr>
              <a:t>	output[</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r>
              <a:rPr lang="en-US" sz="2400" dirty="0" smtClean="0"/>
              <a:t>=</a:t>
            </a:r>
            <a:r>
              <a:rPr lang="en-US" sz="2400" b="1" dirty="0" smtClean="0">
                <a:latin typeface="Courier New" pitchFamily="49" charset="0"/>
                <a:cs typeface="Courier New" pitchFamily="49" charset="0"/>
              </a:rPr>
              <a:t>input[0]+input[1]+…+input[i]</a:t>
            </a:r>
            <a:endParaRPr lang="en-US" sz="2400" dirty="0" smtClean="0"/>
          </a:p>
          <a:p>
            <a:pPr>
              <a:buNone/>
            </a:pPr>
            <a:endParaRPr lang="en-US" sz="1200" dirty="0" smtClean="0"/>
          </a:p>
          <a:p>
            <a:pPr>
              <a:buNone/>
            </a:pPr>
            <a:r>
              <a:rPr lang="en-US" sz="2400" dirty="0" smtClean="0"/>
              <a:t>A sequential solution is a typical CS1 exam problem:</a:t>
            </a:r>
          </a:p>
          <a:p>
            <a:pPr>
              <a:buNone/>
            </a:pPr>
            <a:endParaRPr lang="en-US" sz="2400" dirty="0" smtClean="0"/>
          </a:p>
          <a:p>
            <a:pPr>
              <a:buNone/>
            </a:pPr>
            <a:endParaRPr lang="en-US" sz="2400" dirty="0"/>
          </a:p>
          <a:p>
            <a:pPr>
              <a:buNone/>
            </a:pPr>
            <a:endParaRPr lang="en-US" sz="2400" dirty="0" smtClean="0"/>
          </a:p>
          <a:p>
            <a:pPr>
              <a:buNone/>
            </a:pPr>
            <a:endParaRPr lang="en-US" sz="2400" dirty="0" smtClean="0"/>
          </a:p>
          <a:p>
            <a:pPr>
              <a:buNone/>
            </a:pPr>
            <a:endParaRPr lang="en-US" sz="2400" dirty="0"/>
          </a:p>
          <a:p>
            <a:pPr>
              <a:buNone/>
            </a:pPr>
            <a:endParaRPr lang="en-US" sz="2400" dirty="0"/>
          </a:p>
        </p:txBody>
      </p:sp>
      <p:sp>
        <p:nvSpPr>
          <p:cNvPr id="7" name="Rectangle 3"/>
          <p:cNvSpPr txBox="1">
            <a:spLocks noChangeArrowheads="1"/>
          </p:cNvSpPr>
          <p:nvPr>
            <p:custDataLst>
              <p:tags r:id="rId1"/>
            </p:custDataLst>
          </p:nvPr>
        </p:nvSpPr>
        <p:spPr bwMode="auto">
          <a:xfrm>
            <a:off x="1374098" y="2630773"/>
            <a:ext cx="6248400" cy="2005677"/>
          </a:xfrm>
          <a:prstGeom prst="rect">
            <a:avLst/>
          </a:prstGeom>
          <a:solidFill>
            <a:srgbClr val="FFFF99"/>
          </a:solidFill>
          <a:ln w="9525">
            <a:noFill/>
            <a:miter lim="800000"/>
            <a:headEnd/>
            <a:tailEnd/>
          </a:ln>
          <a:effectLst/>
        </p:spPr>
        <p:txBody>
          <a:bodyPr vert="horz" wrap="square" lIns="91440" tIns="91440" rIns="91440" bIns="91440" numCol="1" anchor="t" anchorCtr="0" compatLnSpc="1">
            <a:prstTxWarp prst="textNoShape">
              <a:avLst/>
            </a:prstTxWarp>
            <a:spAutoFit/>
          </a:bodyPr>
          <a:lstStyle/>
          <a:p>
            <a:pPr>
              <a:lnSpc>
                <a:spcPts val="2000"/>
              </a:lnSpc>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solidFill>
                  <a:srgbClr val="119F33"/>
                </a:solidFill>
                <a:latin typeface="Courier New" pitchFamily="49" charset="0"/>
                <a:cs typeface="Courier New" pitchFamily="49" charset="0"/>
              </a:rPr>
              <a:t>prefix_sum</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input</a:t>
            </a:r>
            <a:r>
              <a:rPr lang="en-US" sz="2000" b="1" dirty="0" smtClean="0">
                <a:latin typeface="Courier New" pitchFamily="49" charset="0"/>
                <a:cs typeface="Courier New" pitchFamily="49" charset="0"/>
              </a:rPr>
              <a:t>)</a:t>
            </a:r>
            <a:r>
              <a:rPr kumimoji="0" lang="en-US" sz="2000" b="1" i="0" u="none" strike="noStrike" kern="0" cap="none" spc="0" normalizeH="0" baseline="0" noProof="0" dirty="0" smtClean="0">
                <a:ln>
                  <a:noFill/>
                </a:ln>
                <a:solidFill>
                  <a:schemeClr val="tx1"/>
                </a:solidFill>
                <a:effectLst/>
                <a:uLnTx/>
                <a:uFillTx/>
                <a:latin typeface="Courier New" pitchFamily="49" charset="0"/>
              </a:rPr>
              <a:t>{</a:t>
            </a:r>
          </a:p>
          <a:p>
            <a:pPr>
              <a:lnSpc>
                <a:spcPts val="2000"/>
              </a:lnSpc>
              <a:buNone/>
            </a:pPr>
            <a:r>
              <a:rPr lang="en-US" sz="2000" b="1" kern="0" dirty="0" smtClean="0">
                <a:solidFill>
                  <a:schemeClr val="accent2"/>
                </a:solidFill>
                <a:latin typeface="Courier New" pitchFamily="49" charset="0"/>
              </a:rPr>
              <a:t>  </a:t>
            </a:r>
            <a:r>
              <a:rPr lang="en-US" sz="2000" b="1" kern="0" dirty="0" err="1" smtClean="0">
                <a:latin typeface="Courier New" pitchFamily="49" charset="0"/>
              </a:rPr>
              <a:t>int</a:t>
            </a:r>
            <a:r>
              <a:rPr lang="en-US" sz="2000" b="1" kern="0" dirty="0" smtClean="0">
                <a:latin typeface="Courier New" pitchFamily="49" charset="0"/>
              </a:rPr>
              <a:t>[] </a:t>
            </a:r>
            <a:r>
              <a:rPr lang="en-US" sz="2000" b="1" kern="0" dirty="0" smtClean="0">
                <a:solidFill>
                  <a:srgbClr val="119F33"/>
                </a:solidFill>
                <a:latin typeface="Courier New" pitchFamily="49" charset="0"/>
              </a:rPr>
              <a:t>output</a:t>
            </a:r>
            <a:r>
              <a:rPr lang="en-US" sz="2000" b="1" kern="0" dirty="0" smtClean="0">
                <a:latin typeface="Courier New" pitchFamily="49" charset="0"/>
              </a:rPr>
              <a:t> = </a:t>
            </a:r>
            <a:r>
              <a:rPr lang="en-US" sz="2000" b="1" kern="0" dirty="0" smtClean="0">
                <a:solidFill>
                  <a:schemeClr val="accent2"/>
                </a:solidFill>
                <a:latin typeface="Courier New" pitchFamily="49" charset="0"/>
              </a:rPr>
              <a:t>new</a:t>
            </a:r>
            <a:r>
              <a:rPr lang="en-US" sz="2000" b="1" kern="0" dirty="0" smtClean="0">
                <a:latin typeface="Courier New" pitchFamily="49" charset="0"/>
              </a:rPr>
              <a:t> </a:t>
            </a:r>
            <a:r>
              <a:rPr lang="en-US" sz="2000" b="1" kern="0" dirty="0" err="1" smtClean="0">
                <a:latin typeface="Courier New" pitchFamily="49" charset="0"/>
              </a:rPr>
              <a:t>int</a:t>
            </a:r>
            <a:r>
              <a:rPr lang="en-US" sz="2000" b="1" kern="0" dirty="0" smtClean="0">
                <a:latin typeface="Courier New" pitchFamily="49" charset="0"/>
              </a:rPr>
              <a:t>[</a:t>
            </a:r>
            <a:r>
              <a:rPr lang="en-US" sz="2000" b="1" kern="0" dirty="0" err="1" smtClean="0">
                <a:latin typeface="Courier New" pitchFamily="49" charset="0"/>
              </a:rPr>
              <a:t>input.length</a:t>
            </a:r>
            <a:r>
              <a:rPr lang="en-US" sz="2000" b="1" kern="0" dirty="0" smtClean="0">
                <a:latin typeface="Courier New" pitchFamily="49" charset="0"/>
              </a:rPr>
              <a:t>];</a:t>
            </a:r>
          </a:p>
          <a:p>
            <a:pPr>
              <a:lnSpc>
                <a:spcPts val="2000"/>
              </a:lnSpc>
              <a:buNone/>
            </a:pPr>
            <a:r>
              <a:rPr lang="en-US" sz="2000" b="1" kern="0" dirty="0" smtClean="0">
                <a:latin typeface="Courier New" pitchFamily="49" charset="0"/>
              </a:rPr>
              <a:t>  output[0] = input[0];</a:t>
            </a:r>
          </a:p>
          <a:p>
            <a:pPr>
              <a:lnSpc>
                <a:spcPts val="2000"/>
              </a:lnSpc>
              <a:buNone/>
            </a:pPr>
            <a:r>
              <a:rPr lang="en-US" sz="2000" b="1" kern="0" noProof="0" dirty="0" smtClean="0">
                <a:solidFill>
                  <a:schemeClr val="accent2"/>
                </a:solidFill>
                <a:latin typeface="Courier New" pitchFamily="49" charset="0"/>
              </a:rPr>
              <a:t>  for</a:t>
            </a:r>
            <a:r>
              <a:rPr lang="en-US" sz="2000" b="1" kern="0" noProof="0" dirty="0" smtClean="0">
                <a:latin typeface="Courier New" pitchFamily="49" charset="0"/>
              </a:rPr>
              <a:t>(</a:t>
            </a:r>
            <a:r>
              <a:rPr lang="en-US" sz="2000" b="1" kern="0" dirty="0" err="1" smtClean="0">
                <a:latin typeface="Courier New" pitchFamily="49" charset="0"/>
              </a:rPr>
              <a:t>int</a:t>
            </a:r>
            <a:r>
              <a:rPr lang="en-US" sz="2000" b="1" kern="0" dirty="0" smtClean="0">
                <a:latin typeface="Courier New" pitchFamily="49" charset="0"/>
              </a:rPr>
              <a:t> </a:t>
            </a:r>
            <a:r>
              <a:rPr lang="en-US" sz="2000" b="1" kern="0" noProof="0" dirty="0" err="1" smtClean="0">
                <a:solidFill>
                  <a:srgbClr val="119F33"/>
                </a:solidFill>
                <a:latin typeface="Courier New" pitchFamily="49" charset="0"/>
              </a:rPr>
              <a:t>i</a:t>
            </a:r>
            <a:r>
              <a:rPr lang="en-US" sz="2000" b="1" kern="0" noProof="0" dirty="0" smtClean="0">
                <a:latin typeface="Courier New" pitchFamily="49" charset="0"/>
              </a:rPr>
              <a:t>=1; </a:t>
            </a:r>
            <a:r>
              <a:rPr lang="en-US" sz="2000" b="1" kern="0" noProof="0" dirty="0" err="1" smtClean="0">
                <a:latin typeface="Courier New" pitchFamily="49" charset="0"/>
              </a:rPr>
              <a:t>i</a:t>
            </a:r>
            <a:r>
              <a:rPr lang="en-US" sz="2000" b="1" kern="0" noProof="0" dirty="0" smtClean="0">
                <a:latin typeface="Courier New" pitchFamily="49" charset="0"/>
              </a:rPr>
              <a:t> &lt; </a:t>
            </a:r>
            <a:r>
              <a:rPr lang="en-US" sz="2000" b="1" kern="0" dirty="0" smtClean="0">
                <a:latin typeface="Courier New" pitchFamily="49" charset="0"/>
              </a:rPr>
              <a:t>input</a:t>
            </a:r>
            <a:r>
              <a:rPr lang="en-US" sz="2000" b="1" kern="0" noProof="0" dirty="0" smtClean="0">
                <a:latin typeface="Courier New" pitchFamily="49" charset="0"/>
              </a:rPr>
              <a:t>.length; </a:t>
            </a:r>
            <a:r>
              <a:rPr lang="en-US" sz="2000" b="1" kern="0" noProof="0" dirty="0" err="1" smtClean="0">
                <a:latin typeface="Courier New" pitchFamily="49" charset="0"/>
              </a:rPr>
              <a:t>i</a:t>
            </a:r>
            <a:r>
              <a:rPr lang="en-US" sz="2000" b="1" kern="0" noProof="0" dirty="0" smtClean="0">
                <a:latin typeface="Courier New" pitchFamily="49" charset="0"/>
              </a:rPr>
              <a:t>++)</a:t>
            </a:r>
          </a:p>
          <a:p>
            <a:pPr>
              <a:lnSpc>
                <a:spcPts val="2000"/>
              </a:lnSpc>
              <a:buNone/>
            </a:pPr>
            <a:r>
              <a:rPr lang="en-US" sz="2000" b="1" kern="0" dirty="0" smtClean="0">
                <a:latin typeface="Courier New" pitchFamily="49" charset="0"/>
              </a:rPr>
              <a:t>    output</a:t>
            </a:r>
            <a:r>
              <a:rPr kumimoji="0" lang="en-US" sz="2000" b="1" i="0" u="none" strike="noStrike" kern="0" cap="none" spc="0" normalizeH="0" baseline="0" dirty="0" smtClean="0">
                <a:ln>
                  <a:noFill/>
                </a:ln>
                <a:solidFill>
                  <a:schemeClr val="tx1"/>
                </a:solidFill>
                <a:effectLst/>
                <a:uLnTx/>
                <a:uFillTx/>
                <a:latin typeface="Courier New" pitchFamily="49" charset="0"/>
              </a:rPr>
              <a:t>[</a:t>
            </a:r>
            <a:r>
              <a:rPr kumimoji="0" lang="en-US" sz="2000" b="1" i="0" u="none" strike="noStrike" kern="0" cap="none" spc="0" normalizeH="0" baseline="0" dirty="0" err="1" smtClean="0">
                <a:ln>
                  <a:noFill/>
                </a:ln>
                <a:solidFill>
                  <a:schemeClr val="tx1"/>
                </a:solidFill>
                <a:effectLst/>
                <a:uLnTx/>
                <a:uFillTx/>
                <a:latin typeface="Courier New" pitchFamily="49" charset="0"/>
              </a:rPr>
              <a:t>i</a:t>
            </a:r>
            <a:r>
              <a:rPr kumimoji="0" lang="en-US" sz="2000" b="1" i="0" u="none" strike="noStrike" kern="0" cap="none" spc="0" normalizeH="0" baseline="0" dirty="0" smtClean="0">
                <a:ln>
                  <a:noFill/>
                </a:ln>
                <a:solidFill>
                  <a:schemeClr val="tx1"/>
                </a:solidFill>
                <a:effectLst/>
                <a:uLnTx/>
                <a:uFillTx/>
                <a:latin typeface="Courier New" pitchFamily="49" charset="0"/>
              </a:rPr>
              <a:t>] = </a:t>
            </a:r>
            <a:r>
              <a:rPr lang="en-US" sz="2000" b="1" kern="0" dirty="0" smtClean="0">
                <a:latin typeface="Courier New" pitchFamily="49" charset="0"/>
              </a:rPr>
              <a:t>output[i-1]+input[</a:t>
            </a:r>
            <a:r>
              <a:rPr lang="en-US" sz="2000" b="1" kern="0" dirty="0" err="1" smtClean="0">
                <a:latin typeface="Courier New" pitchFamily="49" charset="0"/>
              </a:rPr>
              <a:t>i</a:t>
            </a:r>
            <a:r>
              <a:rPr lang="en-US" sz="2000" b="1"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ndParaRPr>
          </a:p>
          <a:p>
            <a:pPr>
              <a:lnSpc>
                <a:spcPts val="2000"/>
              </a:lnSpc>
              <a:buNone/>
            </a:pPr>
            <a:r>
              <a:rPr lang="en-US" sz="2000" b="1" kern="0" dirty="0" smtClean="0">
                <a:solidFill>
                  <a:schemeClr val="accent2"/>
                </a:solidFill>
                <a:latin typeface="Courier New" pitchFamily="49" charset="0"/>
              </a:rPr>
              <a:t>  return</a:t>
            </a:r>
            <a:r>
              <a:rPr lang="en-US" sz="2000" b="1" kern="0" dirty="0" smtClean="0">
                <a:latin typeface="Courier New" pitchFamily="49" charset="0"/>
              </a:rPr>
              <a:t> output;</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a:p>
            <a:pPr marL="342900" marR="0" lvl="0" indent="-342900" algn="l" defTabSz="914400" rtl="0" eaLnBrk="1" fontAlgn="base" latinLnBrk="0" hangingPunct="1">
              <a:lnSpc>
                <a:spcPts val="2000"/>
              </a:lnSpc>
              <a:spcBef>
                <a:spcPts val="2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rPr>
              <a:t>}</a:t>
            </a: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33</a:t>
            </a:fld>
            <a:endParaRPr lang="en-US"/>
          </a:p>
        </p:txBody>
      </p:sp>
    </p:spTree>
    <p:extLst>
      <p:ext uri="{BB962C8B-B14F-4D97-AF65-F5344CB8AC3E}">
        <p14:creationId xmlns:p14="http://schemas.microsoft.com/office/powerpoint/2010/main" val="163044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Prefix-Sum Problem</a:t>
            </a:r>
          </a:p>
        </p:txBody>
      </p:sp>
      <p:sp>
        <p:nvSpPr>
          <p:cNvPr id="3" name="Content Placeholder 2"/>
          <p:cNvSpPr>
            <a:spLocks noGrp="1"/>
          </p:cNvSpPr>
          <p:nvPr>
            <p:ph idx="1"/>
          </p:nvPr>
        </p:nvSpPr>
        <p:spPr>
          <a:xfrm>
            <a:off x="457200" y="3192906"/>
            <a:ext cx="8458200" cy="3055494"/>
          </a:xfrm>
        </p:spPr>
        <p:txBody>
          <a:bodyPr>
            <a:noAutofit/>
          </a:bodyPr>
          <a:lstStyle/>
          <a:p>
            <a:pPr lvl="0" fontAlgn="base">
              <a:spcAft>
                <a:spcPct val="0"/>
              </a:spcAft>
              <a:buClrTx/>
              <a:buNone/>
              <a:defRPr/>
            </a:pPr>
            <a:r>
              <a:rPr lang="en-US" sz="2400" kern="0" dirty="0" smtClean="0"/>
              <a:t>Above algorithm does not seem to be parallelizable</a:t>
            </a:r>
            <a:r>
              <a:rPr lang="en-US" sz="2400" kern="0" dirty="0"/>
              <a:t>:</a:t>
            </a:r>
          </a:p>
          <a:p>
            <a:pPr fontAlgn="base">
              <a:spcAft>
                <a:spcPct val="0"/>
              </a:spcAft>
              <a:buClrTx/>
              <a:defRPr/>
            </a:pPr>
            <a:r>
              <a:rPr lang="en-US" sz="2400" kern="0" dirty="0"/>
              <a:t>Work: </a:t>
            </a:r>
            <a:r>
              <a:rPr lang="en-US" sz="2400" i="1" kern="0" dirty="0"/>
              <a:t>O</a:t>
            </a:r>
            <a:r>
              <a:rPr lang="en-US" sz="2400" kern="0" dirty="0"/>
              <a:t>(</a:t>
            </a:r>
            <a:r>
              <a:rPr lang="en-US" sz="2400" i="1" kern="0" dirty="0"/>
              <a:t>n</a:t>
            </a:r>
            <a:r>
              <a:rPr lang="en-US" sz="2400" kern="0" dirty="0"/>
              <a:t>)</a:t>
            </a:r>
          </a:p>
          <a:p>
            <a:pPr fontAlgn="base">
              <a:spcAft>
                <a:spcPct val="0"/>
              </a:spcAft>
              <a:buClrTx/>
              <a:defRPr/>
            </a:pPr>
            <a:r>
              <a:rPr lang="en-US" sz="2400" kern="0" dirty="0"/>
              <a:t>Span: </a:t>
            </a:r>
            <a:r>
              <a:rPr lang="en-US" sz="2400" i="1" kern="0" dirty="0"/>
              <a:t>O</a:t>
            </a:r>
            <a:r>
              <a:rPr lang="en-US" sz="2400" kern="0" dirty="0"/>
              <a:t>(</a:t>
            </a:r>
            <a:r>
              <a:rPr lang="en-US" sz="2400" i="1" kern="0" dirty="0"/>
              <a:t>n</a:t>
            </a:r>
            <a:r>
              <a:rPr lang="en-US" sz="2400" kern="0" dirty="0"/>
              <a:t>)</a:t>
            </a:r>
          </a:p>
          <a:p>
            <a:pPr marL="0" indent="0">
              <a:buNone/>
            </a:pPr>
            <a:endParaRPr lang="en-US" sz="1400" kern="0" dirty="0" smtClean="0"/>
          </a:p>
          <a:p>
            <a:pPr marL="0" indent="0">
              <a:buNone/>
            </a:pPr>
            <a:r>
              <a:rPr lang="en-US" sz="2400" kern="0" dirty="0" smtClean="0"/>
              <a:t>It isn't. The </a:t>
            </a:r>
            <a:r>
              <a:rPr lang="en-US" sz="2400" kern="0" dirty="0"/>
              <a:t>above </a:t>
            </a:r>
            <a:r>
              <a:rPr lang="en-US" sz="2400" i="1" kern="0" dirty="0"/>
              <a:t>algorithm</a:t>
            </a:r>
            <a:r>
              <a:rPr lang="en-US" sz="2400" kern="0" dirty="0"/>
              <a:t> is </a:t>
            </a:r>
            <a:r>
              <a:rPr lang="en-US" sz="2400" kern="0" dirty="0" smtClean="0"/>
              <a:t>sequential.</a:t>
            </a:r>
          </a:p>
          <a:p>
            <a:pPr marL="0" indent="0">
              <a:buNone/>
            </a:pPr>
            <a:endParaRPr lang="en-US" sz="1400" kern="0" dirty="0"/>
          </a:p>
          <a:p>
            <a:pPr marL="0" indent="0">
              <a:buNone/>
            </a:pPr>
            <a:r>
              <a:rPr lang="en-US" sz="2400" kern="0" dirty="0" smtClean="0"/>
              <a:t>But </a:t>
            </a:r>
            <a:r>
              <a:rPr lang="en-US" sz="2400" kern="0" dirty="0"/>
              <a:t>a </a:t>
            </a:r>
            <a:r>
              <a:rPr lang="en-US" sz="2400" i="1" kern="0" dirty="0">
                <a:solidFill>
                  <a:schemeClr val="accent2"/>
                </a:solidFill>
              </a:rPr>
              <a:t>different algorithm</a:t>
            </a:r>
            <a:r>
              <a:rPr lang="en-US" sz="2400" kern="0" dirty="0"/>
              <a:t> gives a span of O(</a:t>
            </a:r>
            <a:r>
              <a:rPr lang="en-US" sz="2400" b="1" kern="0" dirty="0">
                <a:latin typeface="Courier New" pitchFamily="49" charset="0"/>
                <a:cs typeface="Courier New" pitchFamily="49" charset="0"/>
              </a:rPr>
              <a:t>log</a:t>
            </a:r>
            <a:r>
              <a:rPr lang="en-US" sz="2400" kern="0" dirty="0"/>
              <a:t> </a:t>
            </a:r>
            <a:r>
              <a:rPr lang="en-US" sz="2400" i="1" kern="0" dirty="0"/>
              <a:t>n</a:t>
            </a:r>
            <a:r>
              <a:rPr lang="en-US" sz="2400" kern="0" dirty="0"/>
              <a:t>)</a:t>
            </a:r>
          </a:p>
          <a:p>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34</a:t>
            </a:fld>
            <a:endParaRPr lang="en-US"/>
          </a:p>
        </p:txBody>
      </p:sp>
      <p:sp>
        <p:nvSpPr>
          <p:cNvPr id="7" name="Rectangle 3"/>
          <p:cNvSpPr txBox="1">
            <a:spLocks noChangeArrowheads="1"/>
          </p:cNvSpPr>
          <p:nvPr>
            <p:custDataLst>
              <p:tags r:id="rId1"/>
            </p:custDataLst>
          </p:nvPr>
        </p:nvSpPr>
        <p:spPr bwMode="auto">
          <a:xfrm>
            <a:off x="1374098" y="1026826"/>
            <a:ext cx="6248400" cy="2005677"/>
          </a:xfrm>
          <a:prstGeom prst="rect">
            <a:avLst/>
          </a:prstGeom>
          <a:solidFill>
            <a:srgbClr val="FFFF99"/>
          </a:solidFill>
          <a:ln w="9525">
            <a:noFill/>
            <a:miter lim="800000"/>
            <a:headEnd/>
            <a:tailEnd/>
          </a:ln>
          <a:effectLst/>
        </p:spPr>
        <p:txBody>
          <a:bodyPr vert="horz" wrap="square" lIns="91440" tIns="91440" rIns="91440" bIns="91440" numCol="1" anchor="t" anchorCtr="0" compatLnSpc="1">
            <a:prstTxWarp prst="textNoShape">
              <a:avLst/>
            </a:prstTxWarp>
            <a:spAutoFit/>
          </a:bodyPr>
          <a:lstStyle/>
          <a:p>
            <a:pPr>
              <a:lnSpc>
                <a:spcPts val="2000"/>
              </a:lnSpc>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solidFill>
                  <a:srgbClr val="119F33"/>
                </a:solidFill>
                <a:latin typeface="Courier New" pitchFamily="49" charset="0"/>
                <a:cs typeface="Courier New" pitchFamily="49" charset="0"/>
              </a:rPr>
              <a:t>prefix_sum</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input</a:t>
            </a:r>
            <a:r>
              <a:rPr lang="en-US" sz="2000" b="1" dirty="0" smtClean="0">
                <a:latin typeface="Courier New" pitchFamily="49" charset="0"/>
                <a:cs typeface="Courier New" pitchFamily="49" charset="0"/>
              </a:rPr>
              <a:t>)</a:t>
            </a:r>
            <a:r>
              <a:rPr kumimoji="0" lang="en-US" sz="2000" b="1" i="0" u="none" strike="noStrike" kern="0" cap="none" spc="0" normalizeH="0" baseline="0" noProof="0" dirty="0" smtClean="0">
                <a:ln>
                  <a:noFill/>
                </a:ln>
                <a:solidFill>
                  <a:schemeClr val="tx1"/>
                </a:solidFill>
                <a:effectLst/>
                <a:uLnTx/>
                <a:uFillTx/>
                <a:latin typeface="Courier New" pitchFamily="49" charset="0"/>
              </a:rPr>
              <a:t>{</a:t>
            </a:r>
          </a:p>
          <a:p>
            <a:pPr>
              <a:lnSpc>
                <a:spcPts val="2000"/>
              </a:lnSpc>
              <a:buNone/>
            </a:pPr>
            <a:r>
              <a:rPr lang="en-US" sz="2000" b="1" kern="0" dirty="0" smtClean="0">
                <a:solidFill>
                  <a:schemeClr val="accent2"/>
                </a:solidFill>
                <a:latin typeface="Courier New" pitchFamily="49" charset="0"/>
              </a:rPr>
              <a:t>  </a:t>
            </a:r>
            <a:r>
              <a:rPr lang="en-US" sz="2000" b="1" kern="0" dirty="0" err="1" smtClean="0">
                <a:latin typeface="Courier New" pitchFamily="49" charset="0"/>
              </a:rPr>
              <a:t>int</a:t>
            </a:r>
            <a:r>
              <a:rPr lang="en-US" sz="2000" b="1" kern="0" dirty="0" smtClean="0">
                <a:latin typeface="Courier New" pitchFamily="49" charset="0"/>
              </a:rPr>
              <a:t>[] </a:t>
            </a:r>
            <a:r>
              <a:rPr lang="en-US" sz="2000" b="1" kern="0" dirty="0" smtClean="0">
                <a:solidFill>
                  <a:srgbClr val="119F33"/>
                </a:solidFill>
                <a:latin typeface="Courier New" pitchFamily="49" charset="0"/>
              </a:rPr>
              <a:t>output</a:t>
            </a:r>
            <a:r>
              <a:rPr lang="en-US" sz="2000" b="1" kern="0" dirty="0" smtClean="0">
                <a:latin typeface="Courier New" pitchFamily="49" charset="0"/>
              </a:rPr>
              <a:t> = </a:t>
            </a:r>
            <a:r>
              <a:rPr lang="en-US" sz="2000" b="1" kern="0" dirty="0" smtClean="0">
                <a:solidFill>
                  <a:schemeClr val="accent2"/>
                </a:solidFill>
                <a:latin typeface="Courier New" pitchFamily="49" charset="0"/>
              </a:rPr>
              <a:t>new</a:t>
            </a:r>
            <a:r>
              <a:rPr lang="en-US" sz="2000" b="1" kern="0" dirty="0" smtClean="0">
                <a:latin typeface="Courier New" pitchFamily="49" charset="0"/>
              </a:rPr>
              <a:t> </a:t>
            </a:r>
            <a:r>
              <a:rPr lang="en-US" sz="2000" b="1" kern="0" dirty="0" err="1" smtClean="0">
                <a:latin typeface="Courier New" pitchFamily="49" charset="0"/>
              </a:rPr>
              <a:t>int</a:t>
            </a:r>
            <a:r>
              <a:rPr lang="en-US" sz="2000" b="1" kern="0" dirty="0" smtClean="0">
                <a:latin typeface="Courier New" pitchFamily="49" charset="0"/>
              </a:rPr>
              <a:t>[</a:t>
            </a:r>
            <a:r>
              <a:rPr lang="en-US" sz="2000" b="1" kern="0" dirty="0" err="1" smtClean="0">
                <a:latin typeface="Courier New" pitchFamily="49" charset="0"/>
              </a:rPr>
              <a:t>input.length</a:t>
            </a:r>
            <a:r>
              <a:rPr lang="en-US" sz="2000" b="1" kern="0" dirty="0" smtClean="0">
                <a:latin typeface="Courier New" pitchFamily="49" charset="0"/>
              </a:rPr>
              <a:t>];</a:t>
            </a:r>
          </a:p>
          <a:p>
            <a:pPr>
              <a:lnSpc>
                <a:spcPts val="2000"/>
              </a:lnSpc>
              <a:buNone/>
            </a:pPr>
            <a:r>
              <a:rPr lang="en-US" sz="2000" b="1" kern="0" dirty="0" smtClean="0">
                <a:latin typeface="Courier New" pitchFamily="49" charset="0"/>
              </a:rPr>
              <a:t>  output[0] = input[0];</a:t>
            </a:r>
          </a:p>
          <a:p>
            <a:pPr>
              <a:lnSpc>
                <a:spcPts val="2000"/>
              </a:lnSpc>
              <a:buNone/>
            </a:pPr>
            <a:r>
              <a:rPr lang="en-US" sz="2000" b="1" kern="0" noProof="0" dirty="0" smtClean="0">
                <a:solidFill>
                  <a:schemeClr val="accent2"/>
                </a:solidFill>
                <a:latin typeface="Courier New" pitchFamily="49" charset="0"/>
              </a:rPr>
              <a:t>  for</a:t>
            </a:r>
            <a:r>
              <a:rPr lang="en-US" sz="2000" b="1" kern="0" noProof="0" dirty="0" smtClean="0">
                <a:latin typeface="Courier New" pitchFamily="49" charset="0"/>
              </a:rPr>
              <a:t>(</a:t>
            </a:r>
            <a:r>
              <a:rPr lang="en-US" sz="2000" b="1" kern="0" dirty="0" err="1" smtClean="0">
                <a:latin typeface="Courier New" pitchFamily="49" charset="0"/>
              </a:rPr>
              <a:t>int</a:t>
            </a:r>
            <a:r>
              <a:rPr lang="en-US" sz="2000" b="1" kern="0" dirty="0" smtClean="0">
                <a:latin typeface="Courier New" pitchFamily="49" charset="0"/>
              </a:rPr>
              <a:t> </a:t>
            </a:r>
            <a:r>
              <a:rPr lang="en-US" sz="2000" b="1" kern="0" noProof="0" dirty="0" err="1" smtClean="0">
                <a:solidFill>
                  <a:srgbClr val="119F33"/>
                </a:solidFill>
                <a:latin typeface="Courier New" pitchFamily="49" charset="0"/>
              </a:rPr>
              <a:t>i</a:t>
            </a:r>
            <a:r>
              <a:rPr lang="en-US" sz="2000" b="1" kern="0" noProof="0" dirty="0" smtClean="0">
                <a:latin typeface="Courier New" pitchFamily="49" charset="0"/>
              </a:rPr>
              <a:t>=1; </a:t>
            </a:r>
            <a:r>
              <a:rPr lang="en-US" sz="2000" b="1" kern="0" noProof="0" dirty="0" err="1" smtClean="0">
                <a:latin typeface="Courier New" pitchFamily="49" charset="0"/>
              </a:rPr>
              <a:t>i</a:t>
            </a:r>
            <a:r>
              <a:rPr lang="en-US" sz="2000" b="1" kern="0" noProof="0" dirty="0" smtClean="0">
                <a:latin typeface="Courier New" pitchFamily="49" charset="0"/>
              </a:rPr>
              <a:t> &lt; </a:t>
            </a:r>
            <a:r>
              <a:rPr lang="en-US" sz="2000" b="1" kern="0" dirty="0" smtClean="0">
                <a:latin typeface="Courier New" pitchFamily="49" charset="0"/>
              </a:rPr>
              <a:t>input</a:t>
            </a:r>
            <a:r>
              <a:rPr lang="en-US" sz="2000" b="1" kern="0" noProof="0" dirty="0" smtClean="0">
                <a:latin typeface="Courier New" pitchFamily="49" charset="0"/>
              </a:rPr>
              <a:t>.length; </a:t>
            </a:r>
            <a:r>
              <a:rPr lang="en-US" sz="2000" b="1" kern="0" noProof="0" dirty="0" err="1" smtClean="0">
                <a:latin typeface="Courier New" pitchFamily="49" charset="0"/>
              </a:rPr>
              <a:t>i</a:t>
            </a:r>
            <a:r>
              <a:rPr lang="en-US" sz="2000" b="1" kern="0" noProof="0" dirty="0" smtClean="0">
                <a:latin typeface="Courier New" pitchFamily="49" charset="0"/>
              </a:rPr>
              <a:t>++)</a:t>
            </a:r>
          </a:p>
          <a:p>
            <a:pPr>
              <a:lnSpc>
                <a:spcPts val="2000"/>
              </a:lnSpc>
              <a:buNone/>
            </a:pPr>
            <a:r>
              <a:rPr lang="en-US" sz="2000" b="1" kern="0" dirty="0" smtClean="0">
                <a:latin typeface="Courier New" pitchFamily="49" charset="0"/>
              </a:rPr>
              <a:t>    output</a:t>
            </a:r>
            <a:r>
              <a:rPr kumimoji="0" lang="en-US" sz="2000" b="1" i="0" u="none" strike="noStrike" kern="0" cap="none" spc="0" normalizeH="0" baseline="0" dirty="0" smtClean="0">
                <a:ln>
                  <a:noFill/>
                </a:ln>
                <a:solidFill>
                  <a:schemeClr val="tx1"/>
                </a:solidFill>
                <a:effectLst/>
                <a:uLnTx/>
                <a:uFillTx/>
                <a:latin typeface="Courier New" pitchFamily="49" charset="0"/>
              </a:rPr>
              <a:t>[</a:t>
            </a:r>
            <a:r>
              <a:rPr kumimoji="0" lang="en-US" sz="2000" b="1" i="0" u="none" strike="noStrike" kern="0" cap="none" spc="0" normalizeH="0" baseline="0" dirty="0" err="1" smtClean="0">
                <a:ln>
                  <a:noFill/>
                </a:ln>
                <a:solidFill>
                  <a:schemeClr val="tx1"/>
                </a:solidFill>
                <a:effectLst/>
                <a:uLnTx/>
                <a:uFillTx/>
                <a:latin typeface="Courier New" pitchFamily="49" charset="0"/>
              </a:rPr>
              <a:t>i</a:t>
            </a:r>
            <a:r>
              <a:rPr kumimoji="0" lang="en-US" sz="2000" b="1" i="0" u="none" strike="noStrike" kern="0" cap="none" spc="0" normalizeH="0" baseline="0" dirty="0" smtClean="0">
                <a:ln>
                  <a:noFill/>
                </a:ln>
                <a:solidFill>
                  <a:schemeClr val="tx1"/>
                </a:solidFill>
                <a:effectLst/>
                <a:uLnTx/>
                <a:uFillTx/>
                <a:latin typeface="Courier New" pitchFamily="49" charset="0"/>
              </a:rPr>
              <a:t>] = </a:t>
            </a:r>
            <a:r>
              <a:rPr lang="en-US" sz="2000" b="1" kern="0" dirty="0" smtClean="0">
                <a:latin typeface="Courier New" pitchFamily="49" charset="0"/>
              </a:rPr>
              <a:t>output[i-1]+input[</a:t>
            </a:r>
            <a:r>
              <a:rPr lang="en-US" sz="2000" b="1" kern="0" dirty="0" err="1" smtClean="0">
                <a:latin typeface="Courier New" pitchFamily="49" charset="0"/>
              </a:rPr>
              <a:t>i</a:t>
            </a:r>
            <a:r>
              <a:rPr lang="en-US" sz="2000" b="1"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ndParaRPr>
          </a:p>
          <a:p>
            <a:pPr>
              <a:lnSpc>
                <a:spcPts val="2000"/>
              </a:lnSpc>
              <a:buNone/>
            </a:pPr>
            <a:r>
              <a:rPr lang="en-US" sz="2000" b="1" kern="0" dirty="0" smtClean="0">
                <a:solidFill>
                  <a:schemeClr val="accent2"/>
                </a:solidFill>
                <a:latin typeface="Courier New" pitchFamily="49" charset="0"/>
              </a:rPr>
              <a:t>  return</a:t>
            </a:r>
            <a:r>
              <a:rPr lang="en-US" sz="2000" b="1" kern="0" dirty="0" smtClean="0">
                <a:latin typeface="Courier New" pitchFamily="49" charset="0"/>
              </a:rPr>
              <a:t> output;</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a:p>
            <a:pPr marL="342900" marR="0" lvl="0" indent="-342900" algn="l" defTabSz="914400" rtl="0" eaLnBrk="1" fontAlgn="base" latinLnBrk="0" hangingPunct="1">
              <a:lnSpc>
                <a:spcPts val="2000"/>
              </a:lnSpc>
              <a:spcBef>
                <a:spcPts val="2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rPr>
              <a:t>}</a:t>
            </a:r>
          </a:p>
        </p:txBody>
      </p:sp>
    </p:spTree>
    <p:extLst>
      <p:ext uri="{BB962C8B-B14F-4D97-AF65-F5344CB8AC3E}">
        <p14:creationId xmlns:p14="http://schemas.microsoft.com/office/powerpoint/2010/main" val="229141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Prefix-Sum</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The parallel-prefix algorithm does two passes</a:t>
            </a:r>
          </a:p>
          <a:p>
            <a:r>
              <a:rPr lang="en-US" sz="2400" dirty="0" smtClean="0"/>
              <a:t>Each pass has </a:t>
            </a:r>
            <a:r>
              <a:rPr lang="en-US" sz="2400" i="1" dirty="0" smtClean="0"/>
              <a:t>O</a:t>
            </a:r>
            <a:r>
              <a:rPr lang="en-US" sz="2400" dirty="0" smtClean="0"/>
              <a:t>(</a:t>
            </a:r>
            <a:r>
              <a:rPr lang="en-US" sz="2400" i="1" dirty="0" smtClean="0"/>
              <a:t>n</a:t>
            </a:r>
            <a:r>
              <a:rPr lang="en-US" sz="2400" dirty="0" smtClean="0"/>
              <a:t>) work and </a:t>
            </a:r>
            <a:r>
              <a:rPr lang="en-US" sz="2400" i="1" dirty="0"/>
              <a:t>O</a:t>
            </a:r>
            <a:r>
              <a:rPr lang="en-US" sz="2400" dirty="0"/>
              <a:t>(</a:t>
            </a:r>
            <a:r>
              <a:rPr lang="en-US" sz="2400" b="1" dirty="0">
                <a:latin typeface="Courier New" pitchFamily="49" charset="0"/>
                <a:cs typeface="Courier New" pitchFamily="49" charset="0"/>
              </a:rPr>
              <a:t>log</a:t>
            </a:r>
            <a:r>
              <a:rPr lang="en-US" sz="2400" dirty="0"/>
              <a:t> </a:t>
            </a:r>
            <a:r>
              <a:rPr lang="en-US" sz="2400" i="1" dirty="0"/>
              <a:t>n</a:t>
            </a:r>
            <a:r>
              <a:rPr lang="en-US" sz="2400" dirty="0" smtClean="0"/>
              <a:t>) span</a:t>
            </a:r>
          </a:p>
          <a:p>
            <a:r>
              <a:rPr lang="en-US" sz="2400" dirty="0" smtClean="0"/>
              <a:t>In total there is </a:t>
            </a:r>
            <a:r>
              <a:rPr lang="en-US" sz="2400" i="1" dirty="0"/>
              <a:t>O</a:t>
            </a:r>
            <a:r>
              <a:rPr lang="en-US" sz="2400" dirty="0"/>
              <a:t>(</a:t>
            </a:r>
            <a:r>
              <a:rPr lang="en-US" sz="2400" i="1" dirty="0"/>
              <a:t>n</a:t>
            </a:r>
            <a:r>
              <a:rPr lang="en-US" sz="2400" dirty="0"/>
              <a:t>) work and </a:t>
            </a:r>
            <a:r>
              <a:rPr lang="en-US" sz="2400" i="1" dirty="0"/>
              <a:t>O</a:t>
            </a:r>
            <a:r>
              <a:rPr lang="en-US" sz="2400" dirty="0"/>
              <a:t>(</a:t>
            </a:r>
            <a:r>
              <a:rPr lang="en-US" sz="2400" b="1" dirty="0">
                <a:latin typeface="Courier New" pitchFamily="49" charset="0"/>
                <a:cs typeface="Courier New" pitchFamily="49" charset="0"/>
              </a:rPr>
              <a:t>log</a:t>
            </a:r>
            <a:r>
              <a:rPr lang="en-US" sz="2400" dirty="0"/>
              <a:t> </a:t>
            </a:r>
            <a:r>
              <a:rPr lang="en-US" sz="2400" i="1" dirty="0"/>
              <a:t>n</a:t>
            </a:r>
            <a:r>
              <a:rPr lang="en-US" sz="2400" dirty="0"/>
              <a:t>) span</a:t>
            </a:r>
          </a:p>
          <a:p>
            <a:r>
              <a:rPr lang="en-US" sz="2400" dirty="0"/>
              <a:t>J</a:t>
            </a:r>
            <a:r>
              <a:rPr lang="en-US" sz="2400" dirty="0" smtClean="0"/>
              <a:t>ust like array summing, parallelism is </a:t>
            </a:r>
            <a:r>
              <a:rPr lang="en-US" sz="2400" i="1" dirty="0" smtClean="0"/>
              <a:t>n </a:t>
            </a:r>
            <a:r>
              <a:rPr lang="en-US" sz="2400" dirty="0" smtClean="0"/>
              <a:t>/ </a:t>
            </a:r>
            <a:r>
              <a:rPr lang="en-US" sz="2400" b="1" dirty="0" smtClean="0">
                <a:latin typeface="Courier New" pitchFamily="49" charset="0"/>
                <a:cs typeface="Courier New" pitchFamily="49" charset="0"/>
              </a:rPr>
              <a:t>log</a:t>
            </a:r>
            <a:r>
              <a:rPr lang="en-US" sz="2400" dirty="0" smtClean="0"/>
              <a:t> </a:t>
            </a:r>
            <a:r>
              <a:rPr lang="en-US" sz="2400" i="1" dirty="0" smtClean="0"/>
              <a:t>n</a:t>
            </a:r>
            <a:r>
              <a:rPr lang="en-US" sz="2400" dirty="0" smtClean="0"/>
              <a:t> </a:t>
            </a:r>
          </a:p>
          <a:p>
            <a:r>
              <a:rPr lang="en-US" sz="2400" dirty="0" smtClean="0"/>
              <a:t>An exponential speedup</a:t>
            </a:r>
          </a:p>
          <a:p>
            <a:pPr lvl="1"/>
            <a:endParaRPr lang="en-US" sz="800" dirty="0" smtClean="0"/>
          </a:p>
          <a:p>
            <a:pPr marL="0" indent="0">
              <a:buNone/>
            </a:pPr>
            <a:r>
              <a:rPr lang="en-US" sz="2400" dirty="0" smtClean="0"/>
              <a:t>The first pass builds a tree bottom-up</a:t>
            </a:r>
          </a:p>
          <a:p>
            <a:pPr marL="0" indent="0">
              <a:buNone/>
            </a:pPr>
            <a:endParaRPr lang="en-US" sz="800" dirty="0"/>
          </a:p>
          <a:p>
            <a:pPr marL="0" indent="0">
              <a:buNone/>
            </a:pPr>
            <a:r>
              <a:rPr lang="en-US" sz="2400" dirty="0" smtClean="0"/>
              <a:t>The second pass traverses the tree top-down</a:t>
            </a:r>
          </a:p>
          <a:p>
            <a:pPr marL="0" indent="0">
              <a:buNone/>
            </a:pPr>
            <a:endParaRPr lang="en-US" sz="800" dirty="0" smtClean="0"/>
          </a:p>
          <a:p>
            <a:pPr marL="0" indent="0">
              <a:buNone/>
            </a:pPr>
            <a:r>
              <a:rPr lang="en-US" sz="2400" i="1" dirty="0"/>
              <a:t>Historical note: </a:t>
            </a:r>
            <a:r>
              <a:rPr lang="en-US" sz="2400" i="1" dirty="0" smtClean="0"/>
              <a:t/>
            </a:r>
            <a:br>
              <a:rPr lang="en-US" sz="2400" i="1" dirty="0" smtClean="0"/>
            </a:br>
            <a:r>
              <a:rPr lang="en-US" sz="2400" i="1" dirty="0" smtClean="0"/>
              <a:t>Original </a:t>
            </a:r>
            <a:r>
              <a:rPr lang="en-US" sz="2400" i="1" dirty="0"/>
              <a:t>algorithm due to </a:t>
            </a:r>
            <a:r>
              <a:rPr lang="en-US" sz="2400" i="1" dirty="0" smtClean="0"/>
              <a:t>R</a:t>
            </a:r>
            <a:r>
              <a:rPr lang="en-US" sz="2400" i="1" dirty="0"/>
              <a:t>. Ladner </a:t>
            </a:r>
            <a:r>
              <a:rPr lang="en-US" sz="2400" i="1" dirty="0" smtClean="0"/>
              <a:t/>
            </a:r>
            <a:br>
              <a:rPr lang="en-US" sz="2400" i="1" dirty="0" smtClean="0"/>
            </a:br>
            <a:r>
              <a:rPr lang="en-US" sz="2400" i="1" dirty="0" smtClean="0"/>
              <a:t>and M</a:t>
            </a:r>
            <a:r>
              <a:rPr lang="en-US" sz="2400" i="1" dirty="0"/>
              <a:t>. Fischer at </a:t>
            </a:r>
            <a:r>
              <a:rPr lang="en-US" sz="2400" i="1" dirty="0" smtClean="0"/>
              <a:t>the UW in </a:t>
            </a:r>
            <a:r>
              <a:rPr lang="en-US" sz="2400" i="1" dirty="0"/>
              <a:t>1977</a:t>
            </a:r>
          </a:p>
          <a:p>
            <a:pPr marL="0" indent="0">
              <a:buNone/>
            </a:pPr>
            <a:endParaRPr lang="en-US" sz="2400" dirty="0" smtClean="0"/>
          </a:p>
        </p:txBody>
      </p:sp>
      <p:pic>
        <p:nvPicPr>
          <p:cNvPr id="7" name="Picture 2"/>
          <p:cNvPicPr>
            <a:picLocks noChangeAspect="1" noChangeArrowheads="1"/>
          </p:cNvPicPr>
          <p:nvPr/>
        </p:nvPicPr>
        <p:blipFill>
          <a:blip r:embed="rId3" cstate="print"/>
          <a:srcRect/>
          <a:stretch>
            <a:fillRect/>
          </a:stretch>
        </p:blipFill>
        <p:spPr bwMode="auto">
          <a:xfrm>
            <a:off x="7054903" y="4423503"/>
            <a:ext cx="1285875" cy="1704975"/>
          </a:xfrm>
          <a:prstGeom prst="rect">
            <a:avLst/>
          </a:prstGeom>
          <a:noFill/>
          <a:ln w="9525">
            <a:noFill/>
            <a:miter lim="800000"/>
            <a:headEnd/>
            <a:tailEnd/>
          </a:ln>
        </p:spPr>
      </p:pic>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35</a:t>
            </a:fld>
            <a:endParaRPr lang="en-US"/>
          </a:p>
        </p:txBody>
      </p:sp>
    </p:spTree>
    <p:extLst>
      <p:ext uri="{BB962C8B-B14F-4D97-AF65-F5344CB8AC3E}">
        <p14:creationId xmlns:p14="http://schemas.microsoft.com/office/powerpoint/2010/main" val="895376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Parallel Prefix: The Up Pass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We build want to a binary tree where </a:t>
            </a:r>
          </a:p>
          <a:p>
            <a:r>
              <a:rPr lang="en-US" sz="2400" dirty="0" smtClean="0"/>
              <a:t>Root has sum of the range [</a:t>
            </a:r>
            <a:r>
              <a:rPr lang="en-US" sz="2400" dirty="0" err="1" smtClean="0"/>
              <a:t>x,y</a:t>
            </a:r>
            <a:r>
              <a:rPr lang="en-US" sz="2400" dirty="0" smtClean="0"/>
              <a:t>)</a:t>
            </a:r>
          </a:p>
          <a:p>
            <a:r>
              <a:rPr lang="en-US" sz="2400" dirty="0" smtClean="0"/>
              <a:t>If a node has sum of [</a:t>
            </a:r>
            <a:r>
              <a:rPr lang="en-US" sz="2400" dirty="0" err="1" smtClean="0"/>
              <a:t>lo,hi</a:t>
            </a:r>
            <a:r>
              <a:rPr lang="en-US" sz="2400" dirty="0" smtClean="0"/>
              <a:t>) and hi&gt;lo, </a:t>
            </a:r>
          </a:p>
          <a:p>
            <a:pPr marL="623888" lvl="1"/>
            <a:r>
              <a:rPr lang="en-US" sz="2400" dirty="0" smtClean="0"/>
              <a:t>Left child has sum of [</a:t>
            </a:r>
            <a:r>
              <a:rPr lang="en-US" sz="2400" dirty="0" err="1" smtClean="0"/>
              <a:t>lo,middle</a:t>
            </a:r>
            <a:r>
              <a:rPr lang="en-US" sz="2400" dirty="0" smtClean="0"/>
              <a:t>)</a:t>
            </a:r>
          </a:p>
          <a:p>
            <a:pPr marL="623888" lvl="1"/>
            <a:r>
              <a:rPr lang="en-US" sz="2400" dirty="0" smtClean="0"/>
              <a:t>Right child has sum of [</a:t>
            </a:r>
            <a:r>
              <a:rPr lang="en-US" sz="2400" dirty="0" err="1" smtClean="0"/>
              <a:t>middle,hi</a:t>
            </a:r>
            <a:r>
              <a:rPr lang="en-US" sz="2400" dirty="0" smtClean="0"/>
              <a:t>) </a:t>
            </a:r>
          </a:p>
          <a:p>
            <a:pPr marL="623888" lvl="1"/>
            <a:r>
              <a:rPr lang="en-US" sz="2400" dirty="0" smtClean="0"/>
              <a:t>A leaf has sum of [i,i+1), which is simply input[</a:t>
            </a:r>
            <a:r>
              <a:rPr lang="en-US" sz="2400" dirty="0" err="1" smtClean="0"/>
              <a:t>i</a:t>
            </a:r>
            <a:r>
              <a:rPr lang="en-US" sz="2400" dirty="0" smtClean="0"/>
              <a:t>]</a:t>
            </a:r>
          </a:p>
          <a:p>
            <a:pPr lvl="1"/>
            <a:endParaRPr lang="en-US" sz="2400" dirty="0" smtClean="0"/>
          </a:p>
          <a:p>
            <a:pPr marL="0" indent="0">
              <a:buNone/>
            </a:pPr>
            <a:r>
              <a:rPr lang="en-US" sz="2800" dirty="0"/>
              <a:t>It is critical that we actually create the tree as we will need it for the down pass</a:t>
            </a:r>
          </a:p>
          <a:p>
            <a:r>
              <a:rPr lang="en-US" sz="2400" dirty="0"/>
              <a:t>We do not need an actual linked structure</a:t>
            </a:r>
          </a:p>
          <a:p>
            <a:r>
              <a:rPr lang="en-US" sz="2400" dirty="0"/>
              <a:t>We could use an array as we did with heaps</a:t>
            </a:r>
          </a:p>
          <a:p>
            <a:pPr marL="0" indent="0">
              <a:buNone/>
            </a:pPr>
            <a:endParaRPr lang="en-US" sz="2400" dirty="0" smtClean="0"/>
          </a:p>
          <a:p>
            <a:pPr lvl="1"/>
            <a:endParaRPr lang="en-US" sz="24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36</a:t>
            </a:fld>
            <a:endParaRPr lang="en-US"/>
          </a:p>
        </p:txBody>
      </p:sp>
    </p:spTree>
    <p:extLst>
      <p:ext uri="{BB962C8B-B14F-4D97-AF65-F5344CB8AC3E}">
        <p14:creationId xmlns:p14="http://schemas.microsoft.com/office/powerpoint/2010/main" val="4129112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Prefix: The Up Pass</a:t>
            </a:r>
          </a:p>
        </p:txBody>
      </p:sp>
      <p:sp>
        <p:nvSpPr>
          <p:cNvPr id="3" name="Content Placeholder 2"/>
          <p:cNvSpPr>
            <a:spLocks noGrp="1"/>
          </p:cNvSpPr>
          <p:nvPr>
            <p:ph idx="1"/>
          </p:nvPr>
        </p:nvSpPr>
        <p:spPr/>
        <p:txBody>
          <a:bodyPr>
            <a:noAutofit/>
          </a:bodyPr>
          <a:lstStyle/>
          <a:p>
            <a:pPr marL="0" indent="0">
              <a:buNone/>
            </a:pPr>
            <a:r>
              <a:rPr lang="en-US" sz="2800" dirty="0"/>
              <a:t>This is </a:t>
            </a:r>
            <a:r>
              <a:rPr lang="en-US" sz="2800" dirty="0" smtClean="0"/>
              <a:t>an </a:t>
            </a:r>
            <a:r>
              <a:rPr lang="en-US" sz="2800" dirty="0"/>
              <a:t>easy fork-join computation: </a:t>
            </a:r>
            <a:endParaRPr lang="en-US" sz="2800" dirty="0" smtClean="0"/>
          </a:p>
          <a:p>
            <a:pPr marL="0" indent="0">
              <a:buNone/>
            </a:pPr>
            <a:endParaRPr lang="en-US" sz="800" dirty="0" smtClean="0"/>
          </a:p>
          <a:p>
            <a:pPr marL="0" indent="0">
              <a:buNone/>
            </a:pPr>
            <a:r>
              <a:rPr lang="en-US" sz="2800" dirty="0" err="1" smtClean="0"/>
              <a:t>buildRange</a:t>
            </a:r>
            <a:r>
              <a:rPr lang="en-US" sz="2800" dirty="0" smtClean="0"/>
              <a:t>(</a:t>
            </a:r>
            <a:r>
              <a:rPr lang="en-US" sz="2800" dirty="0" err="1" smtClean="0"/>
              <a:t>arr,lo,hi</a:t>
            </a:r>
            <a:r>
              <a:rPr lang="en-US" sz="2800" dirty="0" smtClean="0"/>
              <a:t>)</a:t>
            </a:r>
          </a:p>
          <a:p>
            <a:r>
              <a:rPr lang="en-US" sz="2400" dirty="0" smtClean="0"/>
              <a:t>If lo+1 == hi, create new node with sum </a:t>
            </a:r>
            <a:r>
              <a:rPr lang="en-US" sz="2400" dirty="0" err="1" smtClean="0"/>
              <a:t>arr</a:t>
            </a:r>
            <a:r>
              <a:rPr lang="en-US" sz="2400" dirty="0" smtClean="0"/>
              <a:t>[lo]</a:t>
            </a:r>
          </a:p>
          <a:p>
            <a:r>
              <a:rPr lang="en-US" sz="2400" dirty="0" smtClean="0"/>
              <a:t>Else, create two new threads:</a:t>
            </a:r>
            <a:br>
              <a:rPr lang="en-US" sz="2400" dirty="0" smtClean="0"/>
            </a:br>
            <a:r>
              <a:rPr lang="en-US" sz="2400" dirty="0" err="1" smtClean="0"/>
              <a:t>buildRange</a:t>
            </a:r>
            <a:r>
              <a:rPr lang="en-US" sz="2400" dirty="0" smtClean="0"/>
              <a:t>(</a:t>
            </a:r>
            <a:r>
              <a:rPr lang="en-US" sz="2400" dirty="0" err="1" smtClean="0"/>
              <a:t>arr,lo,mid</a:t>
            </a:r>
            <a:r>
              <a:rPr lang="en-US" sz="2400" dirty="0" smtClean="0"/>
              <a:t>) and </a:t>
            </a:r>
            <a:r>
              <a:rPr lang="en-US" sz="2400" dirty="0" err="1" smtClean="0"/>
              <a:t>buildRange</a:t>
            </a:r>
            <a:r>
              <a:rPr lang="en-US" sz="2400" dirty="0" smtClean="0"/>
              <a:t>(arr,mid+1,high)</a:t>
            </a:r>
            <a:br>
              <a:rPr lang="en-US" sz="2400" dirty="0" smtClean="0"/>
            </a:br>
            <a:r>
              <a:rPr lang="en-US" sz="2400" dirty="0" smtClean="0"/>
              <a:t>where mid = (</a:t>
            </a:r>
            <a:r>
              <a:rPr lang="en-US" sz="2400" dirty="0" err="1" smtClean="0"/>
              <a:t>low+high</a:t>
            </a:r>
            <a:r>
              <a:rPr lang="en-US" sz="2400" dirty="0" smtClean="0"/>
              <a:t>)/2</a:t>
            </a:r>
            <a:r>
              <a:rPr lang="en-US" sz="2400" dirty="0"/>
              <a:t/>
            </a:r>
            <a:br>
              <a:rPr lang="en-US" sz="2400" dirty="0"/>
            </a:br>
            <a:r>
              <a:rPr lang="en-US" sz="2400" dirty="0" smtClean="0"/>
              <a:t>and when threads complete, make new node with </a:t>
            </a:r>
            <a:br>
              <a:rPr lang="en-US" sz="2400" dirty="0" smtClean="0"/>
            </a:br>
            <a:r>
              <a:rPr lang="en-US" sz="2400" dirty="0" smtClean="0"/>
              <a:t>sum = </a:t>
            </a:r>
            <a:r>
              <a:rPr lang="en-US" sz="2400" dirty="0" err="1" smtClean="0"/>
              <a:t>left.sum</a:t>
            </a:r>
            <a:r>
              <a:rPr lang="en-US" sz="2400" dirty="0" smtClean="0"/>
              <a:t> + </a:t>
            </a:r>
            <a:r>
              <a:rPr lang="en-US" sz="2400" dirty="0" err="1" smtClean="0"/>
              <a:t>right.sum</a:t>
            </a:r>
            <a:endParaRPr lang="en-US" sz="2400" dirty="0"/>
          </a:p>
          <a:p>
            <a:pPr marL="0" indent="0">
              <a:buNone/>
            </a:pPr>
            <a:endParaRPr lang="en-US" sz="800" dirty="0" smtClean="0"/>
          </a:p>
          <a:p>
            <a:pPr marL="0" indent="0">
              <a:buNone/>
            </a:pPr>
            <a:r>
              <a:rPr lang="en-US" sz="2800" dirty="0" smtClean="0"/>
              <a:t>Performance Analysis:</a:t>
            </a:r>
          </a:p>
          <a:p>
            <a:r>
              <a:rPr lang="en-US" sz="2400" dirty="0" smtClean="0"/>
              <a:t>Work: O(n)</a:t>
            </a:r>
          </a:p>
          <a:p>
            <a:r>
              <a:rPr lang="en-US" sz="2400" dirty="0" smtClean="0"/>
              <a:t>Span: O(</a:t>
            </a:r>
            <a:r>
              <a:rPr lang="en-US" sz="2400" b="1" dirty="0">
                <a:latin typeface="Courier New" pitchFamily="49" charset="0"/>
                <a:cs typeface="Courier New" pitchFamily="49" charset="0"/>
              </a:rPr>
              <a:t>log</a:t>
            </a:r>
            <a:r>
              <a:rPr lang="en-US" sz="2400" dirty="0" smtClean="0"/>
              <a:t> n)</a:t>
            </a:r>
            <a:endParaRPr lang="en-US" sz="2800" dirty="0"/>
          </a:p>
          <a:p>
            <a:pPr marL="0" indent="0">
              <a:buNone/>
            </a:pPr>
            <a:endParaRPr lang="en-US" sz="32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37</a:t>
            </a:fld>
            <a:endParaRPr lang="en-US"/>
          </a:p>
        </p:txBody>
      </p:sp>
    </p:spTree>
    <p:extLst>
      <p:ext uri="{BB962C8B-B14F-4D97-AF65-F5344CB8AC3E}">
        <p14:creationId xmlns:p14="http://schemas.microsoft.com/office/powerpoint/2010/main" val="3564682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Pass Example</a:t>
            </a:r>
            <a:endParaRPr lang="en-US" dirty="0"/>
          </a:p>
        </p:txBody>
      </p:sp>
      <p:sp>
        <p:nvSpPr>
          <p:cNvPr id="28" name="TextBox 27"/>
          <p:cNvSpPr txBox="1"/>
          <p:nvPr/>
        </p:nvSpPr>
        <p:spPr>
          <a:xfrm>
            <a:off x="381000" y="5410200"/>
            <a:ext cx="954107" cy="400110"/>
          </a:xfrm>
          <a:prstGeom prst="rect">
            <a:avLst/>
          </a:prstGeom>
          <a:noFill/>
        </p:spPr>
        <p:txBody>
          <a:bodyPr wrap="none" rtlCol="0">
            <a:spAutoFit/>
          </a:bodyPr>
          <a:lstStyle/>
          <a:p>
            <a:r>
              <a:rPr lang="en-US" sz="2000" dirty="0" smtClean="0">
                <a:latin typeface="Courier New" pitchFamily="49" charset="0"/>
                <a:cs typeface="Courier New" pitchFamily="49" charset="0"/>
              </a:rPr>
              <a:t>input</a:t>
            </a:r>
          </a:p>
        </p:txBody>
      </p:sp>
      <p:sp>
        <p:nvSpPr>
          <p:cNvPr id="29" name="TextBox 28"/>
          <p:cNvSpPr txBox="1"/>
          <p:nvPr/>
        </p:nvSpPr>
        <p:spPr>
          <a:xfrm>
            <a:off x="263604" y="5943600"/>
            <a:ext cx="1107996" cy="400110"/>
          </a:xfrm>
          <a:prstGeom prst="rect">
            <a:avLst/>
          </a:prstGeom>
          <a:noFill/>
        </p:spPr>
        <p:txBody>
          <a:bodyPr wrap="none" rtlCol="0">
            <a:spAutoFit/>
          </a:bodyPr>
          <a:lstStyle/>
          <a:p>
            <a:r>
              <a:rPr lang="en-US" sz="2000" dirty="0" smtClean="0">
                <a:latin typeface="Courier New" pitchFamily="49" charset="0"/>
                <a:cs typeface="Courier New" pitchFamily="49" charset="0"/>
              </a:rPr>
              <a:t>output</a:t>
            </a:r>
          </a:p>
        </p:txBody>
      </p:sp>
      <p:sp>
        <p:nvSpPr>
          <p:cNvPr id="31" name="Rectangle 5"/>
          <p:cNvSpPr>
            <a:spLocks noChangeArrowheads="1"/>
          </p:cNvSpPr>
          <p:nvPr>
            <p:custDataLst>
              <p:tags r:id="rId1"/>
            </p:custDataLst>
          </p:nvPr>
        </p:nvSpPr>
        <p:spPr bwMode="auto">
          <a:xfrm>
            <a:off x="15240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6</a:t>
            </a:r>
            <a:endParaRPr lang="en-US" sz="2000" dirty="0">
              <a:latin typeface="Arial" pitchFamily="34" charset="0"/>
              <a:cs typeface="Arial" pitchFamily="34" charset="0"/>
            </a:endParaRPr>
          </a:p>
        </p:txBody>
      </p:sp>
      <p:sp>
        <p:nvSpPr>
          <p:cNvPr id="39" name="Rectangle 5"/>
          <p:cNvSpPr>
            <a:spLocks noChangeArrowheads="1"/>
          </p:cNvSpPr>
          <p:nvPr>
            <p:custDataLst>
              <p:tags r:id="rId2"/>
            </p:custDataLst>
          </p:nvPr>
        </p:nvSpPr>
        <p:spPr bwMode="auto">
          <a:xfrm>
            <a:off x="24384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4</a:t>
            </a:r>
            <a:endParaRPr lang="en-US" sz="2000" dirty="0">
              <a:latin typeface="Arial" pitchFamily="34" charset="0"/>
              <a:cs typeface="Arial" pitchFamily="34" charset="0"/>
            </a:endParaRPr>
          </a:p>
        </p:txBody>
      </p:sp>
      <p:sp>
        <p:nvSpPr>
          <p:cNvPr id="40" name="Rectangle 5"/>
          <p:cNvSpPr>
            <a:spLocks noChangeArrowheads="1"/>
          </p:cNvSpPr>
          <p:nvPr>
            <p:custDataLst>
              <p:tags r:id="rId3"/>
            </p:custDataLst>
          </p:nvPr>
        </p:nvSpPr>
        <p:spPr bwMode="auto">
          <a:xfrm>
            <a:off x="33528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16</a:t>
            </a:r>
            <a:endParaRPr lang="en-US" sz="2000" dirty="0">
              <a:latin typeface="Arial" pitchFamily="34" charset="0"/>
              <a:cs typeface="Arial" pitchFamily="34" charset="0"/>
            </a:endParaRPr>
          </a:p>
        </p:txBody>
      </p:sp>
      <p:sp>
        <p:nvSpPr>
          <p:cNvPr id="41" name="Rectangle 5"/>
          <p:cNvSpPr>
            <a:spLocks noChangeArrowheads="1"/>
          </p:cNvSpPr>
          <p:nvPr>
            <p:custDataLst>
              <p:tags r:id="rId4"/>
            </p:custDataLst>
          </p:nvPr>
        </p:nvSpPr>
        <p:spPr bwMode="auto">
          <a:xfrm>
            <a:off x="42672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10</a:t>
            </a:r>
            <a:endParaRPr lang="en-US" sz="2000" dirty="0">
              <a:latin typeface="Arial" pitchFamily="34" charset="0"/>
              <a:cs typeface="Arial" pitchFamily="34" charset="0"/>
            </a:endParaRPr>
          </a:p>
        </p:txBody>
      </p:sp>
      <p:sp>
        <p:nvSpPr>
          <p:cNvPr id="42" name="Rectangle 5"/>
          <p:cNvSpPr>
            <a:spLocks noChangeArrowheads="1"/>
          </p:cNvSpPr>
          <p:nvPr>
            <p:custDataLst>
              <p:tags r:id="rId5"/>
            </p:custDataLst>
          </p:nvPr>
        </p:nvSpPr>
        <p:spPr bwMode="auto">
          <a:xfrm>
            <a:off x="51816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16</a:t>
            </a:r>
            <a:endParaRPr lang="en-US" sz="2000" dirty="0">
              <a:latin typeface="Arial" pitchFamily="34" charset="0"/>
              <a:cs typeface="Arial" pitchFamily="34" charset="0"/>
            </a:endParaRPr>
          </a:p>
        </p:txBody>
      </p:sp>
      <p:sp>
        <p:nvSpPr>
          <p:cNvPr id="43" name="Rectangle 5"/>
          <p:cNvSpPr>
            <a:spLocks noChangeArrowheads="1"/>
          </p:cNvSpPr>
          <p:nvPr>
            <p:custDataLst>
              <p:tags r:id="rId6"/>
            </p:custDataLst>
          </p:nvPr>
        </p:nvSpPr>
        <p:spPr bwMode="auto">
          <a:xfrm>
            <a:off x="60960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14</a:t>
            </a:r>
            <a:endParaRPr lang="en-US" sz="2000" dirty="0">
              <a:latin typeface="Arial" pitchFamily="34" charset="0"/>
              <a:cs typeface="Arial" pitchFamily="34" charset="0"/>
            </a:endParaRPr>
          </a:p>
        </p:txBody>
      </p:sp>
      <p:sp>
        <p:nvSpPr>
          <p:cNvPr id="44" name="Rectangle 5"/>
          <p:cNvSpPr>
            <a:spLocks noChangeArrowheads="1"/>
          </p:cNvSpPr>
          <p:nvPr>
            <p:custDataLst>
              <p:tags r:id="rId7"/>
            </p:custDataLst>
          </p:nvPr>
        </p:nvSpPr>
        <p:spPr bwMode="auto">
          <a:xfrm>
            <a:off x="70104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2</a:t>
            </a:r>
            <a:endParaRPr lang="en-US" sz="2000" dirty="0">
              <a:latin typeface="Arial" pitchFamily="34" charset="0"/>
              <a:cs typeface="Arial" pitchFamily="34" charset="0"/>
            </a:endParaRPr>
          </a:p>
        </p:txBody>
      </p:sp>
      <p:sp>
        <p:nvSpPr>
          <p:cNvPr id="45" name="Rectangle 5"/>
          <p:cNvSpPr>
            <a:spLocks noChangeArrowheads="1"/>
          </p:cNvSpPr>
          <p:nvPr>
            <p:custDataLst>
              <p:tags r:id="rId8"/>
            </p:custDataLst>
          </p:nvPr>
        </p:nvSpPr>
        <p:spPr bwMode="auto">
          <a:xfrm>
            <a:off x="79248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a:latin typeface="Arial" pitchFamily="34" charset="0"/>
                <a:cs typeface="Arial" pitchFamily="34" charset="0"/>
              </a:rPr>
              <a:t>8</a:t>
            </a:r>
          </a:p>
        </p:txBody>
      </p:sp>
      <p:sp>
        <p:nvSpPr>
          <p:cNvPr id="46" name="Rectangle 5"/>
          <p:cNvSpPr>
            <a:spLocks noChangeArrowheads="1"/>
          </p:cNvSpPr>
          <p:nvPr>
            <p:custDataLst>
              <p:tags r:id="rId9"/>
            </p:custDataLst>
          </p:nvPr>
        </p:nvSpPr>
        <p:spPr bwMode="auto">
          <a:xfrm>
            <a:off x="15240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7" name="Rectangle 5"/>
          <p:cNvSpPr>
            <a:spLocks noChangeArrowheads="1"/>
          </p:cNvSpPr>
          <p:nvPr>
            <p:custDataLst>
              <p:tags r:id="rId10"/>
            </p:custDataLst>
          </p:nvPr>
        </p:nvSpPr>
        <p:spPr bwMode="auto">
          <a:xfrm>
            <a:off x="24384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8" name="Rectangle 5"/>
          <p:cNvSpPr>
            <a:spLocks noChangeArrowheads="1"/>
          </p:cNvSpPr>
          <p:nvPr>
            <p:custDataLst>
              <p:tags r:id="rId11"/>
            </p:custDataLst>
          </p:nvPr>
        </p:nvSpPr>
        <p:spPr bwMode="auto">
          <a:xfrm>
            <a:off x="33528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49" name="Rectangle 5"/>
          <p:cNvSpPr>
            <a:spLocks noChangeArrowheads="1"/>
          </p:cNvSpPr>
          <p:nvPr>
            <p:custDataLst>
              <p:tags r:id="rId12"/>
            </p:custDataLst>
          </p:nvPr>
        </p:nvSpPr>
        <p:spPr bwMode="auto">
          <a:xfrm>
            <a:off x="42672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0" name="Rectangle 5"/>
          <p:cNvSpPr>
            <a:spLocks noChangeArrowheads="1"/>
          </p:cNvSpPr>
          <p:nvPr>
            <p:custDataLst>
              <p:tags r:id="rId13"/>
            </p:custDataLst>
          </p:nvPr>
        </p:nvSpPr>
        <p:spPr bwMode="auto">
          <a:xfrm>
            <a:off x="51816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1" name="Rectangle 5"/>
          <p:cNvSpPr>
            <a:spLocks noChangeArrowheads="1"/>
          </p:cNvSpPr>
          <p:nvPr>
            <p:custDataLst>
              <p:tags r:id="rId14"/>
            </p:custDataLst>
          </p:nvPr>
        </p:nvSpPr>
        <p:spPr bwMode="auto">
          <a:xfrm>
            <a:off x="60960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2" name="Rectangle 5"/>
          <p:cNvSpPr>
            <a:spLocks noChangeArrowheads="1"/>
          </p:cNvSpPr>
          <p:nvPr>
            <p:custDataLst>
              <p:tags r:id="rId15"/>
            </p:custDataLst>
          </p:nvPr>
        </p:nvSpPr>
        <p:spPr bwMode="auto">
          <a:xfrm>
            <a:off x="70104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3" name="Rectangle 5"/>
          <p:cNvSpPr>
            <a:spLocks noChangeArrowheads="1"/>
          </p:cNvSpPr>
          <p:nvPr>
            <p:custDataLst>
              <p:tags r:id="rId16"/>
            </p:custDataLst>
          </p:nvPr>
        </p:nvSpPr>
        <p:spPr bwMode="auto">
          <a:xfrm>
            <a:off x="79248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
        <p:nvSpPr>
          <p:cNvPr id="54" name="Rectangle 53"/>
          <p:cNvSpPr/>
          <p:nvPr/>
        </p:nvSpPr>
        <p:spPr bwMode="auto">
          <a:xfrm>
            <a:off x="4420850" y="66706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5"/>
          <p:cNvSpPr/>
          <p:nvPr/>
        </p:nvSpPr>
        <p:spPr bwMode="auto">
          <a:xfrm>
            <a:off x="2514600" y="16764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0,4</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6"/>
          <p:cNvSpPr/>
          <p:nvPr/>
        </p:nvSpPr>
        <p:spPr bwMode="auto">
          <a:xfrm>
            <a:off x="6248400" y="16764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4,8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57"/>
          <p:cNvSpPr/>
          <p:nvPr/>
        </p:nvSpPr>
        <p:spPr bwMode="auto">
          <a:xfrm>
            <a:off x="70866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6,8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58"/>
          <p:cNvSpPr/>
          <p:nvPr/>
        </p:nvSpPr>
        <p:spPr bwMode="auto">
          <a:xfrm>
            <a:off x="53340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4,6</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59"/>
          <p:cNvSpPr/>
          <p:nvPr/>
        </p:nvSpPr>
        <p:spPr bwMode="auto">
          <a:xfrm>
            <a:off x="34290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2,4</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60"/>
          <p:cNvSpPr/>
          <p:nvPr/>
        </p:nvSpPr>
        <p:spPr bwMode="auto">
          <a:xfrm>
            <a:off x="16002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0,2</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4" name="Rectangle 63"/>
          <p:cNvSpPr/>
          <p:nvPr/>
        </p:nvSpPr>
        <p:spPr bwMode="auto">
          <a:xfrm>
            <a:off x="15240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0,1</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5" name="Rectangle 64"/>
          <p:cNvSpPr/>
          <p:nvPr/>
        </p:nvSpPr>
        <p:spPr bwMode="auto">
          <a:xfrm>
            <a:off x="24384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1,2</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6" name="Rectangle 65"/>
          <p:cNvSpPr/>
          <p:nvPr/>
        </p:nvSpPr>
        <p:spPr bwMode="auto">
          <a:xfrm>
            <a:off x="33528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2,3</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7" name="Rectangle 66"/>
          <p:cNvSpPr/>
          <p:nvPr/>
        </p:nvSpPr>
        <p:spPr bwMode="auto">
          <a:xfrm>
            <a:off x="42672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3,4</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8" name="Rectangle 67"/>
          <p:cNvSpPr/>
          <p:nvPr/>
        </p:nvSpPr>
        <p:spPr bwMode="auto">
          <a:xfrm>
            <a:off x="51816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4,5</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9" name="Rectangle 68"/>
          <p:cNvSpPr/>
          <p:nvPr/>
        </p:nvSpPr>
        <p:spPr bwMode="auto">
          <a:xfrm>
            <a:off x="60960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5,6</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70" name="Rectangle 69"/>
          <p:cNvSpPr/>
          <p:nvPr/>
        </p:nvSpPr>
        <p:spPr bwMode="auto">
          <a:xfrm>
            <a:off x="70104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6,7</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71" name="Rectangle 70"/>
          <p:cNvSpPr/>
          <p:nvPr/>
        </p:nvSpPr>
        <p:spPr bwMode="auto">
          <a:xfrm>
            <a:off x="79248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7.8</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cxnSp>
        <p:nvCxnSpPr>
          <p:cNvPr id="73" name="Straight Arrow Connector 72"/>
          <p:cNvCxnSpPr>
            <a:stCxn id="54" idx="1"/>
            <a:endCxn id="56" idx="0"/>
          </p:cNvCxnSpPr>
          <p:nvPr/>
        </p:nvCxnSpPr>
        <p:spPr bwMode="auto">
          <a:xfrm flipH="1">
            <a:off x="3314700" y="1124260"/>
            <a:ext cx="1106150" cy="55214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5" name="Straight Arrow Connector 74"/>
          <p:cNvCxnSpPr>
            <a:stCxn id="54" idx="3"/>
            <a:endCxn id="57" idx="0"/>
          </p:cNvCxnSpPr>
          <p:nvPr/>
        </p:nvCxnSpPr>
        <p:spPr bwMode="auto">
          <a:xfrm>
            <a:off x="6021050" y="1124260"/>
            <a:ext cx="1027450" cy="55214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8" name="Straight Arrow Connector 77"/>
          <p:cNvCxnSpPr>
            <a:endCxn id="61" idx="0"/>
          </p:cNvCxnSpPr>
          <p:nvPr/>
        </p:nvCxnSpPr>
        <p:spPr bwMode="auto">
          <a:xfrm rot="10800000" flipV="1">
            <a:off x="2400300" y="2590800"/>
            <a:ext cx="800100" cy="3810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3" name="Straight Arrow Connector 82"/>
          <p:cNvCxnSpPr>
            <a:stCxn id="56" idx="2"/>
            <a:endCxn id="60" idx="0"/>
          </p:cNvCxnSpPr>
          <p:nvPr/>
        </p:nvCxnSpPr>
        <p:spPr bwMode="auto">
          <a:xfrm rot="16200000" flipH="1">
            <a:off x="3581400" y="2324100"/>
            <a:ext cx="381000" cy="9144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6" name="Straight Arrow Connector 85"/>
          <p:cNvCxnSpPr/>
          <p:nvPr/>
        </p:nvCxnSpPr>
        <p:spPr bwMode="auto">
          <a:xfrm rot="10800000" flipV="1">
            <a:off x="6172200" y="2590801"/>
            <a:ext cx="800100" cy="3810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7" name="Straight Arrow Connector 86"/>
          <p:cNvCxnSpPr/>
          <p:nvPr/>
        </p:nvCxnSpPr>
        <p:spPr bwMode="auto">
          <a:xfrm rot="16200000" flipH="1">
            <a:off x="7353300" y="2324101"/>
            <a:ext cx="381000" cy="9144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8" name="Straight Arrow Connector 87"/>
          <p:cNvCxnSpPr>
            <a:stCxn id="61" idx="2"/>
            <a:endCxn id="64" idx="0"/>
          </p:cNvCxnSpPr>
          <p:nvPr/>
        </p:nvCxnSpPr>
        <p:spPr bwMode="auto">
          <a:xfrm rot="5400000">
            <a:off x="19431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1" name="Straight Arrow Connector 90"/>
          <p:cNvCxnSpPr>
            <a:stCxn id="61" idx="2"/>
            <a:endCxn id="65" idx="0"/>
          </p:cNvCxnSpPr>
          <p:nvPr/>
        </p:nvCxnSpPr>
        <p:spPr bwMode="auto">
          <a:xfrm rot="16200000" flipH="1">
            <a:off x="24003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4" name="Straight Arrow Connector 93"/>
          <p:cNvCxnSpPr/>
          <p:nvPr/>
        </p:nvCxnSpPr>
        <p:spPr bwMode="auto">
          <a:xfrm rot="5400000">
            <a:off x="38100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5" name="Straight Arrow Connector 94"/>
          <p:cNvCxnSpPr/>
          <p:nvPr/>
        </p:nvCxnSpPr>
        <p:spPr bwMode="auto">
          <a:xfrm rot="16200000" flipH="1">
            <a:off x="42672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6" name="Straight Arrow Connector 95"/>
          <p:cNvCxnSpPr/>
          <p:nvPr/>
        </p:nvCxnSpPr>
        <p:spPr bwMode="auto">
          <a:xfrm rot="5400000">
            <a:off x="56388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7" name="Straight Arrow Connector 96"/>
          <p:cNvCxnSpPr/>
          <p:nvPr/>
        </p:nvCxnSpPr>
        <p:spPr bwMode="auto">
          <a:xfrm rot="16200000" flipH="1">
            <a:off x="60960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8" name="Straight Arrow Connector 97"/>
          <p:cNvCxnSpPr/>
          <p:nvPr/>
        </p:nvCxnSpPr>
        <p:spPr bwMode="auto">
          <a:xfrm rot="5400000">
            <a:off x="73914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9" name="Straight Arrow Connector 98"/>
          <p:cNvCxnSpPr/>
          <p:nvPr/>
        </p:nvCxnSpPr>
        <p:spPr bwMode="auto">
          <a:xfrm rot="16200000" flipH="1">
            <a:off x="78486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100" name="TextBox 99"/>
          <p:cNvSpPr txBox="1"/>
          <p:nvPr/>
        </p:nvSpPr>
        <p:spPr>
          <a:xfrm>
            <a:off x="1905000"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6</a:t>
            </a:r>
          </a:p>
        </p:txBody>
      </p:sp>
      <p:sp>
        <p:nvSpPr>
          <p:cNvPr id="101" name="TextBox 100"/>
          <p:cNvSpPr txBox="1"/>
          <p:nvPr/>
        </p:nvSpPr>
        <p:spPr>
          <a:xfrm>
            <a:off x="2819400"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4</a:t>
            </a:r>
          </a:p>
        </p:txBody>
      </p:sp>
      <p:sp>
        <p:nvSpPr>
          <p:cNvPr id="102" name="TextBox 101"/>
          <p:cNvSpPr txBox="1"/>
          <p:nvPr/>
        </p:nvSpPr>
        <p:spPr>
          <a:xfrm>
            <a:off x="36576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16</a:t>
            </a:r>
          </a:p>
        </p:txBody>
      </p:sp>
      <p:sp>
        <p:nvSpPr>
          <p:cNvPr id="103" name="TextBox 102"/>
          <p:cNvSpPr txBox="1"/>
          <p:nvPr/>
        </p:nvSpPr>
        <p:spPr>
          <a:xfrm>
            <a:off x="45720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04" name="TextBox 103"/>
          <p:cNvSpPr txBox="1"/>
          <p:nvPr/>
        </p:nvSpPr>
        <p:spPr>
          <a:xfrm>
            <a:off x="54864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16</a:t>
            </a:r>
          </a:p>
        </p:txBody>
      </p:sp>
      <p:sp>
        <p:nvSpPr>
          <p:cNvPr id="105" name="TextBox 104"/>
          <p:cNvSpPr txBox="1"/>
          <p:nvPr/>
        </p:nvSpPr>
        <p:spPr>
          <a:xfrm>
            <a:off x="6416854"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14</a:t>
            </a:r>
          </a:p>
        </p:txBody>
      </p:sp>
      <p:sp>
        <p:nvSpPr>
          <p:cNvPr id="106" name="TextBox 105"/>
          <p:cNvSpPr txBox="1"/>
          <p:nvPr/>
        </p:nvSpPr>
        <p:spPr>
          <a:xfrm>
            <a:off x="7383294"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2</a:t>
            </a:r>
          </a:p>
        </p:txBody>
      </p:sp>
      <p:sp>
        <p:nvSpPr>
          <p:cNvPr id="107" name="TextBox 106"/>
          <p:cNvSpPr txBox="1"/>
          <p:nvPr/>
        </p:nvSpPr>
        <p:spPr>
          <a:xfrm>
            <a:off x="8297694"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8</a:t>
            </a:r>
          </a:p>
        </p:txBody>
      </p:sp>
      <p:sp>
        <p:nvSpPr>
          <p:cNvPr id="109" name="TextBox 108"/>
          <p:cNvSpPr txBox="1"/>
          <p:nvPr/>
        </p:nvSpPr>
        <p:spPr>
          <a:xfrm>
            <a:off x="25908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10" name="TextBox 109"/>
          <p:cNvSpPr txBox="1"/>
          <p:nvPr/>
        </p:nvSpPr>
        <p:spPr>
          <a:xfrm>
            <a:off x="44196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26</a:t>
            </a:r>
          </a:p>
        </p:txBody>
      </p:sp>
      <p:sp>
        <p:nvSpPr>
          <p:cNvPr id="111" name="TextBox 110"/>
          <p:cNvSpPr txBox="1"/>
          <p:nvPr/>
        </p:nvSpPr>
        <p:spPr>
          <a:xfrm>
            <a:off x="63246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30</a:t>
            </a:r>
          </a:p>
        </p:txBody>
      </p:sp>
      <p:sp>
        <p:nvSpPr>
          <p:cNvPr id="112" name="TextBox 111"/>
          <p:cNvSpPr txBox="1"/>
          <p:nvPr/>
        </p:nvSpPr>
        <p:spPr>
          <a:xfrm>
            <a:off x="8093254"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13" name="TextBox 112"/>
          <p:cNvSpPr txBox="1"/>
          <p:nvPr/>
        </p:nvSpPr>
        <p:spPr>
          <a:xfrm>
            <a:off x="3521254" y="1916668"/>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36</a:t>
            </a:r>
          </a:p>
        </p:txBody>
      </p:sp>
      <p:sp>
        <p:nvSpPr>
          <p:cNvPr id="114" name="TextBox 113"/>
          <p:cNvSpPr txBox="1"/>
          <p:nvPr/>
        </p:nvSpPr>
        <p:spPr>
          <a:xfrm>
            <a:off x="7239000" y="19050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40</a:t>
            </a:r>
          </a:p>
        </p:txBody>
      </p:sp>
      <p:sp>
        <p:nvSpPr>
          <p:cNvPr id="115" name="TextBox 114"/>
          <p:cNvSpPr txBox="1"/>
          <p:nvPr/>
        </p:nvSpPr>
        <p:spPr>
          <a:xfrm>
            <a:off x="5503704" y="89566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76</a:t>
            </a:r>
          </a:p>
        </p:txBody>
      </p:sp>
      <p:sp>
        <p:nvSpPr>
          <p:cNvPr id="3" name="Date Placeholder 2"/>
          <p:cNvSpPr>
            <a:spLocks noGrp="1"/>
          </p:cNvSpPr>
          <p:nvPr>
            <p:ph type="dt" sz="half" idx="10"/>
          </p:nvPr>
        </p:nvSpPr>
        <p:spPr/>
        <p:txBody>
          <a:bodyPr/>
          <a:lstStyle/>
          <a:p>
            <a:r>
              <a:rPr lang="en-US" smtClean="0"/>
              <a:t>August 1, 2012</a:t>
            </a:r>
            <a:endParaRPr lang="en-US"/>
          </a:p>
        </p:txBody>
      </p:sp>
      <p:sp>
        <p:nvSpPr>
          <p:cNvPr id="4" name="Footer Placeholder 3"/>
          <p:cNvSpPr>
            <a:spLocks noGrp="1"/>
          </p:cNvSpPr>
          <p:nvPr>
            <p:ph type="ftr" sz="quarter" idx="11"/>
          </p:nvPr>
        </p:nvSpPr>
        <p:spPr/>
        <p:txBody>
          <a:bodyPr/>
          <a:lstStyle/>
          <a:p>
            <a:r>
              <a:rPr lang="en-US" smtClean="0"/>
              <a:t>CSE 332 Data Abstractions, Summer 2012</a:t>
            </a:r>
            <a:endParaRPr lang="en-US"/>
          </a:p>
        </p:txBody>
      </p:sp>
      <p:sp>
        <p:nvSpPr>
          <p:cNvPr id="5" name="Slide Number Placeholder 4"/>
          <p:cNvSpPr>
            <a:spLocks noGrp="1"/>
          </p:cNvSpPr>
          <p:nvPr>
            <p:ph type="sldNum" sz="quarter" idx="12"/>
          </p:nvPr>
        </p:nvSpPr>
        <p:spPr/>
        <p:txBody>
          <a:bodyPr/>
          <a:lstStyle/>
          <a:p>
            <a:fld id="{2781ADA0-3BB4-460A-B7EB-C1A8DEAFE2E2}" type="slidenum">
              <a:rPr lang="en-US" smtClean="0"/>
              <a:t>38</a:t>
            </a:fld>
            <a:endParaRPr lang="en-US"/>
          </a:p>
        </p:txBody>
      </p:sp>
    </p:spTree>
    <p:extLst>
      <p:ext uri="{BB962C8B-B14F-4D97-AF65-F5344CB8AC3E}">
        <p14:creationId xmlns:p14="http://schemas.microsoft.com/office/powerpoint/2010/main" val="550036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9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9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9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1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1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58" grpId="0" animBg="1"/>
      <p:bldP spid="59" grpId="0" animBg="1"/>
      <p:bldP spid="60" grpId="0" animBg="1"/>
      <p:bldP spid="61" grpId="0" animBg="1"/>
      <p:bldP spid="64" grpId="0" animBg="1"/>
      <p:bldP spid="65" grpId="0" animBg="1"/>
      <p:bldP spid="66" grpId="0" animBg="1"/>
      <p:bldP spid="67" grpId="0" animBg="1"/>
      <p:bldP spid="68" grpId="0" animBg="1"/>
      <p:bldP spid="69" grpId="0" animBg="1"/>
      <p:bldP spid="70" grpId="0" animBg="1"/>
      <p:bldP spid="71" grpId="0" animBg="1"/>
      <p:bldP spid="100" grpId="0"/>
      <p:bldP spid="101" grpId="0"/>
      <p:bldP spid="102" grpId="0"/>
      <p:bldP spid="103" grpId="0"/>
      <p:bldP spid="104" grpId="0"/>
      <p:bldP spid="105" grpId="0"/>
      <p:bldP spid="106" grpId="0"/>
      <p:bldP spid="107" grpId="0"/>
      <p:bldP spid="109" grpId="0"/>
      <p:bldP spid="110" grpId="0"/>
      <p:bldP spid="111" grpId="0"/>
      <p:bldP spid="112" grpId="0"/>
      <p:bldP spid="113" grpId="0"/>
      <p:bldP spid="114" grpId="0"/>
      <p:bldP spid="1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Parallel Prefix: The Down Pass</a:t>
            </a:r>
            <a:endParaRPr lang="en-US" dirty="0"/>
          </a:p>
        </p:txBody>
      </p:sp>
      <p:sp>
        <p:nvSpPr>
          <p:cNvPr id="6" name="Content Placeholder 5"/>
          <p:cNvSpPr>
            <a:spLocks noGrp="1"/>
          </p:cNvSpPr>
          <p:nvPr>
            <p:ph idx="1"/>
          </p:nvPr>
        </p:nvSpPr>
        <p:spPr/>
        <p:txBody>
          <a:bodyPr>
            <a:normAutofit/>
          </a:bodyPr>
          <a:lstStyle/>
          <a:p>
            <a:pPr marL="0" indent="0">
              <a:buNone/>
            </a:pPr>
            <a:r>
              <a:rPr lang="en-US" sz="2800" dirty="0" smtClean="0"/>
              <a:t>We now use the tree to get the prefix sums using an easy </a:t>
            </a:r>
            <a:r>
              <a:rPr lang="en-US" sz="2800" dirty="0"/>
              <a:t>fork-join computation: </a:t>
            </a:r>
            <a:br>
              <a:rPr lang="en-US" sz="2800" dirty="0"/>
            </a:br>
            <a:endParaRPr lang="en-US" sz="1600" dirty="0" smtClean="0"/>
          </a:p>
          <a:p>
            <a:pPr marL="0" indent="0">
              <a:buNone/>
            </a:pPr>
            <a:r>
              <a:rPr lang="en-US" sz="2800" dirty="0" smtClean="0"/>
              <a:t>Starting at the root:</a:t>
            </a:r>
          </a:p>
          <a:p>
            <a:r>
              <a:rPr lang="en-US" sz="2400" dirty="0" smtClean="0"/>
              <a:t>Root is given a </a:t>
            </a:r>
            <a:r>
              <a:rPr lang="en-US" sz="2400" dirty="0" err="1" smtClean="0"/>
              <a:t>fromLeft</a:t>
            </a:r>
            <a:r>
              <a:rPr lang="en-US" sz="2400" dirty="0" smtClean="0"/>
              <a:t> of 0</a:t>
            </a:r>
          </a:p>
          <a:p>
            <a:r>
              <a:rPr lang="en-US" sz="2400" dirty="0" smtClean="0"/>
              <a:t>Each node takes its </a:t>
            </a:r>
            <a:r>
              <a:rPr lang="en-US" sz="2400" dirty="0" err="1" smtClean="0"/>
              <a:t>fromLeft</a:t>
            </a:r>
            <a:r>
              <a:rPr lang="en-US" sz="2400" dirty="0" smtClean="0"/>
              <a:t> value and</a:t>
            </a:r>
          </a:p>
          <a:p>
            <a:pPr lvl="1"/>
            <a:r>
              <a:rPr lang="en-US" sz="2400" dirty="0" smtClean="0"/>
              <a:t>Passes to the left child: </a:t>
            </a:r>
            <a:r>
              <a:rPr lang="en-US" sz="2400" dirty="0" err="1" smtClean="0"/>
              <a:t>fromLeft</a:t>
            </a:r>
            <a:r>
              <a:rPr lang="en-US" sz="2400" dirty="0" smtClean="0"/>
              <a:t> </a:t>
            </a:r>
          </a:p>
          <a:p>
            <a:pPr lvl="1"/>
            <a:r>
              <a:rPr lang="en-US" sz="2400" dirty="0" smtClean="0"/>
              <a:t>Passes to the right child: </a:t>
            </a:r>
            <a:r>
              <a:rPr lang="en-US" sz="2400" dirty="0" err="1" smtClean="0"/>
              <a:t>fromLeft</a:t>
            </a:r>
            <a:r>
              <a:rPr lang="en-US" sz="2400" dirty="0" smtClean="0"/>
              <a:t> + </a:t>
            </a:r>
            <a:r>
              <a:rPr lang="en-US" sz="2400" dirty="0" err="1" smtClean="0"/>
              <a:t>left.sum</a:t>
            </a:r>
            <a:endParaRPr lang="en-US" sz="2400" dirty="0" smtClean="0"/>
          </a:p>
          <a:p>
            <a:r>
              <a:rPr lang="en-US" sz="2400" dirty="0" smtClean="0"/>
              <a:t>At leaf for position </a:t>
            </a:r>
            <a:r>
              <a:rPr lang="en-US" sz="2400" dirty="0" err="1" smtClean="0"/>
              <a:t>i</a:t>
            </a:r>
            <a:r>
              <a:rPr lang="en-US" sz="2400" dirty="0" smtClean="0"/>
              <a:t>, output[</a:t>
            </a:r>
            <a:r>
              <a:rPr lang="en-US" sz="2400" dirty="0" err="1" smtClean="0"/>
              <a:t>i</a:t>
            </a:r>
            <a:r>
              <a:rPr lang="en-US" sz="2400" dirty="0" smtClean="0"/>
              <a:t>]=</a:t>
            </a:r>
            <a:r>
              <a:rPr lang="en-US" sz="2400" dirty="0" err="1" smtClean="0"/>
              <a:t>fromLeft+input</a:t>
            </a:r>
            <a:r>
              <a:rPr lang="en-US" sz="2400" dirty="0" smtClean="0"/>
              <a:t>[</a:t>
            </a:r>
            <a:r>
              <a:rPr lang="en-US" sz="2400" dirty="0" err="1" smtClean="0"/>
              <a:t>i</a:t>
            </a:r>
            <a:r>
              <a:rPr lang="en-US" sz="2400" dirty="0" smtClean="0"/>
              <a:t>]</a:t>
            </a:r>
          </a:p>
          <a:p>
            <a:pPr marL="0" indent="0">
              <a:buNone/>
            </a:pPr>
            <a:endParaRPr lang="en-US" sz="1600" dirty="0"/>
          </a:p>
          <a:p>
            <a:pPr marL="0" lvl="1" indent="0">
              <a:buNone/>
            </a:pPr>
            <a:r>
              <a:rPr lang="en-US" sz="2800" dirty="0" smtClean="0"/>
              <a:t>Invariant</a:t>
            </a:r>
            <a:r>
              <a:rPr lang="en-US" sz="2800" dirty="0"/>
              <a:t>: </a:t>
            </a:r>
            <a:r>
              <a:rPr lang="en-US" sz="2400" dirty="0" smtClean="0"/>
              <a:t/>
            </a:r>
            <a:br>
              <a:rPr lang="en-US" sz="2400" dirty="0" smtClean="0"/>
            </a:br>
            <a:r>
              <a:rPr lang="en-US" sz="2400" b="1" dirty="0" err="1" smtClean="0">
                <a:solidFill>
                  <a:schemeClr val="accent2"/>
                </a:solidFill>
                <a:latin typeface="Courier New" pitchFamily="49" charset="0"/>
                <a:cs typeface="Courier New" pitchFamily="49" charset="0"/>
              </a:rPr>
              <a:t>fromLeft</a:t>
            </a:r>
            <a:r>
              <a:rPr lang="en-US" sz="2400" dirty="0" smtClean="0">
                <a:solidFill>
                  <a:schemeClr val="accent2"/>
                </a:solidFill>
              </a:rPr>
              <a:t> </a:t>
            </a:r>
            <a:r>
              <a:rPr lang="en-US" sz="2400" dirty="0">
                <a:solidFill>
                  <a:schemeClr val="accent2"/>
                </a:solidFill>
              </a:rPr>
              <a:t>is sum of elements left of the node’s range</a:t>
            </a:r>
          </a:p>
          <a:p>
            <a:pPr marL="0" indent="0">
              <a:buNone/>
            </a:pPr>
            <a:endParaRPr lang="en-US" sz="2400" dirty="0" smtClean="0"/>
          </a:p>
          <a:p>
            <a:pPr marL="0" indent="0">
              <a:buNone/>
            </a:pPr>
            <a:endParaRPr lang="en-US" sz="2800" dirty="0" smtClean="0"/>
          </a:p>
          <a:p>
            <a:pPr marL="0" indent="0">
              <a:buNone/>
            </a:pPr>
            <a:endParaRPr lang="en-US" sz="2800" dirty="0" smtClean="0"/>
          </a:p>
          <a:p>
            <a:endParaRPr lang="en-US" sz="2800" dirty="0"/>
          </a:p>
        </p:txBody>
      </p:sp>
      <p:sp>
        <p:nvSpPr>
          <p:cNvPr id="3" name="Date Placeholder 2"/>
          <p:cNvSpPr>
            <a:spLocks noGrp="1"/>
          </p:cNvSpPr>
          <p:nvPr>
            <p:ph type="dt" sz="half" idx="10"/>
          </p:nvPr>
        </p:nvSpPr>
        <p:spPr/>
        <p:txBody>
          <a:bodyPr/>
          <a:lstStyle/>
          <a:p>
            <a:r>
              <a:rPr lang="en-US" smtClean="0"/>
              <a:t>August 1, 2012</a:t>
            </a:r>
            <a:endParaRPr lang="en-US"/>
          </a:p>
        </p:txBody>
      </p:sp>
      <p:sp>
        <p:nvSpPr>
          <p:cNvPr id="4" name="Footer Placeholder 3"/>
          <p:cNvSpPr>
            <a:spLocks noGrp="1"/>
          </p:cNvSpPr>
          <p:nvPr>
            <p:ph type="ftr" sz="quarter" idx="11"/>
          </p:nvPr>
        </p:nvSpPr>
        <p:spPr/>
        <p:txBody>
          <a:bodyPr/>
          <a:lstStyle/>
          <a:p>
            <a:r>
              <a:rPr lang="en-US" smtClean="0"/>
              <a:t>CSE 332 Data Abstractions, Summer 2012</a:t>
            </a:r>
            <a:endParaRPr lang="en-US"/>
          </a:p>
        </p:txBody>
      </p:sp>
      <p:sp>
        <p:nvSpPr>
          <p:cNvPr id="5" name="Slide Number Placeholder 4"/>
          <p:cNvSpPr>
            <a:spLocks noGrp="1"/>
          </p:cNvSpPr>
          <p:nvPr>
            <p:ph type="sldNum" sz="quarter" idx="12"/>
          </p:nvPr>
        </p:nvSpPr>
        <p:spPr/>
        <p:txBody>
          <a:bodyPr/>
          <a:lstStyle/>
          <a:p>
            <a:fld id="{2781ADA0-3BB4-460A-B7EB-C1A8DEAFE2E2}" type="slidenum">
              <a:rPr lang="en-US" smtClean="0"/>
              <a:pPr/>
              <a:t>39</a:t>
            </a:fld>
            <a:endParaRPr lang="en-US"/>
          </a:p>
        </p:txBody>
      </p:sp>
    </p:spTree>
    <p:extLst>
      <p:ext uri="{BB962C8B-B14F-4D97-AF65-F5344CB8AC3E}">
        <p14:creationId xmlns:p14="http://schemas.microsoft.com/office/powerpoint/2010/main" val="426470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Work and Span</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Analyzing parallel algorithms requires considering the full range of processors available</a:t>
            </a:r>
          </a:p>
          <a:p>
            <a:r>
              <a:rPr lang="en-US" sz="2000" dirty="0" smtClean="0"/>
              <a:t>We parameterize this by letting </a:t>
            </a:r>
            <a:r>
              <a:rPr lang="en-US" sz="2000" b="1" dirty="0" smtClean="0"/>
              <a:t>T</a:t>
            </a:r>
            <a:r>
              <a:rPr lang="en-US" sz="2000" b="1" baseline="-25000" dirty="0" smtClean="0"/>
              <a:t>P</a:t>
            </a:r>
            <a:r>
              <a:rPr lang="en-US" sz="2000" dirty="0" smtClean="0"/>
              <a:t> be the running time if </a:t>
            </a:r>
            <a:r>
              <a:rPr lang="en-US" sz="2000" b="1" dirty="0" smtClean="0"/>
              <a:t>P</a:t>
            </a:r>
            <a:r>
              <a:rPr lang="en-US" sz="2000" dirty="0" smtClean="0"/>
              <a:t> processors are available</a:t>
            </a:r>
          </a:p>
          <a:p>
            <a:r>
              <a:rPr lang="en-US" sz="2000" dirty="0" smtClean="0"/>
              <a:t>We then calculate two extremes: work and span</a:t>
            </a:r>
          </a:p>
          <a:p>
            <a:pPr>
              <a:buNone/>
            </a:pPr>
            <a:endParaRPr lang="en-US" sz="1200" dirty="0" smtClean="0"/>
          </a:p>
          <a:p>
            <a:pPr marL="0" indent="0">
              <a:buNone/>
            </a:pPr>
            <a:r>
              <a:rPr lang="en-US" sz="2400" dirty="0" smtClean="0">
                <a:solidFill>
                  <a:schemeClr val="accent2"/>
                </a:solidFill>
              </a:rPr>
              <a:t>Work</a:t>
            </a:r>
            <a:r>
              <a:rPr lang="en-US" sz="2400" dirty="0" smtClean="0"/>
              <a:t>: </a:t>
            </a:r>
            <a:r>
              <a:rPr lang="en-US" sz="2400" b="1" dirty="0" smtClean="0">
                <a:solidFill>
                  <a:schemeClr val="accent2"/>
                </a:solidFill>
              </a:rPr>
              <a:t>T</a:t>
            </a:r>
            <a:r>
              <a:rPr lang="en-US" sz="2400" b="1" baseline="-25000" dirty="0" smtClean="0">
                <a:solidFill>
                  <a:schemeClr val="accent2"/>
                </a:solidFill>
              </a:rPr>
              <a:t>1</a:t>
            </a:r>
            <a:r>
              <a:rPr lang="en-US" sz="2400" b="1" dirty="0" smtClean="0">
                <a:solidFill>
                  <a:schemeClr val="accent2"/>
                </a:solidFill>
              </a:rPr>
              <a:t> </a:t>
            </a:r>
            <a:r>
              <a:rPr lang="en-US" sz="2400" dirty="0" smtClean="0">
                <a:solidFill>
                  <a:schemeClr val="accent2"/>
                </a:solidFill>
                <a:sym typeface="Wingdings" pitchFamily="2" charset="2"/>
              </a:rPr>
              <a:t></a:t>
            </a:r>
            <a:r>
              <a:rPr lang="en-US" sz="2400" b="1" dirty="0" smtClean="0">
                <a:solidFill>
                  <a:schemeClr val="accent2"/>
                </a:solidFill>
              </a:rPr>
              <a:t> </a:t>
            </a:r>
            <a:r>
              <a:rPr lang="en-US" sz="2400" dirty="0" smtClean="0"/>
              <a:t>How long using only 1 processor </a:t>
            </a:r>
          </a:p>
          <a:p>
            <a:r>
              <a:rPr lang="en-US" sz="2000" dirty="0" smtClean="0"/>
              <a:t>Just "</a:t>
            </a:r>
            <a:r>
              <a:rPr lang="en-US" sz="2000" dirty="0" err="1" smtClean="0"/>
              <a:t>sequentialize</a:t>
            </a:r>
            <a:r>
              <a:rPr lang="en-US" sz="2000" dirty="0" smtClean="0"/>
              <a:t>" the recursive forking</a:t>
            </a:r>
          </a:p>
          <a:p>
            <a:pPr marL="0" indent="0">
              <a:buNone/>
            </a:pPr>
            <a:endParaRPr lang="en-US" sz="1200" dirty="0" smtClean="0"/>
          </a:p>
          <a:p>
            <a:pPr marL="0" indent="0">
              <a:buNone/>
            </a:pPr>
            <a:r>
              <a:rPr lang="en-US" sz="2400" dirty="0" smtClean="0">
                <a:solidFill>
                  <a:schemeClr val="accent2"/>
                </a:solidFill>
              </a:rPr>
              <a:t>Span</a:t>
            </a:r>
            <a:r>
              <a:rPr lang="en-US" sz="2400" dirty="0" smtClean="0"/>
              <a:t>: </a:t>
            </a:r>
            <a:r>
              <a:rPr lang="en-US" sz="2800" b="1" dirty="0" smtClean="0">
                <a:solidFill>
                  <a:schemeClr val="accent2"/>
                </a:solidFill>
              </a:rPr>
              <a:t>T</a:t>
            </a:r>
            <a:r>
              <a:rPr lang="en-US" sz="2400" b="1" baseline="-25000" dirty="0" smtClean="0">
                <a:solidFill>
                  <a:schemeClr val="accent2"/>
                </a:solidFill>
                <a:latin typeface="Verdana"/>
                <a:ea typeface="Verdana"/>
                <a:cs typeface="Verdana"/>
                <a:sym typeface="Symbol"/>
              </a:rPr>
              <a:t>∞</a:t>
            </a:r>
            <a:r>
              <a:rPr lang="en-US" sz="2400" b="1" baseline="-25000" dirty="0" smtClean="0">
                <a:solidFill>
                  <a:schemeClr val="accent2"/>
                </a:solidFill>
                <a:sym typeface="Symbol"/>
              </a:rPr>
              <a:t> </a:t>
            </a:r>
            <a:r>
              <a:rPr lang="en-US" sz="2400" b="1" dirty="0" smtClean="0">
                <a:solidFill>
                  <a:schemeClr val="accent2"/>
                </a:solidFill>
                <a:sym typeface="Symbol"/>
              </a:rPr>
              <a:t> </a:t>
            </a:r>
            <a:r>
              <a:rPr lang="en-US" sz="2400" b="1" dirty="0" smtClean="0">
                <a:solidFill>
                  <a:schemeClr val="accent2"/>
                </a:solidFill>
                <a:sym typeface="Wingdings" pitchFamily="2" charset="2"/>
              </a:rPr>
              <a:t> </a:t>
            </a:r>
            <a:r>
              <a:rPr lang="en-US" sz="2400" dirty="0" smtClean="0"/>
              <a:t>How long using infinity processors</a:t>
            </a:r>
            <a:endParaRPr lang="en-US" sz="2000" b="1" baseline="-25000" dirty="0" smtClean="0">
              <a:solidFill>
                <a:schemeClr val="accent2"/>
              </a:solidFill>
            </a:endParaRPr>
          </a:p>
          <a:p>
            <a:r>
              <a:rPr lang="en-US" sz="2000" dirty="0" smtClean="0"/>
              <a:t>The longest dependence-chain</a:t>
            </a:r>
          </a:p>
          <a:p>
            <a:r>
              <a:rPr lang="en-US" sz="2000" dirty="0" smtClean="0"/>
              <a:t>Example: </a:t>
            </a:r>
            <a:r>
              <a:rPr lang="en-US" sz="2000" i="1" dirty="0" smtClean="0"/>
              <a:t>O</a:t>
            </a:r>
            <a:r>
              <a:rPr lang="en-US" sz="2000" dirty="0" smtClean="0"/>
              <a:t>(</a:t>
            </a:r>
            <a:r>
              <a:rPr lang="en-US" sz="2000" b="1" dirty="0" smtClean="0">
                <a:latin typeface="Courier New" pitchFamily="49" charset="0"/>
                <a:cs typeface="Courier New" pitchFamily="49" charset="0"/>
              </a:rPr>
              <a:t>log</a:t>
            </a:r>
            <a:r>
              <a:rPr lang="en-US" sz="2000" dirty="0" smtClean="0"/>
              <a:t> </a:t>
            </a:r>
            <a:r>
              <a:rPr lang="en-US" sz="2000" i="1" dirty="0" smtClean="0"/>
              <a:t>n</a:t>
            </a:r>
            <a:r>
              <a:rPr lang="en-US" sz="2000" dirty="0" smtClean="0"/>
              <a:t>) for summing an array </a:t>
            </a:r>
          </a:p>
          <a:p>
            <a:pPr lvl="1"/>
            <a:r>
              <a:rPr lang="en-US" sz="2000" dirty="0" smtClean="0"/>
              <a:t>Notice that having &gt; </a:t>
            </a:r>
            <a:r>
              <a:rPr lang="en-US" sz="2000" i="1" dirty="0" smtClean="0"/>
              <a:t>n</a:t>
            </a:r>
            <a:r>
              <a:rPr lang="en-US" sz="2000" dirty="0" smtClean="0"/>
              <a:t>/2 processors is no additional help (a processor adds 2 items, so only n/2 needed)</a:t>
            </a:r>
          </a:p>
          <a:p>
            <a:r>
              <a:rPr lang="en-US" sz="2000" dirty="0" smtClean="0"/>
              <a:t>Also called "critical path length" or "computational depth"</a:t>
            </a:r>
            <a:endParaRPr lang="en-US" sz="20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a:t>
            </a:fld>
            <a:endParaRPr lang="en-US"/>
          </a:p>
        </p:txBody>
      </p:sp>
    </p:spTree>
    <p:extLst>
      <p:ext uri="{BB962C8B-B14F-4D97-AF65-F5344CB8AC3E}">
        <p14:creationId xmlns:p14="http://schemas.microsoft.com/office/powerpoint/2010/main" val="360115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Prefix: The </a:t>
            </a:r>
            <a:r>
              <a:rPr lang="en-US" dirty="0" smtClean="0"/>
              <a:t>Down </a:t>
            </a:r>
            <a:r>
              <a:rPr lang="en-US" dirty="0"/>
              <a:t>Pass</a:t>
            </a:r>
          </a:p>
        </p:txBody>
      </p:sp>
      <p:sp>
        <p:nvSpPr>
          <p:cNvPr id="3" name="Content Placeholder 2"/>
          <p:cNvSpPr>
            <a:spLocks noGrp="1"/>
          </p:cNvSpPr>
          <p:nvPr>
            <p:ph idx="1"/>
          </p:nvPr>
        </p:nvSpPr>
        <p:spPr/>
        <p:txBody>
          <a:bodyPr>
            <a:normAutofit/>
          </a:bodyPr>
          <a:lstStyle/>
          <a:p>
            <a:pPr marL="57150" indent="0">
              <a:buNone/>
            </a:pPr>
            <a:r>
              <a:rPr lang="en-US" sz="2800" dirty="0" smtClean="0"/>
              <a:t>Note that this parallel algorithm does not return any values</a:t>
            </a:r>
          </a:p>
          <a:p>
            <a:r>
              <a:rPr lang="en-US" sz="2800" dirty="0" smtClean="0"/>
              <a:t>Leaves assign to </a:t>
            </a:r>
            <a:r>
              <a:rPr lang="en-US" sz="2800" b="1" dirty="0" smtClean="0">
                <a:latin typeface="Courier New" pitchFamily="49" charset="0"/>
                <a:cs typeface="Courier New" pitchFamily="49" charset="0"/>
              </a:rPr>
              <a:t>output</a:t>
            </a:r>
            <a:r>
              <a:rPr lang="en-US" sz="2800" b="1" dirty="0" smtClean="0">
                <a:latin typeface="+mj-lt"/>
                <a:cs typeface="Courier New" pitchFamily="49" charset="0"/>
              </a:rPr>
              <a:t> </a:t>
            </a:r>
            <a:r>
              <a:rPr lang="en-US" sz="2800" dirty="0" smtClean="0">
                <a:latin typeface="+mj-lt"/>
                <a:cs typeface="Courier New" pitchFamily="49" charset="0"/>
              </a:rPr>
              <a:t>array</a:t>
            </a:r>
          </a:p>
          <a:p>
            <a:r>
              <a:rPr lang="en-US" sz="2800" dirty="0" smtClean="0">
                <a:latin typeface="+mj-lt"/>
                <a:cs typeface="Courier New" pitchFamily="49" charset="0"/>
              </a:rPr>
              <a:t>This is a map, not a reduction</a:t>
            </a:r>
            <a:endParaRPr lang="en-US" sz="900" dirty="0" smtClean="0"/>
          </a:p>
          <a:p>
            <a:pPr marL="0" indent="0">
              <a:buNone/>
            </a:pPr>
            <a:endParaRPr lang="en-US" sz="2400" dirty="0" smtClean="0"/>
          </a:p>
          <a:p>
            <a:pPr marL="0" indent="0">
              <a:buNone/>
            </a:pPr>
            <a:r>
              <a:rPr lang="en-US" sz="2800" dirty="0"/>
              <a:t>Performance Analysis:</a:t>
            </a:r>
          </a:p>
          <a:p>
            <a:r>
              <a:rPr lang="en-US" sz="2400" dirty="0"/>
              <a:t>Work: O(n)</a:t>
            </a:r>
          </a:p>
          <a:p>
            <a:r>
              <a:rPr lang="en-US" sz="2400" dirty="0"/>
              <a:t>Span: O(</a:t>
            </a:r>
            <a:r>
              <a:rPr lang="en-US" sz="2400" b="1" dirty="0">
                <a:latin typeface="Courier New" pitchFamily="49" charset="0"/>
                <a:cs typeface="Courier New" pitchFamily="49" charset="0"/>
              </a:rPr>
              <a:t>log</a:t>
            </a:r>
            <a:r>
              <a:rPr lang="en-US" sz="2400" dirty="0"/>
              <a:t> n)</a:t>
            </a:r>
            <a:endParaRPr lang="en-US" sz="2800" dirty="0"/>
          </a:p>
          <a:p>
            <a:pPr marL="0" indent="0">
              <a:buNone/>
            </a:pPr>
            <a:endParaRPr lang="en-US" sz="28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40</a:t>
            </a:fld>
            <a:endParaRPr lang="en-US"/>
          </a:p>
        </p:txBody>
      </p:sp>
    </p:spTree>
    <p:extLst>
      <p:ext uri="{BB962C8B-B14F-4D97-AF65-F5344CB8AC3E}">
        <p14:creationId xmlns:p14="http://schemas.microsoft.com/office/powerpoint/2010/main" val="1929451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Pass Example</a:t>
            </a:r>
            <a:endParaRPr lang="en-US" dirty="0"/>
          </a:p>
        </p:txBody>
      </p:sp>
      <p:sp>
        <p:nvSpPr>
          <p:cNvPr id="28" name="TextBox 27"/>
          <p:cNvSpPr txBox="1"/>
          <p:nvPr/>
        </p:nvSpPr>
        <p:spPr>
          <a:xfrm>
            <a:off x="381000" y="5410200"/>
            <a:ext cx="954107" cy="400110"/>
          </a:xfrm>
          <a:prstGeom prst="rect">
            <a:avLst/>
          </a:prstGeom>
          <a:noFill/>
        </p:spPr>
        <p:txBody>
          <a:bodyPr wrap="none" rtlCol="0">
            <a:spAutoFit/>
          </a:bodyPr>
          <a:lstStyle/>
          <a:p>
            <a:r>
              <a:rPr lang="en-US" sz="2000" dirty="0" smtClean="0">
                <a:latin typeface="Courier New" pitchFamily="49" charset="0"/>
                <a:cs typeface="Courier New" pitchFamily="49" charset="0"/>
              </a:rPr>
              <a:t>input</a:t>
            </a:r>
          </a:p>
        </p:txBody>
      </p:sp>
      <p:sp>
        <p:nvSpPr>
          <p:cNvPr id="29" name="TextBox 28"/>
          <p:cNvSpPr txBox="1"/>
          <p:nvPr/>
        </p:nvSpPr>
        <p:spPr>
          <a:xfrm>
            <a:off x="263604" y="5943600"/>
            <a:ext cx="1107996" cy="400110"/>
          </a:xfrm>
          <a:prstGeom prst="rect">
            <a:avLst/>
          </a:prstGeom>
          <a:noFill/>
        </p:spPr>
        <p:txBody>
          <a:bodyPr wrap="none" rtlCol="0">
            <a:spAutoFit/>
          </a:bodyPr>
          <a:lstStyle/>
          <a:p>
            <a:r>
              <a:rPr lang="en-US" sz="2000" dirty="0" smtClean="0">
                <a:latin typeface="Courier New" pitchFamily="49" charset="0"/>
                <a:cs typeface="Courier New" pitchFamily="49" charset="0"/>
              </a:rPr>
              <a:t>output</a:t>
            </a:r>
          </a:p>
        </p:txBody>
      </p:sp>
      <p:sp>
        <p:nvSpPr>
          <p:cNvPr id="31" name="Rectangle 5"/>
          <p:cNvSpPr>
            <a:spLocks noChangeArrowheads="1"/>
          </p:cNvSpPr>
          <p:nvPr>
            <p:custDataLst>
              <p:tags r:id="rId1"/>
            </p:custDataLst>
          </p:nvPr>
        </p:nvSpPr>
        <p:spPr bwMode="auto">
          <a:xfrm>
            <a:off x="15240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6</a:t>
            </a:r>
            <a:endParaRPr lang="en-US" sz="2000" dirty="0">
              <a:latin typeface="Arial" pitchFamily="34" charset="0"/>
              <a:cs typeface="Arial" pitchFamily="34" charset="0"/>
            </a:endParaRPr>
          </a:p>
        </p:txBody>
      </p:sp>
      <p:sp>
        <p:nvSpPr>
          <p:cNvPr id="39" name="Rectangle 5"/>
          <p:cNvSpPr>
            <a:spLocks noChangeArrowheads="1"/>
          </p:cNvSpPr>
          <p:nvPr>
            <p:custDataLst>
              <p:tags r:id="rId2"/>
            </p:custDataLst>
          </p:nvPr>
        </p:nvSpPr>
        <p:spPr bwMode="auto">
          <a:xfrm>
            <a:off x="24384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4</a:t>
            </a:r>
            <a:endParaRPr lang="en-US" sz="2000" dirty="0">
              <a:latin typeface="Arial" pitchFamily="34" charset="0"/>
              <a:cs typeface="Arial" pitchFamily="34" charset="0"/>
            </a:endParaRPr>
          </a:p>
        </p:txBody>
      </p:sp>
      <p:sp>
        <p:nvSpPr>
          <p:cNvPr id="40" name="Rectangle 5"/>
          <p:cNvSpPr>
            <a:spLocks noChangeArrowheads="1"/>
          </p:cNvSpPr>
          <p:nvPr>
            <p:custDataLst>
              <p:tags r:id="rId3"/>
            </p:custDataLst>
          </p:nvPr>
        </p:nvSpPr>
        <p:spPr bwMode="auto">
          <a:xfrm>
            <a:off x="33528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16</a:t>
            </a:r>
            <a:endParaRPr lang="en-US" sz="2000" dirty="0">
              <a:latin typeface="Arial" pitchFamily="34" charset="0"/>
              <a:cs typeface="Arial" pitchFamily="34" charset="0"/>
            </a:endParaRPr>
          </a:p>
        </p:txBody>
      </p:sp>
      <p:sp>
        <p:nvSpPr>
          <p:cNvPr id="41" name="Rectangle 5"/>
          <p:cNvSpPr>
            <a:spLocks noChangeArrowheads="1"/>
          </p:cNvSpPr>
          <p:nvPr>
            <p:custDataLst>
              <p:tags r:id="rId4"/>
            </p:custDataLst>
          </p:nvPr>
        </p:nvSpPr>
        <p:spPr bwMode="auto">
          <a:xfrm>
            <a:off x="42672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10</a:t>
            </a:r>
            <a:endParaRPr lang="en-US" sz="2000" dirty="0">
              <a:latin typeface="Arial" pitchFamily="34" charset="0"/>
              <a:cs typeface="Arial" pitchFamily="34" charset="0"/>
            </a:endParaRPr>
          </a:p>
        </p:txBody>
      </p:sp>
      <p:sp>
        <p:nvSpPr>
          <p:cNvPr id="42" name="Rectangle 5"/>
          <p:cNvSpPr>
            <a:spLocks noChangeArrowheads="1"/>
          </p:cNvSpPr>
          <p:nvPr>
            <p:custDataLst>
              <p:tags r:id="rId5"/>
            </p:custDataLst>
          </p:nvPr>
        </p:nvSpPr>
        <p:spPr bwMode="auto">
          <a:xfrm>
            <a:off x="51816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16</a:t>
            </a:r>
            <a:endParaRPr lang="en-US" sz="2000" dirty="0">
              <a:latin typeface="Arial" pitchFamily="34" charset="0"/>
              <a:cs typeface="Arial" pitchFamily="34" charset="0"/>
            </a:endParaRPr>
          </a:p>
        </p:txBody>
      </p:sp>
      <p:sp>
        <p:nvSpPr>
          <p:cNvPr id="43" name="Rectangle 5"/>
          <p:cNvSpPr>
            <a:spLocks noChangeArrowheads="1"/>
          </p:cNvSpPr>
          <p:nvPr>
            <p:custDataLst>
              <p:tags r:id="rId6"/>
            </p:custDataLst>
          </p:nvPr>
        </p:nvSpPr>
        <p:spPr bwMode="auto">
          <a:xfrm>
            <a:off x="60960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14</a:t>
            </a:r>
            <a:endParaRPr lang="en-US" sz="2000" dirty="0">
              <a:latin typeface="Arial" pitchFamily="34" charset="0"/>
              <a:cs typeface="Arial" pitchFamily="34" charset="0"/>
            </a:endParaRPr>
          </a:p>
        </p:txBody>
      </p:sp>
      <p:sp>
        <p:nvSpPr>
          <p:cNvPr id="44" name="Rectangle 5"/>
          <p:cNvSpPr>
            <a:spLocks noChangeArrowheads="1"/>
          </p:cNvSpPr>
          <p:nvPr>
            <p:custDataLst>
              <p:tags r:id="rId7"/>
            </p:custDataLst>
          </p:nvPr>
        </p:nvSpPr>
        <p:spPr bwMode="auto">
          <a:xfrm>
            <a:off x="70104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2</a:t>
            </a:r>
            <a:endParaRPr lang="en-US" sz="2000" dirty="0">
              <a:latin typeface="Arial" pitchFamily="34" charset="0"/>
              <a:cs typeface="Arial" pitchFamily="34" charset="0"/>
            </a:endParaRPr>
          </a:p>
        </p:txBody>
      </p:sp>
      <p:sp>
        <p:nvSpPr>
          <p:cNvPr id="45" name="Rectangle 5"/>
          <p:cNvSpPr>
            <a:spLocks noChangeArrowheads="1"/>
          </p:cNvSpPr>
          <p:nvPr>
            <p:custDataLst>
              <p:tags r:id="rId8"/>
            </p:custDataLst>
          </p:nvPr>
        </p:nvSpPr>
        <p:spPr bwMode="auto">
          <a:xfrm>
            <a:off x="7924800" y="54102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a:latin typeface="Arial" pitchFamily="34" charset="0"/>
                <a:cs typeface="Arial" pitchFamily="34" charset="0"/>
              </a:rPr>
              <a:t>8</a:t>
            </a:r>
          </a:p>
        </p:txBody>
      </p:sp>
      <p:sp>
        <p:nvSpPr>
          <p:cNvPr id="46" name="Rectangle 5"/>
          <p:cNvSpPr>
            <a:spLocks noChangeArrowheads="1"/>
          </p:cNvSpPr>
          <p:nvPr>
            <p:custDataLst>
              <p:tags r:id="rId9"/>
            </p:custDataLst>
          </p:nvPr>
        </p:nvSpPr>
        <p:spPr bwMode="auto">
          <a:xfrm>
            <a:off x="15240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6</a:t>
            </a:r>
            <a:endParaRPr lang="en-US" sz="2000" dirty="0">
              <a:latin typeface="Arial" pitchFamily="34" charset="0"/>
              <a:cs typeface="Arial" pitchFamily="34" charset="0"/>
            </a:endParaRPr>
          </a:p>
        </p:txBody>
      </p:sp>
      <p:sp>
        <p:nvSpPr>
          <p:cNvPr id="47" name="Rectangle 5"/>
          <p:cNvSpPr>
            <a:spLocks noChangeArrowheads="1"/>
          </p:cNvSpPr>
          <p:nvPr>
            <p:custDataLst>
              <p:tags r:id="rId10"/>
            </p:custDataLst>
          </p:nvPr>
        </p:nvSpPr>
        <p:spPr bwMode="auto">
          <a:xfrm>
            <a:off x="24384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10</a:t>
            </a:r>
            <a:endParaRPr lang="en-US" sz="2000" dirty="0">
              <a:latin typeface="Arial" pitchFamily="34" charset="0"/>
              <a:cs typeface="Arial" pitchFamily="34" charset="0"/>
            </a:endParaRPr>
          </a:p>
        </p:txBody>
      </p:sp>
      <p:sp>
        <p:nvSpPr>
          <p:cNvPr id="48" name="Rectangle 5"/>
          <p:cNvSpPr>
            <a:spLocks noChangeArrowheads="1"/>
          </p:cNvSpPr>
          <p:nvPr>
            <p:custDataLst>
              <p:tags r:id="rId11"/>
            </p:custDataLst>
          </p:nvPr>
        </p:nvSpPr>
        <p:spPr bwMode="auto">
          <a:xfrm>
            <a:off x="33528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26</a:t>
            </a:r>
            <a:endParaRPr lang="en-US" sz="2000" dirty="0">
              <a:latin typeface="Arial" pitchFamily="34" charset="0"/>
              <a:cs typeface="Arial" pitchFamily="34" charset="0"/>
            </a:endParaRPr>
          </a:p>
        </p:txBody>
      </p:sp>
      <p:sp>
        <p:nvSpPr>
          <p:cNvPr id="49" name="Rectangle 5"/>
          <p:cNvSpPr>
            <a:spLocks noChangeArrowheads="1"/>
          </p:cNvSpPr>
          <p:nvPr>
            <p:custDataLst>
              <p:tags r:id="rId12"/>
            </p:custDataLst>
          </p:nvPr>
        </p:nvSpPr>
        <p:spPr bwMode="auto">
          <a:xfrm>
            <a:off x="42672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36</a:t>
            </a:r>
            <a:endParaRPr lang="en-US" sz="2000" dirty="0">
              <a:latin typeface="Arial" pitchFamily="34" charset="0"/>
              <a:cs typeface="Arial" pitchFamily="34" charset="0"/>
            </a:endParaRPr>
          </a:p>
        </p:txBody>
      </p:sp>
      <p:sp>
        <p:nvSpPr>
          <p:cNvPr id="50" name="Rectangle 5"/>
          <p:cNvSpPr>
            <a:spLocks noChangeArrowheads="1"/>
          </p:cNvSpPr>
          <p:nvPr>
            <p:custDataLst>
              <p:tags r:id="rId13"/>
            </p:custDataLst>
          </p:nvPr>
        </p:nvSpPr>
        <p:spPr bwMode="auto">
          <a:xfrm>
            <a:off x="51816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52</a:t>
            </a:r>
            <a:endParaRPr lang="en-US" sz="2000" dirty="0">
              <a:latin typeface="Arial" pitchFamily="34" charset="0"/>
              <a:cs typeface="Arial" pitchFamily="34" charset="0"/>
            </a:endParaRPr>
          </a:p>
        </p:txBody>
      </p:sp>
      <p:sp>
        <p:nvSpPr>
          <p:cNvPr id="51" name="Rectangle 5"/>
          <p:cNvSpPr>
            <a:spLocks noChangeArrowheads="1"/>
          </p:cNvSpPr>
          <p:nvPr>
            <p:custDataLst>
              <p:tags r:id="rId14"/>
            </p:custDataLst>
          </p:nvPr>
        </p:nvSpPr>
        <p:spPr bwMode="auto">
          <a:xfrm>
            <a:off x="60960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66</a:t>
            </a:r>
            <a:endParaRPr lang="en-US" sz="2000" dirty="0">
              <a:latin typeface="Arial" pitchFamily="34" charset="0"/>
              <a:cs typeface="Arial" pitchFamily="34" charset="0"/>
            </a:endParaRPr>
          </a:p>
        </p:txBody>
      </p:sp>
      <p:sp>
        <p:nvSpPr>
          <p:cNvPr id="52" name="Rectangle 5"/>
          <p:cNvSpPr>
            <a:spLocks noChangeArrowheads="1"/>
          </p:cNvSpPr>
          <p:nvPr>
            <p:custDataLst>
              <p:tags r:id="rId15"/>
            </p:custDataLst>
          </p:nvPr>
        </p:nvSpPr>
        <p:spPr bwMode="auto">
          <a:xfrm>
            <a:off x="70104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68</a:t>
            </a:r>
            <a:endParaRPr lang="en-US" sz="2000" dirty="0">
              <a:latin typeface="Arial" pitchFamily="34" charset="0"/>
              <a:cs typeface="Arial" pitchFamily="34" charset="0"/>
            </a:endParaRPr>
          </a:p>
        </p:txBody>
      </p:sp>
      <p:sp>
        <p:nvSpPr>
          <p:cNvPr id="53" name="Rectangle 5"/>
          <p:cNvSpPr>
            <a:spLocks noChangeArrowheads="1"/>
          </p:cNvSpPr>
          <p:nvPr>
            <p:custDataLst>
              <p:tags r:id="rId16"/>
            </p:custDataLst>
          </p:nvPr>
        </p:nvSpPr>
        <p:spPr bwMode="auto">
          <a:xfrm>
            <a:off x="7924800" y="5943600"/>
            <a:ext cx="914400" cy="3810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2000" dirty="0" smtClean="0">
                <a:latin typeface="Arial" pitchFamily="34" charset="0"/>
                <a:cs typeface="Arial" pitchFamily="34" charset="0"/>
              </a:rPr>
              <a:t> 76</a:t>
            </a:r>
            <a:endParaRPr lang="en-US" sz="2000" dirty="0">
              <a:latin typeface="Arial" pitchFamily="34" charset="0"/>
              <a:cs typeface="Arial" pitchFamily="34" charset="0"/>
            </a:endParaRPr>
          </a:p>
        </p:txBody>
      </p:sp>
      <p:sp>
        <p:nvSpPr>
          <p:cNvPr id="54" name="Rectangle 53"/>
          <p:cNvSpPr/>
          <p:nvPr/>
        </p:nvSpPr>
        <p:spPr bwMode="auto">
          <a:xfrm>
            <a:off x="4390870" y="74201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6" name="Rectangle 55"/>
          <p:cNvSpPr/>
          <p:nvPr/>
        </p:nvSpPr>
        <p:spPr bwMode="auto">
          <a:xfrm>
            <a:off x="2514600" y="16764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0,4</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56"/>
          <p:cNvSpPr/>
          <p:nvPr/>
        </p:nvSpPr>
        <p:spPr bwMode="auto">
          <a:xfrm>
            <a:off x="6248400" y="16764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4,8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57"/>
          <p:cNvSpPr/>
          <p:nvPr/>
        </p:nvSpPr>
        <p:spPr bwMode="auto">
          <a:xfrm>
            <a:off x="70866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6,8</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 name="Rectangle 58"/>
          <p:cNvSpPr/>
          <p:nvPr/>
        </p:nvSpPr>
        <p:spPr bwMode="auto">
          <a:xfrm>
            <a:off x="53340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4,6</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59"/>
          <p:cNvSpPr/>
          <p:nvPr/>
        </p:nvSpPr>
        <p:spPr bwMode="auto">
          <a:xfrm>
            <a:off x="34290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2,4</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60"/>
          <p:cNvSpPr/>
          <p:nvPr/>
        </p:nvSpPr>
        <p:spPr bwMode="auto">
          <a:xfrm>
            <a:off x="1600200" y="2971800"/>
            <a:ext cx="1600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range	 0,2</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sum</a:t>
            </a:r>
          </a:p>
          <a:p>
            <a:pPr marL="0" marR="0" indent="0" algn="l" defTabSz="914400" rtl="0" eaLnBrk="1" fontAlgn="base" latinLnBrk="0" hangingPunct="1">
              <a:lnSpc>
                <a:spcPct val="100000"/>
              </a:lnSpc>
              <a:spcBef>
                <a:spcPct val="0"/>
              </a:spcBef>
              <a:spcAft>
                <a:spcPct val="0"/>
              </a:spcAft>
              <a:buClrTx/>
              <a:buSzTx/>
              <a:buFontTx/>
              <a:buNone/>
              <a:tabLst/>
            </a:pPr>
            <a:r>
              <a:rPr lang="en-US" sz="1800" b="1" dirty="0" err="1" smtClean="0">
                <a:latin typeface="Arial" pitchFamily="34" charset="0"/>
                <a:cs typeface="Arial" pitchFamily="34" charset="0"/>
              </a:rPr>
              <a:t>fromleft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4" name="Rectangle 63"/>
          <p:cNvSpPr/>
          <p:nvPr/>
        </p:nvSpPr>
        <p:spPr bwMode="auto">
          <a:xfrm>
            <a:off x="15240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0,1</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5" name="Rectangle 64"/>
          <p:cNvSpPr/>
          <p:nvPr/>
        </p:nvSpPr>
        <p:spPr bwMode="auto">
          <a:xfrm>
            <a:off x="24384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1,2</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6" name="Rectangle 65"/>
          <p:cNvSpPr/>
          <p:nvPr/>
        </p:nvSpPr>
        <p:spPr bwMode="auto">
          <a:xfrm>
            <a:off x="33528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2,3</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7" name="Rectangle 66"/>
          <p:cNvSpPr/>
          <p:nvPr/>
        </p:nvSpPr>
        <p:spPr bwMode="auto">
          <a:xfrm>
            <a:off x="42672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3,4</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8" name="Rectangle 67"/>
          <p:cNvSpPr/>
          <p:nvPr/>
        </p:nvSpPr>
        <p:spPr bwMode="auto">
          <a:xfrm>
            <a:off x="51816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4,5</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69" name="Rectangle 68"/>
          <p:cNvSpPr/>
          <p:nvPr/>
        </p:nvSpPr>
        <p:spPr bwMode="auto">
          <a:xfrm>
            <a:off x="60960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5,6</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70" name="Rectangle 69"/>
          <p:cNvSpPr/>
          <p:nvPr/>
        </p:nvSpPr>
        <p:spPr bwMode="auto">
          <a:xfrm>
            <a:off x="70104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6,7</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sp>
        <p:nvSpPr>
          <p:cNvPr id="71" name="Rectangle 70"/>
          <p:cNvSpPr/>
          <p:nvPr/>
        </p:nvSpPr>
        <p:spPr bwMode="auto">
          <a:xfrm>
            <a:off x="7924800" y="4343400"/>
            <a:ext cx="838200" cy="9144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a:t>
            </a:r>
            <a:r>
              <a:rPr kumimoji="0" lang="en-US" sz="1800" b="1" i="0" u="none" strike="noStrike" cap="none" normalizeH="0" dirty="0" smtClean="0">
                <a:ln>
                  <a:noFill/>
                </a:ln>
                <a:solidFill>
                  <a:schemeClr val="tx1"/>
                </a:solidFill>
                <a:effectLst/>
                <a:latin typeface="Arial" pitchFamily="34" charset="0"/>
                <a:cs typeface="Arial" pitchFamily="34" charset="0"/>
              </a:rPr>
              <a:t>   7.8</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p>
            <a:pPr marL="0" marR="0" indent="0" algn="l" defTabSz="914400" rtl="0" eaLnBrk="1" fontAlgn="base" latinLnBrk="0" hangingPunct="1">
              <a:lnSpc>
                <a:spcPct val="100000"/>
              </a:lnSpc>
              <a:spcBef>
                <a:spcPct val="0"/>
              </a:spcBef>
              <a:spcAft>
                <a:spcPct val="0"/>
              </a:spcAft>
              <a:buClrTx/>
              <a:buSzTx/>
              <a:buFontTx/>
              <a:buNone/>
              <a:tabLst/>
            </a:pPr>
            <a:r>
              <a:rPr lang="en-US" sz="1800" b="1" dirty="0" smtClean="0">
                <a:latin typeface="Arial" pitchFamily="34" charset="0"/>
                <a:cs typeface="Arial" pitchFamily="34" charset="0"/>
              </a:rPr>
              <a:t>s  </a:t>
            </a:r>
          </a:p>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a:t>
            </a:r>
          </a:p>
        </p:txBody>
      </p:sp>
      <p:cxnSp>
        <p:nvCxnSpPr>
          <p:cNvPr id="73" name="Straight Arrow Connector 72"/>
          <p:cNvCxnSpPr>
            <a:stCxn id="54" idx="1"/>
            <a:endCxn id="56" idx="0"/>
          </p:cNvCxnSpPr>
          <p:nvPr/>
        </p:nvCxnSpPr>
        <p:spPr bwMode="auto">
          <a:xfrm flipH="1">
            <a:off x="3314700" y="1199210"/>
            <a:ext cx="1076170" cy="47719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5" name="Straight Arrow Connector 74"/>
          <p:cNvCxnSpPr>
            <a:stCxn id="54" idx="3"/>
            <a:endCxn id="57" idx="0"/>
          </p:cNvCxnSpPr>
          <p:nvPr/>
        </p:nvCxnSpPr>
        <p:spPr bwMode="auto">
          <a:xfrm>
            <a:off x="5991070" y="1199210"/>
            <a:ext cx="1057430" cy="47719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78" name="Straight Arrow Connector 77"/>
          <p:cNvCxnSpPr>
            <a:endCxn id="61" idx="0"/>
          </p:cNvCxnSpPr>
          <p:nvPr/>
        </p:nvCxnSpPr>
        <p:spPr bwMode="auto">
          <a:xfrm rot="10800000" flipV="1">
            <a:off x="2400300" y="2590800"/>
            <a:ext cx="800100" cy="3810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3" name="Straight Arrow Connector 82"/>
          <p:cNvCxnSpPr>
            <a:stCxn id="56" idx="2"/>
            <a:endCxn id="60" idx="0"/>
          </p:cNvCxnSpPr>
          <p:nvPr/>
        </p:nvCxnSpPr>
        <p:spPr bwMode="auto">
          <a:xfrm rot="16200000" flipH="1">
            <a:off x="3581400" y="2324100"/>
            <a:ext cx="381000" cy="9144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6" name="Straight Arrow Connector 85"/>
          <p:cNvCxnSpPr/>
          <p:nvPr/>
        </p:nvCxnSpPr>
        <p:spPr bwMode="auto">
          <a:xfrm rot="10800000" flipV="1">
            <a:off x="6172200" y="2590801"/>
            <a:ext cx="800100" cy="3810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7" name="Straight Arrow Connector 86"/>
          <p:cNvCxnSpPr/>
          <p:nvPr/>
        </p:nvCxnSpPr>
        <p:spPr bwMode="auto">
          <a:xfrm rot="16200000" flipH="1">
            <a:off x="7353300" y="2324101"/>
            <a:ext cx="381000" cy="9144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88" name="Straight Arrow Connector 87"/>
          <p:cNvCxnSpPr>
            <a:stCxn id="61" idx="2"/>
            <a:endCxn id="64" idx="0"/>
          </p:cNvCxnSpPr>
          <p:nvPr/>
        </p:nvCxnSpPr>
        <p:spPr bwMode="auto">
          <a:xfrm rot="5400000">
            <a:off x="19431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1" name="Straight Arrow Connector 90"/>
          <p:cNvCxnSpPr>
            <a:stCxn id="61" idx="2"/>
            <a:endCxn id="65" idx="0"/>
          </p:cNvCxnSpPr>
          <p:nvPr/>
        </p:nvCxnSpPr>
        <p:spPr bwMode="auto">
          <a:xfrm rot="16200000" flipH="1">
            <a:off x="24003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4" name="Straight Arrow Connector 93"/>
          <p:cNvCxnSpPr/>
          <p:nvPr/>
        </p:nvCxnSpPr>
        <p:spPr bwMode="auto">
          <a:xfrm rot="5400000">
            <a:off x="38100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5" name="Straight Arrow Connector 94"/>
          <p:cNvCxnSpPr/>
          <p:nvPr/>
        </p:nvCxnSpPr>
        <p:spPr bwMode="auto">
          <a:xfrm rot="16200000" flipH="1">
            <a:off x="42672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6" name="Straight Arrow Connector 95"/>
          <p:cNvCxnSpPr/>
          <p:nvPr/>
        </p:nvCxnSpPr>
        <p:spPr bwMode="auto">
          <a:xfrm rot="5400000">
            <a:off x="56388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7" name="Straight Arrow Connector 96"/>
          <p:cNvCxnSpPr/>
          <p:nvPr/>
        </p:nvCxnSpPr>
        <p:spPr bwMode="auto">
          <a:xfrm rot="16200000" flipH="1">
            <a:off x="6096000" y="3886201"/>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8" name="Straight Arrow Connector 97"/>
          <p:cNvCxnSpPr/>
          <p:nvPr/>
        </p:nvCxnSpPr>
        <p:spPr bwMode="auto">
          <a:xfrm rot="5400000">
            <a:off x="73914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99" name="Straight Arrow Connector 98"/>
          <p:cNvCxnSpPr/>
          <p:nvPr/>
        </p:nvCxnSpPr>
        <p:spPr bwMode="auto">
          <a:xfrm rot="16200000" flipH="1">
            <a:off x="7848600" y="3886200"/>
            <a:ext cx="457200" cy="457200"/>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100" name="TextBox 99"/>
          <p:cNvSpPr txBox="1"/>
          <p:nvPr/>
        </p:nvSpPr>
        <p:spPr>
          <a:xfrm>
            <a:off x="1905000"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6</a:t>
            </a:r>
          </a:p>
        </p:txBody>
      </p:sp>
      <p:sp>
        <p:nvSpPr>
          <p:cNvPr id="101" name="TextBox 100"/>
          <p:cNvSpPr txBox="1"/>
          <p:nvPr/>
        </p:nvSpPr>
        <p:spPr>
          <a:xfrm>
            <a:off x="2819400"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4</a:t>
            </a:r>
          </a:p>
        </p:txBody>
      </p:sp>
      <p:sp>
        <p:nvSpPr>
          <p:cNvPr id="102" name="TextBox 101"/>
          <p:cNvSpPr txBox="1"/>
          <p:nvPr/>
        </p:nvSpPr>
        <p:spPr>
          <a:xfrm>
            <a:off x="36576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16</a:t>
            </a:r>
          </a:p>
        </p:txBody>
      </p:sp>
      <p:sp>
        <p:nvSpPr>
          <p:cNvPr id="103" name="TextBox 102"/>
          <p:cNvSpPr txBox="1"/>
          <p:nvPr/>
        </p:nvSpPr>
        <p:spPr>
          <a:xfrm>
            <a:off x="45720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04" name="TextBox 103"/>
          <p:cNvSpPr txBox="1"/>
          <p:nvPr/>
        </p:nvSpPr>
        <p:spPr>
          <a:xfrm>
            <a:off x="5486400"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16</a:t>
            </a:r>
          </a:p>
        </p:txBody>
      </p:sp>
      <p:sp>
        <p:nvSpPr>
          <p:cNvPr id="105" name="TextBox 104"/>
          <p:cNvSpPr txBox="1"/>
          <p:nvPr/>
        </p:nvSpPr>
        <p:spPr>
          <a:xfrm>
            <a:off x="6416854" y="46482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14</a:t>
            </a:r>
          </a:p>
        </p:txBody>
      </p:sp>
      <p:sp>
        <p:nvSpPr>
          <p:cNvPr id="106" name="TextBox 105"/>
          <p:cNvSpPr txBox="1"/>
          <p:nvPr/>
        </p:nvSpPr>
        <p:spPr>
          <a:xfrm>
            <a:off x="7383294"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2</a:t>
            </a:r>
          </a:p>
        </p:txBody>
      </p:sp>
      <p:sp>
        <p:nvSpPr>
          <p:cNvPr id="107" name="TextBox 106"/>
          <p:cNvSpPr txBox="1"/>
          <p:nvPr/>
        </p:nvSpPr>
        <p:spPr>
          <a:xfrm>
            <a:off x="8297694" y="4648200"/>
            <a:ext cx="312906" cy="369332"/>
          </a:xfrm>
          <a:prstGeom prst="rect">
            <a:avLst/>
          </a:prstGeom>
          <a:noFill/>
        </p:spPr>
        <p:txBody>
          <a:bodyPr wrap="none" rtlCol="0">
            <a:spAutoFit/>
          </a:bodyPr>
          <a:lstStyle/>
          <a:p>
            <a:r>
              <a:rPr lang="en-US" sz="1800" b="1" dirty="0" smtClean="0">
                <a:latin typeface="Arial" pitchFamily="34" charset="0"/>
                <a:cs typeface="Arial" pitchFamily="34" charset="0"/>
              </a:rPr>
              <a:t>8</a:t>
            </a:r>
          </a:p>
        </p:txBody>
      </p:sp>
      <p:sp>
        <p:nvSpPr>
          <p:cNvPr id="109" name="TextBox 108"/>
          <p:cNvSpPr txBox="1"/>
          <p:nvPr/>
        </p:nvSpPr>
        <p:spPr>
          <a:xfrm>
            <a:off x="25908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10" name="TextBox 109"/>
          <p:cNvSpPr txBox="1"/>
          <p:nvPr/>
        </p:nvSpPr>
        <p:spPr>
          <a:xfrm>
            <a:off x="44196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26</a:t>
            </a:r>
          </a:p>
        </p:txBody>
      </p:sp>
      <p:sp>
        <p:nvSpPr>
          <p:cNvPr id="111" name="TextBox 110"/>
          <p:cNvSpPr txBox="1"/>
          <p:nvPr/>
        </p:nvSpPr>
        <p:spPr>
          <a:xfrm>
            <a:off x="6324600"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30</a:t>
            </a:r>
          </a:p>
        </p:txBody>
      </p:sp>
      <p:sp>
        <p:nvSpPr>
          <p:cNvPr id="112" name="TextBox 111"/>
          <p:cNvSpPr txBox="1"/>
          <p:nvPr/>
        </p:nvSpPr>
        <p:spPr>
          <a:xfrm>
            <a:off x="8093254" y="32004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10</a:t>
            </a:r>
          </a:p>
        </p:txBody>
      </p:sp>
      <p:sp>
        <p:nvSpPr>
          <p:cNvPr id="113" name="TextBox 112"/>
          <p:cNvSpPr txBox="1"/>
          <p:nvPr/>
        </p:nvSpPr>
        <p:spPr>
          <a:xfrm>
            <a:off x="3521254" y="1916668"/>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36</a:t>
            </a:r>
          </a:p>
        </p:txBody>
      </p:sp>
      <p:sp>
        <p:nvSpPr>
          <p:cNvPr id="114" name="TextBox 113"/>
          <p:cNvSpPr txBox="1"/>
          <p:nvPr/>
        </p:nvSpPr>
        <p:spPr>
          <a:xfrm>
            <a:off x="7239000" y="190500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40</a:t>
            </a:r>
          </a:p>
        </p:txBody>
      </p:sp>
      <p:sp>
        <p:nvSpPr>
          <p:cNvPr id="115" name="TextBox 114"/>
          <p:cNvSpPr txBox="1"/>
          <p:nvPr/>
        </p:nvSpPr>
        <p:spPr>
          <a:xfrm>
            <a:off x="5473724" y="970610"/>
            <a:ext cx="441146" cy="369332"/>
          </a:xfrm>
          <a:prstGeom prst="rect">
            <a:avLst/>
          </a:prstGeom>
          <a:noFill/>
        </p:spPr>
        <p:txBody>
          <a:bodyPr wrap="none" rtlCol="0">
            <a:spAutoFit/>
          </a:bodyPr>
          <a:lstStyle/>
          <a:p>
            <a:r>
              <a:rPr lang="en-US" sz="1800" b="1" dirty="0" smtClean="0">
                <a:latin typeface="Arial" pitchFamily="34" charset="0"/>
                <a:cs typeface="Arial" pitchFamily="34" charset="0"/>
              </a:rPr>
              <a:t>76</a:t>
            </a:r>
          </a:p>
        </p:txBody>
      </p:sp>
      <p:sp>
        <p:nvSpPr>
          <p:cNvPr id="74" name="TextBox 73"/>
          <p:cNvSpPr txBox="1"/>
          <p:nvPr/>
        </p:nvSpPr>
        <p:spPr>
          <a:xfrm>
            <a:off x="5533870" y="1275410"/>
            <a:ext cx="312906" cy="369332"/>
          </a:xfrm>
          <a:prstGeom prst="rect">
            <a:avLst/>
          </a:prstGeom>
          <a:noFill/>
        </p:spPr>
        <p:txBody>
          <a:bodyPr wrap="none" rtlCol="0">
            <a:spAutoFit/>
          </a:bodyPr>
          <a:lstStyle/>
          <a:p>
            <a:r>
              <a:rPr lang="en-US" sz="1800" b="1" dirty="0" smtClean="0">
                <a:solidFill>
                  <a:srgbClr val="7030A0"/>
                </a:solidFill>
                <a:latin typeface="Arial" pitchFamily="34" charset="0"/>
                <a:cs typeface="Arial" pitchFamily="34" charset="0"/>
              </a:rPr>
              <a:t>0</a:t>
            </a:r>
          </a:p>
        </p:txBody>
      </p:sp>
      <p:sp>
        <p:nvSpPr>
          <p:cNvPr id="76" name="TextBox 75"/>
          <p:cNvSpPr txBox="1"/>
          <p:nvPr/>
        </p:nvSpPr>
        <p:spPr>
          <a:xfrm>
            <a:off x="3581400" y="2221468"/>
            <a:ext cx="31290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0</a:t>
            </a:r>
          </a:p>
        </p:txBody>
      </p:sp>
      <p:sp>
        <p:nvSpPr>
          <p:cNvPr id="77" name="TextBox 76"/>
          <p:cNvSpPr txBox="1"/>
          <p:nvPr/>
        </p:nvSpPr>
        <p:spPr>
          <a:xfrm>
            <a:off x="2667000" y="3505200"/>
            <a:ext cx="31290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0</a:t>
            </a:r>
          </a:p>
        </p:txBody>
      </p:sp>
      <p:sp>
        <p:nvSpPr>
          <p:cNvPr id="79" name="TextBox 78"/>
          <p:cNvSpPr txBox="1"/>
          <p:nvPr/>
        </p:nvSpPr>
        <p:spPr>
          <a:xfrm>
            <a:off x="1905000" y="4888468"/>
            <a:ext cx="31290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0</a:t>
            </a:r>
          </a:p>
        </p:txBody>
      </p:sp>
      <p:sp>
        <p:nvSpPr>
          <p:cNvPr id="80" name="TextBox 79"/>
          <p:cNvSpPr txBox="1"/>
          <p:nvPr/>
        </p:nvSpPr>
        <p:spPr>
          <a:xfrm>
            <a:off x="6324600" y="3516868"/>
            <a:ext cx="44114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36</a:t>
            </a:r>
          </a:p>
        </p:txBody>
      </p:sp>
      <p:sp>
        <p:nvSpPr>
          <p:cNvPr id="81" name="TextBox 80"/>
          <p:cNvSpPr txBox="1"/>
          <p:nvPr/>
        </p:nvSpPr>
        <p:spPr>
          <a:xfrm>
            <a:off x="3657600" y="4888468"/>
            <a:ext cx="44114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10</a:t>
            </a:r>
          </a:p>
        </p:txBody>
      </p:sp>
      <p:sp>
        <p:nvSpPr>
          <p:cNvPr id="82" name="TextBox 81"/>
          <p:cNvSpPr txBox="1"/>
          <p:nvPr/>
        </p:nvSpPr>
        <p:spPr>
          <a:xfrm>
            <a:off x="5502454" y="4876800"/>
            <a:ext cx="44114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36</a:t>
            </a:r>
          </a:p>
        </p:txBody>
      </p:sp>
      <p:sp>
        <p:nvSpPr>
          <p:cNvPr id="84" name="TextBox 83"/>
          <p:cNvSpPr txBox="1"/>
          <p:nvPr/>
        </p:nvSpPr>
        <p:spPr>
          <a:xfrm>
            <a:off x="7315200" y="4876800"/>
            <a:ext cx="441146" cy="369332"/>
          </a:xfrm>
          <a:prstGeom prst="rect">
            <a:avLst/>
          </a:prstGeom>
          <a:noFill/>
        </p:spPr>
        <p:txBody>
          <a:bodyPr wrap="none" rtlCol="0">
            <a:spAutoFit/>
          </a:bodyPr>
          <a:lstStyle/>
          <a:p>
            <a:r>
              <a:rPr lang="en-US" sz="1800" b="1" dirty="0" smtClean="0">
                <a:solidFill>
                  <a:schemeClr val="accent2"/>
                </a:solidFill>
                <a:latin typeface="Arial" pitchFamily="34" charset="0"/>
                <a:cs typeface="Arial" pitchFamily="34" charset="0"/>
              </a:rPr>
              <a:t>66</a:t>
            </a:r>
          </a:p>
        </p:txBody>
      </p:sp>
      <p:sp>
        <p:nvSpPr>
          <p:cNvPr id="85" name="TextBox 84"/>
          <p:cNvSpPr txBox="1"/>
          <p:nvPr/>
        </p:nvSpPr>
        <p:spPr>
          <a:xfrm>
            <a:off x="2819400" y="4876800"/>
            <a:ext cx="31290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6</a:t>
            </a:r>
          </a:p>
        </p:txBody>
      </p:sp>
      <p:sp>
        <p:nvSpPr>
          <p:cNvPr id="89" name="TextBox 88"/>
          <p:cNvSpPr txBox="1"/>
          <p:nvPr/>
        </p:nvSpPr>
        <p:spPr>
          <a:xfrm>
            <a:off x="4572000" y="4876800"/>
            <a:ext cx="457200" cy="369332"/>
          </a:xfrm>
          <a:prstGeom prst="rect">
            <a:avLst/>
          </a:prstGeom>
          <a:noFill/>
        </p:spPr>
        <p:txBody>
          <a:bodyPr wrap="square" rtlCol="0">
            <a:spAutoFit/>
          </a:bodyPr>
          <a:lstStyle/>
          <a:p>
            <a:r>
              <a:rPr lang="en-US" sz="1800" b="1" dirty="0" smtClean="0">
                <a:solidFill>
                  <a:srgbClr val="FF0000"/>
                </a:solidFill>
                <a:latin typeface="Arial" pitchFamily="34" charset="0"/>
                <a:cs typeface="Arial" pitchFamily="34" charset="0"/>
              </a:rPr>
              <a:t>26</a:t>
            </a:r>
          </a:p>
        </p:txBody>
      </p:sp>
      <p:sp>
        <p:nvSpPr>
          <p:cNvPr id="90" name="TextBox 89"/>
          <p:cNvSpPr txBox="1"/>
          <p:nvPr/>
        </p:nvSpPr>
        <p:spPr>
          <a:xfrm>
            <a:off x="6400800" y="4876800"/>
            <a:ext cx="44114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52</a:t>
            </a:r>
          </a:p>
        </p:txBody>
      </p:sp>
      <p:sp>
        <p:nvSpPr>
          <p:cNvPr id="92" name="TextBox 91"/>
          <p:cNvSpPr txBox="1"/>
          <p:nvPr/>
        </p:nvSpPr>
        <p:spPr>
          <a:xfrm>
            <a:off x="8229600" y="4888468"/>
            <a:ext cx="44114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68</a:t>
            </a:r>
          </a:p>
        </p:txBody>
      </p:sp>
      <p:sp>
        <p:nvSpPr>
          <p:cNvPr id="93" name="TextBox 92"/>
          <p:cNvSpPr txBox="1"/>
          <p:nvPr/>
        </p:nvSpPr>
        <p:spPr>
          <a:xfrm>
            <a:off x="4419600" y="3516868"/>
            <a:ext cx="44114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10</a:t>
            </a:r>
          </a:p>
        </p:txBody>
      </p:sp>
      <p:sp>
        <p:nvSpPr>
          <p:cNvPr id="108" name="TextBox 107"/>
          <p:cNvSpPr txBox="1"/>
          <p:nvPr/>
        </p:nvSpPr>
        <p:spPr>
          <a:xfrm>
            <a:off x="8093254" y="3516868"/>
            <a:ext cx="44114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66</a:t>
            </a:r>
          </a:p>
        </p:txBody>
      </p:sp>
      <p:sp>
        <p:nvSpPr>
          <p:cNvPr id="116" name="TextBox 115"/>
          <p:cNvSpPr txBox="1"/>
          <p:nvPr/>
        </p:nvSpPr>
        <p:spPr>
          <a:xfrm>
            <a:off x="7255054" y="2221468"/>
            <a:ext cx="441146" cy="369332"/>
          </a:xfrm>
          <a:prstGeom prst="rect">
            <a:avLst/>
          </a:prstGeom>
          <a:noFill/>
        </p:spPr>
        <p:txBody>
          <a:bodyPr wrap="none" rtlCol="0">
            <a:spAutoFit/>
          </a:bodyPr>
          <a:lstStyle/>
          <a:p>
            <a:r>
              <a:rPr lang="en-US" sz="1800" b="1" dirty="0" smtClean="0">
                <a:solidFill>
                  <a:srgbClr val="FF0000"/>
                </a:solidFill>
                <a:latin typeface="Arial" pitchFamily="34" charset="0"/>
                <a:cs typeface="Arial" pitchFamily="34" charset="0"/>
              </a:rPr>
              <a:t>36</a:t>
            </a:r>
          </a:p>
        </p:txBody>
      </p:sp>
      <p:sp>
        <p:nvSpPr>
          <p:cNvPr id="3" name="Date Placeholder 2"/>
          <p:cNvSpPr>
            <a:spLocks noGrp="1"/>
          </p:cNvSpPr>
          <p:nvPr>
            <p:ph type="dt" sz="half" idx="10"/>
          </p:nvPr>
        </p:nvSpPr>
        <p:spPr/>
        <p:txBody>
          <a:bodyPr/>
          <a:lstStyle/>
          <a:p>
            <a:r>
              <a:rPr lang="en-US" smtClean="0"/>
              <a:t>August 1, 2012</a:t>
            </a:r>
            <a:endParaRPr lang="en-US"/>
          </a:p>
        </p:txBody>
      </p:sp>
      <p:sp>
        <p:nvSpPr>
          <p:cNvPr id="4" name="Footer Placeholder 3"/>
          <p:cNvSpPr>
            <a:spLocks noGrp="1"/>
          </p:cNvSpPr>
          <p:nvPr>
            <p:ph type="ftr" sz="quarter" idx="11"/>
          </p:nvPr>
        </p:nvSpPr>
        <p:spPr/>
        <p:txBody>
          <a:bodyPr/>
          <a:lstStyle/>
          <a:p>
            <a:r>
              <a:rPr lang="en-US" smtClean="0"/>
              <a:t>CSE 332 Data Abstractions, Summer 2012</a:t>
            </a:r>
            <a:endParaRPr lang="en-US"/>
          </a:p>
        </p:txBody>
      </p:sp>
      <p:sp>
        <p:nvSpPr>
          <p:cNvPr id="5" name="Slide Number Placeholder 4"/>
          <p:cNvSpPr>
            <a:spLocks noGrp="1"/>
          </p:cNvSpPr>
          <p:nvPr>
            <p:ph type="sldNum" sz="quarter" idx="12"/>
          </p:nvPr>
        </p:nvSpPr>
        <p:spPr/>
        <p:txBody>
          <a:bodyPr/>
          <a:lstStyle/>
          <a:p>
            <a:fld id="{2781ADA0-3BB4-460A-B7EB-C1A8DEAFE2E2}" type="slidenum">
              <a:rPr lang="en-US" smtClean="0"/>
              <a:t>41</a:t>
            </a:fld>
            <a:endParaRPr lang="en-US"/>
          </a:p>
        </p:txBody>
      </p:sp>
    </p:spTree>
    <p:extLst>
      <p:ext uri="{BB962C8B-B14F-4D97-AF65-F5344CB8AC3E}">
        <p14:creationId xmlns:p14="http://schemas.microsoft.com/office/powerpoint/2010/main" val="38013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
                                            <p:txEl>
                                              <p:pRg st="0" end="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7">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9">
                                            <p:txEl>
                                              <p:pRg st="0" end="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0">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1">
                                            <p:txEl>
                                              <p:pRg st="0" end="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xEl>
                                              <p:pRg st="0" end="0"/>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6" grpId="0"/>
      <p:bldP spid="77" grpId="0"/>
      <p:bldP spid="79" grpId="0"/>
      <p:bldP spid="80" grpId="0"/>
      <p:bldP spid="81" grpId="0"/>
      <p:bldP spid="82" grpId="0"/>
      <p:bldP spid="84" grpId="0"/>
      <p:bldP spid="85" grpId="0"/>
      <p:bldP spid="89" grpId="0"/>
      <p:bldP spid="90" grpId="0"/>
      <p:bldP spid="92" grpId="0"/>
      <p:bldP spid="93" grpId="0"/>
      <p:bldP spid="108" grpId="0"/>
      <p:bldP spid="11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Cut-Off</a:t>
            </a:r>
            <a:endParaRPr lang="en-US" dirty="0"/>
          </a:p>
        </p:txBody>
      </p:sp>
      <p:sp>
        <p:nvSpPr>
          <p:cNvPr id="3" name="Content Placeholder 2"/>
          <p:cNvSpPr>
            <a:spLocks noGrp="1"/>
          </p:cNvSpPr>
          <p:nvPr>
            <p:ph idx="1"/>
          </p:nvPr>
        </p:nvSpPr>
        <p:spPr/>
        <p:txBody>
          <a:bodyPr>
            <a:normAutofit/>
          </a:bodyPr>
          <a:lstStyle/>
          <a:p>
            <a:pPr>
              <a:buNone/>
            </a:pPr>
            <a:r>
              <a:rPr lang="en-US" sz="2800" dirty="0" smtClean="0"/>
              <a:t>Adding a sequential cut-off is easy as always:</a:t>
            </a:r>
          </a:p>
          <a:p>
            <a:pPr marL="0" indent="0">
              <a:buNone/>
            </a:pPr>
            <a:endParaRPr lang="en-US" sz="1000" dirty="0" smtClean="0"/>
          </a:p>
          <a:p>
            <a:r>
              <a:rPr lang="en-US" sz="2800" dirty="0" smtClean="0"/>
              <a:t>Up Pass: </a:t>
            </a:r>
            <a:r>
              <a:rPr lang="en-US" sz="2800" dirty="0"/>
              <a:t/>
            </a:r>
            <a:br>
              <a:rPr lang="en-US" sz="2800" dirty="0"/>
            </a:br>
            <a:r>
              <a:rPr lang="en-US" sz="2800" dirty="0" smtClean="0"/>
              <a:t>Have leaf node hold the sum of a range instead of just one array value</a:t>
            </a:r>
          </a:p>
          <a:p>
            <a:pPr marL="0" indent="0">
              <a:buNone/>
            </a:pPr>
            <a:endParaRPr lang="en-US" sz="1000" dirty="0" smtClean="0"/>
          </a:p>
          <a:p>
            <a:r>
              <a:rPr lang="en-US" sz="2800" dirty="0" smtClean="0"/>
              <a:t>Down Pass:</a:t>
            </a:r>
            <a:br>
              <a:rPr lang="en-US" sz="2800" dirty="0" smtClean="0"/>
            </a:br>
            <a:r>
              <a:rPr lang="en-US" sz="2800" b="1" dirty="0" smtClean="0">
                <a:latin typeface="Courier New" pitchFamily="49" charset="0"/>
                <a:cs typeface="Courier New" pitchFamily="49" charset="0"/>
              </a:rPr>
              <a:t>output[lo] = </a:t>
            </a:r>
            <a:r>
              <a:rPr lang="en-US" sz="2800" b="1" dirty="0" err="1" smtClean="0">
                <a:latin typeface="Courier New" pitchFamily="49" charset="0"/>
                <a:cs typeface="Courier New" pitchFamily="49" charset="0"/>
              </a:rPr>
              <a:t>fromLeft</a:t>
            </a:r>
            <a:r>
              <a:rPr lang="en-US" sz="2800" b="1" dirty="0" smtClean="0">
                <a:latin typeface="Courier New" pitchFamily="49" charset="0"/>
                <a:cs typeface="Courier New" pitchFamily="49" charset="0"/>
              </a:rPr>
              <a:t> + input[lo];   for(</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=lo+1; </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&lt; hi; </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output[</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 = output[i-1] + input[</a:t>
            </a:r>
            <a:r>
              <a:rPr lang="en-US" sz="2800" b="1" dirty="0" err="1" smtClean="0">
                <a:latin typeface="Courier New" pitchFamily="49" charset="0"/>
                <a:cs typeface="Courier New" pitchFamily="49" charset="0"/>
              </a:rPr>
              <a:t>i</a:t>
            </a: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42</a:t>
            </a:fld>
            <a:endParaRPr lang="en-US"/>
          </a:p>
        </p:txBody>
      </p:sp>
    </p:spTree>
    <p:extLst>
      <p:ext uri="{BB962C8B-B14F-4D97-AF65-F5344CB8AC3E}">
        <p14:creationId xmlns:p14="http://schemas.microsoft.com/office/powerpoint/2010/main" val="1313776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Generalizing Parallel Prefix</a:t>
            </a:r>
            <a:endParaRPr lang="en-US" dirty="0"/>
          </a:p>
        </p:txBody>
      </p:sp>
      <p:sp>
        <p:nvSpPr>
          <p:cNvPr id="3" name="Content Placeholder 2"/>
          <p:cNvSpPr>
            <a:spLocks noGrp="1"/>
          </p:cNvSpPr>
          <p:nvPr>
            <p:ph idx="1"/>
          </p:nvPr>
        </p:nvSpPr>
        <p:spPr/>
        <p:txBody>
          <a:bodyPr>
            <a:normAutofit/>
          </a:bodyPr>
          <a:lstStyle/>
          <a:p>
            <a:pPr marL="0" indent="0">
              <a:spcBef>
                <a:spcPts val="1200"/>
              </a:spcBef>
              <a:buNone/>
            </a:pPr>
            <a:r>
              <a:rPr lang="en-US" sz="2400" dirty="0" smtClean="0"/>
              <a:t>Just as sum-array was the simplest example of a common pattern, prefix-sum illustrates a pattern that can be used in many problems</a:t>
            </a:r>
          </a:p>
          <a:p>
            <a:pPr>
              <a:spcBef>
                <a:spcPts val="1200"/>
              </a:spcBef>
            </a:pPr>
            <a:r>
              <a:rPr lang="en-US" sz="2000" dirty="0" smtClean="0"/>
              <a:t>Minimum, maximum of all elements to the left of </a:t>
            </a:r>
            <a:r>
              <a:rPr lang="en-US" sz="2000" b="1" dirty="0" err="1" smtClean="0">
                <a:latin typeface="Courier New" pitchFamily="49" charset="0"/>
                <a:cs typeface="Courier New" pitchFamily="49" charset="0"/>
              </a:rPr>
              <a:t>i</a:t>
            </a:r>
            <a:endParaRPr lang="en-US" sz="2000" b="1" dirty="0" smtClean="0">
              <a:latin typeface="Courier New" pitchFamily="49" charset="0"/>
              <a:cs typeface="Courier New" pitchFamily="49" charset="0"/>
            </a:endParaRPr>
          </a:p>
          <a:p>
            <a:pPr>
              <a:spcBef>
                <a:spcPts val="1200"/>
              </a:spcBef>
            </a:pPr>
            <a:r>
              <a:rPr lang="en-US" sz="2000" dirty="0" smtClean="0">
                <a:latin typeface="+mj-lt"/>
                <a:cs typeface="Courier New" pitchFamily="49" charset="0"/>
              </a:rPr>
              <a:t>Is there an element to the left of </a:t>
            </a:r>
            <a:r>
              <a:rPr lang="en-US" sz="2000" b="1" dirty="0" err="1" smtClean="0">
                <a:latin typeface="Courier New" pitchFamily="49" charset="0"/>
                <a:cs typeface="Courier New" pitchFamily="49" charset="0"/>
              </a:rPr>
              <a:t>i</a:t>
            </a:r>
            <a:r>
              <a:rPr lang="en-US" sz="2000" dirty="0" smtClean="0">
                <a:latin typeface="+mj-lt"/>
                <a:cs typeface="Courier New" pitchFamily="49" charset="0"/>
              </a:rPr>
              <a:t> satisfying some property?</a:t>
            </a:r>
          </a:p>
          <a:p>
            <a:pPr>
              <a:spcBef>
                <a:spcPts val="1200"/>
              </a:spcBef>
            </a:pPr>
            <a:r>
              <a:rPr lang="en-US" sz="2000" dirty="0" smtClean="0">
                <a:latin typeface="+mj-lt"/>
                <a:cs typeface="Courier New" pitchFamily="49" charset="0"/>
              </a:rPr>
              <a:t>Count of elements to the left of </a:t>
            </a:r>
            <a:r>
              <a:rPr lang="en-US" sz="2000" b="1" dirty="0" smtClean="0">
                <a:latin typeface="Courier New" pitchFamily="49" charset="0"/>
                <a:cs typeface="Courier New" pitchFamily="49" charset="0"/>
              </a:rPr>
              <a:t>i </a:t>
            </a:r>
            <a:r>
              <a:rPr lang="en-US" sz="2000" dirty="0" smtClean="0">
                <a:latin typeface="+mj-lt"/>
                <a:cs typeface="Courier New" pitchFamily="49" charset="0"/>
              </a:rPr>
              <a:t>satisfying some property</a:t>
            </a:r>
          </a:p>
          <a:p>
            <a:pPr marL="0" indent="0">
              <a:spcBef>
                <a:spcPts val="1200"/>
              </a:spcBef>
              <a:buNone/>
            </a:pPr>
            <a:endParaRPr lang="en-US" sz="2000" dirty="0" smtClean="0">
              <a:latin typeface="+mj-lt"/>
              <a:cs typeface="Courier New" pitchFamily="49" charset="0"/>
            </a:endParaRPr>
          </a:p>
          <a:p>
            <a:pPr marL="57150" indent="0">
              <a:buNone/>
            </a:pPr>
            <a:r>
              <a:rPr lang="en-US" sz="2400" dirty="0" smtClean="0">
                <a:cs typeface="Courier New" pitchFamily="49" charset="0"/>
              </a:rPr>
              <a:t>That last one is perfect for an efficient parallel </a:t>
            </a:r>
            <a:r>
              <a:rPr lang="en-US" sz="2400" dirty="0" smtClean="0">
                <a:solidFill>
                  <a:schemeClr val="accent2"/>
                </a:solidFill>
                <a:cs typeface="Courier New" pitchFamily="49" charset="0"/>
              </a:rPr>
              <a:t>pack</a:t>
            </a:r>
            <a:r>
              <a:rPr lang="en-US" sz="2400" dirty="0" smtClean="0">
                <a:cs typeface="Courier New" pitchFamily="49" charset="0"/>
              </a:rPr>
              <a:t> that builds </a:t>
            </a:r>
            <a:r>
              <a:rPr lang="en-US" sz="2400" dirty="0">
                <a:cs typeface="Courier New" pitchFamily="49" charset="0"/>
              </a:rPr>
              <a:t>on top of the “parallel prefix trick”</a:t>
            </a:r>
          </a:p>
          <a:p>
            <a:pPr marL="0" indent="0">
              <a:spcBef>
                <a:spcPts val="1200"/>
              </a:spcBef>
              <a:buNone/>
            </a:pPr>
            <a:endParaRPr lang="en-US" sz="2000" dirty="0" smtClean="0">
              <a:latin typeface="+mj-lt"/>
              <a:cs typeface="Courier New" pitchFamily="49" charset="0"/>
            </a:endParaRPr>
          </a:p>
          <a:p>
            <a:pPr lvl="1">
              <a:spcBef>
                <a:spcPts val="1200"/>
              </a:spcBef>
            </a:pPr>
            <a:endParaRPr lang="en-US" sz="2400" dirty="0" smtClean="0">
              <a:latin typeface="+mj-lt"/>
              <a:cs typeface="Courier New" pitchFamily="49" charset="0"/>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43</a:t>
            </a:fld>
            <a:endParaRPr lang="en-US"/>
          </a:p>
        </p:txBody>
      </p:sp>
    </p:spTree>
    <p:extLst>
      <p:ext uri="{BB962C8B-B14F-4D97-AF65-F5344CB8AC3E}">
        <p14:creationId xmlns:p14="http://schemas.microsoft.com/office/powerpoint/2010/main" val="1519285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 (</a:t>
            </a:r>
            <a:r>
              <a:rPr lang="en-US" dirty="0"/>
              <a:t>T</a:t>
            </a:r>
            <a:r>
              <a:rPr lang="en-US" dirty="0" smtClean="0"/>
              <a:t>hink Filtering)</a:t>
            </a:r>
            <a:endParaRPr lang="en-US" dirty="0"/>
          </a:p>
        </p:txBody>
      </p:sp>
      <p:sp>
        <p:nvSpPr>
          <p:cNvPr id="3" name="Content Placeholder 2"/>
          <p:cNvSpPr>
            <a:spLocks noGrp="1"/>
          </p:cNvSpPr>
          <p:nvPr>
            <p:ph idx="1"/>
          </p:nvPr>
        </p:nvSpPr>
        <p:spPr/>
        <p:txBody>
          <a:bodyPr>
            <a:noAutofit/>
          </a:bodyPr>
          <a:lstStyle/>
          <a:p>
            <a:pPr>
              <a:buNone/>
            </a:pPr>
            <a:r>
              <a:rPr lang="en-US" sz="2600" dirty="0" smtClean="0"/>
              <a:t>Given an array </a:t>
            </a:r>
            <a:r>
              <a:rPr lang="en-US" sz="2600" b="1" dirty="0" smtClean="0">
                <a:latin typeface="Courier New" pitchFamily="49" charset="0"/>
                <a:cs typeface="Courier New" pitchFamily="49" charset="0"/>
              </a:rPr>
              <a:t>input</a:t>
            </a:r>
            <a:r>
              <a:rPr lang="en-US" sz="2600" dirty="0" smtClean="0"/>
              <a:t> and </a:t>
            </a:r>
            <a:r>
              <a:rPr lang="en-US" sz="2600" dirty="0" err="1" smtClean="0"/>
              <a:t>boolean</a:t>
            </a:r>
            <a:r>
              <a:rPr lang="en-US" sz="2600" dirty="0" smtClean="0"/>
              <a:t> function </a:t>
            </a:r>
            <a:r>
              <a:rPr lang="en-US" sz="2600" b="1" dirty="0" smtClean="0">
                <a:latin typeface="Courier New" pitchFamily="49" charset="0"/>
                <a:cs typeface="Courier New" pitchFamily="49" charset="0"/>
              </a:rPr>
              <a:t>f(e)</a:t>
            </a:r>
            <a:r>
              <a:rPr lang="en-US" sz="2600" dirty="0" smtClean="0"/>
              <a:t/>
            </a:r>
            <a:br>
              <a:rPr lang="en-US" sz="2600" dirty="0" smtClean="0"/>
            </a:br>
            <a:r>
              <a:rPr lang="en-US" sz="2600" dirty="0" smtClean="0"/>
              <a:t>produce an array </a:t>
            </a:r>
            <a:r>
              <a:rPr lang="en-US" sz="2600" b="1" dirty="0" smtClean="0">
                <a:latin typeface="Courier New" pitchFamily="49" charset="0"/>
                <a:cs typeface="Courier New" pitchFamily="49" charset="0"/>
              </a:rPr>
              <a:t>output</a:t>
            </a:r>
            <a:r>
              <a:rPr lang="en-US" sz="2600" dirty="0" smtClean="0"/>
              <a:t> containing only elements </a:t>
            </a:r>
            <a:r>
              <a:rPr lang="en-US" sz="2600" b="1" dirty="0" smtClean="0">
                <a:latin typeface="Courier New" pitchFamily="49" charset="0"/>
                <a:cs typeface="Courier New" pitchFamily="49" charset="0"/>
              </a:rPr>
              <a:t>e</a:t>
            </a:r>
            <a:r>
              <a:rPr lang="en-US" sz="2600" dirty="0" smtClean="0"/>
              <a:t> such that </a:t>
            </a:r>
            <a:r>
              <a:rPr lang="en-US" sz="2600" b="1" dirty="0" smtClean="0">
                <a:latin typeface="Courier New" pitchFamily="49" charset="0"/>
                <a:cs typeface="Courier New" pitchFamily="49" charset="0"/>
              </a:rPr>
              <a:t>f(e)</a:t>
            </a:r>
            <a:r>
              <a:rPr lang="en-US" sz="2600" dirty="0" smtClean="0"/>
              <a:t> is </a:t>
            </a:r>
            <a:r>
              <a:rPr lang="en-US" sz="2600" b="1" dirty="0" smtClean="0">
                <a:latin typeface="Courier New" pitchFamily="49" charset="0"/>
                <a:cs typeface="Courier New" pitchFamily="49" charset="0"/>
              </a:rPr>
              <a:t>true</a:t>
            </a:r>
          </a:p>
          <a:p>
            <a:pPr>
              <a:buNone/>
            </a:pPr>
            <a:endParaRPr lang="en-US" sz="1800" b="1" dirty="0" smtClean="0">
              <a:latin typeface="Courier New" pitchFamily="49" charset="0"/>
              <a:cs typeface="Courier New" pitchFamily="49" charset="0"/>
            </a:endParaRPr>
          </a:p>
          <a:p>
            <a:pPr>
              <a:buNone/>
            </a:pPr>
            <a:r>
              <a:rPr lang="en-US" sz="2600" dirty="0" smtClean="0">
                <a:latin typeface="+mj-lt"/>
                <a:cs typeface="Courier New" pitchFamily="49" charset="0"/>
              </a:rPr>
              <a:t>Example:  </a:t>
            </a:r>
            <a:br>
              <a:rPr lang="en-US" sz="2600" dirty="0" smtClean="0">
                <a:latin typeface="+mj-lt"/>
                <a:cs typeface="Courier New" pitchFamily="49" charset="0"/>
              </a:rPr>
            </a:br>
            <a:r>
              <a:rPr lang="en-US" sz="2400" b="1" dirty="0" smtClean="0">
                <a:latin typeface="Courier New" pitchFamily="49" charset="0"/>
                <a:cs typeface="Courier New" pitchFamily="49" charset="0"/>
              </a:rPr>
              <a:t>input [17, 4, 6, 8, 11, 5, 13, 19, 0, 24]</a:t>
            </a:r>
          </a:p>
          <a:p>
            <a:pPr>
              <a:buNone/>
            </a:pPr>
            <a:r>
              <a:rPr lang="en-US" sz="2400" b="1" dirty="0">
                <a:latin typeface="Courier New" pitchFamily="49" charset="0"/>
                <a:cs typeface="Courier New" pitchFamily="49" charset="0"/>
              </a:rPr>
              <a:t>	</a:t>
            </a:r>
            <a:r>
              <a:rPr lang="en-US" sz="2400" b="1" dirty="0" smtClean="0">
                <a:latin typeface="Courier New" pitchFamily="49" charset="0"/>
                <a:cs typeface="Courier New" pitchFamily="49" charset="0"/>
              </a:rPr>
              <a:t>f(e): is e &gt; 10?</a:t>
            </a:r>
            <a:endParaRPr lang="en-US" sz="2400" b="1" dirty="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	output [17, 11, 13, 19, 24]</a:t>
            </a:r>
          </a:p>
          <a:p>
            <a:pPr>
              <a:buNone/>
            </a:pPr>
            <a:endParaRPr lang="en-US" sz="1800" b="1" dirty="0" smtClean="0">
              <a:latin typeface="+mj-lt"/>
              <a:cs typeface="Courier New" pitchFamily="49" charset="0"/>
            </a:endParaRPr>
          </a:p>
          <a:p>
            <a:pPr>
              <a:buNone/>
            </a:pPr>
            <a:r>
              <a:rPr lang="en-US" sz="2600" dirty="0" smtClean="0">
                <a:latin typeface="+mj-lt"/>
                <a:cs typeface="Courier New" pitchFamily="49" charset="0"/>
              </a:rPr>
              <a:t>Is this parallelizable? Of course!</a:t>
            </a:r>
          </a:p>
          <a:p>
            <a:r>
              <a:rPr lang="en-US" sz="2600" dirty="0" smtClean="0">
                <a:latin typeface="+mj-lt"/>
                <a:cs typeface="Courier New" pitchFamily="49" charset="0"/>
              </a:rPr>
              <a:t>Finding elements for the output is easy</a:t>
            </a:r>
          </a:p>
          <a:p>
            <a:r>
              <a:rPr lang="en-US" sz="2600" dirty="0" smtClean="0">
                <a:latin typeface="+mj-lt"/>
                <a:cs typeface="Courier New" pitchFamily="49" charset="0"/>
              </a:rPr>
              <a:t>But getting them in the right place seems hard</a:t>
            </a:r>
            <a:endParaRPr lang="en-US" sz="2600" dirty="0">
              <a:latin typeface="+mj-lt"/>
              <a:cs typeface="Courier New" pitchFamily="49" charset="0"/>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44</a:t>
            </a:fld>
            <a:endParaRPr lang="en-US"/>
          </a:p>
        </p:txBody>
      </p:sp>
    </p:spTree>
    <p:extLst>
      <p:ext uri="{BB962C8B-B14F-4D97-AF65-F5344CB8AC3E}">
        <p14:creationId xmlns:p14="http://schemas.microsoft.com/office/powerpoint/2010/main" val="2887552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t>Parallel Map + Parallel Prefix + Parallel Map</a:t>
            </a:r>
            <a:endParaRPr lang="en-US" sz="2900"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2400" dirty="0" smtClean="0"/>
              <a:t>Use a parallel map to compute a </a:t>
            </a:r>
            <a:r>
              <a:rPr lang="en-US" sz="2400" dirty="0" smtClean="0">
                <a:solidFill>
                  <a:schemeClr val="accent2"/>
                </a:solidFill>
              </a:rPr>
              <a:t>bit-vector</a:t>
            </a:r>
            <a:r>
              <a:rPr lang="en-US" sz="2400" dirty="0" smtClean="0"/>
              <a:t> for true elements</a:t>
            </a:r>
          </a:p>
          <a:p>
            <a:pPr marL="857250" lvl="1" indent="-392113">
              <a:buNone/>
            </a:pPr>
            <a:r>
              <a:rPr lang="en-US" sz="2400" b="1" dirty="0" smtClean="0">
                <a:latin typeface="Courier New" pitchFamily="49" charset="0"/>
                <a:cs typeface="Courier New" pitchFamily="49" charset="0"/>
              </a:rPr>
              <a:t>input  [17, 4, 6, 8, 11, 5, 13, 19, 0, 24]</a:t>
            </a:r>
          </a:p>
          <a:p>
            <a:pPr marL="857250" lvl="1" indent="-392113">
              <a:buNone/>
            </a:pPr>
            <a:r>
              <a:rPr lang="en-US" sz="2400" b="1" dirty="0" smtClean="0">
                <a:latin typeface="Courier New" pitchFamily="49" charset="0"/>
                <a:cs typeface="Courier New" pitchFamily="49" charset="0"/>
              </a:rPr>
              <a:t>bits   [ 1, 0, 0, 0,  1, 0,  1,  1, 0,  1]</a:t>
            </a:r>
          </a:p>
          <a:p>
            <a:pPr marL="857250" lvl="1" indent="-457200">
              <a:buNone/>
            </a:pPr>
            <a:endParaRPr lang="en-US" sz="1200" dirty="0" smtClean="0">
              <a:cs typeface="Courier New" pitchFamily="49" charset="0"/>
            </a:endParaRPr>
          </a:p>
          <a:p>
            <a:pPr marL="457200" indent="-457200">
              <a:buFont typeface="+mj-lt"/>
              <a:buAutoNum type="arabicPeriod" startAt="2"/>
            </a:pPr>
            <a:r>
              <a:rPr lang="en-US" sz="2400" dirty="0" smtClean="0">
                <a:latin typeface="+mj-lt"/>
                <a:cs typeface="Courier New" pitchFamily="49" charset="0"/>
              </a:rPr>
              <a:t>Parallel-prefix sum on the bit-vector</a:t>
            </a:r>
          </a:p>
          <a:p>
            <a:pPr marL="460375" lvl="1" indent="0">
              <a:buNone/>
            </a:pPr>
            <a:r>
              <a:rPr lang="en-US" sz="2400" b="1" dirty="0" err="1">
                <a:latin typeface="Courier New" pitchFamily="49" charset="0"/>
                <a:cs typeface="Courier New" pitchFamily="49" charset="0"/>
              </a:rPr>
              <a:t>bitsum</a:t>
            </a:r>
            <a:r>
              <a:rPr lang="en-US" sz="2400" b="1" dirty="0">
                <a:latin typeface="Courier New" pitchFamily="49" charset="0"/>
                <a:cs typeface="Courier New" pitchFamily="49" charset="0"/>
              </a:rPr>
              <a:t> [ 1, 1, 1, 1,  2, 2,  3,  4, 4,  5]</a:t>
            </a:r>
          </a:p>
          <a:p>
            <a:pPr marL="457200" lvl="1" indent="-457200">
              <a:buNone/>
            </a:pPr>
            <a:endParaRPr lang="en-US" sz="1200" b="1" dirty="0" smtClean="0">
              <a:latin typeface="+mj-lt"/>
              <a:cs typeface="Courier New" pitchFamily="49" charset="0"/>
            </a:endParaRPr>
          </a:p>
          <a:p>
            <a:pPr marL="457200" lvl="1" indent="-457200">
              <a:buFont typeface="+mj-lt"/>
              <a:buAutoNum type="arabicPeriod" startAt="3"/>
            </a:pPr>
            <a:r>
              <a:rPr lang="en-US" sz="2400" dirty="0" smtClean="0">
                <a:latin typeface="+mj-lt"/>
                <a:cs typeface="Courier New" pitchFamily="49" charset="0"/>
              </a:rPr>
              <a:t>Parallel map to produce the output</a:t>
            </a:r>
          </a:p>
          <a:p>
            <a:pPr marL="457200" lvl="1" indent="-457200">
              <a:buNone/>
            </a:pPr>
            <a:r>
              <a:rPr lang="en-US" sz="2400" dirty="0" smtClean="0">
                <a:latin typeface="+mj-lt"/>
                <a:cs typeface="Courier New" pitchFamily="49" charset="0"/>
              </a:rPr>
              <a:t>	</a:t>
            </a:r>
            <a:r>
              <a:rPr lang="en-US" sz="2400" b="1" dirty="0" smtClean="0">
                <a:latin typeface="Courier New" pitchFamily="49" charset="0"/>
                <a:cs typeface="Courier New" pitchFamily="49" charset="0"/>
              </a:rPr>
              <a:t>output [17, 11, 13, 19, 24]</a:t>
            </a:r>
          </a:p>
          <a:p>
            <a:pPr marL="457200" lvl="1" indent="-457200">
              <a:buNone/>
            </a:pPr>
            <a:r>
              <a:rPr lang="en-US" sz="2400" dirty="0" smtClean="0">
                <a:latin typeface="+mj-lt"/>
                <a:cs typeface="Courier New" pitchFamily="49" charset="0"/>
              </a:rPr>
              <a:t>	</a:t>
            </a:r>
            <a:r>
              <a:rPr lang="en-US" sz="2400" dirty="0" smtClean="0"/>
              <a:t/>
            </a:r>
            <a:br>
              <a:rPr lang="en-US" sz="2400" dirty="0" smtClean="0"/>
            </a:br>
            <a:endParaRPr lang="en-US" sz="2400" dirty="0" smtClean="0">
              <a:latin typeface="+mj-lt"/>
              <a:cs typeface="Courier New" pitchFamily="49" charset="0"/>
            </a:endParaRPr>
          </a:p>
          <a:p>
            <a:pPr marL="457200" indent="-457200">
              <a:buNone/>
            </a:pPr>
            <a:endParaRPr lang="en-US" sz="2400" b="1" dirty="0" smtClean="0">
              <a:latin typeface="Courier New" pitchFamily="49" charset="0"/>
              <a:cs typeface="Courier New" pitchFamily="49" charset="0"/>
            </a:endParaRPr>
          </a:p>
        </p:txBody>
      </p:sp>
      <p:sp>
        <p:nvSpPr>
          <p:cNvPr id="7" name="Rectangle 3"/>
          <p:cNvSpPr txBox="1">
            <a:spLocks noChangeArrowheads="1"/>
          </p:cNvSpPr>
          <p:nvPr>
            <p:custDataLst>
              <p:tags r:id="rId1"/>
            </p:custDataLst>
          </p:nvPr>
        </p:nvSpPr>
        <p:spPr bwMode="auto">
          <a:xfrm>
            <a:off x="1600200" y="4721900"/>
            <a:ext cx="6019800" cy="1595309"/>
          </a:xfrm>
          <a:prstGeom prst="rect">
            <a:avLst/>
          </a:prstGeom>
          <a:solidFill>
            <a:srgbClr val="FFFF99"/>
          </a:solidFill>
          <a:ln w="9525">
            <a:noFill/>
            <a:miter lim="800000"/>
            <a:headEnd/>
            <a:tailEnd/>
          </a:ln>
          <a:effectLst/>
        </p:spPr>
        <p:txBody>
          <a:bodyPr vert="horz" wrap="square" lIns="91440" tIns="91440" rIns="91440" bIns="91440" numCol="1" anchor="t" anchorCtr="0" compatLnSpc="1">
            <a:prstTxWarp prst="textNoShape">
              <a:avLst/>
            </a:prstTxWarp>
            <a:spAutoFit/>
          </a:bodyPr>
          <a:lstStyle/>
          <a:p>
            <a:pPr>
              <a:lnSpc>
                <a:spcPts val="2200"/>
              </a:lnSpc>
              <a:buNone/>
            </a:pPr>
            <a:r>
              <a:rPr lang="en-US" b="1" kern="0" dirty="0" smtClean="0">
                <a:solidFill>
                  <a:srgbClr val="119F33"/>
                </a:solidFill>
                <a:latin typeface="Courier New" pitchFamily="49" charset="0"/>
              </a:rPr>
              <a:t>output </a:t>
            </a:r>
            <a:r>
              <a:rPr lang="en-US" b="1" kern="0" dirty="0" smtClean="0">
                <a:latin typeface="Courier New" pitchFamily="49" charset="0"/>
              </a:rPr>
              <a:t>=</a:t>
            </a:r>
            <a:r>
              <a:rPr lang="en-US" b="1" kern="0" dirty="0" smtClean="0">
                <a:solidFill>
                  <a:schemeClr val="accent2"/>
                </a:solidFill>
                <a:latin typeface="Courier New" pitchFamily="49" charset="0"/>
              </a:rPr>
              <a:t> </a:t>
            </a:r>
            <a:r>
              <a:rPr lang="en-US" b="1" i="1" kern="0" dirty="0" smtClean="0">
                <a:latin typeface="Courier New" pitchFamily="49" charset="0"/>
              </a:rPr>
              <a:t>new array of size </a:t>
            </a:r>
            <a:r>
              <a:rPr lang="en-US" b="1" i="1" kern="0" dirty="0" err="1" smtClean="0">
                <a:latin typeface="Courier New" pitchFamily="49" charset="0"/>
              </a:rPr>
              <a:t>bitsum</a:t>
            </a:r>
            <a:r>
              <a:rPr lang="en-US" b="1" i="1" kern="0" dirty="0" smtClean="0">
                <a:latin typeface="Courier New" pitchFamily="49" charset="0"/>
              </a:rPr>
              <a:t>[n-1]</a:t>
            </a:r>
          </a:p>
          <a:p>
            <a:pPr>
              <a:lnSpc>
                <a:spcPts val="2200"/>
              </a:lnSpc>
              <a:buNone/>
            </a:pPr>
            <a:r>
              <a:rPr lang="en-US" b="1" kern="0" noProof="0" dirty="0" smtClean="0">
                <a:solidFill>
                  <a:schemeClr val="accent2"/>
                </a:solidFill>
                <a:latin typeface="Courier New" pitchFamily="49" charset="0"/>
              </a:rPr>
              <a:t>FORALL</a:t>
            </a:r>
            <a:r>
              <a:rPr lang="en-US" b="1" kern="0" noProof="0" dirty="0" smtClean="0">
                <a:latin typeface="Courier New" pitchFamily="49" charset="0"/>
              </a:rPr>
              <a:t>(</a:t>
            </a:r>
            <a:r>
              <a:rPr lang="en-US" b="1" kern="0" noProof="0" dirty="0" err="1" smtClean="0">
                <a:solidFill>
                  <a:srgbClr val="119F33"/>
                </a:solidFill>
                <a:latin typeface="Courier New" pitchFamily="49" charset="0"/>
              </a:rPr>
              <a:t>i</a:t>
            </a:r>
            <a:r>
              <a:rPr lang="en-US" b="1" kern="0" noProof="0" dirty="0" smtClean="0">
                <a:latin typeface="Courier New" pitchFamily="49" charset="0"/>
              </a:rPr>
              <a:t>=0; i &lt; </a:t>
            </a:r>
            <a:r>
              <a:rPr lang="en-US" b="1" kern="0" dirty="0" smtClean="0">
                <a:latin typeface="Courier New" pitchFamily="49" charset="0"/>
              </a:rPr>
              <a:t>input</a:t>
            </a:r>
            <a:r>
              <a:rPr lang="en-US" b="1" kern="0" noProof="0" dirty="0" smtClean="0">
                <a:latin typeface="Courier New" pitchFamily="49" charset="0"/>
              </a:rPr>
              <a:t>.length; i++){</a:t>
            </a:r>
          </a:p>
          <a:p>
            <a:pPr>
              <a:lnSpc>
                <a:spcPts val="2200"/>
              </a:lnSpc>
              <a:buNone/>
            </a:pPr>
            <a:r>
              <a:rPr lang="en-US" b="1" kern="0" dirty="0" smtClean="0">
                <a:latin typeface="Courier New" pitchFamily="49" charset="0"/>
              </a:rPr>
              <a:t>  if(bits[i]==1)</a:t>
            </a:r>
          </a:p>
          <a:p>
            <a:pPr>
              <a:lnSpc>
                <a:spcPts val="2200"/>
              </a:lnSpc>
              <a:buNone/>
            </a:pPr>
            <a:r>
              <a:rPr lang="en-US" b="1" kern="0" dirty="0" smtClean="0">
                <a:latin typeface="Courier New" pitchFamily="49" charset="0"/>
              </a:rPr>
              <a:t>    output</a:t>
            </a:r>
            <a:r>
              <a:rPr kumimoji="0" lang="en-US" b="1" i="0" u="none" strike="noStrike" kern="0" cap="none" spc="0" normalizeH="0" baseline="0" dirty="0" smtClean="0">
                <a:ln>
                  <a:noFill/>
                </a:ln>
                <a:solidFill>
                  <a:schemeClr val="tx1"/>
                </a:solidFill>
                <a:effectLst/>
                <a:uLnTx/>
                <a:uFillTx/>
                <a:latin typeface="Courier New" pitchFamily="49" charset="0"/>
              </a:rPr>
              <a:t>[</a:t>
            </a:r>
            <a:r>
              <a:rPr lang="en-US" b="1" kern="0" dirty="0" err="1" smtClean="0">
                <a:latin typeface="Courier New" pitchFamily="49" charset="0"/>
              </a:rPr>
              <a:t>bitsum</a:t>
            </a:r>
            <a:r>
              <a:rPr lang="en-US" b="1" kern="0" dirty="0" smtClean="0">
                <a:latin typeface="Courier New" pitchFamily="49" charset="0"/>
              </a:rPr>
              <a:t>[i]-1</a:t>
            </a:r>
            <a:r>
              <a:rPr kumimoji="0" lang="en-US" b="1" i="0" u="none" strike="noStrike" kern="0" cap="none" spc="0" normalizeH="0" baseline="0" dirty="0" smtClean="0">
                <a:ln>
                  <a:noFill/>
                </a:ln>
                <a:solidFill>
                  <a:schemeClr val="tx1"/>
                </a:solidFill>
                <a:effectLst/>
                <a:uLnTx/>
                <a:uFillTx/>
                <a:latin typeface="Courier New" pitchFamily="49" charset="0"/>
              </a:rPr>
              <a:t>] = </a:t>
            </a:r>
            <a:r>
              <a:rPr lang="en-US" b="1" kern="0" dirty="0" smtClean="0">
                <a:latin typeface="Courier New" pitchFamily="49" charset="0"/>
              </a:rPr>
              <a:t>input[i];</a:t>
            </a:r>
          </a:p>
          <a:p>
            <a:pPr>
              <a:lnSpc>
                <a:spcPts val="2200"/>
              </a:lnSpc>
              <a:buNone/>
            </a:pPr>
            <a:r>
              <a:rPr kumimoji="0" lang="en-US" b="1" i="0" u="none" strike="noStrike" kern="0" cap="none" spc="0" normalizeH="0" baseline="0" dirty="0">
                <a:ln>
                  <a:noFill/>
                </a:ln>
                <a:solidFill>
                  <a:schemeClr val="tx1"/>
                </a:solidFill>
                <a:effectLst/>
                <a:uLnTx/>
                <a:uFillTx/>
                <a:latin typeface="Courier New" pitchFamily="49" charset="0"/>
              </a:rPr>
              <a:t>}</a:t>
            </a:r>
            <a:endParaRPr kumimoji="0" lang="en-US" b="1" i="0" u="none" strike="noStrike" kern="0" cap="none" spc="0" normalizeH="0" baseline="0" dirty="0" smtClean="0">
              <a:ln>
                <a:noFill/>
              </a:ln>
              <a:solidFill>
                <a:schemeClr val="tx1"/>
              </a:solidFill>
              <a:effectLst/>
              <a:uLnTx/>
              <a:uFillTx/>
              <a:latin typeface="Courier New" pitchFamily="49" charset="0"/>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45</a:t>
            </a:fld>
            <a:endParaRPr lang="en-US"/>
          </a:p>
        </p:txBody>
      </p:sp>
    </p:spTree>
    <p:extLst>
      <p:ext uri="{BB962C8B-B14F-4D97-AF65-F5344CB8AC3E}">
        <p14:creationId xmlns:p14="http://schemas.microsoft.com/office/powerpoint/2010/main" val="771395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 Comments</a:t>
            </a:r>
            <a:endParaRPr lang="en-US" dirty="0"/>
          </a:p>
        </p:txBody>
      </p:sp>
      <p:sp>
        <p:nvSpPr>
          <p:cNvPr id="3" name="Content Placeholder 2"/>
          <p:cNvSpPr>
            <a:spLocks noGrp="1"/>
          </p:cNvSpPr>
          <p:nvPr>
            <p:ph idx="1"/>
          </p:nvPr>
        </p:nvSpPr>
        <p:spPr/>
        <p:txBody>
          <a:bodyPr>
            <a:normAutofit/>
          </a:bodyPr>
          <a:lstStyle/>
          <a:p>
            <a:pPr marL="0" indent="0">
              <a:buNone/>
            </a:pPr>
            <a:r>
              <a:rPr lang="en-US" sz="2600" dirty="0" smtClean="0"/>
              <a:t>First two steps can be combined into one pass</a:t>
            </a:r>
          </a:p>
          <a:p>
            <a:r>
              <a:rPr lang="en-US" sz="2400" dirty="0" smtClean="0"/>
              <a:t>Will require changing base case for the prefix sum</a:t>
            </a:r>
          </a:p>
          <a:p>
            <a:r>
              <a:rPr lang="en-US" sz="2400" dirty="0" smtClean="0"/>
              <a:t>No effect on asymptotic complexity</a:t>
            </a:r>
          </a:p>
          <a:p>
            <a:pPr lvl="1"/>
            <a:endParaRPr lang="en-US" sz="2400" dirty="0"/>
          </a:p>
          <a:p>
            <a:pPr marL="0" indent="0">
              <a:buNone/>
            </a:pPr>
            <a:r>
              <a:rPr lang="en-US" sz="2600" dirty="0" smtClean="0"/>
              <a:t>Can also combine third step into the down pass of the prefix sum</a:t>
            </a:r>
          </a:p>
          <a:p>
            <a:r>
              <a:rPr lang="en-US" sz="2400" dirty="0" smtClean="0"/>
              <a:t>Again no effect on asymptotic complexity</a:t>
            </a:r>
          </a:p>
          <a:p>
            <a:pPr marL="0" indent="0">
              <a:buNone/>
            </a:pPr>
            <a:endParaRPr lang="en-US" sz="2400" dirty="0" smtClean="0"/>
          </a:p>
          <a:p>
            <a:pPr marL="0" indent="0">
              <a:buNone/>
            </a:pPr>
            <a:r>
              <a:rPr lang="en-US" sz="2600" dirty="0" smtClean="0"/>
              <a:t>Analysis: </a:t>
            </a:r>
            <a:r>
              <a:rPr lang="en-US" sz="2600" i="1" dirty="0" smtClean="0"/>
              <a:t>O</a:t>
            </a:r>
            <a:r>
              <a:rPr lang="en-US" sz="2600" dirty="0" smtClean="0"/>
              <a:t>(</a:t>
            </a:r>
            <a:r>
              <a:rPr lang="en-US" sz="2600" i="1" dirty="0" smtClean="0"/>
              <a:t>n</a:t>
            </a:r>
            <a:r>
              <a:rPr lang="en-US" sz="2600" dirty="0" smtClean="0"/>
              <a:t>) work, </a:t>
            </a:r>
            <a:r>
              <a:rPr lang="en-US" sz="2600" i="1" dirty="0" smtClean="0"/>
              <a:t>O</a:t>
            </a:r>
            <a:r>
              <a:rPr lang="en-US" sz="2600" dirty="0" smtClean="0"/>
              <a:t>(</a:t>
            </a:r>
            <a:r>
              <a:rPr lang="en-US" sz="2600" b="1" dirty="0" smtClean="0">
                <a:latin typeface="Courier New" pitchFamily="49" charset="0"/>
                <a:cs typeface="Courier New" pitchFamily="49" charset="0"/>
              </a:rPr>
              <a:t>log</a:t>
            </a:r>
            <a:r>
              <a:rPr lang="en-US" sz="2600" dirty="0" smtClean="0"/>
              <a:t> </a:t>
            </a:r>
            <a:r>
              <a:rPr lang="en-US" sz="2600" i="1" dirty="0" smtClean="0"/>
              <a:t>n</a:t>
            </a:r>
            <a:r>
              <a:rPr lang="en-US" sz="2600" dirty="0" smtClean="0"/>
              <a:t>) span </a:t>
            </a:r>
          </a:p>
          <a:p>
            <a:r>
              <a:rPr lang="en-US" sz="2400" dirty="0" smtClean="0"/>
              <a:t>Multiple passes, but this is a constant</a:t>
            </a:r>
          </a:p>
          <a:p>
            <a:pPr lvl="1"/>
            <a:endParaRPr lang="en-US" sz="2400" dirty="0"/>
          </a:p>
          <a:p>
            <a:pPr marL="0" indent="0">
              <a:buNone/>
            </a:pPr>
            <a:r>
              <a:rPr lang="en-US" sz="2600" dirty="0"/>
              <a:t>Parallelized packs will help us parallelize </a:t>
            </a:r>
            <a:r>
              <a:rPr lang="en-US" sz="2600" dirty="0" smtClean="0"/>
              <a:t>sorting</a:t>
            </a:r>
            <a:endParaRPr lang="en-US" sz="26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46</a:t>
            </a:fld>
            <a:endParaRPr lang="en-US"/>
          </a:p>
        </p:txBody>
      </p:sp>
    </p:spTree>
    <p:extLst>
      <p:ext uri="{BB962C8B-B14F-4D97-AF65-F5344CB8AC3E}">
        <p14:creationId xmlns:p14="http://schemas.microsoft.com/office/powerpoint/2010/main" val="2777690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Parallel World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We will continue to explore this topic and its implications</a:t>
            </a:r>
          </a:p>
          <a:p>
            <a:pPr marL="0" indent="0">
              <a:buNone/>
            </a:pPr>
            <a:endParaRPr lang="en-US" sz="1600" dirty="0"/>
          </a:p>
          <a:p>
            <a:pPr marL="0" indent="0">
              <a:buNone/>
            </a:pPr>
            <a:r>
              <a:rPr lang="en-US" dirty="0" smtClean="0"/>
              <a:t>In fact, the next class will consist of 16 lectures presented simultaneously</a:t>
            </a:r>
          </a:p>
          <a:p>
            <a:r>
              <a:rPr lang="en-US" dirty="0" smtClean="0"/>
              <a:t>I promise there are no concurrency issues with your brain</a:t>
            </a:r>
          </a:p>
          <a:p>
            <a:r>
              <a:rPr lang="en-US" dirty="0" smtClean="0"/>
              <a:t>It is up to you to parallelize your brain before then</a:t>
            </a:r>
          </a:p>
          <a:p>
            <a:pPr marL="0" indent="0">
              <a:buNone/>
            </a:pPr>
            <a:endParaRPr lang="en-US" dirty="0" smtClean="0"/>
          </a:p>
          <a:p>
            <a:pPr marL="0" indent="0">
              <a:buNone/>
            </a:pPr>
            <a:r>
              <a:rPr lang="en-US" dirty="0" smtClean="0"/>
              <a:t>The interpreters and </a:t>
            </a:r>
            <a:r>
              <a:rPr lang="en-US" dirty="0" err="1" smtClean="0"/>
              <a:t>captioner</a:t>
            </a:r>
            <a:r>
              <a:rPr lang="en-US" dirty="0" smtClean="0"/>
              <a:t> should attempt to grow more limbs as well</a:t>
            </a:r>
            <a:endParaRPr lang="en-US"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47</a:t>
            </a:fld>
            <a:endParaRPr lang="en-US"/>
          </a:p>
        </p:txBody>
      </p:sp>
    </p:spTree>
    <p:extLst>
      <p:ext uri="{BB962C8B-B14F-4D97-AF65-F5344CB8AC3E}">
        <p14:creationId xmlns:p14="http://schemas.microsoft.com/office/powerpoint/2010/main" val="68599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DAG</a:t>
            </a:r>
            <a:endParaRPr lang="en-US" dirty="0"/>
          </a:p>
        </p:txBody>
      </p:sp>
      <p:sp>
        <p:nvSpPr>
          <p:cNvPr id="3" name="Content Placeholder 2"/>
          <p:cNvSpPr>
            <a:spLocks noGrp="1"/>
          </p:cNvSpPr>
          <p:nvPr>
            <p:ph idx="1"/>
          </p:nvPr>
        </p:nvSpPr>
        <p:spPr/>
        <p:txBody>
          <a:bodyPr>
            <a:noAutofit/>
          </a:bodyPr>
          <a:lstStyle/>
          <a:p>
            <a:pPr marL="0" indent="0">
              <a:buNone/>
            </a:pPr>
            <a:r>
              <a:rPr lang="en-US" sz="2600" dirty="0" smtClean="0"/>
              <a:t>A program execution using </a:t>
            </a:r>
            <a:r>
              <a:rPr lang="en-US" sz="2600" b="1" dirty="0" smtClean="0">
                <a:latin typeface="Courier New" pitchFamily="49" charset="0"/>
                <a:cs typeface="Courier New" pitchFamily="49" charset="0"/>
              </a:rPr>
              <a:t>fork</a:t>
            </a:r>
            <a:r>
              <a:rPr lang="en-US" sz="2600" dirty="0" smtClean="0"/>
              <a:t> and </a:t>
            </a:r>
            <a:r>
              <a:rPr lang="en-US" sz="2600" b="1" dirty="0" smtClean="0">
                <a:latin typeface="Courier New" pitchFamily="49" charset="0"/>
                <a:cs typeface="Courier New" pitchFamily="49" charset="0"/>
              </a:rPr>
              <a:t>join</a:t>
            </a:r>
            <a:r>
              <a:rPr lang="en-US" sz="2600" dirty="0" smtClean="0"/>
              <a:t> can be seen as a DAG</a:t>
            </a:r>
          </a:p>
          <a:p>
            <a:r>
              <a:rPr lang="en-US" sz="2200" dirty="0" smtClean="0">
                <a:sym typeface="Wingdings" pitchFamily="2" charset="2"/>
              </a:rPr>
              <a:t>Nodes: Pieces of work </a:t>
            </a:r>
          </a:p>
          <a:p>
            <a:r>
              <a:rPr lang="en-US" sz="2200" dirty="0" smtClean="0">
                <a:sym typeface="Wingdings" pitchFamily="2" charset="2"/>
              </a:rPr>
              <a:t>Edges: Source must finish before destination starts</a:t>
            </a:r>
            <a:endParaRPr lang="en-US" sz="2200" dirty="0">
              <a:sym typeface="Wingdings" pitchFamily="2" charset="2"/>
            </a:endParaRPr>
          </a:p>
          <a:p>
            <a:pPr marL="0" lvl="0" indent="0">
              <a:buClr>
                <a:srgbClr val="2F1343"/>
              </a:buClr>
              <a:buNone/>
            </a:pPr>
            <a:endParaRPr lang="en-US" sz="800" dirty="0" smtClean="0">
              <a:solidFill>
                <a:prstClr val="black"/>
              </a:solidFill>
            </a:endParaRPr>
          </a:p>
          <a:p>
            <a:pPr marL="0" lvl="0" indent="0">
              <a:buClr>
                <a:srgbClr val="2F1343"/>
              </a:buClr>
              <a:buNone/>
            </a:pPr>
            <a:r>
              <a:rPr lang="en-US" sz="2600" dirty="0" smtClean="0">
                <a:solidFill>
                  <a:prstClr val="black"/>
                </a:solidFill>
              </a:rPr>
              <a:t>A </a:t>
            </a:r>
            <a:r>
              <a:rPr lang="en-US" sz="2600" dirty="0">
                <a:solidFill>
                  <a:prstClr val="black"/>
                </a:solidFill>
              </a:rPr>
              <a:t>fork </a:t>
            </a:r>
            <a:r>
              <a:rPr lang="en-US" sz="2600" dirty="0" smtClean="0">
                <a:solidFill>
                  <a:prstClr val="black"/>
                </a:solidFill>
              </a:rPr>
              <a:t>"ends </a:t>
            </a:r>
            <a:r>
              <a:rPr lang="en-US" sz="2600" dirty="0">
                <a:solidFill>
                  <a:prstClr val="black"/>
                </a:solidFill>
              </a:rPr>
              <a:t>a </a:t>
            </a:r>
            <a:r>
              <a:rPr lang="en-US" sz="2600" dirty="0" smtClean="0">
                <a:solidFill>
                  <a:prstClr val="black"/>
                </a:solidFill>
              </a:rPr>
              <a:t>node" </a:t>
            </a:r>
            <a:r>
              <a:rPr lang="en-US" sz="2600" dirty="0">
                <a:solidFill>
                  <a:prstClr val="black"/>
                </a:solidFill>
              </a:rPr>
              <a:t>and </a:t>
            </a:r>
            <a:r>
              <a:rPr lang="en-US" sz="2600" dirty="0" smtClean="0">
                <a:solidFill>
                  <a:prstClr val="black"/>
                </a:solidFill>
              </a:rPr>
              <a:t>makes</a:t>
            </a:r>
            <a:br>
              <a:rPr lang="en-US" sz="2600" dirty="0" smtClean="0">
                <a:solidFill>
                  <a:prstClr val="black"/>
                </a:solidFill>
              </a:rPr>
            </a:br>
            <a:r>
              <a:rPr lang="en-US" sz="2600" dirty="0" smtClean="0">
                <a:solidFill>
                  <a:prstClr val="black"/>
                </a:solidFill>
              </a:rPr>
              <a:t>two </a:t>
            </a:r>
            <a:r>
              <a:rPr lang="en-US" sz="2600" dirty="0">
                <a:solidFill>
                  <a:prstClr val="black"/>
                </a:solidFill>
              </a:rPr>
              <a:t>outgoing edges</a:t>
            </a:r>
          </a:p>
          <a:p>
            <a:pPr>
              <a:buClr>
                <a:srgbClr val="2F1343"/>
              </a:buClr>
            </a:pPr>
            <a:r>
              <a:rPr lang="en-US" sz="2200" dirty="0">
                <a:solidFill>
                  <a:prstClr val="black"/>
                </a:solidFill>
              </a:rPr>
              <a:t>New thread</a:t>
            </a:r>
          </a:p>
          <a:p>
            <a:pPr>
              <a:buClr>
                <a:srgbClr val="2F1343"/>
              </a:buClr>
            </a:pPr>
            <a:r>
              <a:rPr lang="en-US" sz="2200" dirty="0">
                <a:solidFill>
                  <a:prstClr val="black"/>
                </a:solidFill>
              </a:rPr>
              <a:t>Continuation of current thread</a:t>
            </a:r>
          </a:p>
          <a:p>
            <a:pPr marL="0" lvl="0" indent="0">
              <a:buClr>
                <a:srgbClr val="2F1343"/>
              </a:buClr>
              <a:buNone/>
            </a:pPr>
            <a:endParaRPr lang="en-US" sz="800" dirty="0">
              <a:solidFill>
                <a:prstClr val="black"/>
              </a:solidFill>
            </a:endParaRPr>
          </a:p>
          <a:p>
            <a:pPr marL="0" lvl="0" indent="0">
              <a:buClr>
                <a:srgbClr val="2F1343"/>
              </a:buClr>
              <a:buNone/>
            </a:pPr>
            <a:r>
              <a:rPr lang="en-US" sz="2600" dirty="0">
                <a:solidFill>
                  <a:prstClr val="black"/>
                </a:solidFill>
              </a:rPr>
              <a:t>A join </a:t>
            </a:r>
            <a:r>
              <a:rPr lang="en-US" sz="2600" dirty="0" smtClean="0">
                <a:solidFill>
                  <a:prstClr val="black"/>
                </a:solidFill>
              </a:rPr>
              <a:t>"ends </a:t>
            </a:r>
            <a:r>
              <a:rPr lang="en-US" sz="2600" dirty="0">
                <a:solidFill>
                  <a:prstClr val="black"/>
                </a:solidFill>
              </a:rPr>
              <a:t>a </a:t>
            </a:r>
            <a:r>
              <a:rPr lang="en-US" sz="2600" dirty="0" smtClean="0">
                <a:solidFill>
                  <a:prstClr val="black"/>
                </a:solidFill>
              </a:rPr>
              <a:t>node" </a:t>
            </a:r>
            <a:r>
              <a:rPr lang="en-US" sz="2600" dirty="0">
                <a:solidFill>
                  <a:prstClr val="black"/>
                </a:solidFill>
              </a:rPr>
              <a:t>and makes a </a:t>
            </a:r>
            <a:r>
              <a:rPr lang="en-US" sz="2600" dirty="0" smtClean="0">
                <a:solidFill>
                  <a:prstClr val="black"/>
                </a:solidFill>
              </a:rPr>
              <a:t/>
            </a:r>
            <a:br>
              <a:rPr lang="en-US" sz="2600" dirty="0" smtClean="0">
                <a:solidFill>
                  <a:prstClr val="black"/>
                </a:solidFill>
              </a:rPr>
            </a:br>
            <a:r>
              <a:rPr lang="en-US" sz="2600" dirty="0" smtClean="0">
                <a:solidFill>
                  <a:prstClr val="black"/>
                </a:solidFill>
              </a:rPr>
              <a:t>node </a:t>
            </a:r>
            <a:r>
              <a:rPr lang="en-US" sz="2600" dirty="0">
                <a:solidFill>
                  <a:prstClr val="black"/>
                </a:solidFill>
              </a:rPr>
              <a:t>with two incoming edges</a:t>
            </a:r>
          </a:p>
          <a:p>
            <a:pPr>
              <a:buClr>
                <a:srgbClr val="2F1343"/>
              </a:buClr>
            </a:pPr>
            <a:r>
              <a:rPr lang="en-US" sz="2200" dirty="0">
                <a:solidFill>
                  <a:prstClr val="black"/>
                </a:solidFill>
              </a:rPr>
              <a:t>Node just ended</a:t>
            </a:r>
          </a:p>
          <a:p>
            <a:pPr>
              <a:buClr>
                <a:srgbClr val="2F1343"/>
              </a:buClr>
            </a:pPr>
            <a:r>
              <a:rPr lang="en-US" sz="2200" dirty="0">
                <a:solidFill>
                  <a:prstClr val="black"/>
                </a:solidFill>
              </a:rPr>
              <a:t>Last node of thread joined on</a:t>
            </a:r>
          </a:p>
          <a:p>
            <a:pPr lvl="1"/>
            <a:endParaRPr lang="en-US" sz="2400" dirty="0" smtClean="0">
              <a:sym typeface="Wingdings" pitchFamily="2" charset="2"/>
            </a:endParaRP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5</a:t>
            </a:fld>
            <a:endParaRPr lang="en-US"/>
          </a:p>
        </p:txBody>
      </p:sp>
      <p:grpSp>
        <p:nvGrpSpPr>
          <p:cNvPr id="36" name="Group 35"/>
          <p:cNvGrpSpPr/>
          <p:nvPr/>
        </p:nvGrpSpPr>
        <p:grpSpPr>
          <a:xfrm>
            <a:off x="6629400" y="3172227"/>
            <a:ext cx="1657350" cy="2390373"/>
            <a:chOff x="6629400" y="2941731"/>
            <a:chExt cx="1657350" cy="2390373"/>
          </a:xfrm>
        </p:grpSpPr>
        <p:sp>
          <p:nvSpPr>
            <p:cNvPr id="7" name="Oval 5"/>
            <p:cNvSpPr>
              <a:spLocks noChangeArrowheads="1"/>
            </p:cNvSpPr>
            <p:nvPr>
              <p:custDataLst>
                <p:tags r:id="rId1"/>
              </p:custDataLst>
            </p:nvPr>
          </p:nvSpPr>
          <p:spPr bwMode="auto">
            <a:xfrm>
              <a:off x="7229475" y="2941731"/>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8" name="Oval 6"/>
            <p:cNvSpPr>
              <a:spLocks noChangeArrowheads="1"/>
            </p:cNvSpPr>
            <p:nvPr>
              <p:custDataLst>
                <p:tags r:id="rId2"/>
              </p:custDataLst>
            </p:nvPr>
          </p:nvSpPr>
          <p:spPr bwMode="auto">
            <a:xfrm>
              <a:off x="7229475" y="4230513"/>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9" name="Oval 7"/>
            <p:cNvSpPr>
              <a:spLocks noChangeArrowheads="1"/>
            </p:cNvSpPr>
            <p:nvPr>
              <p:custDataLst>
                <p:tags r:id="rId3"/>
              </p:custDataLst>
            </p:nvPr>
          </p:nvSpPr>
          <p:spPr bwMode="auto">
            <a:xfrm>
              <a:off x="7829550" y="3586122"/>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10" name="Oval 8"/>
            <p:cNvSpPr>
              <a:spLocks noChangeArrowheads="1"/>
            </p:cNvSpPr>
            <p:nvPr>
              <p:custDataLst>
                <p:tags r:id="rId4"/>
              </p:custDataLst>
            </p:nvPr>
          </p:nvSpPr>
          <p:spPr bwMode="auto">
            <a:xfrm>
              <a:off x="6629400" y="3586122"/>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11" name="AutoShape 9"/>
            <p:cNvCxnSpPr>
              <a:cxnSpLocks noChangeShapeType="1"/>
              <a:stCxn id="7" idx="3"/>
              <a:endCxn id="10" idx="7"/>
            </p:cNvCxnSpPr>
            <p:nvPr>
              <p:custDataLst>
                <p:tags r:id="rId5"/>
              </p:custDataLst>
            </p:nvPr>
          </p:nvCxnSpPr>
          <p:spPr bwMode="auto">
            <a:xfrm flipH="1">
              <a:off x="7019645" y="3331976"/>
              <a:ext cx="276785" cy="321101"/>
            </a:xfrm>
            <a:prstGeom prst="straightConnector1">
              <a:avLst/>
            </a:prstGeom>
            <a:noFill/>
            <a:ln w="28575">
              <a:solidFill>
                <a:schemeClr val="accent3">
                  <a:lumMod val="75000"/>
                </a:schemeClr>
              </a:solidFill>
              <a:round/>
              <a:headEnd/>
              <a:tailEnd type="triangle" w="lg" len="med"/>
            </a:ln>
            <a:effectLst/>
          </p:spPr>
        </p:cxnSp>
        <p:cxnSp>
          <p:nvCxnSpPr>
            <p:cNvPr id="12" name="AutoShape 10"/>
            <p:cNvCxnSpPr>
              <a:cxnSpLocks noChangeShapeType="1"/>
              <a:stCxn id="7" idx="5"/>
              <a:endCxn id="9" idx="1"/>
            </p:cNvCxnSpPr>
            <p:nvPr>
              <p:custDataLst>
                <p:tags r:id="rId6"/>
              </p:custDataLst>
            </p:nvPr>
          </p:nvCxnSpPr>
          <p:spPr bwMode="auto">
            <a:xfrm>
              <a:off x="7619720" y="3331976"/>
              <a:ext cx="276785" cy="321101"/>
            </a:xfrm>
            <a:prstGeom prst="straightConnector1">
              <a:avLst/>
            </a:prstGeom>
            <a:noFill/>
            <a:ln w="28575">
              <a:solidFill>
                <a:schemeClr val="accent3">
                  <a:lumMod val="75000"/>
                </a:schemeClr>
              </a:solidFill>
              <a:round/>
              <a:headEnd/>
              <a:tailEnd type="triangle" w="lg" len="med"/>
            </a:ln>
            <a:effectLst/>
          </p:spPr>
        </p:cxnSp>
        <p:cxnSp>
          <p:nvCxnSpPr>
            <p:cNvPr id="13" name="AutoShape 11"/>
            <p:cNvCxnSpPr>
              <a:cxnSpLocks noChangeShapeType="1"/>
              <a:stCxn id="9" idx="3"/>
              <a:endCxn id="8" idx="7"/>
            </p:cNvCxnSpPr>
            <p:nvPr>
              <p:custDataLst>
                <p:tags r:id="rId7"/>
              </p:custDataLst>
            </p:nvPr>
          </p:nvCxnSpPr>
          <p:spPr bwMode="auto">
            <a:xfrm flipH="1">
              <a:off x="7619720" y="3976367"/>
              <a:ext cx="276785" cy="321101"/>
            </a:xfrm>
            <a:prstGeom prst="straightConnector1">
              <a:avLst/>
            </a:prstGeom>
            <a:noFill/>
            <a:ln w="28575">
              <a:solidFill>
                <a:schemeClr val="accent3">
                  <a:lumMod val="75000"/>
                </a:schemeClr>
              </a:solidFill>
              <a:round/>
              <a:headEnd/>
              <a:tailEnd type="triangle" w="lg" len="med"/>
            </a:ln>
            <a:effectLst/>
          </p:spPr>
        </p:cxnSp>
        <p:cxnSp>
          <p:nvCxnSpPr>
            <p:cNvPr id="14" name="AutoShape 12"/>
            <p:cNvCxnSpPr>
              <a:cxnSpLocks noChangeShapeType="1"/>
              <a:stCxn id="10" idx="5"/>
              <a:endCxn id="8" idx="1"/>
            </p:cNvCxnSpPr>
            <p:nvPr>
              <p:custDataLst>
                <p:tags r:id="rId8"/>
              </p:custDataLst>
            </p:nvPr>
          </p:nvCxnSpPr>
          <p:spPr bwMode="auto">
            <a:xfrm>
              <a:off x="7019645" y="3976367"/>
              <a:ext cx="276785" cy="321101"/>
            </a:xfrm>
            <a:prstGeom prst="straightConnector1">
              <a:avLst/>
            </a:prstGeom>
            <a:noFill/>
            <a:ln w="28575">
              <a:solidFill>
                <a:schemeClr val="accent3">
                  <a:lumMod val="75000"/>
                </a:schemeClr>
              </a:solidFill>
              <a:round/>
              <a:headEnd/>
              <a:tailEnd type="triangle" w="lg" len="med"/>
            </a:ln>
            <a:effectLst/>
          </p:spPr>
        </p:cxnSp>
        <p:cxnSp>
          <p:nvCxnSpPr>
            <p:cNvPr id="15" name="AutoShape 11"/>
            <p:cNvCxnSpPr>
              <a:cxnSpLocks noChangeShapeType="1"/>
              <a:stCxn id="9" idx="4"/>
              <a:endCxn id="16" idx="0"/>
            </p:cNvCxnSpPr>
            <p:nvPr>
              <p:custDataLst>
                <p:tags r:id="rId9"/>
              </p:custDataLst>
            </p:nvPr>
          </p:nvCxnSpPr>
          <p:spPr bwMode="auto">
            <a:xfrm>
              <a:off x="8058150" y="4043322"/>
              <a:ext cx="0" cy="831582"/>
            </a:xfrm>
            <a:prstGeom prst="straightConnector1">
              <a:avLst/>
            </a:prstGeom>
            <a:noFill/>
            <a:ln w="28575">
              <a:solidFill>
                <a:schemeClr val="accent3">
                  <a:lumMod val="75000"/>
                </a:schemeClr>
              </a:solidFill>
              <a:round/>
              <a:headEnd/>
              <a:tailEnd type="triangle" w="lg" len="med"/>
            </a:ln>
            <a:effectLst/>
          </p:spPr>
        </p:cxnSp>
        <p:sp>
          <p:nvSpPr>
            <p:cNvPr id="16" name="Oval 6"/>
            <p:cNvSpPr>
              <a:spLocks noChangeArrowheads="1"/>
            </p:cNvSpPr>
            <p:nvPr>
              <p:custDataLst>
                <p:tags r:id="rId10"/>
              </p:custDataLst>
            </p:nvPr>
          </p:nvSpPr>
          <p:spPr bwMode="auto">
            <a:xfrm>
              <a:off x="7829550" y="4874904"/>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17" name="AutoShape 12"/>
            <p:cNvCxnSpPr>
              <a:cxnSpLocks noChangeShapeType="1"/>
              <a:stCxn id="8" idx="5"/>
              <a:endCxn id="16" idx="1"/>
            </p:cNvCxnSpPr>
            <p:nvPr>
              <p:custDataLst>
                <p:tags r:id="rId11"/>
              </p:custDataLst>
            </p:nvPr>
          </p:nvCxnSpPr>
          <p:spPr bwMode="auto">
            <a:xfrm>
              <a:off x="7619720" y="4620758"/>
              <a:ext cx="276785" cy="321101"/>
            </a:xfrm>
            <a:prstGeom prst="straightConnector1">
              <a:avLst/>
            </a:prstGeom>
            <a:noFill/>
            <a:ln w="28575">
              <a:solidFill>
                <a:schemeClr val="accent3">
                  <a:lumMod val="75000"/>
                </a:schemeClr>
              </a:solidFill>
              <a:round/>
              <a:headEnd/>
              <a:tailEnd type="triangle" w="lg" len="med"/>
            </a:ln>
            <a:effectLst/>
          </p:spPr>
        </p:cxnSp>
      </p:grpSp>
    </p:spTree>
    <p:extLst>
      <p:ext uri="{BB962C8B-B14F-4D97-AF65-F5344CB8AC3E}">
        <p14:creationId xmlns:p14="http://schemas.microsoft.com/office/powerpoint/2010/main" val="24644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Simple Examples</a:t>
            </a:r>
            <a:endParaRPr lang="en-US" dirty="0"/>
          </a:p>
        </p:txBody>
      </p:sp>
      <p:sp>
        <p:nvSpPr>
          <p:cNvPr id="3" name="Content Placeholder 2"/>
          <p:cNvSpPr>
            <a:spLocks noGrp="1"/>
          </p:cNvSpPr>
          <p:nvPr>
            <p:ph idx="1"/>
          </p:nvPr>
        </p:nvSpPr>
        <p:spPr>
          <a:xfrm>
            <a:off x="457200" y="762000"/>
            <a:ext cx="8458200" cy="1447800"/>
          </a:xfrm>
        </p:spPr>
        <p:txBody>
          <a:bodyPr>
            <a:normAutofit/>
          </a:bodyPr>
          <a:lstStyle/>
          <a:p>
            <a:pPr marL="0" indent="0">
              <a:buNone/>
            </a:pPr>
            <a:r>
              <a:rPr lang="en-US" sz="2200" b="1" dirty="0" smtClean="0">
                <a:latin typeface="Courier New" pitchFamily="49" charset="0"/>
                <a:cs typeface="Courier New" pitchFamily="49" charset="0"/>
              </a:rPr>
              <a:t>fork</a:t>
            </a:r>
            <a:r>
              <a:rPr lang="en-US" sz="2200" dirty="0" smtClean="0"/>
              <a:t> and </a:t>
            </a:r>
            <a:r>
              <a:rPr lang="en-US" sz="2200" b="1" dirty="0" smtClean="0">
                <a:latin typeface="Courier New" pitchFamily="49" charset="0"/>
                <a:cs typeface="Courier New" pitchFamily="49" charset="0"/>
              </a:rPr>
              <a:t>join</a:t>
            </a:r>
            <a:r>
              <a:rPr lang="en-US" sz="2200" dirty="0" smtClean="0"/>
              <a:t> are very flexible, but divide-and-conquer use them in a very basic way:</a:t>
            </a:r>
          </a:p>
          <a:p>
            <a:r>
              <a:rPr lang="en-US" sz="2200" dirty="0" smtClean="0"/>
              <a:t>A tree on top of an upside-down tree</a:t>
            </a:r>
            <a:endParaRPr lang="en-US" sz="22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6</a:t>
            </a:fld>
            <a:endParaRPr lang="en-US"/>
          </a:p>
        </p:txBody>
      </p:sp>
      <p:grpSp>
        <p:nvGrpSpPr>
          <p:cNvPr id="358" name="Group 357"/>
          <p:cNvGrpSpPr/>
          <p:nvPr/>
        </p:nvGrpSpPr>
        <p:grpSpPr>
          <a:xfrm>
            <a:off x="1075083" y="1981200"/>
            <a:ext cx="7683375" cy="4297681"/>
            <a:chOff x="900074" y="1981200"/>
            <a:chExt cx="7683375" cy="4297681"/>
          </a:xfrm>
        </p:grpSpPr>
        <p:sp>
          <p:nvSpPr>
            <p:cNvPr id="92" name="TextBox 91"/>
            <p:cNvSpPr txBox="1"/>
            <p:nvPr/>
          </p:nvSpPr>
          <p:spPr>
            <a:xfrm>
              <a:off x="7004171" y="3933430"/>
              <a:ext cx="1579278" cy="400110"/>
            </a:xfrm>
            <a:prstGeom prst="rect">
              <a:avLst/>
            </a:prstGeom>
            <a:noFill/>
          </p:spPr>
          <p:txBody>
            <a:bodyPr wrap="none" rtlCol="0" anchor="ctr">
              <a:spAutoFit/>
            </a:bodyPr>
            <a:lstStyle/>
            <a:p>
              <a:r>
                <a:rPr lang="en-US" sz="2000" b="0" dirty="0" smtClean="0">
                  <a:latin typeface="+mn-lt"/>
                </a:rPr>
                <a:t>base cases</a:t>
              </a:r>
            </a:p>
          </p:txBody>
        </p:sp>
        <p:sp>
          <p:nvSpPr>
            <p:cNvPr id="94" name="TextBox 93"/>
            <p:cNvSpPr txBox="1"/>
            <p:nvPr/>
          </p:nvSpPr>
          <p:spPr>
            <a:xfrm>
              <a:off x="7004171" y="2742987"/>
              <a:ext cx="1040670" cy="400110"/>
            </a:xfrm>
            <a:prstGeom prst="rect">
              <a:avLst/>
            </a:prstGeom>
            <a:noFill/>
          </p:spPr>
          <p:txBody>
            <a:bodyPr wrap="none" rtlCol="0" anchor="ctr">
              <a:spAutoFit/>
            </a:bodyPr>
            <a:lstStyle/>
            <a:p>
              <a:r>
                <a:rPr lang="en-US" sz="2000" b="0" dirty="0" smtClean="0">
                  <a:latin typeface="+mn-lt"/>
                </a:rPr>
                <a:t>divide </a:t>
              </a:r>
            </a:p>
          </p:txBody>
        </p:sp>
        <p:sp>
          <p:nvSpPr>
            <p:cNvPr id="96" name="TextBox 95"/>
            <p:cNvSpPr txBox="1"/>
            <p:nvPr/>
          </p:nvSpPr>
          <p:spPr>
            <a:xfrm>
              <a:off x="7004171" y="5116984"/>
              <a:ext cx="1358135" cy="400110"/>
            </a:xfrm>
            <a:prstGeom prst="rect">
              <a:avLst/>
            </a:prstGeom>
            <a:noFill/>
          </p:spPr>
          <p:txBody>
            <a:bodyPr wrap="square" rtlCol="0" anchor="ctr">
              <a:spAutoFit/>
            </a:bodyPr>
            <a:lstStyle/>
            <a:p>
              <a:r>
                <a:rPr lang="en-US" sz="2000" b="0" dirty="0" smtClean="0">
                  <a:latin typeface="+mn-lt"/>
                </a:rPr>
                <a:t>conquer</a:t>
              </a:r>
            </a:p>
          </p:txBody>
        </p:sp>
        <p:cxnSp>
          <p:nvCxnSpPr>
            <p:cNvPr id="297" name="AutoShape 10"/>
            <p:cNvCxnSpPr>
              <a:cxnSpLocks noChangeShapeType="1"/>
              <a:stCxn id="326" idx="2"/>
              <a:endCxn id="355" idx="7"/>
            </p:cNvCxnSpPr>
            <p:nvPr>
              <p:custDataLst>
                <p:tags r:id="rId1"/>
              </p:custDataLst>
            </p:nvPr>
          </p:nvCxnSpPr>
          <p:spPr bwMode="auto">
            <a:xfrm>
              <a:off x="3975400" y="2209801"/>
              <a:ext cx="1132505" cy="298590"/>
            </a:xfrm>
            <a:prstGeom prst="straightConnector1">
              <a:avLst/>
            </a:prstGeom>
            <a:noFill/>
            <a:ln w="28575">
              <a:solidFill>
                <a:schemeClr val="accent3">
                  <a:lumMod val="75000"/>
                </a:schemeClr>
              </a:solidFill>
              <a:round/>
              <a:headEnd/>
              <a:tailEnd type="triangle" w="lg" len="med"/>
            </a:ln>
            <a:effectLst/>
          </p:spPr>
        </p:cxnSp>
        <p:sp>
          <p:nvSpPr>
            <p:cNvPr id="298" name="Left Brace 297"/>
            <p:cNvSpPr/>
            <p:nvPr/>
          </p:nvSpPr>
          <p:spPr bwMode="auto">
            <a:xfrm rot="10800000">
              <a:off x="6615074" y="3942985"/>
              <a:ext cx="304800" cy="381000"/>
            </a:xfrm>
            <a:prstGeom prst="lef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99" name="Left Brace 298"/>
            <p:cNvSpPr/>
            <p:nvPr/>
          </p:nvSpPr>
          <p:spPr bwMode="auto">
            <a:xfrm rot="10800000">
              <a:off x="6615074" y="1981200"/>
              <a:ext cx="304800" cy="1923684"/>
            </a:xfrm>
            <a:prstGeom prst="lef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00" name="Oval 5"/>
            <p:cNvSpPr>
              <a:spLocks noChangeArrowheads="1"/>
            </p:cNvSpPr>
            <p:nvPr>
              <p:custDataLst>
                <p:tags r:id="rId2"/>
              </p:custDataLst>
            </p:nvPr>
          </p:nvSpPr>
          <p:spPr bwMode="auto">
            <a:xfrm>
              <a:off x="3458884" y="5821681"/>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01" name="AutoShape 9"/>
            <p:cNvCxnSpPr>
              <a:cxnSpLocks noChangeShapeType="1"/>
              <a:stCxn id="310" idx="5"/>
              <a:endCxn id="302" idx="1"/>
            </p:cNvCxnSpPr>
            <p:nvPr>
              <p:custDataLst>
                <p:tags r:id="rId3"/>
              </p:custDataLst>
            </p:nvPr>
          </p:nvCxnSpPr>
          <p:spPr bwMode="auto">
            <a:xfrm>
              <a:off x="1680844" y="5026514"/>
              <a:ext cx="381560" cy="406003"/>
            </a:xfrm>
            <a:prstGeom prst="straightConnector1">
              <a:avLst/>
            </a:prstGeom>
            <a:noFill/>
            <a:ln w="28575">
              <a:solidFill>
                <a:schemeClr val="accent3">
                  <a:lumMod val="75000"/>
                </a:schemeClr>
              </a:solidFill>
              <a:round/>
              <a:headEnd/>
              <a:tailEnd type="triangle" w="lg" len="med"/>
            </a:ln>
            <a:effectLst/>
          </p:spPr>
        </p:cxnSp>
        <p:sp>
          <p:nvSpPr>
            <p:cNvPr id="302" name="Oval 8"/>
            <p:cNvSpPr>
              <a:spLocks noChangeArrowheads="1"/>
            </p:cNvSpPr>
            <p:nvPr>
              <p:custDataLst>
                <p:tags r:id="rId4"/>
              </p:custDataLst>
            </p:nvPr>
          </p:nvSpPr>
          <p:spPr bwMode="auto">
            <a:xfrm>
              <a:off x="1995449" y="5365562"/>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03" name="AutoShape 9"/>
            <p:cNvCxnSpPr>
              <a:cxnSpLocks noChangeShapeType="1"/>
              <a:stCxn id="307" idx="3"/>
              <a:endCxn id="309" idx="0"/>
            </p:cNvCxnSpPr>
            <p:nvPr>
              <p:custDataLst>
                <p:tags r:id="rId5"/>
              </p:custDataLst>
            </p:nvPr>
          </p:nvCxnSpPr>
          <p:spPr bwMode="auto">
            <a:xfrm flipH="1">
              <a:off x="1128674" y="3563746"/>
              <a:ext cx="228880" cy="341139"/>
            </a:xfrm>
            <a:prstGeom prst="straightConnector1">
              <a:avLst/>
            </a:prstGeom>
            <a:noFill/>
            <a:ln w="28575">
              <a:solidFill>
                <a:schemeClr val="accent3">
                  <a:lumMod val="75000"/>
                </a:schemeClr>
              </a:solidFill>
              <a:round/>
              <a:headEnd/>
              <a:tailEnd type="triangle" w="lg" len="med"/>
            </a:ln>
            <a:effectLst/>
          </p:spPr>
        </p:cxnSp>
        <p:cxnSp>
          <p:nvCxnSpPr>
            <p:cNvPr id="304" name="AutoShape 10"/>
            <p:cNvCxnSpPr>
              <a:cxnSpLocks noChangeShapeType="1"/>
              <a:stCxn id="307" idx="5"/>
              <a:endCxn id="308" idx="0"/>
            </p:cNvCxnSpPr>
            <p:nvPr>
              <p:custDataLst>
                <p:tags r:id="rId6"/>
              </p:custDataLst>
            </p:nvPr>
          </p:nvCxnSpPr>
          <p:spPr bwMode="auto">
            <a:xfrm>
              <a:off x="1680844" y="3563746"/>
              <a:ext cx="228880" cy="341139"/>
            </a:xfrm>
            <a:prstGeom prst="straightConnector1">
              <a:avLst/>
            </a:prstGeom>
            <a:noFill/>
            <a:ln w="28575">
              <a:solidFill>
                <a:schemeClr val="accent3">
                  <a:lumMod val="75000"/>
                </a:schemeClr>
              </a:solidFill>
              <a:round/>
              <a:headEnd/>
              <a:tailEnd type="triangle" w="lg" len="med"/>
            </a:ln>
            <a:effectLst/>
          </p:spPr>
        </p:cxnSp>
        <p:cxnSp>
          <p:nvCxnSpPr>
            <p:cNvPr id="305" name="AutoShape 9"/>
            <p:cNvCxnSpPr>
              <a:cxnSpLocks noChangeShapeType="1"/>
              <a:stCxn id="309" idx="4"/>
              <a:endCxn id="310" idx="1"/>
            </p:cNvCxnSpPr>
            <p:nvPr>
              <p:custDataLst>
                <p:tags r:id="rId7"/>
              </p:custDataLst>
            </p:nvPr>
          </p:nvCxnSpPr>
          <p:spPr bwMode="auto">
            <a:xfrm>
              <a:off x="1128674" y="4362085"/>
              <a:ext cx="228880" cy="341139"/>
            </a:xfrm>
            <a:prstGeom prst="straightConnector1">
              <a:avLst/>
            </a:prstGeom>
            <a:noFill/>
            <a:ln w="28575">
              <a:solidFill>
                <a:schemeClr val="accent3">
                  <a:lumMod val="75000"/>
                </a:schemeClr>
              </a:solidFill>
              <a:round/>
              <a:headEnd/>
              <a:tailEnd type="triangle" w="lg" len="med"/>
            </a:ln>
            <a:effectLst/>
          </p:spPr>
        </p:cxnSp>
        <p:cxnSp>
          <p:nvCxnSpPr>
            <p:cNvPr id="306" name="AutoShape 9"/>
            <p:cNvCxnSpPr>
              <a:cxnSpLocks noChangeShapeType="1"/>
              <a:stCxn id="308" idx="4"/>
              <a:endCxn id="310" idx="7"/>
            </p:cNvCxnSpPr>
            <p:nvPr>
              <p:custDataLst>
                <p:tags r:id="rId8"/>
              </p:custDataLst>
            </p:nvPr>
          </p:nvCxnSpPr>
          <p:spPr bwMode="auto">
            <a:xfrm flipH="1">
              <a:off x="1680844" y="4362085"/>
              <a:ext cx="228880" cy="341139"/>
            </a:xfrm>
            <a:prstGeom prst="straightConnector1">
              <a:avLst/>
            </a:prstGeom>
            <a:noFill/>
            <a:ln w="28575">
              <a:solidFill>
                <a:schemeClr val="accent3">
                  <a:lumMod val="75000"/>
                </a:schemeClr>
              </a:solidFill>
              <a:round/>
              <a:headEnd/>
              <a:tailEnd type="triangle" w="lg" len="med"/>
            </a:ln>
            <a:effectLst/>
          </p:spPr>
        </p:cxnSp>
        <p:sp>
          <p:nvSpPr>
            <p:cNvPr id="307" name="Oval 8"/>
            <p:cNvSpPr>
              <a:spLocks noChangeArrowheads="1"/>
            </p:cNvSpPr>
            <p:nvPr>
              <p:custDataLst>
                <p:tags r:id="rId9"/>
              </p:custDataLst>
            </p:nvPr>
          </p:nvSpPr>
          <p:spPr bwMode="auto">
            <a:xfrm>
              <a:off x="1290599" y="3173501"/>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08" name="Oval 7"/>
            <p:cNvSpPr>
              <a:spLocks noChangeArrowheads="1"/>
            </p:cNvSpPr>
            <p:nvPr>
              <p:custDataLst>
                <p:tags r:id="rId10"/>
              </p:custDataLst>
            </p:nvPr>
          </p:nvSpPr>
          <p:spPr bwMode="auto">
            <a:xfrm>
              <a:off x="1681124" y="3904885"/>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09" name="Oval 8"/>
            <p:cNvSpPr>
              <a:spLocks noChangeArrowheads="1"/>
            </p:cNvSpPr>
            <p:nvPr>
              <p:custDataLst>
                <p:tags r:id="rId11"/>
              </p:custDataLst>
            </p:nvPr>
          </p:nvSpPr>
          <p:spPr bwMode="auto">
            <a:xfrm>
              <a:off x="900074" y="3904885"/>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10" name="Oval 8"/>
            <p:cNvSpPr>
              <a:spLocks noChangeArrowheads="1"/>
            </p:cNvSpPr>
            <p:nvPr>
              <p:custDataLst>
                <p:tags r:id="rId12"/>
              </p:custDataLst>
            </p:nvPr>
          </p:nvSpPr>
          <p:spPr bwMode="auto">
            <a:xfrm>
              <a:off x="1290599" y="4636269"/>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11" name="AutoShape 9"/>
            <p:cNvCxnSpPr>
              <a:cxnSpLocks noChangeShapeType="1"/>
              <a:stCxn id="312" idx="3"/>
              <a:endCxn id="307" idx="7"/>
            </p:cNvCxnSpPr>
            <p:nvPr>
              <p:custDataLst>
                <p:tags r:id="rId13"/>
              </p:custDataLst>
            </p:nvPr>
          </p:nvCxnSpPr>
          <p:spPr bwMode="auto">
            <a:xfrm flipH="1">
              <a:off x="1680844" y="2831681"/>
              <a:ext cx="381560" cy="408775"/>
            </a:xfrm>
            <a:prstGeom prst="straightConnector1">
              <a:avLst/>
            </a:prstGeom>
            <a:noFill/>
            <a:ln w="28575">
              <a:solidFill>
                <a:schemeClr val="accent3">
                  <a:lumMod val="75000"/>
                </a:schemeClr>
              </a:solidFill>
              <a:round/>
              <a:headEnd/>
              <a:tailEnd type="triangle" w="lg" len="med"/>
            </a:ln>
            <a:effectLst/>
          </p:spPr>
        </p:cxnSp>
        <p:sp>
          <p:nvSpPr>
            <p:cNvPr id="312" name="Oval 8"/>
            <p:cNvSpPr>
              <a:spLocks noChangeArrowheads="1"/>
            </p:cNvSpPr>
            <p:nvPr>
              <p:custDataLst>
                <p:tags r:id="rId14"/>
              </p:custDataLst>
            </p:nvPr>
          </p:nvSpPr>
          <p:spPr bwMode="auto">
            <a:xfrm>
              <a:off x="1995449" y="2441436"/>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13" name="Oval 8"/>
            <p:cNvSpPr>
              <a:spLocks noChangeArrowheads="1"/>
            </p:cNvSpPr>
            <p:nvPr>
              <p:custDataLst>
                <p:tags r:id="rId15"/>
              </p:custDataLst>
            </p:nvPr>
          </p:nvSpPr>
          <p:spPr bwMode="auto">
            <a:xfrm>
              <a:off x="1294621" y="4633497"/>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14" name="AutoShape 9"/>
            <p:cNvCxnSpPr>
              <a:cxnSpLocks noChangeShapeType="1"/>
              <a:stCxn id="318" idx="3"/>
              <a:endCxn id="320" idx="0"/>
            </p:cNvCxnSpPr>
            <p:nvPr>
              <p:custDataLst>
                <p:tags r:id="rId16"/>
              </p:custDataLst>
            </p:nvPr>
          </p:nvCxnSpPr>
          <p:spPr bwMode="auto">
            <a:xfrm>
              <a:off x="3090544" y="3563746"/>
              <a:ext cx="228880" cy="341139"/>
            </a:xfrm>
            <a:prstGeom prst="straightConnector1">
              <a:avLst/>
            </a:prstGeom>
            <a:noFill/>
            <a:ln w="28575">
              <a:solidFill>
                <a:schemeClr val="accent3">
                  <a:lumMod val="75000"/>
                </a:schemeClr>
              </a:solidFill>
              <a:round/>
              <a:headEnd/>
              <a:tailEnd type="triangle" w="lg" len="med"/>
            </a:ln>
            <a:effectLst/>
          </p:spPr>
        </p:cxnSp>
        <p:cxnSp>
          <p:nvCxnSpPr>
            <p:cNvPr id="315" name="AutoShape 10"/>
            <p:cNvCxnSpPr>
              <a:cxnSpLocks noChangeShapeType="1"/>
              <a:stCxn id="318" idx="5"/>
              <a:endCxn id="319" idx="0"/>
            </p:cNvCxnSpPr>
            <p:nvPr>
              <p:custDataLst>
                <p:tags r:id="rId17"/>
              </p:custDataLst>
            </p:nvPr>
          </p:nvCxnSpPr>
          <p:spPr bwMode="auto">
            <a:xfrm flipH="1">
              <a:off x="2538374" y="3563746"/>
              <a:ext cx="228880" cy="341139"/>
            </a:xfrm>
            <a:prstGeom prst="straightConnector1">
              <a:avLst/>
            </a:prstGeom>
            <a:noFill/>
            <a:ln w="28575">
              <a:solidFill>
                <a:schemeClr val="accent3">
                  <a:lumMod val="75000"/>
                </a:schemeClr>
              </a:solidFill>
              <a:round/>
              <a:headEnd/>
              <a:tailEnd type="triangle" w="lg" len="med"/>
            </a:ln>
            <a:effectLst/>
          </p:spPr>
        </p:cxnSp>
        <p:cxnSp>
          <p:nvCxnSpPr>
            <p:cNvPr id="316" name="AutoShape 9"/>
            <p:cNvCxnSpPr>
              <a:cxnSpLocks noChangeShapeType="1"/>
              <a:stCxn id="320" idx="4"/>
              <a:endCxn id="321" idx="1"/>
            </p:cNvCxnSpPr>
            <p:nvPr>
              <p:custDataLst>
                <p:tags r:id="rId18"/>
              </p:custDataLst>
            </p:nvPr>
          </p:nvCxnSpPr>
          <p:spPr bwMode="auto">
            <a:xfrm flipH="1">
              <a:off x="3090544" y="4362085"/>
              <a:ext cx="228880" cy="341139"/>
            </a:xfrm>
            <a:prstGeom prst="straightConnector1">
              <a:avLst/>
            </a:prstGeom>
            <a:noFill/>
            <a:ln w="28575">
              <a:solidFill>
                <a:schemeClr val="accent3">
                  <a:lumMod val="75000"/>
                </a:schemeClr>
              </a:solidFill>
              <a:round/>
              <a:headEnd/>
              <a:tailEnd type="triangle" w="lg" len="med"/>
            </a:ln>
            <a:effectLst/>
          </p:spPr>
        </p:cxnSp>
        <p:cxnSp>
          <p:nvCxnSpPr>
            <p:cNvPr id="317" name="AutoShape 9"/>
            <p:cNvCxnSpPr>
              <a:cxnSpLocks noChangeShapeType="1"/>
              <a:stCxn id="319" idx="4"/>
              <a:endCxn id="321" idx="7"/>
            </p:cNvCxnSpPr>
            <p:nvPr>
              <p:custDataLst>
                <p:tags r:id="rId19"/>
              </p:custDataLst>
            </p:nvPr>
          </p:nvCxnSpPr>
          <p:spPr bwMode="auto">
            <a:xfrm>
              <a:off x="2538374" y="4362085"/>
              <a:ext cx="228880" cy="341139"/>
            </a:xfrm>
            <a:prstGeom prst="straightConnector1">
              <a:avLst/>
            </a:prstGeom>
            <a:noFill/>
            <a:ln w="28575">
              <a:solidFill>
                <a:schemeClr val="accent3">
                  <a:lumMod val="75000"/>
                </a:schemeClr>
              </a:solidFill>
              <a:round/>
              <a:headEnd/>
              <a:tailEnd type="triangle" w="lg" len="med"/>
            </a:ln>
            <a:effectLst/>
          </p:spPr>
        </p:cxnSp>
        <p:sp>
          <p:nvSpPr>
            <p:cNvPr id="318" name="Oval 8"/>
            <p:cNvSpPr>
              <a:spLocks noChangeArrowheads="1"/>
            </p:cNvSpPr>
            <p:nvPr>
              <p:custDataLst>
                <p:tags r:id="rId20"/>
              </p:custDataLst>
            </p:nvPr>
          </p:nvSpPr>
          <p:spPr bwMode="auto">
            <a:xfrm flipH="1">
              <a:off x="2700299" y="3173501"/>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19" name="Oval 7"/>
            <p:cNvSpPr>
              <a:spLocks noChangeArrowheads="1"/>
            </p:cNvSpPr>
            <p:nvPr>
              <p:custDataLst>
                <p:tags r:id="rId21"/>
              </p:custDataLst>
            </p:nvPr>
          </p:nvSpPr>
          <p:spPr bwMode="auto">
            <a:xfrm flipH="1">
              <a:off x="2309774" y="3904885"/>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20" name="Oval 8"/>
            <p:cNvSpPr>
              <a:spLocks noChangeArrowheads="1"/>
            </p:cNvSpPr>
            <p:nvPr>
              <p:custDataLst>
                <p:tags r:id="rId22"/>
              </p:custDataLst>
            </p:nvPr>
          </p:nvSpPr>
          <p:spPr bwMode="auto">
            <a:xfrm flipH="1">
              <a:off x="3090824" y="3904885"/>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21" name="Oval 8"/>
            <p:cNvSpPr>
              <a:spLocks noChangeArrowheads="1"/>
            </p:cNvSpPr>
            <p:nvPr>
              <p:custDataLst>
                <p:tags r:id="rId23"/>
              </p:custDataLst>
            </p:nvPr>
          </p:nvSpPr>
          <p:spPr bwMode="auto">
            <a:xfrm flipH="1">
              <a:off x="2700299" y="4636269"/>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22" name="AutoShape 9"/>
            <p:cNvCxnSpPr>
              <a:cxnSpLocks noChangeShapeType="1"/>
              <a:stCxn id="323" idx="3"/>
              <a:endCxn id="318" idx="7"/>
            </p:cNvCxnSpPr>
            <p:nvPr>
              <p:custDataLst>
                <p:tags r:id="rId24"/>
              </p:custDataLst>
            </p:nvPr>
          </p:nvCxnSpPr>
          <p:spPr bwMode="auto">
            <a:xfrm>
              <a:off x="2385694" y="2831681"/>
              <a:ext cx="381560" cy="408775"/>
            </a:xfrm>
            <a:prstGeom prst="straightConnector1">
              <a:avLst/>
            </a:prstGeom>
            <a:noFill/>
            <a:ln w="28575">
              <a:solidFill>
                <a:schemeClr val="accent3">
                  <a:lumMod val="75000"/>
                </a:schemeClr>
              </a:solidFill>
              <a:round/>
              <a:headEnd/>
              <a:tailEnd type="triangle" w="lg" len="med"/>
            </a:ln>
            <a:effectLst/>
          </p:spPr>
        </p:cxnSp>
        <p:sp>
          <p:nvSpPr>
            <p:cNvPr id="323" name="Oval 8"/>
            <p:cNvSpPr>
              <a:spLocks noChangeArrowheads="1"/>
            </p:cNvSpPr>
            <p:nvPr>
              <p:custDataLst>
                <p:tags r:id="rId25"/>
              </p:custDataLst>
            </p:nvPr>
          </p:nvSpPr>
          <p:spPr bwMode="auto">
            <a:xfrm flipH="1">
              <a:off x="1995449" y="2441436"/>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24" name="Oval 8"/>
            <p:cNvSpPr>
              <a:spLocks noChangeArrowheads="1"/>
            </p:cNvSpPr>
            <p:nvPr>
              <p:custDataLst>
                <p:tags r:id="rId26"/>
              </p:custDataLst>
            </p:nvPr>
          </p:nvSpPr>
          <p:spPr bwMode="auto">
            <a:xfrm flipH="1">
              <a:off x="2696277" y="4633497"/>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25" name="AutoShape 9"/>
            <p:cNvCxnSpPr>
              <a:cxnSpLocks noChangeShapeType="1"/>
              <a:stCxn id="324" idx="5"/>
              <a:endCxn id="302" idx="7"/>
            </p:cNvCxnSpPr>
            <p:nvPr>
              <p:custDataLst>
                <p:tags r:id="rId27"/>
              </p:custDataLst>
            </p:nvPr>
          </p:nvCxnSpPr>
          <p:spPr bwMode="auto">
            <a:xfrm flipH="1">
              <a:off x="2385694" y="5023742"/>
              <a:ext cx="377538" cy="408775"/>
            </a:xfrm>
            <a:prstGeom prst="straightConnector1">
              <a:avLst/>
            </a:prstGeom>
            <a:noFill/>
            <a:ln w="28575">
              <a:solidFill>
                <a:schemeClr val="accent3">
                  <a:lumMod val="75000"/>
                </a:schemeClr>
              </a:solidFill>
              <a:round/>
              <a:headEnd/>
              <a:tailEnd type="triangle" w="lg" len="med"/>
            </a:ln>
            <a:effectLst/>
          </p:spPr>
        </p:cxnSp>
        <p:sp>
          <p:nvSpPr>
            <p:cNvPr id="326" name="Oval 8"/>
            <p:cNvSpPr>
              <a:spLocks noChangeArrowheads="1"/>
            </p:cNvSpPr>
            <p:nvPr>
              <p:custDataLst>
                <p:tags r:id="rId28"/>
              </p:custDataLst>
            </p:nvPr>
          </p:nvSpPr>
          <p:spPr bwMode="auto">
            <a:xfrm flipH="1">
              <a:off x="3518200" y="1981201"/>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grpSp>
          <p:nvGrpSpPr>
            <p:cNvPr id="327" name="Group 326"/>
            <p:cNvGrpSpPr/>
            <p:nvPr/>
          </p:nvGrpSpPr>
          <p:grpSpPr>
            <a:xfrm>
              <a:off x="3945575" y="2441436"/>
              <a:ext cx="2647950" cy="3381326"/>
              <a:chOff x="1295400" y="2971799"/>
              <a:chExt cx="2647950" cy="3381326"/>
            </a:xfrm>
          </p:grpSpPr>
          <p:cxnSp>
            <p:nvCxnSpPr>
              <p:cNvPr id="333" name="AutoShape 9"/>
              <p:cNvCxnSpPr>
                <a:cxnSpLocks noChangeShapeType="1"/>
                <a:stCxn id="342" idx="5"/>
                <a:endCxn id="334" idx="1"/>
              </p:cNvCxnSpPr>
              <p:nvPr>
                <p:custDataLst>
                  <p:tags r:id="rId33"/>
                </p:custDataLst>
              </p:nvPr>
            </p:nvCxnSpPr>
            <p:spPr bwMode="auto">
              <a:xfrm>
                <a:off x="2076170" y="5556877"/>
                <a:ext cx="381560" cy="406003"/>
              </a:xfrm>
              <a:prstGeom prst="straightConnector1">
                <a:avLst/>
              </a:prstGeom>
              <a:noFill/>
              <a:ln w="28575">
                <a:solidFill>
                  <a:schemeClr val="accent3">
                    <a:lumMod val="75000"/>
                  </a:schemeClr>
                </a:solidFill>
                <a:round/>
                <a:headEnd/>
                <a:tailEnd type="triangle" w="lg" len="med"/>
              </a:ln>
              <a:effectLst/>
            </p:spPr>
          </p:cxnSp>
          <p:sp>
            <p:nvSpPr>
              <p:cNvPr id="334" name="Oval 8"/>
              <p:cNvSpPr>
                <a:spLocks noChangeArrowheads="1"/>
              </p:cNvSpPr>
              <p:nvPr>
                <p:custDataLst>
                  <p:tags r:id="rId34"/>
                </p:custDataLst>
              </p:nvPr>
            </p:nvSpPr>
            <p:spPr bwMode="auto">
              <a:xfrm>
                <a:off x="2390775" y="5895925"/>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35" name="AutoShape 9"/>
              <p:cNvCxnSpPr>
                <a:cxnSpLocks noChangeShapeType="1"/>
                <a:stCxn id="339" idx="3"/>
                <a:endCxn id="341" idx="0"/>
              </p:cNvCxnSpPr>
              <p:nvPr>
                <p:custDataLst>
                  <p:tags r:id="rId35"/>
                </p:custDataLst>
              </p:nvPr>
            </p:nvCxnSpPr>
            <p:spPr bwMode="auto">
              <a:xfrm flipH="1">
                <a:off x="1524000" y="4094109"/>
                <a:ext cx="228880" cy="341139"/>
              </a:xfrm>
              <a:prstGeom prst="straightConnector1">
                <a:avLst/>
              </a:prstGeom>
              <a:noFill/>
              <a:ln w="28575">
                <a:solidFill>
                  <a:schemeClr val="accent3">
                    <a:lumMod val="75000"/>
                  </a:schemeClr>
                </a:solidFill>
                <a:round/>
                <a:headEnd/>
                <a:tailEnd type="triangle" w="lg" len="med"/>
              </a:ln>
              <a:effectLst/>
            </p:spPr>
          </p:cxnSp>
          <p:cxnSp>
            <p:nvCxnSpPr>
              <p:cNvPr id="336" name="AutoShape 10"/>
              <p:cNvCxnSpPr>
                <a:cxnSpLocks noChangeShapeType="1"/>
                <a:stCxn id="339" idx="5"/>
                <a:endCxn id="340" idx="0"/>
              </p:cNvCxnSpPr>
              <p:nvPr>
                <p:custDataLst>
                  <p:tags r:id="rId36"/>
                </p:custDataLst>
              </p:nvPr>
            </p:nvCxnSpPr>
            <p:spPr bwMode="auto">
              <a:xfrm>
                <a:off x="2076170" y="4094109"/>
                <a:ext cx="228880" cy="341139"/>
              </a:xfrm>
              <a:prstGeom prst="straightConnector1">
                <a:avLst/>
              </a:prstGeom>
              <a:noFill/>
              <a:ln w="28575">
                <a:solidFill>
                  <a:schemeClr val="accent3">
                    <a:lumMod val="75000"/>
                  </a:schemeClr>
                </a:solidFill>
                <a:round/>
                <a:headEnd/>
                <a:tailEnd type="triangle" w="lg" len="med"/>
              </a:ln>
              <a:effectLst/>
            </p:spPr>
          </p:cxnSp>
          <p:cxnSp>
            <p:nvCxnSpPr>
              <p:cNvPr id="337" name="AutoShape 9"/>
              <p:cNvCxnSpPr>
                <a:cxnSpLocks noChangeShapeType="1"/>
                <a:stCxn id="341" idx="4"/>
                <a:endCxn id="342" idx="1"/>
              </p:cNvCxnSpPr>
              <p:nvPr>
                <p:custDataLst>
                  <p:tags r:id="rId37"/>
                </p:custDataLst>
              </p:nvPr>
            </p:nvCxnSpPr>
            <p:spPr bwMode="auto">
              <a:xfrm>
                <a:off x="1524000" y="4892448"/>
                <a:ext cx="228880" cy="341139"/>
              </a:xfrm>
              <a:prstGeom prst="straightConnector1">
                <a:avLst/>
              </a:prstGeom>
              <a:noFill/>
              <a:ln w="28575">
                <a:solidFill>
                  <a:schemeClr val="accent3">
                    <a:lumMod val="75000"/>
                  </a:schemeClr>
                </a:solidFill>
                <a:round/>
                <a:headEnd/>
                <a:tailEnd type="triangle" w="lg" len="med"/>
              </a:ln>
              <a:effectLst/>
            </p:spPr>
          </p:cxnSp>
          <p:cxnSp>
            <p:nvCxnSpPr>
              <p:cNvPr id="338" name="AutoShape 9"/>
              <p:cNvCxnSpPr>
                <a:cxnSpLocks noChangeShapeType="1"/>
                <a:stCxn id="340" idx="4"/>
                <a:endCxn id="342" idx="7"/>
              </p:cNvCxnSpPr>
              <p:nvPr>
                <p:custDataLst>
                  <p:tags r:id="rId38"/>
                </p:custDataLst>
              </p:nvPr>
            </p:nvCxnSpPr>
            <p:spPr bwMode="auto">
              <a:xfrm flipH="1">
                <a:off x="2076170" y="4892448"/>
                <a:ext cx="228880" cy="341139"/>
              </a:xfrm>
              <a:prstGeom prst="straightConnector1">
                <a:avLst/>
              </a:prstGeom>
              <a:noFill/>
              <a:ln w="28575">
                <a:solidFill>
                  <a:schemeClr val="accent3">
                    <a:lumMod val="75000"/>
                  </a:schemeClr>
                </a:solidFill>
                <a:round/>
                <a:headEnd/>
                <a:tailEnd type="triangle" w="lg" len="med"/>
              </a:ln>
              <a:effectLst/>
            </p:spPr>
          </p:cxnSp>
          <p:sp>
            <p:nvSpPr>
              <p:cNvPr id="339" name="Oval 8"/>
              <p:cNvSpPr>
                <a:spLocks noChangeArrowheads="1"/>
              </p:cNvSpPr>
              <p:nvPr>
                <p:custDataLst>
                  <p:tags r:id="rId39"/>
                </p:custDataLst>
              </p:nvPr>
            </p:nvSpPr>
            <p:spPr bwMode="auto">
              <a:xfrm>
                <a:off x="1685925" y="3703864"/>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40" name="Oval 7"/>
              <p:cNvSpPr>
                <a:spLocks noChangeArrowheads="1"/>
              </p:cNvSpPr>
              <p:nvPr>
                <p:custDataLst>
                  <p:tags r:id="rId40"/>
                </p:custDataLst>
              </p:nvPr>
            </p:nvSpPr>
            <p:spPr bwMode="auto">
              <a:xfrm>
                <a:off x="2076450" y="4435248"/>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41" name="Oval 8"/>
              <p:cNvSpPr>
                <a:spLocks noChangeArrowheads="1"/>
              </p:cNvSpPr>
              <p:nvPr>
                <p:custDataLst>
                  <p:tags r:id="rId41"/>
                </p:custDataLst>
              </p:nvPr>
            </p:nvSpPr>
            <p:spPr bwMode="auto">
              <a:xfrm>
                <a:off x="1295400" y="4435248"/>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42" name="Oval 8"/>
              <p:cNvSpPr>
                <a:spLocks noChangeArrowheads="1"/>
              </p:cNvSpPr>
              <p:nvPr>
                <p:custDataLst>
                  <p:tags r:id="rId42"/>
                </p:custDataLst>
              </p:nvPr>
            </p:nvSpPr>
            <p:spPr bwMode="auto">
              <a:xfrm>
                <a:off x="1685925" y="5166632"/>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43" name="AutoShape 9"/>
              <p:cNvCxnSpPr>
                <a:cxnSpLocks noChangeShapeType="1"/>
                <a:stCxn id="344" idx="3"/>
                <a:endCxn id="339" idx="7"/>
              </p:cNvCxnSpPr>
              <p:nvPr>
                <p:custDataLst>
                  <p:tags r:id="rId43"/>
                </p:custDataLst>
              </p:nvPr>
            </p:nvCxnSpPr>
            <p:spPr bwMode="auto">
              <a:xfrm flipH="1">
                <a:off x="2076170" y="3362044"/>
                <a:ext cx="381560" cy="408775"/>
              </a:xfrm>
              <a:prstGeom prst="straightConnector1">
                <a:avLst/>
              </a:prstGeom>
              <a:noFill/>
              <a:ln w="28575">
                <a:solidFill>
                  <a:schemeClr val="accent3">
                    <a:lumMod val="75000"/>
                  </a:schemeClr>
                </a:solidFill>
                <a:round/>
                <a:headEnd/>
                <a:tailEnd type="triangle" w="lg" len="med"/>
              </a:ln>
              <a:effectLst/>
            </p:spPr>
          </p:cxnSp>
          <p:sp>
            <p:nvSpPr>
              <p:cNvPr id="344" name="Oval 8"/>
              <p:cNvSpPr>
                <a:spLocks noChangeArrowheads="1"/>
              </p:cNvSpPr>
              <p:nvPr>
                <p:custDataLst>
                  <p:tags r:id="rId44"/>
                </p:custDataLst>
              </p:nvPr>
            </p:nvSpPr>
            <p:spPr bwMode="auto">
              <a:xfrm>
                <a:off x="2390775" y="2971799"/>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45" name="Oval 8"/>
              <p:cNvSpPr>
                <a:spLocks noChangeArrowheads="1"/>
              </p:cNvSpPr>
              <p:nvPr>
                <p:custDataLst>
                  <p:tags r:id="rId45"/>
                </p:custDataLst>
              </p:nvPr>
            </p:nvSpPr>
            <p:spPr bwMode="auto">
              <a:xfrm>
                <a:off x="1689947" y="5163860"/>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46" name="AutoShape 9"/>
              <p:cNvCxnSpPr>
                <a:cxnSpLocks noChangeShapeType="1"/>
                <a:stCxn id="350" idx="3"/>
                <a:endCxn id="352" idx="0"/>
              </p:cNvCxnSpPr>
              <p:nvPr>
                <p:custDataLst>
                  <p:tags r:id="rId46"/>
                </p:custDataLst>
              </p:nvPr>
            </p:nvCxnSpPr>
            <p:spPr bwMode="auto">
              <a:xfrm>
                <a:off x="3485870" y="4094109"/>
                <a:ext cx="228880" cy="341139"/>
              </a:xfrm>
              <a:prstGeom prst="straightConnector1">
                <a:avLst/>
              </a:prstGeom>
              <a:noFill/>
              <a:ln w="28575">
                <a:solidFill>
                  <a:schemeClr val="accent3">
                    <a:lumMod val="75000"/>
                  </a:schemeClr>
                </a:solidFill>
                <a:round/>
                <a:headEnd/>
                <a:tailEnd type="triangle" w="lg" len="med"/>
              </a:ln>
              <a:effectLst/>
            </p:spPr>
          </p:cxnSp>
          <p:cxnSp>
            <p:nvCxnSpPr>
              <p:cNvPr id="347" name="AutoShape 10"/>
              <p:cNvCxnSpPr>
                <a:cxnSpLocks noChangeShapeType="1"/>
                <a:stCxn id="350" idx="5"/>
                <a:endCxn id="351" idx="0"/>
              </p:cNvCxnSpPr>
              <p:nvPr>
                <p:custDataLst>
                  <p:tags r:id="rId47"/>
                </p:custDataLst>
              </p:nvPr>
            </p:nvCxnSpPr>
            <p:spPr bwMode="auto">
              <a:xfrm flipH="1">
                <a:off x="2933700" y="4094109"/>
                <a:ext cx="228880" cy="341139"/>
              </a:xfrm>
              <a:prstGeom prst="straightConnector1">
                <a:avLst/>
              </a:prstGeom>
              <a:noFill/>
              <a:ln w="28575">
                <a:solidFill>
                  <a:schemeClr val="accent3">
                    <a:lumMod val="75000"/>
                  </a:schemeClr>
                </a:solidFill>
                <a:round/>
                <a:headEnd/>
                <a:tailEnd type="triangle" w="lg" len="med"/>
              </a:ln>
              <a:effectLst/>
            </p:spPr>
          </p:cxnSp>
          <p:cxnSp>
            <p:nvCxnSpPr>
              <p:cNvPr id="348" name="AutoShape 9"/>
              <p:cNvCxnSpPr>
                <a:cxnSpLocks noChangeShapeType="1"/>
                <a:stCxn id="352" idx="4"/>
                <a:endCxn id="353" idx="1"/>
              </p:cNvCxnSpPr>
              <p:nvPr>
                <p:custDataLst>
                  <p:tags r:id="rId48"/>
                </p:custDataLst>
              </p:nvPr>
            </p:nvCxnSpPr>
            <p:spPr bwMode="auto">
              <a:xfrm flipH="1">
                <a:off x="3485870" y="4892448"/>
                <a:ext cx="228880" cy="341139"/>
              </a:xfrm>
              <a:prstGeom prst="straightConnector1">
                <a:avLst/>
              </a:prstGeom>
              <a:noFill/>
              <a:ln w="28575">
                <a:solidFill>
                  <a:schemeClr val="accent3">
                    <a:lumMod val="75000"/>
                  </a:schemeClr>
                </a:solidFill>
                <a:round/>
                <a:headEnd/>
                <a:tailEnd type="triangle" w="lg" len="med"/>
              </a:ln>
              <a:effectLst/>
            </p:spPr>
          </p:cxnSp>
          <p:cxnSp>
            <p:nvCxnSpPr>
              <p:cNvPr id="349" name="AutoShape 9"/>
              <p:cNvCxnSpPr>
                <a:cxnSpLocks noChangeShapeType="1"/>
                <a:stCxn id="351" idx="4"/>
                <a:endCxn id="353" idx="7"/>
              </p:cNvCxnSpPr>
              <p:nvPr>
                <p:custDataLst>
                  <p:tags r:id="rId49"/>
                </p:custDataLst>
              </p:nvPr>
            </p:nvCxnSpPr>
            <p:spPr bwMode="auto">
              <a:xfrm>
                <a:off x="2933700" y="4892448"/>
                <a:ext cx="228880" cy="341139"/>
              </a:xfrm>
              <a:prstGeom prst="straightConnector1">
                <a:avLst/>
              </a:prstGeom>
              <a:noFill/>
              <a:ln w="28575">
                <a:solidFill>
                  <a:schemeClr val="accent3">
                    <a:lumMod val="75000"/>
                  </a:schemeClr>
                </a:solidFill>
                <a:round/>
                <a:headEnd/>
                <a:tailEnd type="triangle" w="lg" len="med"/>
              </a:ln>
              <a:effectLst/>
            </p:spPr>
          </p:cxnSp>
          <p:sp>
            <p:nvSpPr>
              <p:cNvPr id="350" name="Oval 8"/>
              <p:cNvSpPr>
                <a:spLocks noChangeArrowheads="1"/>
              </p:cNvSpPr>
              <p:nvPr>
                <p:custDataLst>
                  <p:tags r:id="rId50"/>
                </p:custDataLst>
              </p:nvPr>
            </p:nvSpPr>
            <p:spPr bwMode="auto">
              <a:xfrm flipH="1">
                <a:off x="3095625" y="3703864"/>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51" name="Oval 7"/>
              <p:cNvSpPr>
                <a:spLocks noChangeArrowheads="1"/>
              </p:cNvSpPr>
              <p:nvPr>
                <p:custDataLst>
                  <p:tags r:id="rId51"/>
                </p:custDataLst>
              </p:nvPr>
            </p:nvSpPr>
            <p:spPr bwMode="auto">
              <a:xfrm flipH="1">
                <a:off x="2705100" y="4435248"/>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52" name="Oval 8"/>
              <p:cNvSpPr>
                <a:spLocks noChangeArrowheads="1"/>
              </p:cNvSpPr>
              <p:nvPr>
                <p:custDataLst>
                  <p:tags r:id="rId52"/>
                </p:custDataLst>
              </p:nvPr>
            </p:nvSpPr>
            <p:spPr bwMode="auto">
              <a:xfrm flipH="1">
                <a:off x="3486150" y="4435248"/>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53" name="Oval 8"/>
              <p:cNvSpPr>
                <a:spLocks noChangeArrowheads="1"/>
              </p:cNvSpPr>
              <p:nvPr>
                <p:custDataLst>
                  <p:tags r:id="rId53"/>
                </p:custDataLst>
              </p:nvPr>
            </p:nvSpPr>
            <p:spPr bwMode="auto">
              <a:xfrm flipH="1">
                <a:off x="3095625" y="5166632"/>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54" name="AutoShape 9"/>
              <p:cNvCxnSpPr>
                <a:cxnSpLocks noChangeShapeType="1"/>
                <a:stCxn id="355" idx="3"/>
                <a:endCxn id="350" idx="7"/>
              </p:cNvCxnSpPr>
              <p:nvPr>
                <p:custDataLst>
                  <p:tags r:id="rId54"/>
                </p:custDataLst>
              </p:nvPr>
            </p:nvCxnSpPr>
            <p:spPr bwMode="auto">
              <a:xfrm>
                <a:off x="2781020" y="3362044"/>
                <a:ext cx="381560" cy="408775"/>
              </a:xfrm>
              <a:prstGeom prst="straightConnector1">
                <a:avLst/>
              </a:prstGeom>
              <a:noFill/>
              <a:ln w="28575">
                <a:solidFill>
                  <a:schemeClr val="accent3">
                    <a:lumMod val="75000"/>
                  </a:schemeClr>
                </a:solidFill>
                <a:round/>
                <a:headEnd/>
                <a:tailEnd type="triangle" w="lg" len="med"/>
              </a:ln>
              <a:effectLst/>
            </p:spPr>
          </p:cxnSp>
          <p:sp>
            <p:nvSpPr>
              <p:cNvPr id="355" name="Oval 8"/>
              <p:cNvSpPr>
                <a:spLocks noChangeArrowheads="1"/>
              </p:cNvSpPr>
              <p:nvPr>
                <p:custDataLst>
                  <p:tags r:id="rId55"/>
                </p:custDataLst>
              </p:nvPr>
            </p:nvSpPr>
            <p:spPr bwMode="auto">
              <a:xfrm flipH="1">
                <a:off x="2390775" y="2971799"/>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sp>
            <p:nvSpPr>
              <p:cNvPr id="356" name="Oval 8"/>
              <p:cNvSpPr>
                <a:spLocks noChangeArrowheads="1"/>
              </p:cNvSpPr>
              <p:nvPr>
                <p:custDataLst>
                  <p:tags r:id="rId56"/>
                </p:custDataLst>
              </p:nvPr>
            </p:nvSpPr>
            <p:spPr bwMode="auto">
              <a:xfrm flipH="1">
                <a:off x="3091603" y="5163860"/>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57" name="AutoShape 9"/>
              <p:cNvCxnSpPr>
                <a:cxnSpLocks noChangeShapeType="1"/>
                <a:stCxn id="356" idx="5"/>
                <a:endCxn id="334" idx="7"/>
              </p:cNvCxnSpPr>
              <p:nvPr>
                <p:custDataLst>
                  <p:tags r:id="rId57"/>
                </p:custDataLst>
              </p:nvPr>
            </p:nvCxnSpPr>
            <p:spPr bwMode="auto">
              <a:xfrm flipH="1">
                <a:off x="2781020" y="5554105"/>
                <a:ext cx="377538" cy="408775"/>
              </a:xfrm>
              <a:prstGeom prst="straightConnector1">
                <a:avLst/>
              </a:prstGeom>
              <a:noFill/>
              <a:ln w="28575">
                <a:solidFill>
                  <a:schemeClr val="accent3">
                    <a:lumMod val="75000"/>
                  </a:schemeClr>
                </a:solidFill>
                <a:round/>
                <a:headEnd/>
                <a:tailEnd type="triangle" w="lg" len="med"/>
              </a:ln>
              <a:effectLst/>
            </p:spPr>
          </p:cxnSp>
        </p:grpSp>
        <p:cxnSp>
          <p:nvCxnSpPr>
            <p:cNvPr id="328" name="AutoShape 9"/>
            <p:cNvCxnSpPr>
              <a:cxnSpLocks noChangeShapeType="1"/>
              <a:stCxn id="326" idx="6"/>
              <a:endCxn id="323" idx="1"/>
            </p:cNvCxnSpPr>
            <p:nvPr>
              <p:custDataLst>
                <p:tags r:id="rId29"/>
              </p:custDataLst>
            </p:nvPr>
          </p:nvCxnSpPr>
          <p:spPr bwMode="auto">
            <a:xfrm flipH="1">
              <a:off x="2385694" y="2209801"/>
              <a:ext cx="1132506" cy="298590"/>
            </a:xfrm>
            <a:prstGeom prst="straightConnector1">
              <a:avLst/>
            </a:prstGeom>
            <a:noFill/>
            <a:ln w="28575">
              <a:solidFill>
                <a:schemeClr val="accent3">
                  <a:lumMod val="75000"/>
                </a:schemeClr>
              </a:solidFill>
              <a:round/>
              <a:headEnd/>
              <a:tailEnd type="triangle" w="lg" len="med"/>
            </a:ln>
            <a:effectLst/>
          </p:spPr>
        </p:cxnSp>
        <p:sp>
          <p:nvSpPr>
            <p:cNvPr id="329" name="Oval 8"/>
            <p:cNvSpPr>
              <a:spLocks noChangeArrowheads="1"/>
            </p:cNvSpPr>
            <p:nvPr>
              <p:custDataLst>
                <p:tags r:id="rId30"/>
              </p:custDataLst>
            </p:nvPr>
          </p:nvSpPr>
          <p:spPr bwMode="auto">
            <a:xfrm>
              <a:off x="1995449" y="5345457"/>
              <a:ext cx="457200" cy="457200"/>
            </a:xfrm>
            <a:prstGeom prst="ellipse">
              <a:avLst/>
            </a:prstGeom>
            <a:solidFill>
              <a:schemeClr val="tx2">
                <a:lumMod val="75000"/>
                <a:lumOff val="25000"/>
              </a:schemeClr>
            </a:solidFill>
            <a:ln w="28575">
              <a:noFill/>
              <a:round/>
              <a:headEnd/>
              <a:tailEnd/>
            </a:ln>
            <a:effectLst/>
          </p:spPr>
          <p:txBody>
            <a:bodyPr wrap="none" anchor="ctr"/>
            <a:lstStyle/>
            <a:p>
              <a:pPr algn="ctr"/>
              <a:endParaRPr lang="en-US" sz="2400">
                <a:latin typeface="Times New Roman" pitchFamily="18" charset="0"/>
              </a:endParaRPr>
            </a:p>
          </p:txBody>
        </p:sp>
        <p:cxnSp>
          <p:nvCxnSpPr>
            <p:cNvPr id="330" name="AutoShape 9"/>
            <p:cNvCxnSpPr>
              <a:cxnSpLocks noChangeShapeType="1"/>
              <a:stCxn id="329" idx="5"/>
              <a:endCxn id="300" idx="2"/>
            </p:cNvCxnSpPr>
            <p:nvPr>
              <p:custDataLst>
                <p:tags r:id="rId31"/>
              </p:custDataLst>
            </p:nvPr>
          </p:nvCxnSpPr>
          <p:spPr bwMode="auto">
            <a:xfrm>
              <a:off x="2385694" y="5735702"/>
              <a:ext cx="1073190" cy="314579"/>
            </a:xfrm>
            <a:prstGeom prst="straightConnector1">
              <a:avLst/>
            </a:prstGeom>
            <a:noFill/>
            <a:ln w="28575">
              <a:solidFill>
                <a:schemeClr val="accent3">
                  <a:lumMod val="75000"/>
                </a:schemeClr>
              </a:solidFill>
              <a:round/>
              <a:headEnd/>
              <a:tailEnd type="triangle" w="lg" len="med"/>
            </a:ln>
            <a:effectLst/>
          </p:spPr>
        </p:cxnSp>
        <p:cxnSp>
          <p:nvCxnSpPr>
            <p:cNvPr id="331" name="AutoShape 9"/>
            <p:cNvCxnSpPr>
              <a:cxnSpLocks noChangeShapeType="1"/>
              <a:stCxn id="334" idx="3"/>
              <a:endCxn id="300" idx="6"/>
            </p:cNvCxnSpPr>
            <p:nvPr>
              <p:custDataLst>
                <p:tags r:id="rId32"/>
              </p:custDataLst>
            </p:nvPr>
          </p:nvCxnSpPr>
          <p:spPr bwMode="auto">
            <a:xfrm flipH="1">
              <a:off x="3916084" y="5755807"/>
              <a:ext cx="1191821" cy="294474"/>
            </a:xfrm>
            <a:prstGeom prst="straightConnector1">
              <a:avLst/>
            </a:prstGeom>
            <a:noFill/>
            <a:ln w="28575">
              <a:solidFill>
                <a:schemeClr val="accent3">
                  <a:lumMod val="75000"/>
                </a:schemeClr>
              </a:solidFill>
              <a:round/>
              <a:headEnd/>
              <a:tailEnd type="triangle" w="lg" len="med"/>
            </a:ln>
            <a:effectLst/>
          </p:spPr>
        </p:cxnSp>
        <p:sp>
          <p:nvSpPr>
            <p:cNvPr id="332" name="Left Brace 331"/>
            <p:cNvSpPr/>
            <p:nvPr/>
          </p:nvSpPr>
          <p:spPr bwMode="auto">
            <a:xfrm rot="10800000">
              <a:off x="6615075" y="4355197"/>
              <a:ext cx="304800" cy="1923684"/>
            </a:xfrm>
            <a:prstGeom prst="leftBrac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947868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Looks Like This?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Summing an array went from </a:t>
            </a:r>
            <a:r>
              <a:rPr lang="en-US" sz="2400" i="1" dirty="0" smtClean="0"/>
              <a:t>O</a:t>
            </a:r>
            <a:r>
              <a:rPr lang="en-US" sz="2400" dirty="0" smtClean="0"/>
              <a:t>(</a:t>
            </a:r>
            <a:r>
              <a:rPr lang="en-US" sz="2400" i="1" dirty="0" smtClean="0"/>
              <a:t>n</a:t>
            </a:r>
            <a:r>
              <a:rPr lang="en-US" sz="2400" dirty="0" smtClean="0"/>
              <a:t>) sequential to </a:t>
            </a:r>
            <a:r>
              <a:rPr lang="en-US" sz="2400" i="1" dirty="0" smtClean="0"/>
              <a:t>O</a:t>
            </a:r>
            <a:r>
              <a:rPr lang="en-US" sz="2400" dirty="0" smtClean="0"/>
              <a:t>(</a:t>
            </a:r>
            <a:r>
              <a:rPr lang="en-US" sz="2400" b="1" dirty="0" smtClean="0">
                <a:latin typeface="Courier New" pitchFamily="49" charset="0"/>
                <a:cs typeface="Courier New" pitchFamily="49" charset="0"/>
              </a:rPr>
              <a:t>log</a:t>
            </a:r>
            <a:r>
              <a:rPr lang="en-US" sz="2400" dirty="0" smtClean="0"/>
              <a:t> </a:t>
            </a:r>
            <a:r>
              <a:rPr lang="en-US" sz="2400" i="1" dirty="0" smtClean="0"/>
              <a:t>n</a:t>
            </a:r>
            <a:r>
              <a:rPr lang="en-US" sz="2400" dirty="0" smtClean="0"/>
              <a:t>) parallel (</a:t>
            </a:r>
            <a:r>
              <a:rPr lang="en-US" sz="2400" i="1" dirty="0" smtClean="0"/>
              <a:t>assuming </a:t>
            </a:r>
            <a:r>
              <a:rPr lang="en-US" sz="2400" b="1" i="1" dirty="0" smtClean="0"/>
              <a:t>a lot</a:t>
            </a:r>
            <a:r>
              <a:rPr lang="en-US" sz="2400" i="1" dirty="0" smtClean="0"/>
              <a:t> of processors and very large n</a:t>
            </a:r>
            <a:r>
              <a:rPr lang="en-US" sz="2400" dirty="0" smtClean="0"/>
              <a:t>)</a:t>
            </a:r>
          </a:p>
          <a:p>
            <a:pPr marL="0" lvl="0" indent="0">
              <a:buNone/>
            </a:pPr>
            <a:endParaRPr lang="en-US" sz="2400" kern="0" dirty="0" smtClean="0"/>
          </a:p>
          <a:p>
            <a:pPr marL="0" lvl="0" indent="0">
              <a:buNone/>
            </a:pPr>
            <a:endParaRPr lang="en-US" sz="2400" kern="0" dirty="0"/>
          </a:p>
          <a:p>
            <a:pPr marL="0" lvl="0" indent="0">
              <a:buNone/>
            </a:pPr>
            <a:endParaRPr lang="en-US" sz="2400" kern="0" dirty="0" smtClean="0"/>
          </a:p>
          <a:p>
            <a:pPr marL="0" lvl="0" indent="0">
              <a:buNone/>
            </a:pPr>
            <a:endParaRPr lang="en-US" sz="2400" kern="0" dirty="0"/>
          </a:p>
          <a:p>
            <a:pPr marL="0" lvl="0" indent="0">
              <a:buNone/>
            </a:pPr>
            <a:endParaRPr lang="en-US" sz="2400" kern="0" dirty="0" smtClean="0"/>
          </a:p>
          <a:p>
            <a:pPr marL="0" lvl="0" indent="0">
              <a:buNone/>
            </a:pPr>
            <a:endParaRPr lang="en-US" sz="1050" kern="0" dirty="0" smtClean="0"/>
          </a:p>
          <a:p>
            <a:pPr marL="0" lvl="0" indent="0">
              <a:buNone/>
            </a:pPr>
            <a:endParaRPr lang="en-US" sz="2400" kern="0" dirty="0"/>
          </a:p>
          <a:p>
            <a:pPr marL="0" lvl="0" indent="0">
              <a:buNone/>
            </a:pPr>
            <a:r>
              <a:rPr lang="en-US" sz="2400" kern="0" dirty="0" smtClean="0"/>
              <a:t>Anything </a:t>
            </a:r>
            <a:r>
              <a:rPr lang="en-US" sz="2400" kern="0" dirty="0"/>
              <a:t>that can use results from two halves and merge them in </a:t>
            </a:r>
            <a:r>
              <a:rPr lang="en-US" sz="2400" i="1" kern="0" dirty="0"/>
              <a:t>O</a:t>
            </a:r>
            <a:r>
              <a:rPr lang="en-US" sz="2400" kern="0" dirty="0"/>
              <a:t>(1) time has the same </a:t>
            </a:r>
            <a:r>
              <a:rPr lang="en-US" sz="2400" kern="0" dirty="0" smtClean="0"/>
              <a:t>properties and </a:t>
            </a:r>
            <a:r>
              <a:rPr lang="en-US" sz="2400" dirty="0" smtClean="0"/>
              <a:t>exponential speed-up (in theory)</a:t>
            </a:r>
            <a:endParaRPr lang="en-US" sz="2400" dirty="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7</a:t>
            </a:fld>
            <a:endParaRPr lang="en-US"/>
          </a:p>
        </p:txBody>
      </p:sp>
      <p:grpSp>
        <p:nvGrpSpPr>
          <p:cNvPr id="117" name="Group 116"/>
          <p:cNvGrpSpPr/>
          <p:nvPr/>
        </p:nvGrpSpPr>
        <p:grpSpPr>
          <a:xfrm>
            <a:off x="914400" y="2262788"/>
            <a:ext cx="7315200" cy="2249713"/>
            <a:chOff x="914400" y="914400"/>
            <a:chExt cx="7315200" cy="2249713"/>
          </a:xfrm>
        </p:grpSpPr>
        <p:sp>
          <p:nvSpPr>
            <p:cNvPr id="118" name="Rectangle 117"/>
            <p:cNvSpPr/>
            <p:nvPr/>
          </p:nvSpPr>
          <p:spPr bwMode="auto">
            <a:xfrm>
              <a:off x="914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9" name="Rectangle 118"/>
            <p:cNvSpPr/>
            <p:nvPr/>
          </p:nvSpPr>
          <p:spPr bwMode="auto">
            <a:xfrm>
              <a:off x="1066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0" name="Rectangle 119"/>
            <p:cNvSpPr/>
            <p:nvPr/>
          </p:nvSpPr>
          <p:spPr bwMode="auto">
            <a:xfrm>
              <a:off x="1371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1" name="Rectangle 120"/>
            <p:cNvSpPr/>
            <p:nvPr/>
          </p:nvSpPr>
          <p:spPr bwMode="auto">
            <a:xfrm>
              <a:off x="1219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2" name="Rectangle 121"/>
            <p:cNvSpPr/>
            <p:nvPr/>
          </p:nvSpPr>
          <p:spPr bwMode="auto">
            <a:xfrm>
              <a:off x="1524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3" name="Rectangle 122"/>
            <p:cNvSpPr/>
            <p:nvPr/>
          </p:nvSpPr>
          <p:spPr bwMode="auto">
            <a:xfrm>
              <a:off x="1676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4" name="Rectangle 123"/>
            <p:cNvSpPr/>
            <p:nvPr/>
          </p:nvSpPr>
          <p:spPr bwMode="auto">
            <a:xfrm>
              <a:off x="1981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5" name="Rectangle 124"/>
            <p:cNvSpPr/>
            <p:nvPr/>
          </p:nvSpPr>
          <p:spPr bwMode="auto">
            <a:xfrm>
              <a:off x="1828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6" name="Rectangle 125"/>
            <p:cNvSpPr/>
            <p:nvPr/>
          </p:nvSpPr>
          <p:spPr bwMode="auto">
            <a:xfrm>
              <a:off x="2133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7" name="Rectangle 126"/>
            <p:cNvSpPr/>
            <p:nvPr/>
          </p:nvSpPr>
          <p:spPr bwMode="auto">
            <a:xfrm>
              <a:off x="2286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8" name="Rectangle 127"/>
            <p:cNvSpPr/>
            <p:nvPr/>
          </p:nvSpPr>
          <p:spPr bwMode="auto">
            <a:xfrm>
              <a:off x="2590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29" name="Rectangle 128"/>
            <p:cNvSpPr/>
            <p:nvPr/>
          </p:nvSpPr>
          <p:spPr bwMode="auto">
            <a:xfrm>
              <a:off x="2438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0" name="Rectangle 129"/>
            <p:cNvSpPr/>
            <p:nvPr/>
          </p:nvSpPr>
          <p:spPr bwMode="auto">
            <a:xfrm>
              <a:off x="2743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1" name="Rectangle 130"/>
            <p:cNvSpPr/>
            <p:nvPr/>
          </p:nvSpPr>
          <p:spPr bwMode="auto">
            <a:xfrm>
              <a:off x="2895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2" name="Rectangle 131"/>
            <p:cNvSpPr/>
            <p:nvPr/>
          </p:nvSpPr>
          <p:spPr bwMode="auto">
            <a:xfrm>
              <a:off x="3200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3" name="Rectangle 132"/>
            <p:cNvSpPr/>
            <p:nvPr/>
          </p:nvSpPr>
          <p:spPr bwMode="auto">
            <a:xfrm>
              <a:off x="3048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4" name="Rectangle 133"/>
            <p:cNvSpPr/>
            <p:nvPr/>
          </p:nvSpPr>
          <p:spPr bwMode="auto">
            <a:xfrm>
              <a:off x="3352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5" name="Rectangle 134"/>
            <p:cNvSpPr/>
            <p:nvPr/>
          </p:nvSpPr>
          <p:spPr bwMode="auto">
            <a:xfrm>
              <a:off x="3505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6" name="Rectangle 135"/>
            <p:cNvSpPr/>
            <p:nvPr/>
          </p:nvSpPr>
          <p:spPr bwMode="auto">
            <a:xfrm>
              <a:off x="3810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7" name="Rectangle 136"/>
            <p:cNvSpPr/>
            <p:nvPr/>
          </p:nvSpPr>
          <p:spPr bwMode="auto">
            <a:xfrm>
              <a:off x="3657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8" name="Rectangle 137"/>
            <p:cNvSpPr/>
            <p:nvPr/>
          </p:nvSpPr>
          <p:spPr bwMode="auto">
            <a:xfrm>
              <a:off x="3962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9" name="Rectangle 138"/>
            <p:cNvSpPr/>
            <p:nvPr/>
          </p:nvSpPr>
          <p:spPr bwMode="auto">
            <a:xfrm>
              <a:off x="4114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0" name="Rectangle 139"/>
            <p:cNvSpPr/>
            <p:nvPr/>
          </p:nvSpPr>
          <p:spPr bwMode="auto">
            <a:xfrm>
              <a:off x="4419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1" name="Rectangle 140"/>
            <p:cNvSpPr/>
            <p:nvPr/>
          </p:nvSpPr>
          <p:spPr bwMode="auto">
            <a:xfrm>
              <a:off x="4267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2" name="Rectangle 141"/>
            <p:cNvSpPr/>
            <p:nvPr/>
          </p:nvSpPr>
          <p:spPr bwMode="auto">
            <a:xfrm>
              <a:off x="4572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3" name="Rectangle 142"/>
            <p:cNvSpPr/>
            <p:nvPr/>
          </p:nvSpPr>
          <p:spPr bwMode="auto">
            <a:xfrm>
              <a:off x="4724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4" name="Rectangle 143"/>
            <p:cNvSpPr/>
            <p:nvPr/>
          </p:nvSpPr>
          <p:spPr bwMode="auto">
            <a:xfrm>
              <a:off x="5029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5" name="Rectangle 144"/>
            <p:cNvSpPr/>
            <p:nvPr/>
          </p:nvSpPr>
          <p:spPr bwMode="auto">
            <a:xfrm>
              <a:off x="4876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6" name="Rectangle 145"/>
            <p:cNvSpPr/>
            <p:nvPr/>
          </p:nvSpPr>
          <p:spPr bwMode="auto">
            <a:xfrm>
              <a:off x="5181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7" name="Rectangle 146"/>
            <p:cNvSpPr/>
            <p:nvPr/>
          </p:nvSpPr>
          <p:spPr bwMode="auto">
            <a:xfrm>
              <a:off x="5334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8" name="Rectangle 147"/>
            <p:cNvSpPr/>
            <p:nvPr/>
          </p:nvSpPr>
          <p:spPr bwMode="auto">
            <a:xfrm>
              <a:off x="5638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49" name="Rectangle 148"/>
            <p:cNvSpPr/>
            <p:nvPr/>
          </p:nvSpPr>
          <p:spPr bwMode="auto">
            <a:xfrm>
              <a:off x="5486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0" name="Rectangle 149"/>
            <p:cNvSpPr/>
            <p:nvPr/>
          </p:nvSpPr>
          <p:spPr bwMode="auto">
            <a:xfrm>
              <a:off x="5791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1" name="Rectangle 150"/>
            <p:cNvSpPr/>
            <p:nvPr/>
          </p:nvSpPr>
          <p:spPr bwMode="auto">
            <a:xfrm>
              <a:off x="5943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2" name="Rectangle 151"/>
            <p:cNvSpPr/>
            <p:nvPr/>
          </p:nvSpPr>
          <p:spPr bwMode="auto">
            <a:xfrm>
              <a:off x="6248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3" name="Rectangle 152"/>
            <p:cNvSpPr/>
            <p:nvPr/>
          </p:nvSpPr>
          <p:spPr bwMode="auto">
            <a:xfrm>
              <a:off x="6096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4" name="Rectangle 153"/>
            <p:cNvSpPr/>
            <p:nvPr/>
          </p:nvSpPr>
          <p:spPr bwMode="auto">
            <a:xfrm>
              <a:off x="6400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5" name="Rectangle 154"/>
            <p:cNvSpPr/>
            <p:nvPr/>
          </p:nvSpPr>
          <p:spPr bwMode="auto">
            <a:xfrm>
              <a:off x="6553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6" name="Rectangle 155"/>
            <p:cNvSpPr/>
            <p:nvPr/>
          </p:nvSpPr>
          <p:spPr bwMode="auto">
            <a:xfrm>
              <a:off x="6858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7" name="Rectangle 156"/>
            <p:cNvSpPr/>
            <p:nvPr/>
          </p:nvSpPr>
          <p:spPr bwMode="auto">
            <a:xfrm>
              <a:off x="6705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8" name="Rectangle 157"/>
            <p:cNvSpPr/>
            <p:nvPr/>
          </p:nvSpPr>
          <p:spPr bwMode="auto">
            <a:xfrm>
              <a:off x="7010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59" name="Rectangle 158"/>
            <p:cNvSpPr/>
            <p:nvPr/>
          </p:nvSpPr>
          <p:spPr bwMode="auto">
            <a:xfrm>
              <a:off x="7162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0" name="Rectangle 159"/>
            <p:cNvSpPr/>
            <p:nvPr/>
          </p:nvSpPr>
          <p:spPr bwMode="auto">
            <a:xfrm>
              <a:off x="74676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1" name="Rectangle 160"/>
            <p:cNvSpPr/>
            <p:nvPr/>
          </p:nvSpPr>
          <p:spPr bwMode="auto">
            <a:xfrm>
              <a:off x="7315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2" name="Rectangle 161"/>
            <p:cNvSpPr/>
            <p:nvPr/>
          </p:nvSpPr>
          <p:spPr bwMode="auto">
            <a:xfrm>
              <a:off x="76200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3" name="Rectangle 162"/>
            <p:cNvSpPr/>
            <p:nvPr/>
          </p:nvSpPr>
          <p:spPr bwMode="auto">
            <a:xfrm>
              <a:off x="77724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4" name="Rectangle 163"/>
            <p:cNvSpPr/>
            <p:nvPr/>
          </p:nvSpPr>
          <p:spPr bwMode="auto">
            <a:xfrm>
              <a:off x="80772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5" name="Rectangle 164"/>
            <p:cNvSpPr/>
            <p:nvPr/>
          </p:nvSpPr>
          <p:spPr bwMode="auto">
            <a:xfrm>
              <a:off x="7924800" y="914400"/>
              <a:ext cx="152400" cy="228600"/>
            </a:xfrm>
            <a:prstGeom prst="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66" name="Left Brace 165"/>
            <p:cNvSpPr/>
            <p:nvPr/>
          </p:nvSpPr>
          <p:spPr bwMode="auto">
            <a:xfrm rot="16200000">
              <a:off x="967740" y="1116641"/>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cxnSp>
          <p:nvCxnSpPr>
            <p:cNvPr id="167" name="Straight Connector 166"/>
            <p:cNvCxnSpPr>
              <a:endCxn id="184" idx="1"/>
            </p:cNvCxnSpPr>
            <p:nvPr/>
          </p:nvCxnSpPr>
          <p:spPr bwMode="auto">
            <a:xfrm>
              <a:off x="1104900" y="1509010"/>
              <a:ext cx="95903" cy="3506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8" name="Straight Connector 167"/>
            <p:cNvCxnSpPr>
              <a:endCxn id="184" idx="3"/>
            </p:cNvCxnSpPr>
            <p:nvPr/>
          </p:nvCxnSpPr>
          <p:spPr bwMode="auto">
            <a:xfrm flipH="1">
              <a:off x="1466197" y="1509013"/>
              <a:ext cx="95903" cy="35061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9" name="Left Brace 168"/>
            <p:cNvSpPr/>
            <p:nvPr/>
          </p:nvSpPr>
          <p:spPr bwMode="auto">
            <a:xfrm rot="16200000">
              <a:off x="1424940" y="1116644"/>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0" name="Left Brace 169"/>
            <p:cNvSpPr/>
            <p:nvPr/>
          </p:nvSpPr>
          <p:spPr bwMode="auto">
            <a:xfrm rot="16200000">
              <a:off x="1882140" y="1116644"/>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1" name="Left Brace 170"/>
            <p:cNvSpPr/>
            <p:nvPr/>
          </p:nvSpPr>
          <p:spPr bwMode="auto">
            <a:xfrm rot="16200000">
              <a:off x="2339340" y="1116644"/>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2" name="Left Brace 171"/>
            <p:cNvSpPr/>
            <p:nvPr/>
          </p:nvSpPr>
          <p:spPr bwMode="auto">
            <a:xfrm rot="16200000">
              <a:off x="2796540" y="1116644"/>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3" name="Left Brace 172"/>
            <p:cNvSpPr/>
            <p:nvPr/>
          </p:nvSpPr>
          <p:spPr bwMode="auto">
            <a:xfrm rot="16200000">
              <a:off x="3253740" y="1116647"/>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4" name="Left Brace 173"/>
            <p:cNvSpPr/>
            <p:nvPr/>
          </p:nvSpPr>
          <p:spPr bwMode="auto">
            <a:xfrm rot="16200000">
              <a:off x="3710940" y="1116647"/>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5" name="Left Brace 174"/>
            <p:cNvSpPr/>
            <p:nvPr/>
          </p:nvSpPr>
          <p:spPr bwMode="auto">
            <a:xfrm rot="16200000">
              <a:off x="4168140" y="1116647"/>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6" name="Left Brace 175"/>
            <p:cNvSpPr/>
            <p:nvPr/>
          </p:nvSpPr>
          <p:spPr bwMode="auto">
            <a:xfrm rot="16200000">
              <a:off x="4625340" y="1116645"/>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7" name="Left Brace 176"/>
            <p:cNvSpPr/>
            <p:nvPr/>
          </p:nvSpPr>
          <p:spPr bwMode="auto">
            <a:xfrm rot="16200000">
              <a:off x="5082540" y="1116648"/>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8" name="Left Brace 177"/>
            <p:cNvSpPr/>
            <p:nvPr/>
          </p:nvSpPr>
          <p:spPr bwMode="auto">
            <a:xfrm rot="16200000">
              <a:off x="5539740" y="1116648"/>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79" name="Left Brace 178"/>
            <p:cNvSpPr/>
            <p:nvPr/>
          </p:nvSpPr>
          <p:spPr bwMode="auto">
            <a:xfrm rot="16200000">
              <a:off x="5996940" y="1116648"/>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0" name="Left Brace 179"/>
            <p:cNvSpPr/>
            <p:nvPr/>
          </p:nvSpPr>
          <p:spPr bwMode="auto">
            <a:xfrm rot="16200000">
              <a:off x="6454140" y="1116648"/>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1" name="Left Brace 180"/>
            <p:cNvSpPr/>
            <p:nvPr/>
          </p:nvSpPr>
          <p:spPr bwMode="auto">
            <a:xfrm rot="16200000">
              <a:off x="6911340" y="1116651"/>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2" name="Left Brace 181"/>
            <p:cNvSpPr/>
            <p:nvPr/>
          </p:nvSpPr>
          <p:spPr bwMode="auto">
            <a:xfrm rot="16200000">
              <a:off x="7368540" y="1116651"/>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3" name="Left Brace 182"/>
            <p:cNvSpPr/>
            <p:nvPr/>
          </p:nvSpPr>
          <p:spPr bwMode="auto">
            <a:xfrm rot="16200000">
              <a:off x="7825740" y="1116651"/>
              <a:ext cx="274320" cy="381000"/>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84" name="TextBox 183"/>
            <p:cNvSpPr txBox="1"/>
            <p:nvPr/>
          </p:nvSpPr>
          <p:spPr>
            <a:xfrm>
              <a:off x="1200803" y="1687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185" name="Straight Connector 184"/>
            <p:cNvCxnSpPr>
              <a:endCxn id="187" idx="1"/>
            </p:cNvCxnSpPr>
            <p:nvPr/>
          </p:nvCxnSpPr>
          <p:spPr bwMode="auto">
            <a:xfrm>
              <a:off x="2019300" y="1509013"/>
              <a:ext cx="95903" cy="3506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a:endCxn id="187" idx="3"/>
            </p:cNvCxnSpPr>
            <p:nvPr/>
          </p:nvCxnSpPr>
          <p:spPr bwMode="auto">
            <a:xfrm flipH="1">
              <a:off x="2380597" y="1509013"/>
              <a:ext cx="95903" cy="35061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7" name="TextBox 186"/>
            <p:cNvSpPr txBox="1"/>
            <p:nvPr/>
          </p:nvSpPr>
          <p:spPr>
            <a:xfrm>
              <a:off x="2115203" y="1687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188" name="Straight Connector 187"/>
            <p:cNvCxnSpPr>
              <a:endCxn id="190" idx="1"/>
            </p:cNvCxnSpPr>
            <p:nvPr/>
          </p:nvCxnSpPr>
          <p:spPr bwMode="auto">
            <a:xfrm>
              <a:off x="2933700" y="1509013"/>
              <a:ext cx="95903" cy="3506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a:endCxn id="190" idx="3"/>
            </p:cNvCxnSpPr>
            <p:nvPr/>
          </p:nvCxnSpPr>
          <p:spPr bwMode="auto">
            <a:xfrm flipH="1">
              <a:off x="3294997" y="1509016"/>
              <a:ext cx="95903" cy="3506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0" name="TextBox 189"/>
            <p:cNvSpPr txBox="1"/>
            <p:nvPr/>
          </p:nvSpPr>
          <p:spPr>
            <a:xfrm>
              <a:off x="3029603" y="1687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191" name="Straight Connector 190"/>
            <p:cNvCxnSpPr>
              <a:endCxn id="193" idx="1"/>
            </p:cNvCxnSpPr>
            <p:nvPr/>
          </p:nvCxnSpPr>
          <p:spPr bwMode="auto">
            <a:xfrm>
              <a:off x="3848100" y="1509016"/>
              <a:ext cx="95903" cy="3506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a:endCxn id="193" idx="3"/>
            </p:cNvCxnSpPr>
            <p:nvPr/>
          </p:nvCxnSpPr>
          <p:spPr bwMode="auto">
            <a:xfrm flipH="1">
              <a:off x="4209397" y="1509016"/>
              <a:ext cx="95903" cy="35061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TextBox 192"/>
            <p:cNvSpPr txBox="1"/>
            <p:nvPr/>
          </p:nvSpPr>
          <p:spPr>
            <a:xfrm>
              <a:off x="3944003" y="1687274"/>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194" name="Straight Connector 193"/>
            <p:cNvCxnSpPr>
              <a:endCxn id="196" idx="1"/>
            </p:cNvCxnSpPr>
            <p:nvPr/>
          </p:nvCxnSpPr>
          <p:spPr bwMode="auto">
            <a:xfrm>
              <a:off x="4762500" y="1509014"/>
              <a:ext cx="95903" cy="35061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a:endCxn id="196" idx="3"/>
            </p:cNvCxnSpPr>
            <p:nvPr/>
          </p:nvCxnSpPr>
          <p:spPr bwMode="auto">
            <a:xfrm flipH="1">
              <a:off x="5123797" y="1509017"/>
              <a:ext cx="95904" cy="3506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6" name="TextBox 195"/>
            <p:cNvSpPr txBox="1"/>
            <p:nvPr/>
          </p:nvSpPr>
          <p:spPr>
            <a:xfrm>
              <a:off x="4858403" y="1687274"/>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197" name="Straight Connector 196"/>
            <p:cNvCxnSpPr>
              <a:endCxn id="199" idx="1"/>
            </p:cNvCxnSpPr>
            <p:nvPr/>
          </p:nvCxnSpPr>
          <p:spPr bwMode="auto">
            <a:xfrm>
              <a:off x="5676900" y="1509017"/>
              <a:ext cx="95903" cy="3506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a:endCxn id="199" idx="3"/>
            </p:cNvCxnSpPr>
            <p:nvPr/>
          </p:nvCxnSpPr>
          <p:spPr bwMode="auto">
            <a:xfrm flipH="1">
              <a:off x="6038197" y="1509017"/>
              <a:ext cx="95904" cy="3506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9" name="TextBox 198"/>
            <p:cNvSpPr txBox="1"/>
            <p:nvPr/>
          </p:nvSpPr>
          <p:spPr>
            <a:xfrm>
              <a:off x="5772803" y="1687274"/>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00" name="Straight Connector 199"/>
            <p:cNvCxnSpPr>
              <a:endCxn id="202" idx="1"/>
            </p:cNvCxnSpPr>
            <p:nvPr/>
          </p:nvCxnSpPr>
          <p:spPr bwMode="auto">
            <a:xfrm>
              <a:off x="6591300" y="1509017"/>
              <a:ext cx="95903" cy="3506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a:endCxn id="202" idx="3"/>
            </p:cNvCxnSpPr>
            <p:nvPr/>
          </p:nvCxnSpPr>
          <p:spPr bwMode="auto">
            <a:xfrm flipH="1">
              <a:off x="6952597" y="1509020"/>
              <a:ext cx="95904" cy="3506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6687203" y="1687274"/>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03" name="Straight Connector 202"/>
            <p:cNvCxnSpPr>
              <a:endCxn id="205" idx="1"/>
            </p:cNvCxnSpPr>
            <p:nvPr/>
          </p:nvCxnSpPr>
          <p:spPr bwMode="auto">
            <a:xfrm>
              <a:off x="7505700" y="1509020"/>
              <a:ext cx="95903" cy="35060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a:endCxn id="205" idx="3"/>
            </p:cNvCxnSpPr>
            <p:nvPr/>
          </p:nvCxnSpPr>
          <p:spPr bwMode="auto">
            <a:xfrm flipH="1">
              <a:off x="7866997" y="1509020"/>
              <a:ext cx="95904" cy="35060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5" name="TextBox 204"/>
            <p:cNvSpPr txBox="1"/>
            <p:nvPr/>
          </p:nvSpPr>
          <p:spPr>
            <a:xfrm>
              <a:off x="7601603" y="1687274"/>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06" name="Straight Connector 205"/>
            <p:cNvCxnSpPr>
              <a:stCxn id="184" idx="2"/>
              <a:endCxn id="208" idx="1"/>
            </p:cNvCxnSpPr>
            <p:nvPr/>
          </p:nvCxnSpPr>
          <p:spPr bwMode="auto">
            <a:xfrm>
              <a:off x="1333500" y="2031983"/>
              <a:ext cx="300876" cy="20864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a:stCxn id="187" idx="2"/>
              <a:endCxn id="208" idx="3"/>
            </p:cNvCxnSpPr>
            <p:nvPr/>
          </p:nvCxnSpPr>
          <p:spPr bwMode="auto">
            <a:xfrm flipH="1">
              <a:off x="1899770" y="2031983"/>
              <a:ext cx="348130" cy="20864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8" name="TextBox 207"/>
            <p:cNvSpPr txBox="1"/>
            <p:nvPr/>
          </p:nvSpPr>
          <p:spPr>
            <a:xfrm>
              <a:off x="1634376" y="2068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09" name="Straight Connector 208"/>
            <p:cNvCxnSpPr>
              <a:endCxn id="211" idx="1"/>
            </p:cNvCxnSpPr>
            <p:nvPr/>
          </p:nvCxnSpPr>
          <p:spPr bwMode="auto">
            <a:xfrm>
              <a:off x="3200400" y="2068274"/>
              <a:ext cx="310030" cy="17235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a:endCxn id="211" idx="3"/>
            </p:cNvCxnSpPr>
            <p:nvPr/>
          </p:nvCxnSpPr>
          <p:spPr bwMode="auto">
            <a:xfrm flipH="1">
              <a:off x="3775824" y="2068275"/>
              <a:ext cx="338980" cy="17235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1" name="TextBox 210"/>
            <p:cNvSpPr txBox="1"/>
            <p:nvPr/>
          </p:nvSpPr>
          <p:spPr>
            <a:xfrm>
              <a:off x="3510430" y="2068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12" name="Straight Connector 211"/>
            <p:cNvCxnSpPr>
              <a:stCxn id="196" idx="2"/>
              <a:endCxn id="214" idx="1"/>
            </p:cNvCxnSpPr>
            <p:nvPr/>
          </p:nvCxnSpPr>
          <p:spPr bwMode="auto">
            <a:xfrm>
              <a:off x="4991100" y="2031984"/>
              <a:ext cx="348130" cy="20864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a:stCxn id="199" idx="2"/>
              <a:endCxn id="214" idx="3"/>
            </p:cNvCxnSpPr>
            <p:nvPr/>
          </p:nvCxnSpPr>
          <p:spPr bwMode="auto">
            <a:xfrm flipH="1">
              <a:off x="5604624" y="2031984"/>
              <a:ext cx="300876" cy="2086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4" name="TextBox 213"/>
            <p:cNvSpPr txBox="1"/>
            <p:nvPr/>
          </p:nvSpPr>
          <p:spPr>
            <a:xfrm>
              <a:off x="5339230" y="20682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15" name="Straight Connector 214"/>
            <p:cNvCxnSpPr>
              <a:stCxn id="202" idx="2"/>
              <a:endCxn id="217" idx="1"/>
            </p:cNvCxnSpPr>
            <p:nvPr/>
          </p:nvCxnSpPr>
          <p:spPr bwMode="auto">
            <a:xfrm>
              <a:off x="6819900" y="2031984"/>
              <a:ext cx="348129" cy="13244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a:stCxn id="205" idx="2"/>
              <a:endCxn id="217" idx="3"/>
            </p:cNvCxnSpPr>
            <p:nvPr/>
          </p:nvCxnSpPr>
          <p:spPr bwMode="auto">
            <a:xfrm flipH="1">
              <a:off x="7433423" y="2031984"/>
              <a:ext cx="300877" cy="1324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7" name="TextBox 216"/>
            <p:cNvSpPr txBox="1"/>
            <p:nvPr/>
          </p:nvSpPr>
          <p:spPr>
            <a:xfrm>
              <a:off x="7168029" y="19920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18" name="Straight Connector 217"/>
            <p:cNvCxnSpPr>
              <a:stCxn id="208" idx="2"/>
              <a:endCxn id="220" idx="1"/>
            </p:cNvCxnSpPr>
            <p:nvPr/>
          </p:nvCxnSpPr>
          <p:spPr bwMode="auto">
            <a:xfrm>
              <a:off x="1767073" y="2412983"/>
              <a:ext cx="752756" cy="28484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a:stCxn id="211" idx="2"/>
              <a:endCxn id="220" idx="3"/>
            </p:cNvCxnSpPr>
            <p:nvPr/>
          </p:nvCxnSpPr>
          <p:spPr bwMode="auto">
            <a:xfrm flipH="1">
              <a:off x="2785223" y="2412983"/>
              <a:ext cx="857904" cy="28484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0" name="TextBox 219"/>
            <p:cNvSpPr txBox="1"/>
            <p:nvPr/>
          </p:nvSpPr>
          <p:spPr>
            <a:xfrm>
              <a:off x="2519829" y="25254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21" name="Straight Connector 220"/>
            <p:cNvCxnSpPr>
              <a:stCxn id="214" idx="2"/>
              <a:endCxn id="223" idx="1"/>
            </p:cNvCxnSpPr>
            <p:nvPr/>
          </p:nvCxnSpPr>
          <p:spPr bwMode="auto">
            <a:xfrm>
              <a:off x="5471927" y="2412983"/>
              <a:ext cx="781701" cy="28484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a:stCxn id="217" idx="2"/>
              <a:endCxn id="223" idx="3"/>
            </p:cNvCxnSpPr>
            <p:nvPr/>
          </p:nvCxnSpPr>
          <p:spPr bwMode="auto">
            <a:xfrm flipH="1">
              <a:off x="6519022" y="2336783"/>
              <a:ext cx="781704" cy="36104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3" name="TextBox 222"/>
            <p:cNvSpPr txBox="1"/>
            <p:nvPr/>
          </p:nvSpPr>
          <p:spPr>
            <a:xfrm>
              <a:off x="6253628" y="252547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cxnSp>
          <p:nvCxnSpPr>
            <p:cNvPr id="224" name="Straight Connector 223"/>
            <p:cNvCxnSpPr>
              <a:stCxn id="220" idx="2"/>
            </p:cNvCxnSpPr>
            <p:nvPr/>
          </p:nvCxnSpPr>
          <p:spPr bwMode="auto">
            <a:xfrm>
              <a:off x="2652526" y="2870183"/>
              <a:ext cx="1725050" cy="1515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a:stCxn id="223" idx="2"/>
            </p:cNvCxnSpPr>
            <p:nvPr/>
          </p:nvCxnSpPr>
          <p:spPr bwMode="auto">
            <a:xfrm flipH="1">
              <a:off x="4642970" y="2870183"/>
              <a:ext cx="1743355" cy="1515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6" name="TextBox 225"/>
            <p:cNvSpPr txBox="1"/>
            <p:nvPr/>
          </p:nvSpPr>
          <p:spPr>
            <a:xfrm>
              <a:off x="4377576" y="2819403"/>
              <a:ext cx="265394" cy="344710"/>
            </a:xfrm>
            <a:prstGeom prst="rect">
              <a:avLst/>
            </a:prstGeom>
            <a:noFill/>
          </p:spPr>
          <p:txBody>
            <a:bodyPr wrap="none" lIns="27432" tIns="18288" rIns="27432" bIns="18288" rtlCol="0">
              <a:spAutoFit/>
            </a:bodyPr>
            <a:lstStyle/>
            <a:p>
              <a:pPr algn="ctr"/>
              <a:r>
                <a:rPr lang="en-US" sz="2000" b="0" dirty="0" smtClean="0">
                  <a:latin typeface="+mn-lt"/>
                </a:rPr>
                <a:t>+</a:t>
              </a:r>
            </a:p>
          </p:txBody>
        </p:sp>
      </p:grpSp>
    </p:spTree>
    <p:extLst>
      <p:ext uri="{BB962C8B-B14F-4D97-AF65-F5344CB8AC3E}">
        <p14:creationId xmlns:p14="http://schemas.microsoft.com/office/powerpoint/2010/main" val="1124093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r>
              <a:rPr lang="en-US" sz="2400" dirty="0" smtClean="0"/>
              <a:t>Maximum or minimum element</a:t>
            </a:r>
          </a:p>
          <a:p>
            <a:endParaRPr lang="en-US" sz="800" dirty="0"/>
          </a:p>
          <a:p>
            <a:r>
              <a:rPr lang="en-US" sz="2400" dirty="0" smtClean="0"/>
              <a:t>Is there an element satisfying some property (e.g., is there a 17)?</a:t>
            </a:r>
          </a:p>
          <a:p>
            <a:endParaRPr lang="en-US" sz="800" dirty="0"/>
          </a:p>
          <a:p>
            <a:r>
              <a:rPr lang="en-US" sz="2400" dirty="0" smtClean="0"/>
              <a:t>Left-most element satisfying some property (e.g., first 17)</a:t>
            </a:r>
          </a:p>
          <a:p>
            <a:pPr lvl="1"/>
            <a:r>
              <a:rPr lang="en-US" sz="2400" dirty="0" smtClean="0"/>
              <a:t>What should the recursive tasks return?</a:t>
            </a:r>
          </a:p>
          <a:p>
            <a:pPr lvl="1"/>
            <a:r>
              <a:rPr lang="en-US" sz="2400" dirty="0" smtClean="0"/>
              <a:t>How should we merge the results?</a:t>
            </a:r>
          </a:p>
          <a:p>
            <a:endParaRPr lang="en-US" sz="800" dirty="0"/>
          </a:p>
          <a:p>
            <a:r>
              <a:rPr lang="en-US" sz="2400" dirty="0" smtClean="0"/>
              <a:t>Corners of a rectangle containing all points (a "bounding box")</a:t>
            </a:r>
          </a:p>
          <a:p>
            <a:endParaRPr lang="en-US" sz="800" dirty="0"/>
          </a:p>
          <a:p>
            <a:r>
              <a:rPr lang="en-US" sz="2400" dirty="0" smtClean="0"/>
              <a:t>Counts (e.g., # of strings that start with a vowel)</a:t>
            </a:r>
          </a:p>
          <a:p>
            <a:pPr lvl="1"/>
            <a:r>
              <a:rPr lang="en-US" sz="2400" dirty="0" smtClean="0"/>
              <a:t>This is just summing with a different base case</a:t>
            </a:r>
          </a:p>
          <a:p>
            <a:endParaRPr lang="en-US" sz="2400" dirty="0" smtClean="0"/>
          </a:p>
          <a:p>
            <a:pPr marL="0" indent="0">
              <a:buNone/>
            </a:pPr>
            <a:endParaRPr lang="en-US" sz="2400" dirty="0" smtClean="0"/>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8</a:t>
            </a:fld>
            <a:endParaRPr lang="en-US"/>
          </a:p>
        </p:txBody>
      </p:sp>
    </p:spTree>
    <p:extLst>
      <p:ext uri="{BB962C8B-B14F-4D97-AF65-F5344CB8AC3E}">
        <p14:creationId xmlns:p14="http://schemas.microsoft.com/office/powerpoint/2010/main" val="326823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Interesting DAGs?</a:t>
            </a:r>
            <a:endParaRPr lang="en-US" dirty="0"/>
          </a:p>
        </p:txBody>
      </p:sp>
      <p:sp>
        <p:nvSpPr>
          <p:cNvPr id="3" name="Content Placeholder 2"/>
          <p:cNvSpPr>
            <a:spLocks noGrp="1"/>
          </p:cNvSpPr>
          <p:nvPr>
            <p:ph idx="1"/>
          </p:nvPr>
        </p:nvSpPr>
        <p:spPr>
          <a:xfrm>
            <a:off x="457199" y="762000"/>
            <a:ext cx="8566879" cy="5486400"/>
          </a:xfrm>
        </p:spPr>
        <p:txBody>
          <a:bodyPr/>
          <a:lstStyle/>
          <a:p>
            <a:pPr marL="0" indent="0">
              <a:buNone/>
            </a:pPr>
            <a:r>
              <a:rPr lang="en-US" sz="2800" dirty="0" smtClean="0"/>
              <a:t>Of course, the DAGs are not always so simple (and neither are the related parallel problems)</a:t>
            </a:r>
          </a:p>
          <a:p>
            <a:pPr lvl="1"/>
            <a:endParaRPr lang="en-US" sz="2400" dirty="0" smtClean="0"/>
          </a:p>
          <a:p>
            <a:pPr marL="0" indent="0">
              <a:buNone/>
            </a:pPr>
            <a:r>
              <a:rPr lang="en-US" sz="2800" dirty="0" smtClean="0"/>
              <a:t>Example: </a:t>
            </a:r>
          </a:p>
          <a:p>
            <a:r>
              <a:rPr lang="en-US" sz="2400" dirty="0" smtClean="0"/>
              <a:t>Suppose combining two results might be expensive enough that we want to parallelize each one</a:t>
            </a:r>
          </a:p>
          <a:p>
            <a:r>
              <a:rPr lang="en-US" sz="2400" dirty="0" smtClean="0"/>
              <a:t>Then each node in the inverted tree on the previous slide would itself expand into another set of nodes for that parallel computation</a:t>
            </a:r>
          </a:p>
        </p:txBody>
      </p:sp>
      <p:sp>
        <p:nvSpPr>
          <p:cNvPr id="4" name="Date Placeholder 3"/>
          <p:cNvSpPr>
            <a:spLocks noGrp="1"/>
          </p:cNvSpPr>
          <p:nvPr>
            <p:ph type="dt" sz="half" idx="10"/>
          </p:nvPr>
        </p:nvSpPr>
        <p:spPr/>
        <p:txBody>
          <a:bodyPr/>
          <a:lstStyle/>
          <a:p>
            <a:r>
              <a:rPr lang="en-US" smtClean="0"/>
              <a:t>August 1, 2012</a:t>
            </a:r>
            <a:endParaRPr lang="en-US"/>
          </a:p>
        </p:txBody>
      </p:sp>
      <p:sp>
        <p:nvSpPr>
          <p:cNvPr id="5" name="Footer Placeholder 4"/>
          <p:cNvSpPr>
            <a:spLocks noGrp="1"/>
          </p:cNvSpPr>
          <p:nvPr>
            <p:ph type="ftr" sz="quarter" idx="11"/>
          </p:nvPr>
        </p:nvSpPr>
        <p:spPr/>
        <p:txBody>
          <a:bodyPr/>
          <a:lstStyle/>
          <a:p>
            <a:r>
              <a:rPr lang="en-US" smtClean="0"/>
              <a:t>CSE 332 Data Abstractions, Summer 2012</a:t>
            </a:r>
            <a:endParaRPr lang="en-US"/>
          </a:p>
        </p:txBody>
      </p:sp>
      <p:sp>
        <p:nvSpPr>
          <p:cNvPr id="6" name="Slide Number Placeholder 5"/>
          <p:cNvSpPr>
            <a:spLocks noGrp="1"/>
          </p:cNvSpPr>
          <p:nvPr>
            <p:ph type="sldNum" sz="quarter" idx="12"/>
          </p:nvPr>
        </p:nvSpPr>
        <p:spPr/>
        <p:txBody>
          <a:bodyPr/>
          <a:lstStyle/>
          <a:p>
            <a:fld id="{2781ADA0-3BB4-460A-B7EB-C1A8DEAFE2E2}" type="slidenum">
              <a:rPr lang="en-US" smtClean="0"/>
              <a:t>9</a:t>
            </a:fld>
            <a:endParaRPr lang="en-US"/>
          </a:p>
        </p:txBody>
      </p:sp>
    </p:spTree>
    <p:extLst>
      <p:ext uri="{BB962C8B-B14F-4D97-AF65-F5344CB8AC3E}">
        <p14:creationId xmlns:p14="http://schemas.microsoft.com/office/powerpoint/2010/main" val="2507377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F1343"/>
      </a:dk2>
      <a:lt2>
        <a:srgbClr val="F9FDEF"/>
      </a:lt2>
      <a:accent1>
        <a:srgbClr val="53AFC5"/>
      </a:accent1>
      <a:accent2>
        <a:srgbClr val="D62D31"/>
      </a:accent2>
      <a:accent3>
        <a:srgbClr val="FEB80A"/>
      </a:accent3>
      <a:accent4>
        <a:srgbClr val="4F271C"/>
      </a:accent4>
      <a:accent5>
        <a:srgbClr val="72E540"/>
      </a:accent5>
      <a:accent6>
        <a:srgbClr val="475A8D"/>
      </a:accent6>
      <a:hlink>
        <a:srgbClr val="8DC765"/>
      </a:hlink>
      <a:folHlink>
        <a:srgbClr val="CB5B07"/>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TotalTime>
  <Words>3421</Words>
  <Application>Microsoft Office PowerPoint</Application>
  <PresentationFormat>On-screen Show (4:3)</PresentationFormat>
  <Paragraphs>846</Paragraphs>
  <Slides>47</Slides>
  <Notes>37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CSE 332 Data Abstractions:  Introduction to Parallelism and Concurrency</vt:lpstr>
      <vt:lpstr>Where We Are</vt:lpstr>
      <vt:lpstr>Enough Implementation: Analyzing Parallel Code</vt:lpstr>
      <vt:lpstr>Key Concepts: Work and Span</vt:lpstr>
      <vt:lpstr>The DAG</vt:lpstr>
      <vt:lpstr>Our Simple Examples</vt:lpstr>
      <vt:lpstr>What Else Looks Like This?</vt:lpstr>
      <vt:lpstr>Examples</vt:lpstr>
      <vt:lpstr>More Interesting DAGs?</vt:lpstr>
      <vt:lpstr>Reductions</vt:lpstr>
      <vt:lpstr>Maps and Data Parallelism</vt:lpstr>
      <vt:lpstr>Maps in ForkJoin Framework</vt:lpstr>
      <vt:lpstr>Maps and Reductions</vt:lpstr>
      <vt:lpstr>Digression: MapReduce on Clusters</vt:lpstr>
      <vt:lpstr>Maps and Reductions on Trees</vt:lpstr>
      <vt:lpstr>Linked Lists</vt:lpstr>
      <vt:lpstr>Analyzing algorithms</vt:lpstr>
      <vt:lpstr>Connecting to Performance</vt:lpstr>
      <vt:lpstr>Some More Terms</vt:lpstr>
      <vt:lpstr>Optimal TP: Thanks ForkJoin library</vt:lpstr>
      <vt:lpstr>Division of Responsibility</vt:lpstr>
      <vt:lpstr>Examples: TP  =  O((T1 / P) + T∞)</vt:lpstr>
      <vt:lpstr>Amdahl’s Law</vt:lpstr>
      <vt:lpstr>Amdahl’s Law (mostly bad news)</vt:lpstr>
      <vt:lpstr>Amdahl’s Law (mostly bad news)</vt:lpstr>
      <vt:lpstr>Why this is such bad news</vt:lpstr>
      <vt:lpstr>A Plot You Have To See</vt:lpstr>
      <vt:lpstr>A Plot You Have To See (Zoomed In)</vt:lpstr>
      <vt:lpstr>All is not lost</vt:lpstr>
      <vt:lpstr>A Final Word on Moore and Amdahl</vt:lpstr>
      <vt:lpstr>Being Clever:  Parallel Prefix</vt:lpstr>
      <vt:lpstr>Moving Forward</vt:lpstr>
      <vt:lpstr>The Prefix-Sum Problem</vt:lpstr>
      <vt:lpstr>The Prefix-Sum Problem</vt:lpstr>
      <vt:lpstr>Parallel Prefix-Sum</vt:lpstr>
      <vt:lpstr>Parallel Prefix: The Up Pass</vt:lpstr>
      <vt:lpstr>Parallel Prefix: The Up Pass</vt:lpstr>
      <vt:lpstr>Up Pass Example</vt:lpstr>
      <vt:lpstr>Parallel Prefix: The Down Pass</vt:lpstr>
      <vt:lpstr>Parallel Prefix: The Down Pass</vt:lpstr>
      <vt:lpstr>Down Pass Example</vt:lpstr>
      <vt:lpstr>Sequential Cut-Off</vt:lpstr>
      <vt:lpstr>Generalizing Parallel Prefix</vt:lpstr>
      <vt:lpstr>Pack (Think Filtering)</vt:lpstr>
      <vt:lpstr>Parallel Map + Parallel Prefix + Parallel Map</vt:lpstr>
      <vt:lpstr>Pack Comments</vt:lpstr>
      <vt:lpstr>Welcome to the Parallel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deibel</dc:creator>
  <cp:lastModifiedBy>deibel</cp:lastModifiedBy>
  <cp:revision>86</cp:revision>
  <dcterms:created xsi:type="dcterms:W3CDTF">2012-06-18T04:45:26Z</dcterms:created>
  <dcterms:modified xsi:type="dcterms:W3CDTF">2012-08-01T08:03:46Z</dcterms:modified>
</cp:coreProperties>
</file>