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0"/>
  </p:notesMasterIdLst>
  <p:handoutMasterIdLst>
    <p:handoutMasterId r:id="rId61"/>
  </p:handoutMasterIdLst>
  <p:sldIdLst>
    <p:sldId id="256" r:id="rId2"/>
    <p:sldId id="361" r:id="rId3"/>
    <p:sldId id="362" r:id="rId4"/>
    <p:sldId id="363" r:id="rId5"/>
    <p:sldId id="365" r:id="rId6"/>
    <p:sldId id="364" r:id="rId7"/>
    <p:sldId id="366" r:id="rId8"/>
    <p:sldId id="367" r:id="rId9"/>
    <p:sldId id="368" r:id="rId10"/>
    <p:sldId id="369" r:id="rId11"/>
    <p:sldId id="371" r:id="rId12"/>
    <p:sldId id="372" r:id="rId13"/>
    <p:sldId id="373" r:id="rId14"/>
    <p:sldId id="374" r:id="rId15"/>
    <p:sldId id="375" r:id="rId16"/>
    <p:sldId id="370" r:id="rId17"/>
    <p:sldId id="377" r:id="rId18"/>
    <p:sldId id="389" r:id="rId19"/>
    <p:sldId id="390" r:id="rId20"/>
    <p:sldId id="391" r:id="rId21"/>
    <p:sldId id="392" r:id="rId22"/>
    <p:sldId id="394" r:id="rId23"/>
    <p:sldId id="395" r:id="rId24"/>
    <p:sldId id="396" r:id="rId25"/>
    <p:sldId id="397" r:id="rId26"/>
    <p:sldId id="386" r:id="rId27"/>
    <p:sldId id="387" r:id="rId28"/>
    <p:sldId id="388" r:id="rId29"/>
    <p:sldId id="376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09" r:id="rId42"/>
    <p:sldId id="410" r:id="rId43"/>
    <p:sldId id="411" r:id="rId44"/>
    <p:sldId id="412" r:id="rId45"/>
    <p:sldId id="413" r:id="rId46"/>
    <p:sldId id="414" r:id="rId47"/>
    <p:sldId id="415" r:id="rId48"/>
    <p:sldId id="416" r:id="rId49"/>
    <p:sldId id="417" r:id="rId50"/>
    <p:sldId id="418" r:id="rId51"/>
    <p:sldId id="419" r:id="rId52"/>
    <p:sldId id="420" r:id="rId53"/>
    <p:sldId id="421" r:id="rId54"/>
    <p:sldId id="422" r:id="rId55"/>
    <p:sldId id="424" r:id="rId56"/>
    <p:sldId id="425" r:id="rId57"/>
    <p:sldId id="426" r:id="rId58"/>
    <p:sldId id="427" r:id="rId5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1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24: </a:t>
            </a:r>
            <a:r>
              <a:rPr lang="en-US" sz="3200" i="0" dirty="0" smtClean="0"/>
              <a:t>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</a:t>
            </a:r>
            <a:r>
              <a:rPr lang="en-US" dirty="0" smtClean="0"/>
              <a:t>does not </a:t>
            </a:r>
            <a:r>
              <a:rPr lang="en-US" dirty="0" smtClean="0"/>
              <a:t>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</a:t>
            </a:r>
            <a:r>
              <a:rPr lang="en-US" dirty="0" smtClean="0"/>
              <a:t>add </a:t>
            </a:r>
            <a:r>
              <a:rPr lang="en-US" dirty="0" smtClean="0"/>
              <a:t>an edge, </a:t>
            </a:r>
            <a:r>
              <a:rPr lang="en-US" dirty="0" smtClean="0"/>
              <a:t>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  <a:endParaRPr lang="en-US" dirty="0" smtClean="0"/>
          </a:p>
          <a:p>
            <a:pPr lvl="1"/>
            <a:r>
              <a:rPr lang="en-US" dirty="0" smtClean="0"/>
              <a:t>The graph is connected, so we reach all vertices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“Scheduling note”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now return to our interrupted program” on graphs</a:t>
            </a:r>
          </a:p>
          <a:p>
            <a:pPr lvl="1"/>
            <a:r>
              <a:rPr lang="en-US" dirty="0" smtClean="0"/>
              <a:t>Last “graph lecture” was lecture 17</a:t>
            </a:r>
          </a:p>
          <a:p>
            <a:pPr lvl="2"/>
            <a:r>
              <a:rPr lang="en-US" dirty="0" smtClean="0"/>
              <a:t>Shortest-path problem</a:t>
            </a:r>
          </a:p>
          <a:p>
            <a:pPr lvl="2"/>
            <a:r>
              <a:rPr lang="en-US" dirty="0" err="1" smtClean="0"/>
              <a:t>Dijkstra’s</a:t>
            </a:r>
            <a:r>
              <a:rPr lang="en-US" dirty="0" smtClean="0"/>
              <a:t> algorithm for graphs with non-negative weights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Why this strange schedule?</a:t>
            </a:r>
          </a:p>
          <a:p>
            <a:pPr lvl="1"/>
            <a:r>
              <a:rPr lang="en-US" dirty="0" smtClean="0"/>
              <a:t>Needed to do parallelism and concurrency in time for project 3 and </a:t>
            </a:r>
            <a:r>
              <a:rPr lang="en-US" dirty="0" err="1" smtClean="0"/>
              <a:t>homeworks</a:t>
            </a:r>
            <a:r>
              <a:rPr lang="en-US" dirty="0" smtClean="0"/>
              <a:t> 6 and 7</a:t>
            </a:r>
          </a:p>
          <a:p>
            <a:pPr lvl="1"/>
            <a:r>
              <a:rPr lang="en-US" dirty="0" smtClean="0"/>
              <a:t>But cannot delay all of graphs because of the CSE312 co-requisite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So: not the most logical order, but hopefully not a big deal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</a:t>
            </a:r>
            <a:r>
              <a:rPr lang="en-US" dirty="0" smtClean="0"/>
              <a:t>because </a:t>
            </a:r>
            <a:r>
              <a:rPr lang="en-US" dirty="0" smtClean="0"/>
              <a:t>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using the </a:t>
            </a:r>
            <a:r>
              <a:rPr lang="en-US" dirty="0" smtClean="0">
                <a:solidFill>
                  <a:schemeClr val="accent2"/>
                </a:solidFill>
              </a:rPr>
              <a:t>disjoint-set ADT</a:t>
            </a: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set?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 union (combine) the </a:t>
            </a:r>
            <a:r>
              <a:rPr lang="en-US" dirty="0" smtClean="0"/>
              <a:t>sets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(Operations often presented slightly differently)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Do 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 ADT someone else wrote is easier than writing your own cycle detection</a:t>
            </a:r>
          </a:p>
          <a:p>
            <a:endParaRPr lang="en-US" dirty="0" smtClean="0"/>
          </a:p>
          <a:p>
            <a:r>
              <a:rPr lang="en-US" dirty="0" smtClean="0"/>
              <a:t>It is also more efficient</a:t>
            </a:r>
          </a:p>
          <a:p>
            <a:endParaRPr lang="en-US" dirty="0" smtClean="0"/>
          </a:p>
          <a:p>
            <a:r>
              <a:rPr lang="en-US" dirty="0" smtClean="0"/>
              <a:t>Chapter 8 of your textbook gives several implementations of different sophistication and asymptotic complexity</a:t>
            </a:r>
          </a:p>
          <a:p>
            <a:pPr lvl="1"/>
            <a:r>
              <a:rPr lang="en-US" dirty="0" smtClean="0"/>
              <a:t>A slightly clever and easy-to-implement one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 (as we defined the operations here)</a:t>
            </a:r>
          </a:p>
          <a:p>
            <a:pPr lvl="1"/>
            <a:r>
              <a:rPr lang="en-US" dirty="0" smtClean="0"/>
              <a:t>Lets our spanning tree algorithm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err="1" smtClean="0"/>
              <a:t>|V</a:t>
            </a:r>
            <a:r>
              <a:rPr lang="en-US" b="1" dirty="0" smtClean="0"/>
              <a:t>|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[We skipped disjoint-sets as an example of “sometimes knowing-an-ADT-exists and you-can-learn-it-on-your-own suffices”]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</a:t>
            </a:r>
            <a:r>
              <a:rPr lang="en-US" b="1" dirty="0" smtClean="0"/>
              <a:t>|</a:t>
            </a:r>
            <a:r>
              <a:rPr lang="en-US" sz="400" b="1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the disjoint-set ADT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</a:t>
            </a: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</a:t>
            </a:r>
            <a:r>
              <a:rPr lang="en-US" dirty="0" smtClean="0"/>
              <a:t>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the edges such that the graph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</a:t>
            </a:r>
            <a:r>
              <a:rPr lang="en-US" dirty="0" smtClean="0"/>
              <a:t>edge </a:t>
            </a:r>
            <a:r>
              <a:rPr lang="en-US" dirty="0" smtClean="0"/>
              <a:t>with closest known distance to </a:t>
            </a:r>
            <a:r>
              <a:rPr lang="en-US" dirty="0" smtClean="0"/>
              <a:t>source” </a:t>
            </a:r>
            <a:endParaRPr lang="en-US" dirty="0" smtClean="0"/>
          </a:p>
          <a:p>
            <a:pPr lvl="1"/>
            <a:r>
              <a:rPr lang="en-US" dirty="0" smtClean="0"/>
              <a:t>That is </a:t>
            </a:r>
            <a:r>
              <a:rPr lang="en-US" dirty="0" smtClean="0"/>
              <a:t>not what we want here</a:t>
            </a:r>
          </a:p>
          <a:p>
            <a:pPr lvl="1"/>
            <a:r>
              <a:rPr lang="en-US" dirty="0" smtClean="0"/>
              <a:t>Otherwise identical</a:t>
            </a:r>
          </a:p>
          <a:p>
            <a:pPr lvl="1"/>
            <a:r>
              <a:rPr lang="en-US" dirty="0" smtClean="0"/>
              <a:t>Compare to slides in lecture 17 if you </a:t>
            </a:r>
            <a:r>
              <a:rPr lang="en-US" dirty="0" smtClean="0"/>
              <a:t>do not </a:t>
            </a:r>
            <a:r>
              <a:rPr lang="en-US" dirty="0" smtClean="0"/>
              <a:t>believe me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</a:t>
            </a:r>
            <a:r>
              <a:rPr lang="en-US" b="1" dirty="0" smtClean="0"/>
              <a:t>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</a:t>
            </a:r>
            <a:r>
              <a:rPr lang="en-US" dirty="0" smtClean="0"/>
              <a:t>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</a:t>
            </a:r>
            <a:r>
              <a:rPr lang="en-US" dirty="0" smtClean="0"/>
              <a:t> undirected </a:t>
            </a:r>
            <a:r>
              <a:rPr lang="en-US" dirty="0" smtClean="0"/>
              <a:t>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algorithm is clever, simple, and efficient</a:t>
            </a:r>
          </a:p>
          <a:p>
            <a:pPr lvl="1"/>
            <a:r>
              <a:rPr lang="en-US" dirty="0" smtClean="0"/>
              <a:t>But does it generate a minimum spanning tree?</a:t>
            </a:r>
          </a:p>
          <a:p>
            <a:pPr lvl="1"/>
            <a:r>
              <a:rPr lang="en-US" dirty="0" smtClean="0"/>
              <a:t>How can we prove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First: it generates a spanning tree</a:t>
            </a:r>
          </a:p>
          <a:p>
            <a:pPr lvl="1"/>
            <a:r>
              <a:rPr lang="en-US" dirty="0" smtClean="0"/>
              <a:t>Intuition: Graph started connected and we added every edge that did not create a cycle</a:t>
            </a:r>
          </a:p>
          <a:p>
            <a:pPr lvl="1"/>
            <a:r>
              <a:rPr lang="en-US" dirty="0" smtClean="0"/>
              <a:t>Proof by contradiction: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disconnected in </a:t>
            </a:r>
            <a:r>
              <a:rPr lang="en-US" dirty="0" err="1" smtClean="0"/>
              <a:t>Kruskal’s</a:t>
            </a:r>
            <a:r>
              <a:rPr lang="en-US" dirty="0" smtClean="0"/>
              <a:t> result.  Then there’s a path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initial graph with an edge we could add without creating a cycle.  But </a:t>
            </a:r>
            <a:r>
              <a:rPr lang="en-US" dirty="0" err="1" smtClean="0"/>
              <a:t>Kruskal</a:t>
            </a:r>
            <a:r>
              <a:rPr lang="en-US" dirty="0" smtClean="0"/>
              <a:t> would have added that edge.  Contradiction.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Second: There is no spanning tree with lower total cost…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inductive proof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F</a:t>
            </a:r>
            <a:r>
              <a:rPr lang="en-US" dirty="0" smtClean="0"/>
              <a:t> (stands for “forest”) be the set of edges </a:t>
            </a:r>
            <a:r>
              <a:rPr lang="en-US" dirty="0" err="1" smtClean="0"/>
              <a:t>Kruskal</a:t>
            </a:r>
            <a:r>
              <a:rPr lang="en-US" dirty="0" smtClean="0"/>
              <a:t> has added at some point during its execution.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Claim: </a:t>
            </a:r>
            <a:r>
              <a:rPr lang="en-US" b="1" dirty="0" smtClean="0"/>
              <a:t>F</a:t>
            </a:r>
            <a:r>
              <a:rPr lang="en-US" dirty="0" smtClean="0"/>
              <a:t> is a subset of </a:t>
            </a:r>
            <a:r>
              <a:rPr lang="en-US" i="1" dirty="0" smtClean="0"/>
              <a:t>one or more</a:t>
            </a:r>
            <a:r>
              <a:rPr lang="en-US" dirty="0" smtClean="0"/>
              <a:t> MSTs for the graph</a:t>
            </a:r>
          </a:p>
          <a:p>
            <a:pPr lvl="1"/>
            <a:r>
              <a:rPr lang="en-US" dirty="0" smtClean="0"/>
              <a:t>Therefore</a:t>
            </a:r>
            <a:r>
              <a:rPr lang="en-US" dirty="0" smtClean="0"/>
              <a:t>, once </a:t>
            </a:r>
            <a:r>
              <a:rPr lang="en-US" b="1" dirty="0" smtClean="0"/>
              <a:t>|F|=|V|-1</a:t>
            </a:r>
            <a:r>
              <a:rPr lang="en-US" dirty="0" smtClean="0"/>
              <a:t>, we have an </a:t>
            </a:r>
            <a:r>
              <a:rPr lang="en-US" dirty="0" smtClean="0"/>
              <a:t>MST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By induction on </a:t>
            </a:r>
            <a:r>
              <a:rPr lang="en-US" b="1" dirty="0" smtClean="0"/>
              <a:t>|F|</a:t>
            </a:r>
          </a:p>
          <a:p>
            <a:pPr>
              <a:buNone/>
            </a:pPr>
            <a:endParaRPr lang="en-US" sz="1400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Base case: </a:t>
            </a:r>
            <a:r>
              <a:rPr lang="en-US" b="1" dirty="0" smtClean="0">
                <a:sym typeface="Symbol"/>
              </a:rPr>
              <a:t>|F|=0</a:t>
            </a:r>
            <a:r>
              <a:rPr lang="en-US" dirty="0" smtClean="0">
                <a:sym typeface="Symbol"/>
              </a:rPr>
              <a:t>: The empty set is a subset of all MSTs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Inductive case: </a:t>
            </a:r>
            <a:r>
              <a:rPr lang="en-US" b="1" dirty="0" smtClean="0"/>
              <a:t>|F|=k+1</a:t>
            </a:r>
            <a:r>
              <a:rPr lang="en-US" dirty="0" smtClean="0"/>
              <a:t>: By induction, before adding the (k+1)</a:t>
            </a:r>
            <a:r>
              <a:rPr lang="en-US" baseline="30000" dirty="0" err="1" smtClean="0"/>
              <a:t>th</a:t>
            </a:r>
            <a:r>
              <a:rPr lang="en-US" dirty="0" smtClean="0"/>
              <a:t> edge (call it </a:t>
            </a:r>
            <a:r>
              <a:rPr lang="en-US" b="1" dirty="0" smtClean="0"/>
              <a:t>e</a:t>
            </a:r>
            <a:r>
              <a:rPr lang="en-US" dirty="0" smtClean="0"/>
              <a:t>), there was some MST </a:t>
            </a:r>
            <a:r>
              <a:rPr lang="en-US" b="1" dirty="0" smtClean="0"/>
              <a:t>T</a:t>
            </a:r>
            <a:r>
              <a:rPr lang="en-US" dirty="0" smtClean="0"/>
              <a:t> such that </a:t>
            </a:r>
            <a:r>
              <a:rPr lang="en-US" b="1" dirty="0" smtClean="0"/>
              <a:t>F-{e} </a:t>
            </a:r>
            <a:r>
              <a:rPr lang="en-US" b="1" dirty="0" smtClean="0">
                <a:sym typeface="Symbol"/>
              </a:rPr>
              <a:t> T</a:t>
            </a:r>
            <a:r>
              <a:rPr lang="en-US" dirty="0" smtClean="0"/>
              <a:t>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disjoint cases: </a:t>
            </a:r>
          </a:p>
          <a:p>
            <a:r>
              <a:rPr lang="en-US" dirty="0" smtClean="0"/>
              <a:t>If</a:t>
            </a:r>
            <a:r>
              <a:rPr lang="en-US" b="1" dirty="0" smtClean="0"/>
              <a:t> {e}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: Then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dirty="0" smtClean="0">
                <a:sym typeface="Symbol"/>
              </a:rPr>
              <a:t>and we’re done</a:t>
            </a:r>
          </a:p>
          <a:p>
            <a:r>
              <a:rPr lang="en-US" dirty="0" smtClean="0">
                <a:sym typeface="Symbol"/>
              </a:rPr>
              <a:t>Else</a:t>
            </a:r>
            <a:r>
              <a:rPr lang="en-US" b="1" dirty="0" smtClean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 forms a cycle with some simple path (call it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pPr lvl="1"/>
            <a:r>
              <a:rPr lang="en-US" dirty="0" smtClean="0">
                <a:sym typeface="Symbol"/>
              </a:rPr>
              <a:t>Must be since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spanning tree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-{e}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There must be an edge </a:t>
            </a:r>
            <a:r>
              <a:rPr lang="en-US" b="1" dirty="0" smtClean="0"/>
              <a:t>e2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such that </a:t>
            </a:r>
            <a:r>
              <a:rPr lang="en-US" b="1" dirty="0" smtClean="0"/>
              <a:t>e2</a:t>
            </a:r>
            <a:r>
              <a:rPr lang="en-US" dirty="0" smtClean="0"/>
              <a:t> is not in </a:t>
            </a:r>
            <a:r>
              <a:rPr lang="en-US" b="1" dirty="0" smtClean="0"/>
              <a:t>F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Else </a:t>
            </a:r>
            <a:r>
              <a:rPr lang="en-US" dirty="0" err="1" smtClean="0"/>
              <a:t>Kruskal</a:t>
            </a:r>
            <a:r>
              <a:rPr lang="en-US" dirty="0" smtClean="0"/>
              <a:t> would not have added </a:t>
            </a:r>
            <a:r>
              <a:rPr lang="en-US" b="1" dirty="0" smtClean="0"/>
              <a:t>e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and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&gt;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not an MST because 		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 spanning tree with lower cost: contradiction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&lt;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dirty="0" err="1" smtClean="0"/>
              <a:t>Kruskal</a:t>
            </a:r>
            <a:r>
              <a:rPr lang="en-US" dirty="0" smtClean="0"/>
              <a:t> would have already considered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/>
              <a:t>.  It would have added it since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no cycles and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T.  </a:t>
            </a:r>
            <a:r>
              <a:rPr lang="en-US" dirty="0" smtClean="0">
                <a:sym typeface="Symbol"/>
              </a:rPr>
              <a:t>But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>
                <a:sym typeface="Symbol"/>
              </a:rPr>
              <a:t> is not in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: contradiction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2057400"/>
          </a:xfrm>
        </p:spPr>
        <p:txBody>
          <a:bodyPr/>
          <a:lstStyle/>
          <a:p>
            <a:r>
              <a:rPr lang="en-US" dirty="0" smtClean="0"/>
              <a:t>Claim: 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an MST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/>
              <a:t>a spanning tree because </a:t>
            </a:r>
            <a:r>
              <a:rPr lang="en-US" b="1" dirty="0" smtClean="0"/>
              <a:t>p-{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dirty="0" smtClean="0"/>
              <a:t>connects the same nodes as </a:t>
            </a:r>
            <a:r>
              <a:rPr lang="en-US" b="1" dirty="0" smtClean="0"/>
              <a:t>p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/>
              <a:t>minimal because its cost equals cost of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an MST</a:t>
            </a:r>
          </a:p>
          <a:p>
            <a:r>
              <a:rPr lang="en-US" dirty="0" smtClean="0"/>
              <a:t>Since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ym typeface="Symbol"/>
              </a:rPr>
              <a:t> 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dirty="0" smtClean="0"/>
              <a:t>is a subset of one or more MSTs </a:t>
            </a:r>
          </a:p>
          <a:p>
            <a:pPr>
              <a:buNone/>
            </a:pP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</a:t>
            </a:r>
            <a:r>
              <a:rPr lang="en-US" sz="2000" dirty="0" smtClean="0">
                <a:latin typeface="+mj-lt"/>
              </a:rPr>
              <a:t>e2.weight == </a:t>
            </a:r>
            <a:r>
              <a:rPr lang="en-US" sz="2000" dirty="0" err="1" smtClean="0">
                <a:latin typeface="+mj-lt"/>
              </a:rPr>
              <a:t>e.weight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  <a:sym typeface="Symbol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</a:t>
            </a:r>
            <a:r>
              <a:rPr lang="en-US" dirty="0" smtClean="0"/>
              <a:t>does not </a:t>
            </a:r>
            <a:r>
              <a:rPr lang="en-US" dirty="0" smtClean="0"/>
              <a:t>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55647</TotalTime>
  <Words>4274</Words>
  <Application>Microsoft Office PowerPoint</Application>
  <PresentationFormat>On-screen Show (4:3)</PresentationFormat>
  <Paragraphs>1384</Paragraphs>
  <Slides>58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dan_design_template</vt:lpstr>
      <vt:lpstr>CSE332: Data Abstractions  Lecture 24: Minimum Spanning Trees</vt:lpstr>
      <vt:lpstr>“Scheduling note”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Why Do This?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Correctness</vt:lpstr>
      <vt:lpstr>The inductive proof set-up</vt:lpstr>
      <vt:lpstr>Staying a subset of some MST</vt:lpstr>
      <vt:lpstr>Staying a subset of some MST</vt:lpstr>
      <vt:lpstr>Staying a subset of some MST</vt:lpstr>
      <vt:lpstr>Staying a subset of some MST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2263</cp:revision>
  <dcterms:created xsi:type="dcterms:W3CDTF">2009-03-13T20:43:19Z</dcterms:created>
  <dcterms:modified xsi:type="dcterms:W3CDTF">2012-05-22T20:35:49Z</dcterms:modified>
</cp:coreProperties>
</file>