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62" r:id="rId5"/>
    <p:sldId id="258" r:id="rId6"/>
    <p:sldId id="259" r:id="rId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6" autoAdjust="0"/>
    <p:restoredTop sz="99416" autoAdjust="0"/>
  </p:normalViewPr>
  <p:slideViewPr>
    <p:cSldViewPr>
      <p:cViewPr varScale="1">
        <p:scale>
          <a:sx n="74" d="100"/>
          <a:sy n="74" d="100"/>
        </p:scale>
        <p:origin x="-7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0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29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notesSlide" Target="../notesSlides/notesSlide6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12: Introduction to Sorting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Have covered stacks</a:t>
            </a:r>
            <a:r>
              <a:rPr lang="en-US" dirty="0" smtClean="0"/>
              <a:t>, queues, priority queues, and dictionaries </a:t>
            </a:r>
            <a:endParaRPr lang="en-US" dirty="0" smtClean="0"/>
          </a:p>
          <a:p>
            <a:pPr lvl="1"/>
            <a:r>
              <a:rPr lang="en-US" dirty="0" smtClean="0"/>
              <a:t>All </a:t>
            </a:r>
            <a:r>
              <a:rPr lang="en-US" dirty="0" smtClean="0"/>
              <a:t>focused on providing one element at a time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But often we know we want “all the </a:t>
            </a:r>
            <a:r>
              <a:rPr lang="en-US" dirty="0" smtClean="0"/>
              <a:t>things” </a:t>
            </a:r>
            <a:r>
              <a:rPr lang="en-US" dirty="0" smtClean="0"/>
              <a:t>in some </a:t>
            </a:r>
            <a:r>
              <a:rPr lang="en-US" dirty="0" smtClean="0"/>
              <a:t>order</a:t>
            </a:r>
            <a:endParaRPr lang="en-US" dirty="0" smtClean="0"/>
          </a:p>
          <a:p>
            <a:pPr lvl="1"/>
            <a:r>
              <a:rPr lang="en-US" dirty="0" smtClean="0"/>
              <a:t>Humans can sort, but computers can sort fast</a:t>
            </a:r>
            <a:endParaRPr lang="en-US" dirty="0" smtClean="0"/>
          </a:p>
          <a:p>
            <a:pPr lvl="1"/>
            <a:r>
              <a:rPr lang="en-US" dirty="0"/>
              <a:t>Very common to need data sorted somehow</a:t>
            </a:r>
          </a:p>
          <a:p>
            <a:pPr lvl="2"/>
            <a:r>
              <a:rPr lang="en-US" dirty="0"/>
              <a:t>Alphabetical list of people</a:t>
            </a:r>
          </a:p>
          <a:p>
            <a:pPr lvl="2"/>
            <a:r>
              <a:rPr lang="en-US" dirty="0"/>
              <a:t>List of countries ordered by </a:t>
            </a:r>
            <a:r>
              <a:rPr lang="en-US" dirty="0" smtClean="0"/>
              <a:t>population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Algorithms </a:t>
            </a:r>
            <a:r>
              <a:rPr lang="en-US" dirty="0" smtClean="0"/>
              <a:t>have different asymptotic and constant-factor </a:t>
            </a:r>
            <a:r>
              <a:rPr lang="en-US" dirty="0" smtClean="0"/>
              <a:t>trade-offs</a:t>
            </a:r>
          </a:p>
          <a:p>
            <a:pPr lvl="1"/>
            <a:r>
              <a:rPr lang="en-US" dirty="0" smtClean="0"/>
              <a:t>No single “best” sort for all scenarios</a:t>
            </a:r>
            <a:endParaRPr lang="en-US" dirty="0" smtClean="0"/>
          </a:p>
          <a:p>
            <a:pPr lvl="1"/>
            <a:r>
              <a:rPr lang="en-US" dirty="0" smtClean="0"/>
              <a:t>Knowing one way to sort just isn’t enough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smtClean="0"/>
              <a:t>Reasons </a:t>
            </a:r>
            <a:r>
              <a:rPr lang="en-US" dirty="0" smtClean="0"/>
              <a:t>to </a:t>
            </a:r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General technique in computing: </a:t>
            </a:r>
          </a:p>
          <a:p>
            <a:pPr>
              <a:buNone/>
            </a:pPr>
            <a:r>
              <a:rPr lang="en-US" i="1" dirty="0" smtClean="0"/>
              <a:t>	Preprocess data to make subsequent operations faster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Example: Sort the data so that you can</a:t>
            </a:r>
          </a:p>
          <a:p>
            <a:pPr lvl="1"/>
            <a:r>
              <a:rPr lang="en-US" dirty="0" smtClean="0"/>
              <a:t>Find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largest in constant time for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</a:p>
          <a:p>
            <a:pPr lvl="1"/>
            <a:r>
              <a:rPr lang="en-US" dirty="0" smtClean="0"/>
              <a:t>Perform binary search to find </a:t>
            </a:r>
            <a:r>
              <a:rPr lang="en-US" dirty="0" smtClean="0"/>
              <a:t>elements </a:t>
            </a:r>
            <a:r>
              <a:rPr lang="en-US" dirty="0" smtClean="0"/>
              <a:t>in logarithmic time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Whether the performance of the preprocessing matters depends on</a:t>
            </a:r>
          </a:p>
          <a:p>
            <a:pPr lvl="1"/>
            <a:r>
              <a:rPr lang="en-US" dirty="0" smtClean="0"/>
              <a:t>How often the data will change</a:t>
            </a:r>
          </a:p>
          <a:p>
            <a:pPr lvl="1"/>
            <a:r>
              <a:rPr lang="en-US" dirty="0" smtClean="0"/>
              <a:t>How much data there 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Careful Statement of the Basic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</a:t>
            </a:r>
            <a:r>
              <a:rPr lang="en-US" dirty="0" smtClean="0"/>
              <a:t>now, assume </a:t>
            </a:r>
            <a:r>
              <a:rPr lang="en-US" dirty="0" smtClean="0"/>
              <a:t>we have </a:t>
            </a:r>
            <a:r>
              <a:rPr lang="en-US" i="1" dirty="0" smtClean="0"/>
              <a:t>n</a:t>
            </a:r>
            <a:r>
              <a:rPr lang="en-US" dirty="0" smtClean="0"/>
              <a:t> comparable elements in an array and we want to rearrange them to be in increasing order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of data records</a:t>
            </a:r>
          </a:p>
          <a:p>
            <a:pPr lvl="1"/>
            <a:r>
              <a:rPr lang="en-US" dirty="0" smtClean="0"/>
              <a:t>A key value in each data record</a:t>
            </a:r>
          </a:p>
          <a:p>
            <a:pPr lvl="1"/>
            <a:r>
              <a:rPr lang="en-US" dirty="0" smtClean="0"/>
              <a:t>A comparison function </a:t>
            </a:r>
            <a:r>
              <a:rPr lang="en-US" dirty="0" smtClean="0"/>
              <a:t>(consistent </a:t>
            </a:r>
            <a:r>
              <a:rPr lang="en-US" dirty="0" smtClean="0"/>
              <a:t>and total)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Effect:</a:t>
            </a:r>
          </a:p>
          <a:p>
            <a:pPr lvl="1"/>
            <a:r>
              <a:rPr lang="en-US" dirty="0" smtClean="0"/>
              <a:t>Reorganize the elements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such that for any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     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</a:t>
            </a:r>
            <a:r>
              <a:rPr lang="en-US" dirty="0" smtClean="0"/>
              <a:t>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A[j]</a:t>
            </a:r>
          </a:p>
          <a:p>
            <a:pPr lvl="1"/>
            <a:r>
              <a:rPr lang="en-US" dirty="0" smtClean="0"/>
              <a:t>(Also,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</a:t>
            </a:r>
            <a:r>
              <a:rPr lang="en-US" dirty="0" smtClean="0"/>
              <a:t>must have </a:t>
            </a:r>
            <a:r>
              <a:rPr lang="en-US" dirty="0" smtClean="0"/>
              <a:t>exactly </a:t>
            </a:r>
            <a:r>
              <a:rPr lang="en-US" dirty="0" smtClean="0"/>
              <a:t>the same data it started with)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An algorithm doing this is a </a:t>
            </a:r>
            <a:r>
              <a:rPr lang="en-US" dirty="0" smtClean="0">
                <a:solidFill>
                  <a:schemeClr val="accent2"/>
                </a:solidFill>
              </a:rPr>
              <a:t>comparison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Variations on the </a:t>
            </a:r>
            <a:r>
              <a:rPr lang="en-US" dirty="0" smtClean="0"/>
              <a:t>Basic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elements are in a linked list (could convert to array and  back in linear time, but some algorithms needn’t do so)</a:t>
            </a:r>
          </a:p>
          <a:p>
            <a:pPr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ties need to be resolved by “original array position”</a:t>
            </a:r>
          </a:p>
          <a:p>
            <a:pPr marL="914400" lvl="1" indent="-457200"/>
            <a:r>
              <a:rPr lang="en-US" dirty="0" smtClean="0"/>
              <a:t>Sorts that do this naturally are called </a:t>
            </a:r>
            <a:r>
              <a:rPr lang="en-US" dirty="0" smtClean="0">
                <a:solidFill>
                  <a:schemeClr val="accent2"/>
                </a:solidFill>
              </a:rPr>
              <a:t>stable sorts</a:t>
            </a:r>
          </a:p>
          <a:p>
            <a:pPr marL="914400" lvl="1" indent="-457200"/>
            <a:r>
              <a:rPr lang="en-US" dirty="0" smtClean="0"/>
              <a:t>Others could tag each item with its original position and adjust comparisons accordingly (non-trivial constant factors)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must not use more than </a:t>
            </a:r>
            <a:r>
              <a:rPr lang="en-US" i="1" dirty="0" smtClean="0"/>
              <a:t>O</a:t>
            </a:r>
            <a:r>
              <a:rPr lang="en-US" dirty="0" smtClean="0"/>
              <a:t>(1) “auxiliary space”</a:t>
            </a:r>
          </a:p>
          <a:p>
            <a:pPr marL="914400" lvl="1" indent="-457200"/>
            <a:r>
              <a:rPr lang="en-US" dirty="0" smtClean="0"/>
              <a:t>Sorts meeting this requirement are called </a:t>
            </a:r>
            <a:r>
              <a:rPr lang="en-US" dirty="0" smtClean="0">
                <a:solidFill>
                  <a:schemeClr val="accent2"/>
                </a:solidFill>
              </a:rPr>
              <a:t>in-place sorts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can do more with elements than just compare</a:t>
            </a:r>
          </a:p>
          <a:p>
            <a:pPr marL="914400" lvl="1" indent="-457200"/>
            <a:r>
              <a:rPr lang="en-US" dirty="0" smtClean="0"/>
              <a:t>Sometimes leads to faster algorithms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have too much data to fit in memory</a:t>
            </a:r>
          </a:p>
          <a:p>
            <a:pPr marL="914400" lvl="1" indent="-457200"/>
            <a:r>
              <a:rPr lang="en-US" dirty="0" smtClean="0"/>
              <a:t>Use an “</a:t>
            </a:r>
            <a:r>
              <a:rPr lang="en-US" dirty="0" smtClean="0">
                <a:solidFill>
                  <a:schemeClr val="accent2"/>
                </a:solidFill>
              </a:rPr>
              <a:t>external sorting</a:t>
            </a:r>
            <a:r>
              <a:rPr lang="en-US" dirty="0" smtClean="0"/>
              <a:t>” algorithm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Sorting: The </a:t>
            </a:r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</a:t>
            </a:r>
            <a:r>
              <a:rPr lang="en-US" dirty="0" smtClean="0"/>
              <a:t>science over next 2 lectures…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44693</TotalTime>
  <Words>436</Words>
  <Application>Microsoft Office PowerPoint</Application>
  <PresentationFormat>On-screen Show (4:3)</PresentationFormat>
  <Paragraphs>106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dan_design_template</vt:lpstr>
      <vt:lpstr>CSE332: Data Abstractions  Lecture 12: Introduction to Sorting</vt:lpstr>
      <vt:lpstr>Introduction to Sorting</vt:lpstr>
      <vt:lpstr>More Reasons to Sort</vt:lpstr>
      <vt:lpstr>Careful Statement of the Basic Problem</vt:lpstr>
      <vt:lpstr>Variations on the Basic Problem</vt:lpstr>
      <vt:lpstr>Sorting: The Big Picture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1965</cp:revision>
  <dcterms:created xsi:type="dcterms:W3CDTF">2009-03-13T20:43:19Z</dcterms:created>
  <dcterms:modified xsi:type="dcterms:W3CDTF">2012-04-18T20:24:47Z</dcterms:modified>
</cp:coreProperties>
</file>