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notesSlides/notesSlide7.xml" ContentType="application/vnd.openxmlformats-officedocument.presentationml.notesSlide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Default Extension="vml" ContentType="application/vnd.openxmlformats-officedocument.vmlDrawing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wmf" ContentType="image/x-wmf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1" autoAdjust="0"/>
    <p:restoredTop sz="9466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8DDC-47B9-4F73-A4B3-6E8A2919F12C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5A20-C902-4F72-8034-CF507266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7ACE1B-0F06-4626-81FC-366D8526234E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F538-B33E-4D39-BF05-15D369998265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AB83-7304-4A70-9103-5277FBFE08D4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CAB-FA86-4B69-B769-D1AB3B938F5D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83B5F1-9BB4-41E9-A7F8-4908DD0BC99E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FE5-2F85-4E3A-B310-69D13B10A0CA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C912-1BD4-46C1-8DDB-F74A9E0077AC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072F-EFD5-4044-A9EB-545579E84771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9BDA-3798-4F23-B8D5-8598658ACC84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036E-5F86-4C1C-BDA4-A00E8BFC823E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5E2-3536-4F59-B80B-91808A02AA93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61C94B-5098-4E39-8520-ABB33936DAA9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81.xml"/><Relationship Id="rId21" Type="http://schemas.openxmlformats.org/officeDocument/2006/relationships/tags" Target="../tags/tag76.xml"/><Relationship Id="rId42" Type="http://schemas.openxmlformats.org/officeDocument/2006/relationships/tags" Target="../tags/tag97.xml"/><Relationship Id="rId47" Type="http://schemas.openxmlformats.org/officeDocument/2006/relationships/tags" Target="../tags/tag102.xml"/><Relationship Id="rId63" Type="http://schemas.openxmlformats.org/officeDocument/2006/relationships/tags" Target="../tags/tag118.xml"/><Relationship Id="rId68" Type="http://schemas.openxmlformats.org/officeDocument/2006/relationships/tags" Target="../tags/tag123.xml"/><Relationship Id="rId84" Type="http://schemas.openxmlformats.org/officeDocument/2006/relationships/tags" Target="../tags/tag139.xml"/><Relationship Id="rId89" Type="http://schemas.openxmlformats.org/officeDocument/2006/relationships/tags" Target="../tags/tag144.xml"/><Relationship Id="rId112" Type="http://schemas.openxmlformats.org/officeDocument/2006/relationships/tags" Target="../tags/tag167.xml"/><Relationship Id="rId16" Type="http://schemas.openxmlformats.org/officeDocument/2006/relationships/tags" Target="../tags/tag71.xml"/><Relationship Id="rId107" Type="http://schemas.openxmlformats.org/officeDocument/2006/relationships/tags" Target="../tags/tag162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tags" Target="../tags/tag100.xml"/><Relationship Id="rId53" Type="http://schemas.openxmlformats.org/officeDocument/2006/relationships/tags" Target="../tags/tag108.xml"/><Relationship Id="rId58" Type="http://schemas.openxmlformats.org/officeDocument/2006/relationships/tags" Target="../tags/tag113.xml"/><Relationship Id="rId66" Type="http://schemas.openxmlformats.org/officeDocument/2006/relationships/tags" Target="../tags/tag121.xml"/><Relationship Id="rId74" Type="http://schemas.openxmlformats.org/officeDocument/2006/relationships/tags" Target="../tags/tag129.xml"/><Relationship Id="rId79" Type="http://schemas.openxmlformats.org/officeDocument/2006/relationships/tags" Target="../tags/tag134.xml"/><Relationship Id="rId87" Type="http://schemas.openxmlformats.org/officeDocument/2006/relationships/tags" Target="../tags/tag142.xml"/><Relationship Id="rId102" Type="http://schemas.openxmlformats.org/officeDocument/2006/relationships/tags" Target="../tags/tag157.xml"/><Relationship Id="rId110" Type="http://schemas.openxmlformats.org/officeDocument/2006/relationships/tags" Target="../tags/tag165.xml"/><Relationship Id="rId115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61" Type="http://schemas.openxmlformats.org/officeDocument/2006/relationships/tags" Target="../tags/tag116.xml"/><Relationship Id="rId82" Type="http://schemas.openxmlformats.org/officeDocument/2006/relationships/tags" Target="../tags/tag137.xml"/><Relationship Id="rId90" Type="http://schemas.openxmlformats.org/officeDocument/2006/relationships/tags" Target="../tags/tag145.xml"/><Relationship Id="rId95" Type="http://schemas.openxmlformats.org/officeDocument/2006/relationships/tags" Target="../tags/tag150.xml"/><Relationship Id="rId19" Type="http://schemas.openxmlformats.org/officeDocument/2006/relationships/tags" Target="../tags/tag7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Relationship Id="rId48" Type="http://schemas.openxmlformats.org/officeDocument/2006/relationships/tags" Target="../tags/tag103.xml"/><Relationship Id="rId56" Type="http://schemas.openxmlformats.org/officeDocument/2006/relationships/tags" Target="../tags/tag111.xml"/><Relationship Id="rId64" Type="http://schemas.openxmlformats.org/officeDocument/2006/relationships/tags" Target="../tags/tag119.xml"/><Relationship Id="rId69" Type="http://schemas.openxmlformats.org/officeDocument/2006/relationships/tags" Target="../tags/tag124.xml"/><Relationship Id="rId77" Type="http://schemas.openxmlformats.org/officeDocument/2006/relationships/tags" Target="../tags/tag132.xml"/><Relationship Id="rId100" Type="http://schemas.openxmlformats.org/officeDocument/2006/relationships/tags" Target="../tags/tag155.xml"/><Relationship Id="rId105" Type="http://schemas.openxmlformats.org/officeDocument/2006/relationships/tags" Target="../tags/tag160.xml"/><Relationship Id="rId113" Type="http://schemas.openxmlformats.org/officeDocument/2006/relationships/tags" Target="../tags/tag168.xml"/><Relationship Id="rId8" Type="http://schemas.openxmlformats.org/officeDocument/2006/relationships/tags" Target="../tags/tag63.xml"/><Relationship Id="rId51" Type="http://schemas.openxmlformats.org/officeDocument/2006/relationships/tags" Target="../tags/tag106.xml"/><Relationship Id="rId72" Type="http://schemas.openxmlformats.org/officeDocument/2006/relationships/tags" Target="../tags/tag127.xml"/><Relationship Id="rId80" Type="http://schemas.openxmlformats.org/officeDocument/2006/relationships/tags" Target="../tags/tag135.xml"/><Relationship Id="rId85" Type="http://schemas.openxmlformats.org/officeDocument/2006/relationships/tags" Target="../tags/tag140.xml"/><Relationship Id="rId93" Type="http://schemas.openxmlformats.org/officeDocument/2006/relationships/tags" Target="../tags/tag148.xml"/><Relationship Id="rId98" Type="http://schemas.openxmlformats.org/officeDocument/2006/relationships/tags" Target="../tags/tag153.xml"/><Relationship Id="rId3" Type="http://schemas.openxmlformats.org/officeDocument/2006/relationships/tags" Target="../tags/tag58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tags" Target="../tags/tag101.xml"/><Relationship Id="rId59" Type="http://schemas.openxmlformats.org/officeDocument/2006/relationships/tags" Target="../tags/tag114.xml"/><Relationship Id="rId67" Type="http://schemas.openxmlformats.org/officeDocument/2006/relationships/tags" Target="../tags/tag122.xml"/><Relationship Id="rId103" Type="http://schemas.openxmlformats.org/officeDocument/2006/relationships/tags" Target="../tags/tag158.xml"/><Relationship Id="rId108" Type="http://schemas.openxmlformats.org/officeDocument/2006/relationships/tags" Target="../tags/tag163.xml"/><Relationship Id="rId116" Type="http://schemas.openxmlformats.org/officeDocument/2006/relationships/notesSlide" Target="../notesSlides/notesSlide7.xml"/><Relationship Id="rId20" Type="http://schemas.openxmlformats.org/officeDocument/2006/relationships/tags" Target="../tags/tag75.xml"/><Relationship Id="rId41" Type="http://schemas.openxmlformats.org/officeDocument/2006/relationships/tags" Target="../tags/tag96.xml"/><Relationship Id="rId54" Type="http://schemas.openxmlformats.org/officeDocument/2006/relationships/tags" Target="../tags/tag109.xml"/><Relationship Id="rId62" Type="http://schemas.openxmlformats.org/officeDocument/2006/relationships/tags" Target="../tags/tag117.xml"/><Relationship Id="rId70" Type="http://schemas.openxmlformats.org/officeDocument/2006/relationships/tags" Target="../tags/tag125.xml"/><Relationship Id="rId75" Type="http://schemas.openxmlformats.org/officeDocument/2006/relationships/tags" Target="../tags/tag130.xml"/><Relationship Id="rId83" Type="http://schemas.openxmlformats.org/officeDocument/2006/relationships/tags" Target="../tags/tag138.xml"/><Relationship Id="rId88" Type="http://schemas.openxmlformats.org/officeDocument/2006/relationships/tags" Target="../tags/tag143.xml"/><Relationship Id="rId91" Type="http://schemas.openxmlformats.org/officeDocument/2006/relationships/tags" Target="../tags/tag146.xml"/><Relationship Id="rId96" Type="http://schemas.openxmlformats.org/officeDocument/2006/relationships/tags" Target="../tags/tag151.xml"/><Relationship Id="rId111" Type="http://schemas.openxmlformats.org/officeDocument/2006/relationships/tags" Target="../tags/tag166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49" Type="http://schemas.openxmlformats.org/officeDocument/2006/relationships/tags" Target="../tags/tag104.xml"/><Relationship Id="rId57" Type="http://schemas.openxmlformats.org/officeDocument/2006/relationships/tags" Target="../tags/tag112.xml"/><Relationship Id="rId106" Type="http://schemas.openxmlformats.org/officeDocument/2006/relationships/tags" Target="../tags/tag161.xml"/><Relationship Id="rId114" Type="http://schemas.openxmlformats.org/officeDocument/2006/relationships/tags" Target="../tags/tag169.xml"/><Relationship Id="rId10" Type="http://schemas.openxmlformats.org/officeDocument/2006/relationships/tags" Target="../tags/tag65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52" Type="http://schemas.openxmlformats.org/officeDocument/2006/relationships/tags" Target="../tags/tag107.xml"/><Relationship Id="rId60" Type="http://schemas.openxmlformats.org/officeDocument/2006/relationships/tags" Target="../tags/tag115.xml"/><Relationship Id="rId65" Type="http://schemas.openxmlformats.org/officeDocument/2006/relationships/tags" Target="../tags/tag120.xml"/><Relationship Id="rId73" Type="http://schemas.openxmlformats.org/officeDocument/2006/relationships/tags" Target="../tags/tag128.xml"/><Relationship Id="rId78" Type="http://schemas.openxmlformats.org/officeDocument/2006/relationships/tags" Target="../tags/tag133.xml"/><Relationship Id="rId81" Type="http://schemas.openxmlformats.org/officeDocument/2006/relationships/tags" Target="../tags/tag136.xml"/><Relationship Id="rId86" Type="http://schemas.openxmlformats.org/officeDocument/2006/relationships/tags" Target="../tags/tag141.xml"/><Relationship Id="rId94" Type="http://schemas.openxmlformats.org/officeDocument/2006/relationships/tags" Target="../tags/tag149.xml"/><Relationship Id="rId99" Type="http://schemas.openxmlformats.org/officeDocument/2006/relationships/tags" Target="../tags/tag154.xml"/><Relationship Id="rId101" Type="http://schemas.openxmlformats.org/officeDocument/2006/relationships/tags" Target="../tags/tag15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39" Type="http://schemas.openxmlformats.org/officeDocument/2006/relationships/tags" Target="../tags/tag94.xml"/><Relationship Id="rId109" Type="http://schemas.openxmlformats.org/officeDocument/2006/relationships/tags" Target="../tags/tag164.xml"/><Relationship Id="rId34" Type="http://schemas.openxmlformats.org/officeDocument/2006/relationships/tags" Target="../tags/tag89.xml"/><Relationship Id="rId50" Type="http://schemas.openxmlformats.org/officeDocument/2006/relationships/tags" Target="../tags/tag105.xml"/><Relationship Id="rId55" Type="http://schemas.openxmlformats.org/officeDocument/2006/relationships/tags" Target="../tags/tag110.xml"/><Relationship Id="rId76" Type="http://schemas.openxmlformats.org/officeDocument/2006/relationships/tags" Target="../tags/tag131.xml"/><Relationship Id="rId97" Type="http://schemas.openxmlformats.org/officeDocument/2006/relationships/tags" Target="../tags/tag152.xml"/><Relationship Id="rId104" Type="http://schemas.openxmlformats.org/officeDocument/2006/relationships/tags" Target="../tags/tag159.xml"/><Relationship Id="rId7" Type="http://schemas.openxmlformats.org/officeDocument/2006/relationships/tags" Target="../tags/tag62.xml"/><Relationship Id="rId71" Type="http://schemas.openxmlformats.org/officeDocument/2006/relationships/tags" Target="../tags/tag126.xml"/><Relationship Id="rId92" Type="http://schemas.openxmlformats.org/officeDocument/2006/relationships/tags" Target="../tags/tag147.xml"/><Relationship Id="rId2" Type="http://schemas.openxmlformats.org/officeDocument/2006/relationships/tags" Target="../tags/tag57.xml"/><Relationship Id="rId29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2" Type="http://schemas.openxmlformats.org/officeDocument/2006/relationships/tags" Target="../tags/tag170.xml"/><Relationship Id="rId1" Type="http://schemas.openxmlformats.org/officeDocument/2006/relationships/vmlDrawing" Target="../drawings/vmlDrawing1.v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10" Type="http://schemas.openxmlformats.org/officeDocument/2006/relationships/oleObject" Target="../embeddings/oleObject1.bin"/><Relationship Id="rId4" Type="http://schemas.openxmlformats.org/officeDocument/2006/relationships/tags" Target="../tags/tag172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057400"/>
            <a:ext cx="63246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CSE 332</a:t>
            </a:r>
            <a:br>
              <a:rPr lang="en-US" sz="4000" dirty="0" smtClean="0"/>
            </a:br>
            <a:r>
              <a:rPr lang="en-US" sz="4000" dirty="0" smtClean="0"/>
              <a:t>Review Slides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858000" cy="1085850"/>
          </a:xfrm>
        </p:spPr>
        <p:txBody>
          <a:bodyPr>
            <a:normAutofit/>
          </a:bodyPr>
          <a:lstStyle/>
          <a:p>
            <a:r>
              <a:rPr lang="en-US" dirty="0" smtClean="0"/>
              <a:t>Tyler Robison</a:t>
            </a:r>
          </a:p>
          <a:p>
            <a:r>
              <a:rPr lang="en-US" dirty="0" smtClean="0"/>
              <a:t>Summer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Separate Chaining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array cell is a ‘bucket’ that can store several items (say, using a linked sort); each (conceptually) boundless</a:t>
            </a:r>
          </a:p>
          <a:p>
            <a:r>
              <a:rPr lang="en-US" sz="2800" dirty="0" smtClean="0">
                <a:sym typeface="Symbol" pitchFamily="18" charset="2"/>
              </a:rPr>
              <a:t>: average # items per bucket</a:t>
            </a:r>
          </a:p>
          <a:p>
            <a:r>
              <a:rPr lang="en-US" sz="2800" dirty="0" smtClean="0">
                <a:sym typeface="Symbol" pitchFamily="18" charset="2"/>
              </a:rPr>
              <a:t> can be greater than 1</a:t>
            </a:r>
          </a:p>
          <a:p>
            <a:endParaRPr lang="en-US" dirty="0"/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24384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2514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3800" y="2514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914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705600" y="2667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3800" y="2514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5257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5257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3800" y="525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858000" y="5410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96200" y="5257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6705600" y="3429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438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2296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344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7696200" y="3429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534400" y="3276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52400" y="3962400"/>
          <a:ext cx="5791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048000"/>
                <a:gridCol w="1981200"/>
              </a:tblGrid>
              <a:tr h="49892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Oper-ation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Run-time</a:t>
                      </a:r>
                      <a:endParaRPr lang="en-US" sz="1400" dirty="0"/>
                    </a:p>
                  </a:txBody>
                  <a:tcPr/>
                </a:tc>
              </a:tr>
              <a:tr h="67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Go</a:t>
                      </a:r>
                      <a:r>
                        <a:rPr lang="en-US" sz="1400" baseline="0" dirty="0" smtClean="0"/>
                        <a:t> to list at index, step through until we find correct item or reach the end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</a:t>
                      </a:r>
                      <a:r>
                        <a:rPr lang="en-US" sz="1400" dirty="0" smtClean="0">
                          <a:sym typeface="Symbol" pitchFamily="18" charset="2"/>
                        </a:rPr>
                        <a:t>) expected</a:t>
                      </a:r>
                    </a:p>
                    <a:p>
                      <a:r>
                        <a:rPr lang="en-US" sz="1400" dirty="0" smtClean="0">
                          <a:sym typeface="Symbol" pitchFamily="18" charset="2"/>
                        </a:rPr>
                        <a:t>O(n) worst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</a:t>
                      </a:r>
                      <a:r>
                        <a:rPr lang="en-US" sz="1400" baseline="0" dirty="0" smtClean="0"/>
                        <a:t> to list at index, insert at 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</a:t>
                      </a:r>
                      <a:r>
                        <a:rPr lang="en-US" sz="1400" dirty="0" smtClean="0">
                          <a:sym typeface="Symbol" pitchFamily="18" charset="2"/>
                        </a:rPr>
                        <a:t>1)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 to</a:t>
                      </a:r>
                      <a:r>
                        <a:rPr lang="en-US" sz="1400" baseline="0" dirty="0" smtClean="0"/>
                        <a:t> list at index, find and delete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</a:t>
                      </a:r>
                      <a:r>
                        <a:rPr lang="en-US" sz="1400" dirty="0" smtClean="0">
                          <a:sym typeface="Symbol" pitchFamily="18" charset="2"/>
                        </a:rPr>
                        <a:t>) expected</a:t>
                      </a:r>
                    </a:p>
                    <a:p>
                      <a:r>
                        <a:rPr lang="en-US" sz="1400" dirty="0" smtClean="0">
                          <a:sym typeface="Symbol" pitchFamily="18" charset="2"/>
                        </a:rPr>
                        <a:t>O(n) worst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Open Addressing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581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ym typeface="Symbol" pitchFamily="18" charset="2"/>
              </a:rPr>
              <a:t>Keep all items directly in table</a:t>
            </a:r>
          </a:p>
          <a:p>
            <a:r>
              <a:rPr lang="en-US" sz="2800" dirty="0" smtClean="0">
                <a:sym typeface="Symbol" pitchFamily="18" charset="2"/>
              </a:rPr>
              <a:t>‘Probe’ indices according to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i</a:t>
            </a:r>
            <a:r>
              <a:rPr lang="en-US" dirty="0" smtClean="0"/>
              <a:t> is the # of the attempt (starting at </a:t>
            </a:r>
            <a:r>
              <a:rPr lang="en-US" dirty="0" err="1" smtClean="0"/>
              <a:t>i</a:t>
            </a:r>
            <a:r>
              <a:rPr lang="en-US" dirty="0" smtClean="0"/>
              <a:t>=0)</a:t>
            </a:r>
          </a:p>
          <a:p>
            <a:r>
              <a:rPr lang="en-US" dirty="0" smtClean="0"/>
              <a:t>Linear probing: f(</a:t>
            </a:r>
            <a:r>
              <a:rPr lang="en-US" dirty="0" err="1" smtClean="0"/>
              <a:t>i</a:t>
            </a:r>
            <a:r>
              <a:rPr lang="en-US" dirty="0" smtClean="0"/>
              <a:t>)=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Will always find a spot if one is available</a:t>
            </a:r>
          </a:p>
          <a:p>
            <a:pPr lvl="1"/>
            <a:r>
              <a:rPr lang="en-US" dirty="0" smtClean="0"/>
              <a:t>Problem of primary clustering</a:t>
            </a:r>
          </a:p>
          <a:p>
            <a:r>
              <a:rPr lang="en-US" dirty="0" smtClean="0"/>
              <a:t>Quadratic probing: f(</a:t>
            </a:r>
            <a:r>
              <a:rPr lang="en-US" dirty="0" err="1" smtClean="0"/>
              <a:t>i</a:t>
            </a:r>
            <a:r>
              <a:rPr lang="en-US" dirty="0" smtClean="0"/>
              <a:t>)=i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Will find space if </a:t>
            </a:r>
            <a:r>
              <a:rPr lang="en-US" sz="2400" dirty="0" smtClean="0">
                <a:sym typeface="Symbol" pitchFamily="18" charset="2"/>
              </a:rPr>
              <a:t>&lt;1/2 &amp; </a:t>
            </a:r>
            <a:r>
              <a:rPr lang="en-US" sz="2400" dirty="0" err="1" smtClean="0">
                <a:sym typeface="Symbol" pitchFamily="18" charset="2"/>
              </a:rPr>
              <a:t>TableSize</a:t>
            </a:r>
            <a:r>
              <a:rPr lang="en-US" sz="2400" dirty="0" smtClean="0">
                <a:sym typeface="Symbol" pitchFamily="18" charset="2"/>
              </a:rPr>
              <a:t> is prime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Problem of secondary clustering</a:t>
            </a:r>
            <a:endParaRPr lang="en-US" dirty="0" smtClean="0"/>
          </a:p>
          <a:p>
            <a:r>
              <a:rPr lang="en-US" dirty="0" smtClean="0"/>
              <a:t>Double Hashing: </a:t>
            </a:r>
            <a:r>
              <a:rPr lang="en-US" dirty="0" smtClean="0"/>
              <a:t>f(</a:t>
            </a:r>
            <a:r>
              <a:rPr lang="en-US" dirty="0" err="1" smtClean="0"/>
              <a:t>i</a:t>
            </a:r>
            <a:r>
              <a:rPr lang="en-US" dirty="0" smtClean="0"/>
              <a:t>)=</a:t>
            </a:r>
            <a:r>
              <a:rPr lang="en-US" dirty="0" err="1" smtClean="0"/>
              <a:t>i</a:t>
            </a:r>
            <a:r>
              <a:rPr lang="en-US" dirty="0" smtClean="0"/>
              <a:t>*g(key)</a:t>
            </a:r>
            <a:endParaRPr lang="en-US" dirty="0" smtClean="0"/>
          </a:p>
          <a:p>
            <a:pPr lvl="1"/>
            <a:r>
              <a:rPr lang="en-US" dirty="0" smtClean="0"/>
              <a:t>Avoids clustering problems (if g is well chosen)</a:t>
            </a:r>
            <a:endParaRPr lang="en-US" dirty="0" smtClean="0"/>
          </a:p>
          <a:p>
            <a:pPr lvl="1"/>
            <a:r>
              <a:rPr lang="en-US" dirty="0" smtClean="0"/>
              <a:t>g(key) must never evaluate to 0</a:t>
            </a:r>
            <a:endParaRPr lang="en-US" dirty="0" smtClean="0"/>
          </a:p>
          <a:p>
            <a:r>
              <a:rPr lang="en-US" sz="2400" dirty="0" smtClean="0">
                <a:sym typeface="Symbol" pitchFamily="18" charset="2"/>
              </a:rPr>
              <a:t>=1 means table is full; no inserts possible</a:t>
            </a:r>
            <a:endParaRPr lang="en-US" dirty="0" smtClean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62800" y="15240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400" y="5562600"/>
            <a:ext cx="2665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Insert: 38, 19, 8, 109, 10</a:t>
            </a:r>
          </a:p>
          <a:p>
            <a:r>
              <a:rPr lang="en-US" dirty="0" smtClean="0"/>
              <a:t>Using Linear Probing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4632960"/>
          <a:ext cx="6019800" cy="199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819400"/>
                <a:gridCol w="1828800"/>
              </a:tblGrid>
              <a:tr h="3977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Run-time</a:t>
                      </a:r>
                      <a:endParaRPr lang="en-US" sz="1400" dirty="0"/>
                    </a:p>
                  </a:txBody>
                  <a:tcPr/>
                </a:tc>
              </a:tr>
              <a:tr h="515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Probe until found</a:t>
                      </a:r>
                      <a:r>
                        <a:rPr lang="en-US" sz="1400" baseline="0" dirty="0" smtClean="0"/>
                        <a:t> (success) or empty space hit (fail)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O(1), O(n);</a:t>
                      </a:r>
                      <a:r>
                        <a:rPr lang="en-US" sz="1400" baseline="0" dirty="0" smtClean="0"/>
                        <a:t> specific </a:t>
                      </a:r>
                      <a:r>
                        <a:rPr lang="en-US" sz="1400" baseline="0" dirty="0" smtClean="0"/>
                        <a:t>estimates </a:t>
                      </a:r>
                      <a:r>
                        <a:rPr lang="en-US" sz="1400" baseline="0" dirty="0" smtClean="0"/>
                        <a:t>in slides</a:t>
                      </a:r>
                      <a:endParaRPr lang="en-US" sz="1400" dirty="0"/>
                    </a:p>
                  </a:txBody>
                  <a:tcPr/>
                </a:tc>
              </a:tr>
              <a:tr h="350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Probe until found – replace value, or until empty  - place at</a:t>
                      </a:r>
                      <a:r>
                        <a:rPr lang="en-US" sz="1400" baseline="0" dirty="0" smtClean="0"/>
                        <a:t> that index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O(1), O(n);</a:t>
                      </a:r>
                      <a:r>
                        <a:rPr lang="en-US" sz="1400" baseline="0" dirty="0" smtClean="0"/>
                        <a:t> specific </a:t>
                      </a:r>
                      <a:r>
                        <a:rPr lang="en-US" sz="1400" baseline="0" dirty="0" smtClean="0"/>
                        <a:t>estimates </a:t>
                      </a:r>
                      <a:r>
                        <a:rPr lang="en-US" sz="1400" baseline="0" dirty="0" smtClean="0"/>
                        <a:t>in slides</a:t>
                      </a:r>
                      <a:endParaRPr lang="en-US" sz="1400" dirty="0"/>
                    </a:p>
                  </a:txBody>
                  <a:tcPr/>
                </a:tc>
              </a:tr>
              <a:tr h="350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lazy deletion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</a:t>
                      </a:r>
                      <a:r>
                        <a:rPr lang="en-US" sz="1400" baseline="0" dirty="0" smtClean="0"/>
                        <a:t> as find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Abstract Data Type (ADT)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Mathematical description of a “thing” with set of operations on that “thing”; doesn’t specify the details of how it’s done</a:t>
            </a:r>
          </a:p>
          <a:p>
            <a:pPr lvl="2"/>
            <a:r>
              <a:rPr lang="en-US" dirty="0" smtClean="0"/>
              <a:t>Ex, Stack: You push stuff and you pop stuff</a:t>
            </a:r>
          </a:p>
          <a:p>
            <a:pPr lvl="3"/>
            <a:r>
              <a:rPr lang="en-US" dirty="0" smtClean="0"/>
              <a:t>Could use an array, could use a linked list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high level, language-independent description of a step-by-step process</a:t>
            </a:r>
          </a:p>
          <a:p>
            <a:pPr lvl="2"/>
            <a:r>
              <a:rPr lang="en-US" dirty="0" smtClean="0"/>
              <a:t>Ex: Binary search</a:t>
            </a:r>
          </a:p>
          <a:p>
            <a:r>
              <a:rPr lang="en-US" dirty="0" smtClean="0"/>
              <a:t>Data structure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specific family of algorithms &amp; data for implementing an ADT</a:t>
            </a:r>
          </a:p>
          <a:p>
            <a:pPr lvl="2"/>
            <a:r>
              <a:rPr lang="en-US" dirty="0" smtClean="0"/>
              <a:t>Ex: Linked list stack</a:t>
            </a:r>
          </a:p>
          <a:p>
            <a:r>
              <a:rPr lang="en-US" dirty="0" smtClean="0"/>
              <a:t>Implementation of a data structure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specific implementation in a specific language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Oh’s Family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Big Oh: Upper bound: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is the set of all functions asymptotically less than 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Big Omega: Lower bound: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dirty="0" smtClean="0"/>
              <a:t>is the set of all functions asymptotically greater than 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is in (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Big Theta: Tight bound: 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is the set of all functions asymptotically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Intersection of </a:t>
            </a:r>
            <a:r>
              <a:rPr lang="en-US" i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( f(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) and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 (use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different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values)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recurrence relations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  <a:endParaRPr lang="en-US" sz="1500" dirty="0" smtClean="0"/>
          </a:p>
          <a:p>
            <a:r>
              <a:rPr lang="en-US" dirty="0" smtClean="0"/>
              <a:t>Solving to a closed form (summary):</a:t>
            </a:r>
          </a:p>
          <a:p>
            <a:pPr lvl="1"/>
            <a:r>
              <a:rPr lang="en-US" dirty="0" smtClean="0"/>
              <a:t>Ex: T(n)=2+T(n-1), T(1)=5</a:t>
            </a:r>
          </a:p>
          <a:p>
            <a:pPr lvl="1"/>
            <a:r>
              <a:rPr lang="en-US" dirty="0" smtClean="0"/>
              <a:t>Expand: T(n)=2+T(n-1)=2+2+T(n-2)=…=2+2+2+…+2+5</a:t>
            </a:r>
          </a:p>
          <a:p>
            <a:pPr lvl="1"/>
            <a:r>
              <a:rPr lang="en-US" dirty="0" smtClean="0"/>
              <a:t>Determine # of times recurrence was applied to get to the base case; call it k</a:t>
            </a:r>
          </a:p>
          <a:p>
            <a:pPr lvl="1"/>
            <a:r>
              <a:rPr lang="en-US" dirty="0" smtClean="0"/>
              <a:t>T(n)=2(k-1)+5=2k+3</a:t>
            </a:r>
          </a:p>
          <a:p>
            <a:pPr lvl="1"/>
            <a:r>
              <a:rPr lang="en-US" dirty="0" smtClean="0"/>
              <a:t>Determine k in terms of n; here k=n; plug into equation</a:t>
            </a:r>
          </a:p>
          <a:p>
            <a:pPr lvl="1"/>
            <a:r>
              <a:rPr lang="en-US" dirty="0" smtClean="0"/>
              <a:t>T(n)=2n+3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Heap: Priority Queue 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Structure property : A complete binary tree</a:t>
            </a:r>
          </a:p>
          <a:p>
            <a:r>
              <a:rPr lang="en-US" sz="1800" dirty="0" smtClean="0"/>
              <a:t>Heap ordering property: For every (non-root) node the parent node’s value is less than the node’s value</a:t>
            </a:r>
          </a:p>
          <a:p>
            <a:r>
              <a:rPr lang="en-US" sz="1800" dirty="0" smtClean="0"/>
              <a:t>Array representation; index starting at 1</a:t>
            </a:r>
          </a:p>
          <a:p>
            <a:r>
              <a:rPr lang="en-US" sz="1800" dirty="0" smtClean="0"/>
              <a:t>Poor performance for general ‘find’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grpSp>
        <p:nvGrpSpPr>
          <p:cNvPr id="6" name="Group 35"/>
          <p:cNvGrpSpPr/>
          <p:nvPr/>
        </p:nvGrpSpPr>
        <p:grpSpPr>
          <a:xfrm>
            <a:off x="6629400" y="2362200"/>
            <a:ext cx="2514600" cy="2743199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04800" y="3477434"/>
          <a:ext cx="6324600" cy="325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6"/>
                <a:gridCol w="2401006"/>
                <a:gridCol w="2518128"/>
              </a:tblGrid>
              <a:tr h="498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Run-time</a:t>
                      </a:r>
                      <a:endParaRPr lang="en-US" sz="1600" dirty="0"/>
                    </a:p>
                  </a:txBody>
                  <a:tcPr/>
                </a:tc>
              </a:tr>
              <a:tr h="1107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Place in next available</a:t>
                      </a:r>
                      <a:r>
                        <a:rPr lang="en-US" sz="1600" baseline="0" dirty="0" smtClean="0"/>
                        <a:t> spot; </a:t>
                      </a:r>
                      <a:r>
                        <a:rPr lang="en-US" sz="1600" baseline="0" dirty="0" err="1" smtClean="0"/>
                        <a:t>percUp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O(</a:t>
                      </a:r>
                      <a:r>
                        <a:rPr lang="en-US" sz="1600" dirty="0" err="1" smtClean="0"/>
                        <a:t>logn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baseline="0" dirty="0" smtClean="0"/>
                        <a:t> worst; O(1) expected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79519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DeleteMin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Remember root value;</a:t>
                      </a:r>
                      <a:r>
                        <a:rPr lang="en-US" sz="1600" baseline="0" dirty="0" smtClean="0"/>
                        <a:t> place last node in root; </a:t>
                      </a:r>
                      <a:r>
                        <a:rPr lang="en-US" sz="1600" baseline="0" dirty="0" err="1" smtClean="0"/>
                        <a:t>percDown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</a:t>
                      </a:r>
                      <a:r>
                        <a:rPr lang="en-US" sz="1600" dirty="0" err="1" smtClean="0"/>
                        <a:t>logn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49892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BuildHeap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Treat array</a:t>
                      </a:r>
                      <a:r>
                        <a:rPr lang="en-US" sz="1600" baseline="0" dirty="0" smtClean="0"/>
                        <a:t> as heap; </a:t>
                      </a:r>
                      <a:r>
                        <a:rPr lang="en-US" sz="1600" baseline="0" dirty="0" err="1" smtClean="0"/>
                        <a:t>percDown</a:t>
                      </a:r>
                      <a:r>
                        <a:rPr lang="en-US" sz="1600" baseline="0" dirty="0" smtClean="0"/>
                        <a:t> elements index &lt;= size/2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O(n)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Tree:  Dictionary ADT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13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Structure property : Binary tree; values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&lt; this node’s value; values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&gt; this node’s value</a:t>
            </a:r>
          </a:p>
          <a:p>
            <a:r>
              <a:rPr lang="en-US" sz="2000" dirty="0" smtClean="0"/>
              <a:t>Height O(</a:t>
            </a:r>
            <a:r>
              <a:rPr lang="en-US" sz="2000" dirty="0" err="1" smtClean="0"/>
              <a:t>logn</a:t>
            </a:r>
            <a:r>
              <a:rPr lang="en-US" sz="2000" dirty="0" smtClean="0"/>
              <a:t>) if balanced; O(n) if not</a:t>
            </a:r>
          </a:p>
          <a:p>
            <a:r>
              <a:rPr lang="en-US" sz="2000" dirty="0" smtClean="0"/>
              <a:t>No guarantees on balance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04800" y="3477434"/>
          <a:ext cx="6324600" cy="2572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6"/>
                <a:gridCol w="2401006"/>
                <a:gridCol w="2518128"/>
              </a:tblGrid>
              <a:tr h="498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Run-time</a:t>
                      </a:r>
                      <a:endParaRPr lang="en-US" sz="1600" dirty="0"/>
                    </a:p>
                  </a:txBody>
                  <a:tcPr/>
                </a:tc>
              </a:tr>
              <a:tr h="67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Check</a:t>
                      </a:r>
                      <a:r>
                        <a:rPr lang="en-US" sz="1600" baseline="0" dirty="0" smtClean="0"/>
                        <a:t> my value against node’s: go left or right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O(n) worst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Traverse</a:t>
                      </a:r>
                      <a:r>
                        <a:rPr lang="en-US" sz="1600" baseline="0" dirty="0" smtClean="0"/>
                        <a:t> like in find; create new node there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O(n) worst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795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Traverse like in find; 3 cases: has</a:t>
                      </a:r>
                      <a:r>
                        <a:rPr lang="en-US" sz="1600" baseline="0" dirty="0" smtClean="0"/>
                        <a:t> no children, 1 child or 2 children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O(n)</a:t>
                      </a:r>
                      <a:r>
                        <a:rPr lang="en-US" sz="1600" baseline="0" dirty="0" smtClean="0"/>
                        <a:t> worst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6705600" y="2438400"/>
            <a:ext cx="2286000" cy="2286000"/>
            <a:chOff x="381000" y="2133600"/>
            <a:chExt cx="3581400" cy="3048000"/>
          </a:xfrm>
        </p:grpSpPr>
        <p:sp>
          <p:nvSpPr>
            <p:cNvPr id="54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55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56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57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58" name="Oval 10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59" name="Oval 11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60" name="Oval 12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cxnSp>
          <p:nvCxnSpPr>
            <p:cNvPr id="61" name="AutoShape 13"/>
            <p:cNvCxnSpPr>
              <a:cxnSpLocks noChangeShapeType="1"/>
              <a:stCxn id="60" idx="3"/>
              <a:endCxn id="59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" name="AutoShape 14"/>
            <p:cNvCxnSpPr>
              <a:cxnSpLocks noChangeShapeType="1"/>
              <a:stCxn id="60" idx="5"/>
              <a:endCxn id="58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3" name="AutoShape 15"/>
            <p:cNvCxnSpPr>
              <a:cxnSpLocks noChangeShapeType="1"/>
              <a:stCxn id="58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AutoShape 16"/>
            <p:cNvCxnSpPr>
              <a:cxnSpLocks noChangeShapeType="1"/>
              <a:stCxn id="58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" name="AutoShape 17"/>
            <p:cNvCxnSpPr>
              <a:cxnSpLocks noChangeShapeType="1"/>
              <a:stCxn id="59" idx="3"/>
              <a:endCxn id="5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6" name="AutoShape 19"/>
            <p:cNvCxnSpPr>
              <a:cxnSpLocks noChangeShapeType="1"/>
              <a:stCxn id="57" idx="5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Tree:  Dictionary ADT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667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Structure property : BST</a:t>
            </a:r>
          </a:p>
          <a:p>
            <a:r>
              <a:rPr lang="en-US" sz="1800" dirty="0" smtClean="0"/>
              <a:t>Balance property: |</a:t>
            </a:r>
            <a:r>
              <a:rPr lang="en-US" sz="1800" dirty="0" err="1" smtClean="0"/>
              <a:t>left.height-right.height</a:t>
            </a:r>
            <a:r>
              <a:rPr lang="en-US" sz="1800" dirty="0" smtClean="0"/>
              <a:t>|&lt;=1</a:t>
            </a:r>
          </a:p>
          <a:p>
            <a:r>
              <a:rPr lang="en-US" sz="1800" dirty="0" smtClean="0"/>
              <a:t>Balance guaranteed; O(</a:t>
            </a:r>
            <a:r>
              <a:rPr lang="en-US" sz="1800" dirty="0" err="1" smtClean="0"/>
              <a:t>logn</a:t>
            </a:r>
            <a:r>
              <a:rPr lang="en-US" sz="1800" dirty="0" smtClean="0"/>
              <a:t>) height</a:t>
            </a:r>
          </a:p>
          <a:p>
            <a:r>
              <a:rPr lang="en-US" sz="1800" dirty="0" smtClean="0"/>
              <a:t>Perform O(1) rotations to fix balance; at most one required per insert</a:t>
            </a:r>
          </a:p>
          <a:p>
            <a:r>
              <a:rPr lang="en-US" sz="1800" dirty="0" smtClean="0"/>
              <a:t>4 rotation cases; depend on</a:t>
            </a:r>
          </a:p>
          <a:p>
            <a:pPr lvl="1"/>
            <a:r>
              <a:rPr lang="en-US" sz="1600" dirty="0" smtClean="0"/>
              <a:t>At what node the imbalance is detected</a:t>
            </a:r>
          </a:p>
          <a:p>
            <a:pPr lvl="1"/>
            <a:r>
              <a:rPr lang="en-US" sz="1600" dirty="0" smtClean="0"/>
              <a:t>At which of 4 </a:t>
            </a:r>
            <a:r>
              <a:rPr lang="en-US" sz="1600" dirty="0" err="1" smtClean="0"/>
              <a:t>subtrees</a:t>
            </a:r>
            <a:r>
              <a:rPr lang="en-US" sz="1600" dirty="0" smtClean="0"/>
              <a:t> the insertion was performed, relative to the detecting node</a:t>
            </a:r>
          </a:p>
          <a:p>
            <a:endParaRPr lang="en-US" sz="1800" dirty="0" smtClean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04800" y="4038600"/>
          <a:ext cx="5029200" cy="2313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743200"/>
                <a:gridCol w="1066800"/>
              </a:tblGrid>
              <a:tr h="5751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Run-time</a:t>
                      </a:r>
                      <a:endParaRPr lang="en-US" sz="1600" dirty="0"/>
                    </a:p>
                  </a:txBody>
                  <a:tcPr/>
                </a:tc>
              </a:tr>
              <a:tr h="67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BST 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O(</a:t>
                      </a:r>
                      <a:r>
                        <a:rPr lang="en-US" sz="1600" dirty="0" err="1" smtClean="0"/>
                        <a:t>logn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BST insert,</a:t>
                      </a:r>
                      <a:r>
                        <a:rPr lang="en-US" sz="1600" baseline="0" dirty="0" smtClean="0"/>
                        <a:t> then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recurse</a:t>
                      </a:r>
                      <a:r>
                        <a:rPr lang="en-US" sz="1600" dirty="0" smtClean="0"/>
                        <a:t> back up, check for imbalance</a:t>
                      </a:r>
                      <a:r>
                        <a:rPr lang="en-US" sz="1600" baseline="0" dirty="0" smtClean="0"/>
                        <a:t> &amp; perform necessary rotations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O(</a:t>
                      </a:r>
                      <a:r>
                        <a:rPr lang="en-US" sz="1600" dirty="0" err="1" smtClean="0"/>
                        <a:t>logn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5715000" y="3810000"/>
            <a:ext cx="3086100" cy="2819400"/>
            <a:chOff x="4876800" y="1371600"/>
            <a:chExt cx="4076700" cy="3962400"/>
          </a:xfrm>
        </p:grpSpPr>
        <p:sp>
          <p:nvSpPr>
            <p:cNvPr id="21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143500" y="4038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2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77200" y="314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10400" y="314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943600" y="314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314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543800" y="226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27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10200" y="226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8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77000" y="137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29" name="AutoShape 11"/>
            <p:cNvCxnSpPr>
              <a:cxnSpLocks noChangeShapeType="1"/>
              <a:stCxn id="28" idx="3"/>
              <a:endCxn id="27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600700" y="1716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8" idx="5"/>
              <a:endCxn id="26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802438" y="1716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3"/>
            <p:cNvCxnSpPr>
              <a:cxnSpLocks noChangeShapeType="1"/>
              <a:stCxn id="26" idx="3"/>
              <a:endCxn id="23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7200900" y="2605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14"/>
            <p:cNvCxnSpPr>
              <a:cxnSpLocks noChangeShapeType="1"/>
              <a:stCxn id="26" idx="5"/>
              <a:endCxn id="22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7869238" y="2605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5"/>
            <p:cNvCxnSpPr>
              <a:cxnSpLocks noChangeShapeType="1"/>
              <a:stCxn id="27" idx="3"/>
              <a:endCxn id="2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67300" y="2605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6"/>
            <p:cNvCxnSpPr>
              <a:cxnSpLocks noChangeShapeType="1"/>
              <a:stCxn id="27" idx="5"/>
              <a:endCxn id="2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735638" y="2605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7"/>
            <p:cNvCxnSpPr>
              <a:cxnSpLocks noChangeShapeType="1"/>
              <a:stCxn id="25" idx="5"/>
              <a:endCxn id="2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2238" y="3494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343900" y="4038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37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34300" y="4038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10300" y="4038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40" name="AutoShape 21"/>
            <p:cNvCxnSpPr>
              <a:cxnSpLocks noChangeShapeType="1"/>
              <a:stCxn id="24" idx="5"/>
              <a:endCxn id="3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6269038" y="3494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43700" y="4038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42" name="AutoShape 23"/>
            <p:cNvCxnSpPr>
              <a:cxnSpLocks noChangeShapeType="1"/>
              <a:stCxn id="23" idx="3"/>
              <a:endCxn id="41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6934200" y="3494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24"/>
            <p:cNvCxnSpPr>
              <a:cxnSpLocks noChangeShapeType="1"/>
              <a:stCxn id="22" idx="3"/>
              <a:endCxn id="37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7924800" y="3494088"/>
              <a:ext cx="2079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25"/>
            <p:cNvCxnSpPr>
              <a:cxnSpLocks noChangeShapeType="1"/>
              <a:stCxn id="22" idx="5"/>
              <a:endCxn id="36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8402638" y="3494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2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572500" y="49530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46" name="AutoShape 28"/>
            <p:cNvCxnSpPr>
              <a:cxnSpLocks noChangeShapeType="1"/>
              <a:stCxn id="36" idx="5"/>
              <a:endCxn id="45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669338" y="4383088"/>
              <a:ext cx="93662" cy="550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B-Tree:  Dictionary ADT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2 constants: M &amp; L</a:t>
            </a:r>
          </a:p>
          <a:p>
            <a:pPr lvl="1"/>
            <a:r>
              <a:rPr lang="en-US" sz="1500" dirty="0" smtClean="0"/>
              <a:t>Internal nodes (except root) have between </a:t>
            </a:r>
            <a:r>
              <a:rPr lang="en-US" sz="1500" dirty="0" smtClean="0">
                <a:sym typeface="Symbol" pitchFamily="18" charset="2"/>
              </a:rPr>
              <a:t></a:t>
            </a:r>
            <a:r>
              <a:rPr lang="en-US" sz="1500" i="1" dirty="0" smtClean="0"/>
              <a:t>M</a:t>
            </a:r>
            <a:r>
              <a:rPr lang="en-US" sz="1500" dirty="0" smtClean="0"/>
              <a:t>/2</a:t>
            </a:r>
            <a:r>
              <a:rPr lang="en-US" sz="1500" dirty="0" smtClean="0">
                <a:sym typeface="Symbol" pitchFamily="18" charset="2"/>
              </a:rPr>
              <a:t></a:t>
            </a:r>
            <a:r>
              <a:rPr lang="en-US" sz="1500" dirty="0" smtClean="0"/>
              <a:t> and </a:t>
            </a:r>
            <a:r>
              <a:rPr lang="en-US" sz="1500" i="1" dirty="0" smtClean="0"/>
              <a:t>M</a:t>
            </a:r>
            <a:r>
              <a:rPr lang="en-US" sz="1500" dirty="0" smtClean="0"/>
              <a:t> children (inclusive)</a:t>
            </a:r>
          </a:p>
          <a:p>
            <a:pPr lvl="1"/>
            <a:r>
              <a:rPr lang="en-US" sz="1500" dirty="0" smtClean="0"/>
              <a:t>Leaf nodes have between </a:t>
            </a:r>
            <a:r>
              <a:rPr lang="en-US" sz="1500" dirty="0" smtClean="0">
                <a:sym typeface="Symbol" pitchFamily="18" charset="2"/>
              </a:rPr>
              <a:t></a:t>
            </a:r>
            <a:r>
              <a:rPr lang="en-US" sz="1500" i="1" dirty="0" smtClean="0">
                <a:sym typeface="Symbol" pitchFamily="18" charset="2"/>
              </a:rPr>
              <a:t>L</a:t>
            </a:r>
            <a:r>
              <a:rPr lang="en-US" sz="1500" dirty="0" smtClean="0"/>
              <a:t>/2</a:t>
            </a:r>
            <a:r>
              <a:rPr lang="en-US" sz="1500" dirty="0" smtClean="0">
                <a:sym typeface="Symbol" pitchFamily="18" charset="2"/>
              </a:rPr>
              <a:t></a:t>
            </a:r>
            <a:r>
              <a:rPr lang="en-US" sz="1500" dirty="0" smtClean="0"/>
              <a:t> and </a:t>
            </a:r>
            <a:r>
              <a:rPr lang="en-US" sz="1500" i="1" dirty="0" smtClean="0"/>
              <a:t>L </a:t>
            </a:r>
            <a:r>
              <a:rPr lang="en-US" sz="1500" dirty="0" smtClean="0"/>
              <a:t>data items (inclusive)</a:t>
            </a:r>
          </a:p>
          <a:p>
            <a:pPr lvl="1"/>
            <a:r>
              <a:rPr lang="en-US" sz="1500" dirty="0" smtClean="0"/>
              <a:t>Root has between 2 &amp; M children (inclusive); or between 0 &amp; L data items if a leaf</a:t>
            </a:r>
          </a:p>
          <a:p>
            <a:pPr lvl="1"/>
            <a:r>
              <a:rPr lang="en-US" sz="1500" dirty="0" smtClean="0"/>
              <a:t>Base M &amp; L on disk block size</a:t>
            </a:r>
          </a:p>
          <a:p>
            <a:r>
              <a:rPr lang="en-US" sz="1800" dirty="0" smtClean="0"/>
              <a:t>All leaves on same level; all data at leaves</a:t>
            </a:r>
          </a:p>
          <a:p>
            <a:r>
              <a:rPr lang="en-US" sz="1800" dirty="0" smtClean="0"/>
              <a:t>If in child branch, value is &gt;= </a:t>
            </a:r>
            <a:r>
              <a:rPr lang="en-US" sz="1800" dirty="0" err="1" smtClean="0"/>
              <a:t>prev</a:t>
            </a:r>
            <a:r>
              <a:rPr lang="en-US" sz="1800" dirty="0" smtClean="0"/>
              <a:t> key in parent, &lt; next key</a:t>
            </a:r>
          </a:p>
          <a:p>
            <a:r>
              <a:rPr lang="en-US" sz="1800" dirty="0" smtClean="0"/>
              <a:t>Goal: Shallow tree to reduce disk accesses</a:t>
            </a:r>
          </a:p>
          <a:p>
            <a:r>
              <a:rPr lang="en-US" sz="1800" dirty="0" smtClean="0"/>
              <a:t>Height: O(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b="1" i="1" baseline="-25000" dirty="0" err="1" smtClean="0"/>
              <a:t>M</a:t>
            </a:r>
            <a:r>
              <a:rPr lang="en-US" sz="1800" dirty="0" smtClean="0"/>
              <a:t> </a:t>
            </a:r>
            <a:r>
              <a:rPr lang="en-US" sz="1800" i="1" dirty="0" smtClean="0"/>
              <a:t>n)</a:t>
            </a:r>
            <a:endParaRPr lang="en-US" sz="1800" dirty="0" smtClean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0" y="3505200"/>
          <a:ext cx="5791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048000"/>
                <a:gridCol w="1981200"/>
              </a:tblGrid>
              <a:tr h="49892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Oper-ation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Run-time</a:t>
                      </a:r>
                      <a:endParaRPr lang="en-US" sz="1400" dirty="0"/>
                    </a:p>
                  </a:txBody>
                  <a:tcPr/>
                </a:tc>
              </a:tr>
              <a:tr h="67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Binary Search to find which child to take</a:t>
                      </a:r>
                      <a:r>
                        <a:rPr lang="en-US" sz="1400" baseline="0" dirty="0" smtClean="0"/>
                        <a:t> on each node; Binary Search in leaf to find data item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O</a:t>
                      </a:r>
                      <a:r>
                        <a:rPr lang="en-US" sz="1400" b="0" dirty="0" smtClean="0"/>
                        <a:t>(</a:t>
                      </a:r>
                      <a:r>
                        <a:rPr lang="en-US" sz="1400" b="0" dirty="0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baseline="-25000" dirty="0" smtClean="0"/>
                        <a:t>2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M </a:t>
                      </a:r>
                      <a:r>
                        <a:rPr lang="en-US" sz="1400" b="0" dirty="0" err="1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i="1" baseline="-25000" dirty="0" err="1" smtClean="0"/>
                        <a:t>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n</a:t>
                      </a:r>
                      <a:r>
                        <a:rPr lang="en-US" sz="1400" b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Find leaf;</a:t>
                      </a:r>
                      <a:r>
                        <a:rPr lang="en-US" sz="1400" baseline="0" dirty="0" smtClean="0"/>
                        <a:t> insert in sorted order; if overflow, split leaf; if parent overflows, split parent; may need to recursively split all the way to root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O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i="1" dirty="0" smtClean="0"/>
                        <a:t>L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i="1" dirty="0" smtClean="0"/>
                        <a:t>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1" i="1" baseline="-25000" dirty="0" err="1" smtClean="0"/>
                        <a:t>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i="1" dirty="0" smtClean="0"/>
                        <a:t>n</a:t>
                      </a:r>
                      <a:r>
                        <a:rPr lang="en-US" sz="1400" dirty="0" smtClean="0"/>
                        <a:t>) worst (split root)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O</a:t>
                      </a:r>
                      <a:r>
                        <a:rPr lang="en-US" sz="1400" b="0" dirty="0" smtClean="0"/>
                        <a:t>(L + </a:t>
                      </a:r>
                      <a:r>
                        <a:rPr lang="en-US" sz="1400" b="0" dirty="0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baseline="-25000" dirty="0" smtClean="0"/>
                        <a:t>2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M </a:t>
                      </a:r>
                      <a:r>
                        <a:rPr lang="en-US" sz="1400" b="0" dirty="0" err="1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i="1" baseline="-25000" dirty="0" err="1" smtClean="0"/>
                        <a:t>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n</a:t>
                      </a:r>
                      <a:r>
                        <a:rPr lang="en-US" sz="1400" b="0" dirty="0" smtClean="0"/>
                        <a:t>) expected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Find leaf; remove value, shift others as appropriate; if underflow,</a:t>
                      </a:r>
                      <a:r>
                        <a:rPr lang="en-US" sz="1400" baseline="0" dirty="0" smtClean="0"/>
                        <a:t> adopt and/or merge; may need to merge all the way to the root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O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i="1" dirty="0" smtClean="0"/>
                        <a:t>L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i="1" dirty="0" smtClean="0"/>
                        <a:t>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1" i="1" baseline="-25000" dirty="0" err="1" smtClean="0"/>
                        <a:t>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i="1" dirty="0" smtClean="0"/>
                        <a:t>n</a:t>
                      </a:r>
                      <a:r>
                        <a:rPr lang="en-US" sz="1400" dirty="0" smtClean="0"/>
                        <a:t>) worst (replace root)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O</a:t>
                      </a:r>
                      <a:r>
                        <a:rPr lang="en-US" sz="1400" b="0" dirty="0" smtClean="0"/>
                        <a:t>(L + </a:t>
                      </a:r>
                      <a:r>
                        <a:rPr lang="en-US" sz="1400" b="0" dirty="0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baseline="-25000" dirty="0" smtClean="0"/>
                        <a:t>2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M </a:t>
                      </a:r>
                      <a:r>
                        <a:rPr lang="en-US" sz="1400" b="0" dirty="0" err="1" smtClean="0">
                          <a:latin typeface="Courier New" pitchFamily="49" charset="0"/>
                          <a:cs typeface="Courier New" pitchFamily="49" charset="0"/>
                        </a:rPr>
                        <a:t>log</a:t>
                      </a:r>
                      <a:r>
                        <a:rPr lang="en-US" sz="1400" b="0" i="1" baseline="-25000" dirty="0" err="1" smtClean="0"/>
                        <a:t>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i="1" dirty="0" smtClean="0"/>
                        <a:t>n</a:t>
                      </a:r>
                      <a:r>
                        <a:rPr lang="en-US" sz="1400" b="0" dirty="0" smtClean="0"/>
                        <a:t>) expected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73" name="Group 772"/>
          <p:cNvGrpSpPr/>
          <p:nvPr/>
        </p:nvGrpSpPr>
        <p:grpSpPr>
          <a:xfrm>
            <a:off x="6019800" y="2971800"/>
            <a:ext cx="3124200" cy="3124200"/>
            <a:chOff x="255588" y="1639888"/>
            <a:chExt cx="3746500" cy="3613150"/>
          </a:xfrm>
        </p:grpSpPr>
        <p:cxnSp>
          <p:nvCxnSpPr>
            <p:cNvPr id="650" name="AutoShape 4"/>
            <p:cNvCxnSpPr>
              <a:cxnSpLocks noChangeShapeType="1"/>
              <a:stCxn id="690" idx="1"/>
              <a:endCxn id="652" idx="0"/>
            </p:cNvCxnSpPr>
            <p:nvPr>
              <p:custDataLst>
                <p:tags r:id="rId1"/>
              </p:custDataLst>
            </p:nvPr>
          </p:nvCxnSpPr>
          <p:spPr bwMode="auto">
            <a:xfrm flipH="1">
              <a:off x="531813" y="3186113"/>
              <a:ext cx="60325" cy="4143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651" name="AutoShape 5"/>
            <p:cNvCxnSpPr>
              <a:cxnSpLocks noChangeShapeType="1"/>
              <a:stCxn id="666" idx="0"/>
              <a:endCxn id="655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1260475" y="3186113"/>
              <a:ext cx="15875" cy="4143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652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5588" y="3600450"/>
              <a:ext cx="550862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3</a:t>
              </a:r>
            </a:p>
          </p:txBody>
        </p:sp>
        <p:sp>
          <p:nvSpPr>
            <p:cNvPr id="653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5588" y="4151313"/>
              <a:ext cx="550862" cy="55086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14</a:t>
              </a:r>
            </a:p>
          </p:txBody>
        </p:sp>
        <p:sp>
          <p:nvSpPr>
            <p:cNvPr id="654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5588" y="4702175"/>
              <a:ext cx="550862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sp>
          <p:nvSpPr>
            <p:cNvPr id="655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000125" y="3600450"/>
              <a:ext cx="550863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b="1">
                  <a:solidFill>
                    <a:srgbClr val="339933"/>
                  </a:solidFill>
                </a:rPr>
                <a:t>15</a:t>
              </a:r>
            </a:p>
          </p:txBody>
        </p:sp>
        <p:sp>
          <p:nvSpPr>
            <p:cNvPr id="656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00125" y="4151313"/>
              <a:ext cx="550863" cy="55086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16</a:t>
              </a:r>
            </a:p>
          </p:txBody>
        </p:sp>
        <p:sp>
          <p:nvSpPr>
            <p:cNvPr id="657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000125" y="4702175"/>
              <a:ext cx="550863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sp>
          <p:nvSpPr>
            <p:cNvPr id="658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8338" y="2635250"/>
              <a:ext cx="550862" cy="5508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15</a:t>
              </a:r>
            </a:p>
          </p:txBody>
        </p:sp>
        <p:grpSp>
          <p:nvGrpSpPr>
            <p:cNvPr id="659" name="Group 13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1184275" y="2635250"/>
              <a:ext cx="152400" cy="550863"/>
              <a:chOff x="4272" y="2400"/>
              <a:chExt cx="192" cy="192"/>
            </a:xfrm>
          </p:grpSpPr>
          <p:sp>
            <p:nvSpPr>
              <p:cNvPr id="660" name="Rectangle 14"/>
              <p:cNvSpPr>
                <a:spLocks noChangeArrowheads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61" name="Group 1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62" name="Line 16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3" name="Line 1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4" name="Line 1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5" name="Line 1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" name="Line 2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7" name="Line 2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8" name="Line 2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9" name="Line 2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70" name="Rectangle 2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36675" y="2635250"/>
              <a:ext cx="550863" cy="5508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chemeClr val="tx1"/>
                </a:solidFill>
              </a:endParaRPr>
            </a:p>
          </p:txBody>
        </p:sp>
        <p:grpSp>
          <p:nvGrpSpPr>
            <p:cNvPr id="671" name="Group 25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1852613" y="2635250"/>
              <a:ext cx="152400" cy="550863"/>
              <a:chOff x="4272" y="2400"/>
              <a:chExt cx="192" cy="192"/>
            </a:xfrm>
          </p:grpSpPr>
          <p:sp>
            <p:nvSpPr>
              <p:cNvPr id="672" name="Rectangle 2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73" name="Group 2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74" name="Line 28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5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6" name="Line 30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7" name="Line 31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8" name="Line 32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9" name="Line 33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0" name="Line 34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1" name="Line 35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82" name="Group 36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515938" y="2635250"/>
              <a:ext cx="152400" cy="550863"/>
              <a:chOff x="4272" y="2400"/>
              <a:chExt cx="192" cy="192"/>
            </a:xfrm>
          </p:grpSpPr>
          <p:sp>
            <p:nvSpPr>
              <p:cNvPr id="683" name="Rectangle 3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84" name="Group 3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85" name="Line 39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" name="Line 40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7" name="Line 41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8" name="Line 42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9" name="Line 43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0" name="Line 44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1" name="Line 45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2" name="Line 46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693" name="AutoShape 141"/>
            <p:cNvCxnSpPr>
              <a:cxnSpLocks noChangeShapeType="1"/>
              <a:stCxn id="730" idx="1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528888" y="3186113"/>
              <a:ext cx="60325" cy="4143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694" name="AutoShape 142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3257550" y="3186113"/>
              <a:ext cx="23813" cy="4143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695" name="Rectangle 14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227263" y="3600450"/>
              <a:ext cx="550862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18</a:t>
              </a:r>
            </a:p>
          </p:txBody>
        </p:sp>
        <p:sp>
          <p:nvSpPr>
            <p:cNvPr id="696" name="Rectangle 14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227263" y="4151313"/>
              <a:ext cx="550862" cy="55086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30</a:t>
              </a:r>
            </a:p>
          </p:txBody>
        </p:sp>
        <p:sp>
          <p:nvSpPr>
            <p:cNvPr id="697" name="Rectangle 14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27263" y="4702175"/>
              <a:ext cx="550862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sp>
          <p:nvSpPr>
            <p:cNvPr id="698" name="Rectangle 14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665413" y="2635250"/>
              <a:ext cx="550862" cy="5508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chemeClr val="tx1"/>
                  </a:solidFill>
                </a:rPr>
                <a:t>32</a:t>
              </a:r>
            </a:p>
          </p:txBody>
        </p:sp>
        <p:grpSp>
          <p:nvGrpSpPr>
            <p:cNvPr id="699" name="Group 150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3181350" y="2635250"/>
              <a:ext cx="152400" cy="550863"/>
              <a:chOff x="4272" y="2400"/>
              <a:chExt cx="192" cy="192"/>
            </a:xfrm>
          </p:grpSpPr>
          <p:sp>
            <p:nvSpPr>
              <p:cNvPr id="700" name="Rectangle 151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01" name="Group 15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02" name="Line 153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" name="Line 154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4" name="Line 155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5" name="Line 156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" name="Line 157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" name="Line 15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8" name="Line 15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9" name="Line 16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0" name="Rectangle 16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33750" y="2635250"/>
              <a:ext cx="550863" cy="5508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chemeClr val="tx1"/>
                </a:solidFill>
              </a:endParaRPr>
            </a:p>
          </p:txBody>
        </p:sp>
        <p:grpSp>
          <p:nvGrpSpPr>
            <p:cNvPr id="711" name="Group 162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3849688" y="2635250"/>
              <a:ext cx="152400" cy="550863"/>
              <a:chOff x="4272" y="2400"/>
              <a:chExt cx="192" cy="192"/>
            </a:xfrm>
          </p:grpSpPr>
          <p:sp>
            <p:nvSpPr>
              <p:cNvPr id="712" name="Rectangle 16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13" name="Group 16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14" name="Line 165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5" name="Line 166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6" name="Line 167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" name="Line 168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" name="Line 169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" name="Line 170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" name="Line 171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" name="Line 172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2" name="Group 173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2513013" y="2635250"/>
              <a:ext cx="152400" cy="550863"/>
              <a:chOff x="4272" y="2400"/>
              <a:chExt cx="192" cy="192"/>
            </a:xfrm>
          </p:grpSpPr>
          <p:sp>
            <p:nvSpPr>
              <p:cNvPr id="723" name="Rectangle 174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24" name="Group 17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25" name="Line 176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" name="Line 177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" name="Line 178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" name="Line 179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" name="Line 180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0" name="Line 181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" name="Line 182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2" name="Line 183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33" name="Rectangle 1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955925" y="3600450"/>
              <a:ext cx="550863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32</a:t>
              </a:r>
            </a:p>
          </p:txBody>
        </p:sp>
        <p:sp>
          <p:nvSpPr>
            <p:cNvPr id="734" name="Rectangle 18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955925" y="4151313"/>
              <a:ext cx="550863" cy="55086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>
                  <a:solidFill>
                    <a:srgbClr val="339933"/>
                  </a:solidFill>
                </a:rPr>
                <a:t>36</a:t>
              </a:r>
            </a:p>
          </p:txBody>
        </p:sp>
        <p:sp>
          <p:nvSpPr>
            <p:cNvPr id="735" name="Rectangle 18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955925" y="4702175"/>
              <a:ext cx="550863" cy="550863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cxnSp>
          <p:nvCxnSpPr>
            <p:cNvPr id="736" name="AutoShape 188"/>
            <p:cNvCxnSpPr>
              <a:cxnSpLocks noChangeShapeType="1"/>
              <a:stCxn id="770" idx="1"/>
              <a:endCxn id="669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1260475" y="2190750"/>
              <a:ext cx="620713" cy="444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737" name="AutoShape 189"/>
            <p:cNvCxnSpPr>
              <a:cxnSpLocks noChangeShapeType="1"/>
              <a:stCxn id="746" idx="0"/>
              <a:endCxn id="70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2549525" y="2190750"/>
              <a:ext cx="708025" cy="444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738" name="Rectangle 19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957388" y="1639888"/>
              <a:ext cx="550862" cy="5508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18</a:t>
              </a:r>
            </a:p>
          </p:txBody>
        </p:sp>
        <p:grpSp>
          <p:nvGrpSpPr>
            <p:cNvPr id="739" name="Group 1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2473325" y="1639888"/>
              <a:ext cx="152400" cy="550862"/>
              <a:chOff x="4272" y="2400"/>
              <a:chExt cx="192" cy="192"/>
            </a:xfrm>
          </p:grpSpPr>
          <p:sp>
            <p:nvSpPr>
              <p:cNvPr id="740" name="Rectangle 192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41" name="Group 19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42" name="Line 194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3" name="Line 195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4" name="Line 196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" name="Line 197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6" name="Line 198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" name="Line 199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" name="Line 200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9" name="Line 201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50" name="Rectangle 20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625725" y="1639888"/>
              <a:ext cx="550863" cy="5508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chemeClr val="tx1"/>
                </a:solidFill>
              </a:endParaRPr>
            </a:p>
          </p:txBody>
        </p:sp>
        <p:grpSp>
          <p:nvGrpSpPr>
            <p:cNvPr id="751" name="Group 203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3141663" y="1639888"/>
              <a:ext cx="152400" cy="550862"/>
              <a:chOff x="4272" y="2400"/>
              <a:chExt cx="192" cy="192"/>
            </a:xfrm>
          </p:grpSpPr>
          <p:sp>
            <p:nvSpPr>
              <p:cNvPr id="752" name="Rectangle 204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53" name="Group 20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54" name="Line 206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5" name="Line 207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6" name="Line 208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7" name="Line 209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8" name="Line 210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9" name="Line 211"/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0" name="Line 212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1" name="Line 213"/>
                <p:cNvSpPr>
                  <a:spLocks noChangeShapeType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62" name="Group 214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1804988" y="1639888"/>
              <a:ext cx="152400" cy="550862"/>
              <a:chOff x="4272" y="2400"/>
              <a:chExt cx="192" cy="192"/>
            </a:xfrm>
          </p:grpSpPr>
          <p:sp>
            <p:nvSpPr>
              <p:cNvPr id="763" name="Rectangle 215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764" name="Group 21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65" name="Line 217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6" name="Line 218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7" name="Line 219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" name="Line 220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9" name="Line 221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0" name="Line 222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1" name="Line 223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2" name="Line 224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 tables (in general): Dictionary ADT (pretty much)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73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Store everything in an array</a:t>
            </a:r>
          </a:p>
          <a:p>
            <a:r>
              <a:rPr lang="en-US" dirty="0" smtClean="0"/>
              <a:t>To do this, provide a mapping from key to index</a:t>
            </a:r>
          </a:p>
          <a:p>
            <a:pPr lvl="1"/>
            <a:r>
              <a:rPr lang="en-US" dirty="0" smtClean="0"/>
              <a:t>Ex: “Jean </a:t>
            </a:r>
            <a:r>
              <a:rPr lang="en-US" dirty="0" err="1" smtClean="0"/>
              <a:t>Valjean</a:t>
            </a:r>
            <a:r>
              <a:rPr lang="en-US" dirty="0" smtClean="0"/>
              <a:t>” </a:t>
            </a:r>
            <a:r>
              <a:rPr lang="en-US" dirty="0" smtClean="0">
                <a:latin typeface="Times New Roman"/>
                <a:cs typeface="Times New Roman"/>
              </a:rPr>
              <a:t>→ 24601</a:t>
            </a:r>
            <a:endParaRPr lang="en-US" dirty="0" smtClean="0"/>
          </a:p>
          <a:p>
            <a:r>
              <a:rPr lang="en-US" dirty="0" err="1" smtClean="0"/>
              <a:t>Keyspace</a:t>
            </a:r>
            <a:r>
              <a:rPr lang="en-US" dirty="0" smtClean="0"/>
              <a:t> &gt;&gt; </a:t>
            </a:r>
            <a:r>
              <a:rPr lang="en-US" dirty="0" err="1" smtClean="0"/>
              <a:t>tablesize</a:t>
            </a:r>
            <a:r>
              <a:rPr lang="en-US" dirty="0" smtClean="0"/>
              <a:t>; need to deal with ‘collisions’; we consider 2 varieties:</a:t>
            </a:r>
          </a:p>
          <a:p>
            <a:pPr lvl="1"/>
            <a:r>
              <a:rPr lang="en-US" dirty="0" smtClean="0"/>
              <a:t>Separate Chaining:  Linked list  at each index</a:t>
            </a:r>
          </a:p>
          <a:p>
            <a:pPr lvl="1"/>
            <a:r>
              <a:rPr lang="en-US" dirty="0" smtClean="0"/>
              <a:t>Open Addressing:  Store all in table; give series of indices</a:t>
            </a:r>
          </a:p>
          <a:p>
            <a:r>
              <a:rPr lang="en-US" dirty="0" smtClean="0"/>
              <a:t>Keep table size prime</a:t>
            </a:r>
          </a:p>
          <a:p>
            <a:r>
              <a:rPr lang="en-US" dirty="0" smtClean="0"/>
              <a:t>Define load factor: </a:t>
            </a:r>
          </a:p>
          <a:p>
            <a:r>
              <a:rPr lang="en-US" dirty="0" smtClean="0"/>
              <a:t>Rehashing: </a:t>
            </a:r>
            <a:r>
              <a:rPr lang="en-US" dirty="0" smtClean="0"/>
              <a:t>O(n)</a:t>
            </a:r>
            <a:endParaRPr lang="en-US" dirty="0" smtClean="0"/>
          </a:p>
          <a:p>
            <a:r>
              <a:rPr lang="en-US" dirty="0" smtClean="0"/>
              <a:t>Great performance (usually)</a:t>
            </a:r>
          </a:p>
          <a:p>
            <a:r>
              <a:rPr lang="en-US" dirty="0" smtClean="0"/>
              <a:t>Can’t efficiently do </a:t>
            </a:r>
            <a:r>
              <a:rPr lang="en-US" dirty="0" err="1" smtClean="0"/>
              <a:t>findMin</a:t>
            </a:r>
            <a:r>
              <a:rPr lang="en-US" dirty="0" smtClean="0"/>
              <a:t>, in-order traversal, etc.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Freeform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124200" y="4800600"/>
            <a:ext cx="2413000" cy="12001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867400" y="5410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89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010400" y="3124200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8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5867400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0" name="Text Box 8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4648200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index = </a:t>
            </a:r>
            <a:r>
              <a:rPr lang="en-US" b="1" dirty="0" smtClean="0">
                <a:solidFill>
                  <a:srgbClr val="FF0000"/>
                </a:solidFill>
              </a:rPr>
              <a:t>h(key)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 Box 8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5700" y="27133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hash table</a:t>
            </a:r>
          </a:p>
        </p:txBody>
      </p:sp>
      <p:sp>
        <p:nvSpPr>
          <p:cNvPr id="12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60198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00400" y="3200400"/>
          <a:ext cx="1882775" cy="800100"/>
        </p:xfrm>
        <a:graphic>
          <a:graphicData uri="http://schemas.openxmlformats.org/presentationml/2006/ole">
            <p:oleObj spid="_x0000_s1027" name="Equation" r:id="rId10" imgW="9270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202</TotalTime>
  <Words>1085</Words>
  <Application>Microsoft Office PowerPoint</Application>
  <PresentationFormat>On-screen Show (4:3)</PresentationFormat>
  <Paragraphs>283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Equation</vt:lpstr>
      <vt:lpstr>CSE 332 Review Slides</vt:lpstr>
      <vt:lpstr>Terminology</vt:lpstr>
      <vt:lpstr>Big Oh’s Family</vt:lpstr>
      <vt:lpstr>Common recurrence relations</vt:lpstr>
      <vt:lpstr>Binary Heap: Priority Queue DS</vt:lpstr>
      <vt:lpstr>Binary Search Tree:  Dictionary ADT</vt:lpstr>
      <vt:lpstr>AVL Tree:  Dictionary ADT</vt:lpstr>
      <vt:lpstr>B-Tree:  Dictionary ADT</vt:lpstr>
      <vt:lpstr>Hash tables (in general): Dictionary ADT (pretty much)</vt:lpstr>
      <vt:lpstr>Hash tables: Separate Chaining</vt:lpstr>
      <vt:lpstr>Hash tables: Open Addressing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x</cp:lastModifiedBy>
  <cp:revision>80</cp:revision>
  <dcterms:created xsi:type="dcterms:W3CDTF">2010-07-05T19:52:38Z</dcterms:created>
  <dcterms:modified xsi:type="dcterms:W3CDTF">2010-07-14T22:31:12Z</dcterms:modified>
</cp:coreProperties>
</file>