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3" r:id="rId3"/>
    <p:sldId id="351" r:id="rId4"/>
    <p:sldId id="324" r:id="rId5"/>
    <p:sldId id="326" r:id="rId6"/>
    <p:sldId id="328" r:id="rId7"/>
    <p:sldId id="329" r:id="rId8"/>
    <p:sldId id="330" r:id="rId9"/>
    <p:sldId id="331" r:id="rId10"/>
    <p:sldId id="333" r:id="rId11"/>
    <p:sldId id="335" r:id="rId12"/>
    <p:sldId id="336" r:id="rId13"/>
    <p:sldId id="337" r:id="rId14"/>
    <p:sldId id="338" r:id="rId15"/>
    <p:sldId id="339" r:id="rId16"/>
    <p:sldId id="340" r:id="rId17"/>
    <p:sldId id="343" r:id="rId18"/>
    <p:sldId id="341" r:id="rId19"/>
    <p:sldId id="344" r:id="rId20"/>
    <p:sldId id="352" r:id="rId21"/>
    <p:sldId id="342" r:id="rId22"/>
    <p:sldId id="345" r:id="rId23"/>
    <p:sldId id="346" r:id="rId24"/>
    <p:sldId id="347" r:id="rId25"/>
    <p:sldId id="348" r:id="rId26"/>
    <p:sldId id="349" r:id="rId2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119F33"/>
    <a:srgbClr val="FFFF99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9" autoAdjust="0"/>
    <p:restoredTop sz="94660"/>
  </p:normalViewPr>
  <p:slideViewPr>
    <p:cSldViewPr>
      <p:cViewPr varScale="1">
        <p:scale>
          <a:sx n="88" d="100"/>
          <a:sy n="88" d="100"/>
        </p:scale>
        <p:origin x="-108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52039197-9A5D-4426-8BE1-7E0DB9D27619}" type="datetimeFigureOut">
              <a:rPr lang="en-US" smtClean="0"/>
              <a:pPr/>
              <a:t>8/6/2010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C77A13E8-25B5-4ABF-A87C-CEC207C20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Spring 2010</a:t>
            </a:r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kumimoji="0" lang="en-US" smtClean="0"/>
              <a:t>CSE332: Data Abstractions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15C0-909B-4E1C-9E6E-04B3E91035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2AAE3-B489-4A15-89C7-18993943A3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3883048-0376-4A94-A445-C2F5CD3FC3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12F5-03B5-4BEE-BF40-7EC1D15EBE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FCB40-9664-45B5-BAA8-170CAD353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D69B1-7287-44D7-BAC9-82A718B312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E0B5-4587-46C9-88FF-288BD15E32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DB5F-D2ED-41DB-B30F-B019AB82D7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79E5-AC96-4A1A-8381-1C3686D400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133600"/>
            <a:ext cx="83058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i="0" dirty="0" smtClean="0"/>
              <a:t>CSE332: Data Abstractions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22: Shared-Memory Concurrency and Mutual Exclusion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r>
              <a:rPr lang="en-US" sz="2400" dirty="0" smtClean="0"/>
              <a:t>Tyler Robison</a:t>
            </a:r>
          </a:p>
          <a:p>
            <a:r>
              <a:rPr lang="en-US" sz="2400" dirty="0" smtClean="0"/>
              <a:t>Summer  2010</a:t>
            </a:r>
            <a:endParaRPr lang="en-US" sz="2400" dirty="0"/>
          </a:p>
        </p:txBody>
      </p:sp>
      <p:pic>
        <p:nvPicPr>
          <p:cNvPr id="2052" name="Picture 4" descr="cse_logo_80x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838200"/>
            <a:ext cx="1905000" cy="1146175"/>
          </a:xfrm>
          <a:prstGeom prst="rect">
            <a:avLst/>
          </a:prstGeom>
          <a:noFill/>
        </p:spPr>
      </p:pic>
      <p:pic>
        <p:nvPicPr>
          <p:cNvPr id="2062" name="Picture 14" descr="WashingtonColorSeal-21-cli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1</a:t>
            </a:fld>
            <a:endParaRPr kumimoji="0"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19200"/>
            <a:ext cx="8077200" cy="541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The sane fix: At most one thread withdraws from account </a:t>
            </a:r>
            <a:r>
              <a:rPr lang="en-US" b="1" dirty="0" smtClean="0"/>
              <a:t>A</a:t>
            </a:r>
            <a:r>
              <a:rPr lang="en-US" dirty="0" smtClean="0"/>
              <a:t> at a time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Exclude other simultaneous operations on </a:t>
            </a:r>
            <a:r>
              <a:rPr lang="en-US" b="1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 too (e.g., deposit)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Other combinations of simultaneous operations on ‘balance’ could break things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‘One at a time’ is embodied in the idea of ‘mutual exclusion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i="1" dirty="0" smtClean="0"/>
              <a:t>Mutual exclusion</a:t>
            </a:r>
            <a:r>
              <a:rPr lang="en-US" dirty="0" smtClean="0"/>
              <a:t>: One thread doing something with a resource (here: an account) means another thread must wait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 ‘critical</a:t>
            </a:r>
            <a:r>
              <a:rPr lang="en-US" dirty="0" smtClean="0">
                <a:solidFill>
                  <a:schemeClr val="tx1"/>
                </a:solidFill>
              </a:rPr>
              <a:t> sections’; areas of code that are mutually exclusive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Programmer (that is, </a:t>
            </a:r>
            <a:r>
              <a:rPr lang="en-US" i="1" dirty="0" smtClean="0"/>
              <a:t>you</a:t>
            </a:r>
            <a:r>
              <a:rPr lang="en-US" dirty="0" smtClean="0"/>
              <a:t>) must implement critical sections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“The compiler” has no idea what </a:t>
            </a:r>
            <a:r>
              <a:rPr lang="en-US" dirty="0" err="1" smtClean="0">
                <a:solidFill>
                  <a:schemeClr val="tx1"/>
                </a:solidFill>
              </a:rPr>
              <a:t>interleavings</a:t>
            </a:r>
            <a:r>
              <a:rPr lang="en-US" dirty="0" smtClean="0">
                <a:solidFill>
                  <a:schemeClr val="tx1"/>
                </a:solidFill>
              </a:rPr>
              <a:t> should or shouldn’t be allowed in your program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Buy you need language primitives to do it!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Like with Thread start() &amp; join(), you can’t implement these yourself in Java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19200"/>
            <a:ext cx="7772400" cy="106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Why can’t we implement our own mutual-exclusion protocol?</a:t>
            </a:r>
          </a:p>
          <a:p>
            <a:pPr lvl="1"/>
            <a:r>
              <a:rPr lang="en-US" dirty="0" smtClean="0"/>
              <a:t>Say we tried to coordinate it ourselves, using ‘busy’: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2286000"/>
            <a:ext cx="7010400" cy="441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class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BankAccount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kern="0" dirty="0" smtClean="0">
                <a:latin typeface="Courier New" pitchFamily="49" charset="0"/>
              </a:rPr>
              <a:t> = 0;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private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boolean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busy</a:t>
            </a:r>
            <a:r>
              <a:rPr lang="en-US" sz="2000" kern="0" dirty="0" smtClean="0">
                <a:latin typeface="Courier New" pitchFamily="49" charset="0"/>
              </a:rPr>
              <a:t> = false;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void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while</a:t>
            </a:r>
            <a:r>
              <a:rPr lang="en-US" sz="2000" kern="0" dirty="0" smtClean="0">
                <a:latin typeface="Courier New" pitchFamily="49" charset="0"/>
              </a:rPr>
              <a:t>(busy) {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/* “spin-wait” */ </a:t>
            </a:r>
            <a:r>
              <a:rPr lang="en-US" sz="2000" kern="0" dirty="0" smtClean="0">
                <a:latin typeface="Courier New" pitchFamily="49" charset="0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busy = true;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WithdrawTooLargeException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busy = false;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// deposit would spin on same </a:t>
            </a:r>
            <a:r>
              <a:rPr lang="en-US" sz="2000" kern="0" dirty="0" err="1" smtClean="0">
                <a:solidFill>
                  <a:srgbClr val="7030A0"/>
                </a:solidFill>
                <a:latin typeface="Courier New" pitchFamily="49" charset="0"/>
              </a:rPr>
              <a:t>boolean</a:t>
            </a:r>
            <a:endParaRPr lang="en-US" sz="2000" kern="0" dirty="0" smtClean="0">
              <a:solidFill>
                <a:srgbClr val="7030A0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just moved the problem!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847910"/>
            <a:ext cx="3810000" cy="381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while</a:t>
            </a:r>
            <a:r>
              <a:rPr lang="en-US" sz="2000" kern="0" dirty="0" smtClean="0">
                <a:latin typeface="Courier New" pitchFamily="49" charset="0"/>
              </a:rPr>
              <a:t>(busy) { }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busy = true;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kern="0" dirty="0" smtClean="0">
                <a:latin typeface="Courier New" pitchFamily="49" charset="0"/>
              </a:rPr>
              <a:t> …;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05400" y="1847910"/>
            <a:ext cx="3733800" cy="2895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while</a:t>
            </a:r>
            <a:r>
              <a:rPr lang="en-US" sz="2000" kern="0" dirty="0" smtClean="0">
                <a:latin typeface="Courier New" pitchFamily="49" charset="0"/>
              </a:rPr>
              <a:t>(busy) { }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busy = true;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kern="0" dirty="0" smtClean="0">
                <a:latin typeface="Courier New" pitchFamily="49" charset="0"/>
              </a:rPr>
              <a:t> …;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212" y="146691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Thread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4600" y="14478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Thread 2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rot="5400000">
            <a:off x="-572294" y="3333810"/>
            <a:ext cx="28194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 rot="16200000">
            <a:off x="208134" y="3087578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Time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7347" y="5159514"/>
            <a:ext cx="2206053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“Lost withdraw” – </a:t>
            </a:r>
          </a:p>
          <a:p>
            <a:r>
              <a:rPr lang="en-US" sz="2000" b="0" dirty="0" smtClean="0">
                <a:latin typeface="+mn-lt"/>
              </a:rPr>
              <a:t>unhappy bank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0600" y="58674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does elapse between checking ‘busy’ and setting ‘busy’; can be interrupted there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need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resolve this issue, we’ll need help from the language</a:t>
            </a:r>
          </a:p>
          <a:p>
            <a:endParaRPr lang="en-US" dirty="0" smtClean="0"/>
          </a:p>
          <a:p>
            <a:r>
              <a:rPr lang="en-US" dirty="0" smtClean="0"/>
              <a:t>One basic solution: </a:t>
            </a:r>
            <a:r>
              <a:rPr lang="en-US" dirty="0" smtClean="0">
                <a:solidFill>
                  <a:schemeClr val="accent2"/>
                </a:solidFill>
              </a:rPr>
              <a:t>Locks</a:t>
            </a:r>
          </a:p>
          <a:p>
            <a:pPr lvl="1"/>
            <a:r>
              <a:rPr lang="en-US" dirty="0" smtClean="0"/>
              <a:t>Still on a conceptual level at the moment, </a:t>
            </a:r>
            <a:r>
              <a:rPr lang="en-US" dirty="0" smtClean="0"/>
              <a:t>‘Lock’ is not </a:t>
            </a:r>
            <a:r>
              <a:rPr lang="en-US" dirty="0" smtClean="0"/>
              <a:t>a Java </a:t>
            </a:r>
            <a:r>
              <a:rPr lang="en-US" dirty="0" smtClean="0"/>
              <a:t>class*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An ADT with operations: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 smtClean="0">
                <a:latin typeface="+mj-lt"/>
                <a:cs typeface="Courier New" pitchFamily="49" charset="0"/>
              </a:rPr>
              <a:t>:   make a new lock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acquire</a:t>
            </a:r>
            <a:r>
              <a:rPr lang="en-US" dirty="0" smtClean="0"/>
              <a:t>:  </a:t>
            </a:r>
            <a:r>
              <a:rPr lang="en-US" dirty="0" smtClean="0"/>
              <a:t>If lock is </a:t>
            </a:r>
            <a:r>
              <a:rPr lang="en-US" i="1" dirty="0" smtClean="0"/>
              <a:t>“not held”</a:t>
            </a:r>
            <a:r>
              <a:rPr lang="en-US" dirty="0" smtClean="0"/>
              <a:t>, makes it </a:t>
            </a:r>
            <a:r>
              <a:rPr lang="en-US" i="1" dirty="0" smtClean="0"/>
              <a:t>“held”</a:t>
            </a:r>
          </a:p>
          <a:p>
            <a:pPr lvl="2"/>
            <a:r>
              <a:rPr lang="en-US" dirty="0" smtClean="0"/>
              <a:t>Blocks </a:t>
            </a:r>
            <a:r>
              <a:rPr lang="en-US" dirty="0" smtClean="0"/>
              <a:t>if this lock is already </a:t>
            </a:r>
            <a:r>
              <a:rPr lang="en-US" i="1" dirty="0" smtClean="0"/>
              <a:t>“held</a:t>
            </a:r>
            <a:r>
              <a:rPr lang="en-US" i="1" dirty="0" smtClean="0"/>
              <a:t>”</a:t>
            </a:r>
            <a:endParaRPr lang="en-US" dirty="0" smtClean="0"/>
          </a:p>
          <a:p>
            <a:pPr lvl="2"/>
            <a:r>
              <a:rPr lang="en-US" dirty="0" smtClean="0"/>
              <a:t>Checking </a:t>
            </a:r>
            <a:r>
              <a:rPr lang="en-US" dirty="0" smtClean="0"/>
              <a:t>&amp; setting happen together, and cannot be interrupted</a:t>
            </a:r>
          </a:p>
          <a:p>
            <a:pPr lvl="2"/>
            <a:r>
              <a:rPr lang="en-US" dirty="0" smtClean="0"/>
              <a:t>Fixes problem we saw before</a:t>
            </a:r>
          </a:p>
          <a:p>
            <a:pPr lvl="1"/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release</a:t>
            </a:r>
            <a:r>
              <a:rPr lang="en-US" dirty="0" smtClean="0"/>
              <a:t>: makes this lock </a:t>
            </a:r>
            <a:r>
              <a:rPr lang="en-US" i="1" dirty="0" smtClean="0"/>
              <a:t>“not held”</a:t>
            </a:r>
          </a:p>
          <a:p>
            <a:pPr lvl="2"/>
            <a:r>
              <a:rPr lang="en-US" dirty="0" smtClean="0"/>
              <a:t>If multiple </a:t>
            </a:r>
            <a:r>
              <a:rPr lang="en-US" dirty="0" smtClean="0"/>
              <a:t>threads are blocked on it, exactly 1 will acquire it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that works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Lock: </a:t>
            </a:r>
            <a:r>
              <a:rPr lang="en-US" dirty="0" smtClean="0"/>
              <a:t>ADT with operations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acquire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release</a:t>
            </a:r>
          </a:p>
          <a:p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000" dirty="0" smtClean="0"/>
          </a:p>
          <a:p>
            <a:r>
              <a:rPr lang="en-US" dirty="0" smtClean="0"/>
              <a:t>The lock implementation ensures that given simultaneous acquires and/or releases, a correct thing will happen</a:t>
            </a:r>
          </a:p>
          <a:p>
            <a:pPr lvl="1"/>
            <a:r>
              <a:rPr lang="en-US" dirty="0" smtClean="0"/>
              <a:t>Example: If we have two ‘acquires’: one will “win” and one will block</a:t>
            </a:r>
          </a:p>
          <a:p>
            <a:endParaRPr lang="en-US" sz="1000" dirty="0" smtClean="0"/>
          </a:p>
          <a:p>
            <a:endParaRPr lang="en-US" sz="1000" dirty="0" smtClean="0"/>
          </a:p>
          <a:p>
            <a:r>
              <a:rPr lang="en-US" dirty="0" smtClean="0"/>
              <a:t>How can this be implemented?</a:t>
            </a:r>
          </a:p>
          <a:p>
            <a:pPr lvl="1"/>
            <a:r>
              <a:rPr lang="en-US" dirty="0" smtClean="0"/>
              <a:t>Need to “check and update” “all-at-once”</a:t>
            </a:r>
          </a:p>
          <a:p>
            <a:pPr lvl="1"/>
            <a:r>
              <a:rPr lang="en-US" dirty="0" smtClean="0"/>
              <a:t>Uses special hardware and O/S support </a:t>
            </a:r>
          </a:p>
          <a:p>
            <a:pPr lvl="2"/>
            <a:r>
              <a:rPr lang="en-US" dirty="0" smtClean="0"/>
              <a:t>See CSE471  and CSE451</a:t>
            </a:r>
          </a:p>
          <a:p>
            <a:pPr lvl="1"/>
            <a:r>
              <a:rPr lang="en-US" dirty="0" smtClean="0"/>
              <a:t>In CSE332, we take this as a primitive and use it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Almost-correct </a:t>
            </a:r>
            <a:r>
              <a:rPr lang="en-US" dirty="0" err="1" smtClean="0"/>
              <a:t>pseudocode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1447800"/>
            <a:ext cx="7010400" cy="441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class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BankAccount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kern="0" dirty="0" smtClean="0">
                <a:latin typeface="Courier New" pitchFamily="49" charset="0"/>
              </a:rPr>
              <a:t> = 0;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private</a:t>
            </a:r>
            <a:r>
              <a:rPr lang="en-US" sz="2000" kern="0" dirty="0" smtClean="0">
                <a:latin typeface="Courier New" pitchFamily="49" charset="0"/>
              </a:rPr>
              <a:t> Lock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lk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2000" kern="0" dirty="0" smtClean="0">
                <a:latin typeface="Courier New" pitchFamily="49" charset="0"/>
              </a:rPr>
              <a:t> Lock();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…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void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	  </a:t>
            </a:r>
            <a:r>
              <a:rPr lang="en-US" sz="2000" kern="0" dirty="0" err="1" smtClean="0">
                <a:latin typeface="Courier New" pitchFamily="49" charset="0"/>
              </a:rPr>
              <a:t>lk.acquire</a:t>
            </a:r>
            <a:r>
              <a:rPr lang="en-US" sz="2000" kern="0" dirty="0" smtClean="0">
                <a:latin typeface="Courier New" pitchFamily="49" charset="0"/>
              </a:rPr>
              <a:t>();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/* may block */</a:t>
            </a:r>
            <a:endParaRPr lang="en-US" sz="2000" kern="0" dirty="0" smtClean="0"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WithdrawTooLargeException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err="1" smtClean="0">
                <a:latin typeface="Courier New" pitchFamily="49" charset="0"/>
              </a:rPr>
              <a:t>lk.release</a:t>
            </a:r>
            <a:r>
              <a:rPr lang="en-US" sz="2000" kern="0" dirty="0" smtClean="0">
                <a:latin typeface="Courier New" pitchFamily="49" charset="0"/>
              </a:rPr>
              <a:t>(); 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// deposit would also acquire/release </a:t>
            </a:r>
            <a:r>
              <a:rPr lang="en-US" sz="2000" kern="0" dirty="0" err="1" smtClean="0">
                <a:solidFill>
                  <a:srgbClr val="7030A0"/>
                </a:solidFill>
                <a:latin typeface="Courier New" pitchFamily="49" charset="0"/>
              </a:rPr>
              <a:t>lk</a:t>
            </a:r>
            <a:endParaRPr lang="en-US" sz="2000" kern="0" dirty="0" smtClean="0">
              <a:solidFill>
                <a:srgbClr val="7030A0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1524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Note: ‘Lock’ is not an actual Java </a:t>
            </a:r>
            <a:r>
              <a:rPr lang="en-US" sz="2000" dirty="0" smtClean="0"/>
              <a:t>class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problem with this code…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smtClean="0"/>
              <a:t>potential</a:t>
            </a:r>
            <a:r>
              <a:rPr lang="en-US" dirty="0" smtClean="0"/>
              <a:t> Lock mistakes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80772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lock is a very primitive mechanism</a:t>
            </a:r>
          </a:p>
          <a:p>
            <a:pPr lvl="1"/>
            <a:r>
              <a:rPr lang="en-US" dirty="0" smtClean="0"/>
              <a:t>Still up to you to use correctly to implement critical sections</a:t>
            </a:r>
          </a:p>
          <a:p>
            <a:pPr lvl="1"/>
            <a:r>
              <a:rPr lang="en-US" dirty="0" smtClean="0"/>
              <a:t>Lots of little things can go wrong, and completely break your program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Incorrect: Forget to release a lock (blocks other threads forever!)</a:t>
            </a:r>
          </a:p>
          <a:p>
            <a:pPr lvl="1"/>
            <a:r>
              <a:rPr lang="en-US" dirty="0" smtClean="0"/>
              <a:t>Previous slide is </a:t>
            </a:r>
            <a:r>
              <a:rPr lang="en-US" dirty="0" smtClean="0">
                <a:solidFill>
                  <a:schemeClr val="accent2"/>
                </a:solidFill>
              </a:rPr>
              <a:t>wrong</a:t>
            </a:r>
            <a:r>
              <a:rPr lang="en-US" dirty="0" smtClean="0"/>
              <a:t> because of the exception possibility!</a:t>
            </a:r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r>
              <a:rPr lang="en-US" dirty="0" smtClean="0"/>
              <a:t>Incorrect: Use different locks for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deposit</a:t>
            </a:r>
          </a:p>
          <a:p>
            <a:pPr lvl="1"/>
            <a:r>
              <a:rPr lang="en-US" dirty="0" smtClean="0"/>
              <a:t>Mutual exclusion works only when using same lock</a:t>
            </a:r>
          </a:p>
          <a:p>
            <a:pPr lvl="1"/>
            <a:r>
              <a:rPr lang="en-US" dirty="0" smtClean="0"/>
              <a:t>With one lock for each, we could have a simultaneous withdraw &amp; deposit; could still break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Poor performance: Use same lock for every bank account</a:t>
            </a:r>
          </a:p>
          <a:p>
            <a:pPr lvl="1"/>
            <a:r>
              <a:rPr lang="en-US" dirty="0" smtClean="0"/>
              <a:t>No simultaneous withdrawals from different accounts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95400" y="3124200"/>
            <a:ext cx="6324600" cy="1219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lnSpc>
                <a:spcPts val="2000"/>
              </a:lnSpc>
              <a:buNone/>
              <a:defRPr/>
            </a:pP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(amount &gt; b) {</a:t>
            </a:r>
          </a:p>
          <a:p>
            <a:pPr lvl="0">
              <a:lnSpc>
                <a:spcPts val="2000"/>
              </a:lnSpc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lk.release</a:t>
            </a:r>
            <a:r>
              <a:rPr lang="en-US" sz="2000" dirty="0" smtClean="0">
                <a:latin typeface="Courier New" pitchFamily="49" charset="0"/>
              </a:rPr>
              <a:t>();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</a:rPr>
              <a:t>// hard to remember!</a:t>
            </a:r>
          </a:p>
          <a:p>
            <a:pPr lvl="0">
              <a:lnSpc>
                <a:spcPts val="2000"/>
              </a:lnSpc>
              <a:buNone/>
              <a:defRPr/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WithdrawTooLargeException</a:t>
            </a:r>
            <a:r>
              <a:rPr lang="en-US" sz="200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operations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deposit</a:t>
            </a:r>
            <a:r>
              <a:rPr lang="en-US" dirty="0" smtClean="0"/>
              <a:t> use the same lock (and they use it correctly), then simultaneous calls to these methods are properly synchronized</a:t>
            </a:r>
          </a:p>
          <a:p>
            <a:endParaRPr lang="en-US" dirty="0" smtClean="0"/>
          </a:p>
          <a:p>
            <a:r>
              <a:rPr lang="en-US" dirty="0" smtClean="0"/>
              <a:t>But what about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getBalance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setBalance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Assume they’re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 smtClean="0"/>
              <a:t>, which may be reasonable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they don’t acquire the same lock, then a race between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setBalance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dirty="0" smtClean="0"/>
              <a:t> could produce a wrong result</a:t>
            </a:r>
          </a:p>
          <a:p>
            <a:endParaRPr lang="en-US" dirty="0" smtClean="0"/>
          </a:p>
          <a:p>
            <a:r>
              <a:rPr lang="en-US" dirty="0" smtClean="0"/>
              <a:t>If they do acquire the same lock, then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dirty="0" smtClean="0"/>
              <a:t> would block forever because it tries to acquire a lock it already has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(not very good) possibility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0" y="1524000"/>
            <a:ext cx="40386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Can’t let outside world call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setBalance1</a:t>
            </a:r>
            <a:endParaRPr lang="en-US" dirty="0" smtClean="0"/>
          </a:p>
          <a:p>
            <a:r>
              <a:rPr lang="en-US" dirty="0" smtClean="0"/>
              <a:t>Can’t have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withdraw</a:t>
            </a:r>
            <a:r>
              <a:rPr lang="en-US" dirty="0" smtClean="0"/>
              <a:t> call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setBalance2</a:t>
            </a:r>
          </a:p>
          <a:p>
            <a:r>
              <a:rPr lang="en-US" dirty="0" smtClean="0">
                <a:cs typeface="Courier New" pitchFamily="49" charset="0"/>
              </a:rPr>
              <a:t>Could work (if adhered to), but not good style; also not very convenient</a:t>
            </a:r>
            <a:endParaRPr lang="en-US" dirty="0" smtClean="0"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Alternately, we can modify the meaning of the Lock ADT to support </a:t>
            </a:r>
            <a:r>
              <a:rPr lang="en-US" i="1" dirty="0" smtClean="0"/>
              <a:t>re-entrant locks</a:t>
            </a:r>
          </a:p>
          <a:p>
            <a:pPr lvl="1"/>
            <a:r>
              <a:rPr lang="en-US" dirty="0" smtClean="0"/>
              <a:t>Java does this</a:t>
            </a:r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7200" y="1600200"/>
            <a:ext cx="4419600" cy="441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setBalance1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{ 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kern="0" dirty="0" smtClean="0">
                <a:latin typeface="Courier New" pitchFamily="49" charset="0"/>
              </a:rPr>
              <a:t>balance = x; 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setBalance2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lk.acquire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balance = x;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lk.release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void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lk.acquire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…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i="1" kern="0" dirty="0" err="1" smtClean="0"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lk.release</a:t>
            </a:r>
            <a:r>
              <a:rPr lang="en-US" sz="2000" kern="0" dirty="0" smtClean="0">
                <a:latin typeface="Courier New" pitchFamily="49" charset="0"/>
              </a:rPr>
              <a:t>(); 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Re-entrant lock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2"/>
                </a:solidFill>
              </a:rPr>
              <a:t>re-entrant lock</a:t>
            </a:r>
            <a:r>
              <a:rPr lang="en-US" dirty="0" smtClean="0"/>
              <a:t> (a.k.a. </a:t>
            </a:r>
            <a:r>
              <a:rPr lang="en-US" dirty="0" smtClean="0">
                <a:solidFill>
                  <a:schemeClr val="accent2"/>
                </a:solidFill>
              </a:rPr>
              <a:t>recursive lock</a:t>
            </a:r>
            <a:r>
              <a:rPr lang="en-US" dirty="0" smtClean="0"/>
              <a:t>)</a:t>
            </a:r>
          </a:p>
          <a:p>
            <a:endParaRPr lang="en-US" sz="1000" dirty="0" smtClean="0"/>
          </a:p>
          <a:p>
            <a:r>
              <a:rPr lang="en-US" dirty="0" smtClean="0"/>
              <a:t>The idea:  Once acquired, the lock is held by the Thread, and subsequent calls to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acquire</a:t>
            </a:r>
            <a:r>
              <a:rPr lang="en-US" dirty="0" smtClean="0"/>
              <a:t> </a:t>
            </a:r>
            <a:r>
              <a:rPr lang="en-US" dirty="0" smtClean="0"/>
              <a:t>in that Thread won’t </a:t>
            </a:r>
            <a:r>
              <a:rPr lang="en-US" dirty="0" smtClean="0"/>
              <a:t>block</a:t>
            </a:r>
          </a:p>
          <a:p>
            <a:r>
              <a:rPr lang="en-US" dirty="0" smtClean="0"/>
              <a:t>“Remembers” </a:t>
            </a:r>
          </a:p>
          <a:p>
            <a:pPr lvl="1"/>
            <a:r>
              <a:rPr lang="en-US" dirty="0" smtClean="0"/>
              <a:t>the thread (if any) that currently holds it 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count</a:t>
            </a:r>
            <a:endParaRPr lang="en-US" sz="1000" dirty="0" smtClean="0"/>
          </a:p>
          <a:p>
            <a:r>
              <a:rPr lang="en-US" dirty="0" smtClean="0"/>
              <a:t>When the lock goes from </a:t>
            </a:r>
            <a:r>
              <a:rPr lang="en-US" i="1" dirty="0" smtClean="0"/>
              <a:t>not-held</a:t>
            </a:r>
            <a:r>
              <a:rPr lang="en-US" dirty="0" smtClean="0"/>
              <a:t> to </a:t>
            </a:r>
            <a:r>
              <a:rPr lang="en-US" i="1" dirty="0" smtClean="0"/>
              <a:t>held</a:t>
            </a:r>
            <a:r>
              <a:rPr lang="en-US" dirty="0" smtClean="0"/>
              <a:t>, the count is 0</a:t>
            </a:r>
            <a:endParaRPr lang="en-US" sz="1000" dirty="0" smtClean="0"/>
          </a:p>
          <a:p>
            <a:r>
              <a:rPr lang="en-US" dirty="0" smtClean="0"/>
              <a:t>If code in the holding Thread calls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acquire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it does not block </a:t>
            </a:r>
          </a:p>
          <a:p>
            <a:pPr lvl="1"/>
            <a:r>
              <a:rPr lang="en-US" dirty="0" smtClean="0"/>
              <a:t>it increments the count</a:t>
            </a:r>
            <a:endParaRPr lang="en-US" sz="1000" dirty="0" smtClean="0"/>
          </a:p>
          <a:p>
            <a:r>
              <a:rPr lang="en-US" dirty="0" smtClean="0"/>
              <a:t>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release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if the count is &gt; 0, the count is decremented </a:t>
            </a:r>
          </a:p>
          <a:p>
            <a:pPr lvl="1"/>
            <a:r>
              <a:rPr lang="en-US" dirty="0" smtClean="0"/>
              <a:t>if the count is 0, the lock becomes </a:t>
            </a:r>
            <a:r>
              <a:rPr lang="en-US" i="1" dirty="0" smtClean="0"/>
              <a:t>not-held</a:t>
            </a:r>
          </a:p>
          <a:p>
            <a:r>
              <a:rPr lang="en-US" dirty="0" smtClean="0"/>
              <a:t>Result: Withdraw can acquire the lock, and then call </a:t>
            </a:r>
            <a:r>
              <a:rPr lang="en-US" dirty="0" err="1" smtClean="0"/>
              <a:t>setBalance</a:t>
            </a:r>
            <a:r>
              <a:rPr lang="en-US" dirty="0" smtClean="0"/>
              <a:t>, which </a:t>
            </a:r>
            <a:r>
              <a:rPr lang="en-US" dirty="0" smtClean="0"/>
              <a:t>can also </a:t>
            </a:r>
            <a:r>
              <a:rPr lang="en-US" dirty="0" smtClean="0"/>
              <a:t>acquire the lock</a:t>
            </a:r>
          </a:p>
          <a:p>
            <a:pPr lvl="1"/>
            <a:r>
              <a:rPr lang="en-US" dirty="0" smtClean="0"/>
              <a:t>Because they’re in the same </a:t>
            </a:r>
            <a:r>
              <a:rPr lang="en-US" dirty="0" smtClean="0"/>
              <a:t>thread &amp; it’s a re-entrant lock, </a:t>
            </a:r>
            <a:r>
              <a:rPr lang="en-US" dirty="0" smtClean="0"/>
              <a:t>the inner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acquire</a:t>
            </a:r>
            <a:r>
              <a:rPr lang="en-US" dirty="0" smtClean="0"/>
              <a:t> won’t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 sharing resources (memory)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19200"/>
            <a:ext cx="79248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So far we’ve looked at </a:t>
            </a:r>
            <a:r>
              <a:rPr lang="en-US" dirty="0" smtClean="0">
                <a:solidFill>
                  <a:schemeClr val="accent2"/>
                </a:solidFill>
              </a:rPr>
              <a:t>parallel algorithms</a:t>
            </a:r>
            <a:r>
              <a:rPr lang="en-US" dirty="0" smtClean="0"/>
              <a:t> using fork-join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ForkJoin</a:t>
            </a:r>
            <a:r>
              <a:rPr lang="en-US" dirty="0" smtClean="0"/>
              <a:t> algorithms all had a very simple </a:t>
            </a:r>
            <a:r>
              <a:rPr lang="en-US" i="1" dirty="0" smtClean="0"/>
              <a:t>structure</a:t>
            </a:r>
            <a:r>
              <a:rPr lang="en-US" dirty="0" smtClean="0"/>
              <a:t> to avoid race conditions</a:t>
            </a:r>
          </a:p>
          <a:p>
            <a:pPr lvl="1"/>
            <a:r>
              <a:rPr lang="en-US" dirty="0" smtClean="0"/>
              <a:t>Each thread had memory “only it accessed”</a:t>
            </a:r>
          </a:p>
          <a:p>
            <a:pPr lvl="2"/>
            <a:r>
              <a:rPr lang="en-US" dirty="0" smtClean="0"/>
              <a:t>Example: array sub-range</a:t>
            </a:r>
          </a:p>
          <a:p>
            <a:pPr lvl="2"/>
            <a:r>
              <a:rPr lang="en-US" dirty="0" smtClean="0"/>
              <a:t>Array variable itself was treated as ‘read-only’ in parallel portion</a:t>
            </a:r>
          </a:p>
          <a:p>
            <a:pPr lvl="1"/>
            <a:r>
              <a:rPr lang="en-US" dirty="0" smtClean="0"/>
              <a:t>Result of forked process not accessed until after join() </a:t>
            </a:r>
            <a:r>
              <a:rPr lang="en-US" dirty="0" smtClean="0"/>
              <a:t>called</a:t>
            </a:r>
          </a:p>
          <a:p>
            <a:pPr lvl="1"/>
            <a:r>
              <a:rPr lang="en-US" dirty="0" smtClean="0"/>
              <a:t>So the structure (mostly) ensured that bad simultaneous access wouldn’t occur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Strategy won’t work well when:</a:t>
            </a:r>
          </a:p>
          <a:p>
            <a:pPr lvl="1"/>
            <a:r>
              <a:rPr lang="en-US" dirty="0" smtClean="0"/>
              <a:t>Memory accessed by threads is overlapping or unpredictable</a:t>
            </a:r>
          </a:p>
          <a:p>
            <a:pPr lvl="1"/>
            <a:r>
              <a:rPr lang="en-US" dirty="0" smtClean="0"/>
              <a:t>Threads are doing independent tasks needing access to same resources (rather than implementing the same algorithm)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We’ll need to coordinate resources for them </a:t>
            </a:r>
            <a:r>
              <a:rPr lang="en-US" dirty="0" smtClean="0"/>
              <a:t>to be of 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Java’s Re-entrant Lock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java.util.concurrent.ReentrantLock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Has methods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lock() </a:t>
            </a:r>
            <a:r>
              <a:rPr lang="en-US" dirty="0" smtClean="0"/>
              <a:t>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unlock()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 described above, it is conceptually owned by the Thread, and shared within that</a:t>
            </a:r>
          </a:p>
          <a:p>
            <a:r>
              <a:rPr lang="en-US" dirty="0" smtClean="0"/>
              <a:t>Important to guarantee that lock is </a:t>
            </a:r>
            <a:r>
              <a:rPr lang="en-US" b="1" i="1" dirty="0" smtClean="0"/>
              <a:t>always</a:t>
            </a:r>
            <a:r>
              <a:rPr lang="en-US" dirty="0" smtClean="0"/>
              <a:t> released</a:t>
            </a:r>
            <a:r>
              <a:rPr lang="en-US" dirty="0" smtClean="0"/>
              <a:t>; recommend something like this: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lock.lock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try { // method body 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finally {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lock.unlock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(); }</a:t>
            </a:r>
          </a:p>
          <a:p>
            <a:r>
              <a:rPr lang="en-US" sz="2200" dirty="0" smtClean="0">
                <a:cs typeface="Courier New" pitchFamily="49" charset="0"/>
              </a:rPr>
              <a:t>Despite what happens in ‘try’, the code in finally will execute afterwards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Synchronized: A Java convenience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772400" cy="114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Java has built-in support for re-entrant locks</a:t>
            </a:r>
          </a:p>
          <a:p>
            <a:pPr lvl="1"/>
            <a:r>
              <a:rPr lang="en-US" dirty="0" smtClean="0"/>
              <a:t>You can use the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US" dirty="0" smtClean="0"/>
              <a:t> statement as an alternative to declaring a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ReentrantLock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33600" y="2590800"/>
            <a:ext cx="4419600" cy="914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synchronized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expression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i="1" kern="0" dirty="0" smtClean="0">
                <a:latin typeface="Courier New" pitchFamily="49" charset="0"/>
              </a:rPr>
              <a:t>statements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3733800"/>
            <a:ext cx="7772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Evaluates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expression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an object, uses it as a lock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baseline="0" dirty="0" smtClean="0">
                <a:latin typeface="+mn-lt"/>
              </a:rPr>
              <a:t>Every object (but not primitive types) “is a lock” in Java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Acquires the lock, blocking if necessary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baseline="0" dirty="0" smtClean="0">
                <a:latin typeface="+mn-lt"/>
              </a:rPr>
              <a:t>“If you get past the </a:t>
            </a:r>
            <a:r>
              <a:rPr lang="en-US" sz="2000" kern="0" baseline="0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0" kern="0" baseline="0" dirty="0" smtClean="0">
                <a:latin typeface="+mn-lt"/>
              </a:rPr>
              <a:t>, you have the lock”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Releases the lock “at the matching 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}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Courier New" pitchFamily="49" charset="0"/>
              </a:rPr>
              <a:t>”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baseline="0" dirty="0" smtClean="0">
                <a:latin typeface="+mn-lt"/>
              </a:rPr>
              <a:t>Even if control</a:t>
            </a:r>
            <a:r>
              <a:rPr lang="en-US" sz="2000" b="0" kern="0" dirty="0" smtClean="0">
                <a:latin typeface="+mn-lt"/>
              </a:rPr>
              <a:t> leaves due to </a:t>
            </a:r>
            <a:r>
              <a:rPr lang="en-US" sz="2000" kern="0" dirty="0" smtClean="0"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2000" b="0" kern="0" dirty="0" smtClean="0">
                <a:latin typeface="+mn-lt"/>
              </a:rPr>
              <a:t>, </a:t>
            </a:r>
            <a:r>
              <a:rPr lang="en-US" sz="2000" kern="0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0" kern="0" dirty="0" smtClean="0">
                <a:latin typeface="+mn-lt"/>
              </a:rPr>
              <a:t>, etc.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So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impossible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to forget to release the lock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dirty="0" smtClean="0"/>
              <a:t>Example of Java’s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14400" y="1295400"/>
            <a:ext cx="7315200" cy="5181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class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BankAccount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kern="0" dirty="0" smtClean="0">
                <a:latin typeface="Courier New" pitchFamily="49" charset="0"/>
              </a:rPr>
              <a:t> = 0;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private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Object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lk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Object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 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{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lk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return</a:t>
            </a:r>
            <a:r>
              <a:rPr lang="en-US" sz="2000" kern="0" dirty="0" smtClean="0">
                <a:latin typeface="Courier New" pitchFamily="49" charset="0"/>
              </a:rPr>
              <a:t> balance; } }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void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{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lk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balance = x; } } 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void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lk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</a:t>
            </a:r>
            <a:r>
              <a:rPr lang="en-US" sz="2000" kern="0" dirty="0" smtClean="0">
                <a:latin typeface="Courier New" pitchFamily="49" charset="0"/>
              </a:rPr>
              <a:t>…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} 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// deposit would also use synchronized(</a:t>
            </a:r>
            <a:r>
              <a:rPr lang="en-US" sz="2000" kern="0" dirty="0" err="1" smtClean="0">
                <a:solidFill>
                  <a:srgbClr val="7030A0"/>
                </a:solidFill>
                <a:latin typeface="Courier New" pitchFamily="49" charset="0"/>
              </a:rPr>
              <a:t>lk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Java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written, the lock is private</a:t>
            </a:r>
          </a:p>
          <a:p>
            <a:pPr lvl="1"/>
            <a:r>
              <a:rPr lang="en-US" dirty="0" smtClean="0"/>
              <a:t>Might seem like a good idea</a:t>
            </a:r>
          </a:p>
          <a:p>
            <a:pPr lvl="1"/>
            <a:r>
              <a:rPr lang="en-US" dirty="0" smtClean="0"/>
              <a:t>But also prevents code in other classes from writing operations that synchronize with the account operations</a:t>
            </a:r>
          </a:p>
          <a:p>
            <a:endParaRPr lang="en-US" dirty="0" smtClean="0"/>
          </a:p>
          <a:p>
            <a:r>
              <a:rPr lang="en-US" dirty="0" smtClean="0"/>
              <a:t>More common is to synchronize on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Also, it’s convenient; don’t need to declare an extra object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version #2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200" y="1219200"/>
            <a:ext cx="7315200" cy="4953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class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BankAccount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kern="0" dirty="0" smtClean="0">
                <a:latin typeface="Courier New" pitchFamily="49" charset="0"/>
              </a:rPr>
              <a:t> = 0;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 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{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r>
              <a:rPr lang="en-US" sz="2000" kern="0" dirty="0" smtClean="0">
                <a:latin typeface="Courier New" pitchFamily="49" charset="0"/>
              </a:rPr>
              <a:t>){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return</a:t>
            </a:r>
            <a:r>
              <a:rPr lang="en-US" sz="2000" kern="0" dirty="0" smtClean="0">
                <a:latin typeface="Courier New" pitchFamily="49" charset="0"/>
              </a:rPr>
              <a:t> balance; } }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void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{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r>
              <a:rPr lang="en-US" sz="2000" kern="0" dirty="0" smtClean="0">
                <a:latin typeface="Courier New" pitchFamily="49" charset="0"/>
              </a:rPr>
              <a:t>){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balance = x; } } 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void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this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  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</a:t>
            </a:r>
            <a:r>
              <a:rPr lang="en-US" sz="2000" kern="0" dirty="0" smtClean="0">
                <a:latin typeface="Courier New" pitchFamily="49" charset="0"/>
              </a:rPr>
              <a:t>…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} 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// deposit would also use synchronized(this)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sugar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kern="0" dirty="0" smtClean="0">
                <a:latin typeface="Courier New" pitchFamily="49" charset="0"/>
              </a:rPr>
              <a:t>synchronized (this) </a:t>
            </a:r>
            <a:r>
              <a:rPr lang="en-US" sz="2800" kern="0" dirty="0" smtClean="0"/>
              <a:t>is sufficiently common that there is an even simpler way to do it in Java: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Putting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US" dirty="0" smtClean="0"/>
              <a:t> before a method declaration means the entire method body is surrounded by 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synchronized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){…}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Therefore, version #3 (next slide) means exactly the same thing as version #2 but is more concise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version #3 (final version)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1447800"/>
            <a:ext cx="6781800" cy="441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class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BankAccount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kern="0" dirty="0" smtClean="0">
                <a:latin typeface="Courier New" pitchFamily="49" charset="0"/>
              </a:rPr>
              <a:t> = 0;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synchronized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 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{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return</a:t>
            </a:r>
            <a:r>
              <a:rPr lang="en-US" sz="2000" kern="0" dirty="0" smtClean="0">
                <a:latin typeface="Courier New" pitchFamily="49" charset="0"/>
              </a:rPr>
              <a:t> balance; } 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kern="0" dirty="0" smtClean="0">
                <a:latin typeface="Courier New" pitchFamily="49" charset="0"/>
              </a:rPr>
              <a:t>void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lvl="0" indent="-34290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{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balance = x; } </a:t>
            </a:r>
          </a:p>
          <a:p>
            <a:pPr marL="34290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	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synchronized </a:t>
            </a:r>
            <a:r>
              <a:rPr lang="en-US" sz="2000" kern="0" dirty="0" smtClean="0">
                <a:latin typeface="Courier New" pitchFamily="49" charset="0"/>
              </a:rPr>
              <a:t>void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lvl="0" indent="-342900">
              <a:lnSpc>
                <a:spcPts val="19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 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</a:t>
            </a:r>
            <a:r>
              <a:rPr lang="en-US" sz="2000" kern="0" dirty="0" smtClean="0">
                <a:latin typeface="Courier New" pitchFamily="49" charset="0"/>
              </a:rPr>
              <a:t>…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</a:t>
            </a: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// deposit would also use synchronized</a:t>
            </a:r>
          </a:p>
          <a:p>
            <a:pPr marL="342900" marR="0" lvl="0" indent="-342900" algn="l" defTabSz="914400" rtl="0" eaLnBrk="1" fontAlgn="base" latinLnBrk="0" hangingPunct="1">
              <a:lnSpc>
                <a:spcPts val="19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685800"/>
          </a:xfrm>
        </p:spPr>
        <p:txBody>
          <a:bodyPr/>
          <a:lstStyle/>
          <a:p>
            <a:r>
              <a:rPr lang="en-US" dirty="0" smtClean="0"/>
              <a:t>What could go wrong?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44958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Imagine 2 threads, running at the same time, both with access to a shared linked-list based queue (initially empty)</a:t>
            </a:r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24400" y="152400"/>
            <a:ext cx="4419600" cy="2819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enqueue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(x)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 smtClean="0">
                <a:latin typeface="Courier New" pitchFamily="49" charset="0"/>
              </a:rPr>
              <a:t>	if(back==null){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 smtClean="0">
                <a:latin typeface="Courier New" pitchFamily="49" charset="0"/>
              </a:rPr>
              <a:t>		back=new Node(x);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 smtClean="0">
                <a:latin typeface="Courier New" pitchFamily="49" charset="0"/>
              </a:rPr>
              <a:t>		front=back;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 smtClean="0">
                <a:latin typeface="Courier New" pitchFamily="49" charset="0"/>
              </a:rPr>
              <a:t>	}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{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noProof="0" dirty="0" smtClean="0">
                <a:latin typeface="Courier New" pitchFamily="49" charset="0"/>
              </a:rPr>
              <a:t>		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back.next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 = new Node(x);</a:t>
            </a:r>
          </a:p>
          <a:p>
            <a:pPr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 smtClean="0">
                <a:latin typeface="Courier New" pitchFamily="49" charset="0"/>
              </a:rPr>
              <a:t>  	back = </a:t>
            </a:r>
            <a:r>
              <a:rPr lang="en-US" sz="1800" kern="0" dirty="0" err="1" smtClean="0">
                <a:latin typeface="Courier New" pitchFamily="49" charset="0"/>
              </a:rPr>
              <a:t>back.next</a:t>
            </a:r>
            <a:r>
              <a:rPr lang="en-US" sz="1800" kern="0" dirty="0" smtClean="0">
                <a:latin typeface="Courier New" pitchFamily="49" charset="0"/>
              </a:rPr>
              <a:t>;</a:t>
            </a:r>
          </a:p>
          <a:p>
            <a:pPr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 smtClean="0">
                <a:latin typeface="Courier New" pitchFamily="49" charset="0"/>
              </a:rPr>
              <a:t>  }</a:t>
            </a:r>
            <a:endParaRPr kumimoji="0" lang="en-US" sz="1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</a:rPr>
              <a:t>}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228600" y="3124200"/>
            <a:ext cx="8686800" cy="34290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own program counter (and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heap, etc.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Queue is shared, so they both</a:t>
            </a:r>
            <a:r>
              <a:rPr lang="en-US" sz="2600" b="0" dirty="0" smtClean="0">
                <a:latin typeface="+mn-lt"/>
              </a:rPr>
              <a:t> indirectly use the same ‘front’ and ‘back</a:t>
            </a:r>
            <a:r>
              <a:rPr lang="en-US" sz="2600" b="0" dirty="0" smtClean="0">
                <a:latin typeface="+mn-lt"/>
              </a:rPr>
              <a:t>’ (which is the whole point of sharing the queue)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have no guarantee what happens first between different threads; can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(and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will)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arbitrarily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‘interrupt’ each other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Many things can go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wrong: say, one tries to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enqueue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“a”, the other “b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”, and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verify that back is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‘null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before other sets back</a:t>
            </a:r>
          </a:p>
          <a:p>
            <a:pPr marL="731520" lvl="1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sz="2600" b="0" dirty="0" smtClean="0">
                <a:latin typeface="+mn-lt"/>
              </a:rPr>
              <a:t>Result: One assignment of back will be ‘forgotten’</a:t>
            </a:r>
            <a:endParaRPr kumimoji="0" lang="en-US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600" b="0" baseline="0" dirty="0" smtClean="0">
                <a:latin typeface="+mn-lt"/>
              </a:rPr>
              <a:t>In general, any ‘interleaving’ of results is</a:t>
            </a:r>
            <a:r>
              <a:rPr lang="en-US" sz="2600" b="0" dirty="0" smtClean="0">
                <a:latin typeface="+mn-lt"/>
              </a:rPr>
              <a:t> possible if </a:t>
            </a:r>
            <a:r>
              <a:rPr lang="en-US" sz="2600" b="0" dirty="0" err="1" smtClean="0">
                <a:latin typeface="+mn-lt"/>
              </a:rPr>
              <a:t>enqueue</a:t>
            </a:r>
            <a:r>
              <a:rPr lang="en-US" sz="2600" b="0" dirty="0" smtClean="0">
                <a:latin typeface="+mn-lt"/>
              </a:rPr>
              <a:t> were called at the same time for both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dirty="0" smtClean="0"/>
              <a:t>Concurrency</a:t>
            </a:r>
            <a:r>
              <a:rPr lang="en-US" dirty="0" smtClean="0"/>
              <a:t>: Allowing simultaneous or interleaved access to shared resources from multiple clients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Requires </a:t>
            </a:r>
            <a:r>
              <a:rPr lang="en-US" i="1" dirty="0" smtClean="0"/>
              <a:t>coordination</a:t>
            </a:r>
            <a:r>
              <a:rPr lang="en-US" dirty="0" smtClean="0"/>
              <a:t>, particularly synchronization to avoid incorrect simultaneous access: make somebody </a:t>
            </a:r>
            <a:r>
              <a:rPr lang="en-US" i="1" dirty="0" smtClean="0"/>
              <a:t>block</a:t>
            </a:r>
            <a:r>
              <a:rPr lang="en-US" dirty="0" smtClean="0"/>
              <a:t> (wait) until resource is free</a:t>
            </a:r>
            <a:endParaRPr lang="en-US" i="1" dirty="0" smtClean="0"/>
          </a:p>
          <a:p>
            <a:pPr lvl="1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join</a:t>
            </a:r>
            <a:r>
              <a:rPr lang="en-US" dirty="0" smtClean="0">
                <a:solidFill>
                  <a:schemeClr val="tx1"/>
                </a:solidFill>
              </a:rPr>
              <a:t> isn’t going to work here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We want to block </a:t>
            </a:r>
            <a:r>
              <a:rPr lang="en-US" dirty="0" smtClean="0">
                <a:solidFill>
                  <a:schemeClr val="tx1"/>
                </a:solidFill>
              </a:rPr>
              <a:t>until another thread is “done using what we need” not “completely done executing”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/>
              <a:t>Even correct concurrent applications are usually highly              </a:t>
            </a:r>
            <a:r>
              <a:rPr lang="en-US" dirty="0" smtClean="0"/>
              <a:t>non-deterministic</a:t>
            </a:r>
          </a:p>
          <a:p>
            <a:pPr lvl="1"/>
            <a:r>
              <a:rPr lang="en-US" dirty="0" smtClean="0"/>
              <a:t>H</a:t>
            </a:r>
            <a:r>
              <a:rPr lang="en-US" dirty="0" smtClean="0"/>
              <a:t>ow </a:t>
            </a:r>
            <a:r>
              <a:rPr lang="en-US" dirty="0" smtClean="0"/>
              <a:t>threads are scheduled affects what operations from other threads they see when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Non-repeatability </a:t>
            </a:r>
            <a:r>
              <a:rPr lang="en-US" dirty="0" smtClean="0">
                <a:solidFill>
                  <a:schemeClr val="tx1"/>
                </a:solidFill>
              </a:rPr>
              <a:t>complicates testing and debugging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threads?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772400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Use of threads not always to increase performance (though they can be)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Also used for:</a:t>
            </a:r>
            <a:endParaRPr lang="en-US" sz="1000" dirty="0" smtClean="0"/>
          </a:p>
          <a:p>
            <a:r>
              <a:rPr lang="en-US" i="1" dirty="0" smtClean="0"/>
              <a:t>Code structure for responsiveness</a:t>
            </a:r>
            <a:endParaRPr lang="en-US" dirty="0" smtClean="0"/>
          </a:p>
          <a:p>
            <a:pPr lvl="1"/>
            <a:r>
              <a:rPr lang="en-US" dirty="0" smtClean="0"/>
              <a:t>Example: Respond to GUI events in one thread while another thread is performing an expensive computation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i="1" dirty="0" smtClean="0"/>
              <a:t>Failure isolation</a:t>
            </a:r>
          </a:p>
          <a:p>
            <a:pPr lvl="1"/>
            <a:r>
              <a:rPr lang="en-US" dirty="0" smtClean="0"/>
              <a:t>Convenient structure if want to </a:t>
            </a:r>
            <a:r>
              <a:rPr lang="en-US" i="1" dirty="0" smtClean="0"/>
              <a:t>interleave</a:t>
            </a:r>
            <a:r>
              <a:rPr lang="en-US" dirty="0" smtClean="0"/>
              <a:t> multiple tasks and don’t want an exception in one to stop the other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772400" cy="76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Simple code for a bank account</a:t>
            </a:r>
          </a:p>
          <a:p>
            <a:r>
              <a:rPr lang="en-US" dirty="0" smtClean="0"/>
              <a:t>Correct in a single-threaded world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2286000"/>
            <a:ext cx="7010400" cy="3810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class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BankAccount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private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balance</a:t>
            </a:r>
            <a:r>
              <a:rPr lang="en-US" sz="2000" kern="0" dirty="0" smtClean="0">
                <a:latin typeface="Courier New" pitchFamily="49" charset="0"/>
              </a:rPr>
              <a:t> = 0;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noProof="0" dirty="0" err="1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getBalance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     {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return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balance; 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void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{ balance = x; } 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void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WithdrawTooLargeException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}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…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// other operations like deposit, etc.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Suppose we have 2 threads, T1 &amp; T2:</a:t>
            </a:r>
          </a:p>
          <a:p>
            <a:pPr lvl="1"/>
            <a:r>
              <a:rPr lang="en-US" dirty="0" smtClean="0"/>
              <a:t>Thread </a:t>
            </a:r>
            <a:r>
              <a:rPr lang="en-US" b="1" dirty="0" smtClean="0"/>
              <a:t>T1</a:t>
            </a:r>
            <a:r>
              <a:rPr lang="en-US" dirty="0" smtClean="0"/>
              <a:t> calls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x.withdraw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(100)</a:t>
            </a:r>
          </a:p>
          <a:p>
            <a:pPr lvl="1"/>
            <a:r>
              <a:rPr lang="en-US" dirty="0" smtClean="0"/>
              <a:t>Thread </a:t>
            </a:r>
            <a:r>
              <a:rPr lang="en-US" b="1" dirty="0" smtClean="0"/>
              <a:t>T2</a:t>
            </a:r>
            <a:r>
              <a:rPr lang="en-US" dirty="0" smtClean="0"/>
              <a:t> calls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y.withdraw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If second call starts before first finishes, we say the calls </a:t>
            </a:r>
            <a:r>
              <a:rPr lang="en-US" b="1" i="1" dirty="0" smtClean="0"/>
              <a:t>interleave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Could happen even with one processor since a thread can be </a:t>
            </a:r>
            <a:r>
              <a:rPr lang="en-US" b="1" i="1" dirty="0" smtClean="0">
                <a:solidFill>
                  <a:schemeClr val="tx1"/>
                </a:solidFill>
              </a:rPr>
              <a:t>pre-empted</a:t>
            </a:r>
            <a:r>
              <a:rPr lang="en-US" dirty="0" smtClean="0">
                <a:solidFill>
                  <a:schemeClr val="tx1"/>
                </a:solidFill>
              </a:rPr>
              <a:t> at any point for time-slicing</a:t>
            </a:r>
          </a:p>
          <a:p>
            <a:pPr lvl="2"/>
            <a:r>
              <a:rPr lang="en-US" dirty="0" smtClean="0"/>
              <a:t>T1 runs for 50 ms, pauses somewhere, T2 picks up for 50ms</a:t>
            </a:r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/>
              <a:t>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refer to different accounts, no problem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“You cook in your kitchen while I cook in mine”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But if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 alias, weird things can occur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bad interleaving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1143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Imagine two interleaved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withdraw(100)</a:t>
            </a:r>
            <a:r>
              <a:rPr lang="en-US" dirty="0" smtClean="0"/>
              <a:t> calls on the same account</a:t>
            </a:r>
          </a:p>
          <a:p>
            <a:pPr lvl="1"/>
            <a:r>
              <a:rPr lang="en-US" dirty="0" smtClean="0"/>
              <a:t>Assume initial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balance</a:t>
            </a:r>
            <a:r>
              <a:rPr lang="en-US" dirty="0" smtClean="0"/>
              <a:t> 150</a:t>
            </a:r>
          </a:p>
          <a:p>
            <a:pPr lvl="1"/>
            <a:r>
              <a:rPr lang="en-US" dirty="0" smtClean="0"/>
              <a:t>From the code we saw before, this </a:t>
            </a:r>
            <a:r>
              <a:rPr lang="en-US" b="1" i="1" dirty="0" smtClean="0"/>
              <a:t>should</a:t>
            </a:r>
            <a:r>
              <a:rPr lang="en-US" dirty="0" smtClean="0"/>
              <a:t> cause a </a:t>
            </a:r>
            <a:r>
              <a:rPr lang="en-US" sz="2400" kern="0" dirty="0" err="1" smtClean="0">
                <a:latin typeface="Courier New" pitchFamily="49" charset="0"/>
              </a:rPr>
              <a:t>WithdrawTooLarge</a:t>
            </a:r>
            <a:r>
              <a:rPr lang="en-US" sz="2400" kern="0" dirty="0" smtClean="0">
                <a:latin typeface="Courier New" pitchFamily="49" charset="0"/>
              </a:rPr>
              <a:t> </a:t>
            </a:r>
            <a:r>
              <a:rPr lang="en-US" sz="2400" kern="0" dirty="0" smtClean="0"/>
              <a:t>exception</a:t>
            </a:r>
            <a:endParaRPr lang="en-US" dirty="0" smtClean="0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2743200"/>
            <a:ext cx="3810000" cy="2590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kern="0" dirty="0" smtClean="0">
                <a:latin typeface="Courier New" pitchFamily="49" charset="0"/>
              </a:rPr>
              <a:t> …;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</p:txBody>
      </p:sp>
      <p:sp>
        <p:nvSpPr>
          <p:cNvPr id="8" name="Rectangle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05400" y="2743200"/>
            <a:ext cx="3733800" cy="1981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b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(amount &gt; b)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kern="0" dirty="0" smtClean="0">
                <a:latin typeface="Courier New" pitchFamily="49" charset="0"/>
              </a:rPr>
              <a:t> …;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(b – amount);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212" y="23622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Thread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4600" y="234309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Thread 2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>
            <a:off x="-572294" y="4229100"/>
            <a:ext cx="28194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 rot="16200000">
            <a:off x="208134" y="3982868"/>
            <a:ext cx="745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Time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10200" y="4876800"/>
            <a:ext cx="3184625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Instead of an exception, we have a “Lost withdraw”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" y="57150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But if we had ‘if(amount&gt;</a:t>
            </a:r>
            <a:r>
              <a:rPr lang="en-US" sz="2000" dirty="0" err="1" smtClean="0"/>
              <a:t>getBalance</a:t>
            </a:r>
            <a:r>
              <a:rPr lang="en-US" sz="2000" dirty="0" smtClean="0"/>
              <a:t>())’ instead, </a:t>
            </a:r>
            <a:r>
              <a:rPr lang="en-US" sz="2000" dirty="0" smtClean="0"/>
              <a:t>this wouldn’t have happened… right?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4" grpId="0"/>
      <p:bldP spid="15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“fix”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772400" cy="76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It is tempting and almost always </a:t>
            </a:r>
            <a:r>
              <a:rPr lang="en-US" dirty="0" smtClean="0">
                <a:solidFill>
                  <a:schemeClr val="accent2"/>
                </a:solidFill>
              </a:rPr>
              <a:t>wrong</a:t>
            </a:r>
            <a:r>
              <a:rPr lang="en-US" dirty="0" smtClean="0"/>
              <a:t> to fix a bad interleaving by rearranging or repeating operations, such as: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2133600"/>
            <a:ext cx="6629400" cy="1981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void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withdraw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amount</a:t>
            </a:r>
            <a:r>
              <a:rPr lang="en-US" sz="2000" kern="0" dirty="0" smtClean="0">
                <a:latin typeface="Courier New" pitchFamily="49" charset="0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  if</a:t>
            </a:r>
            <a:r>
              <a:rPr lang="en-US" sz="2000" kern="0" dirty="0" smtClean="0">
                <a:latin typeface="Courier New" pitchFamily="49" charset="0"/>
              </a:rPr>
              <a:t>(amount &gt; 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())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throw new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WithdrawTooLargeException</a:t>
            </a:r>
            <a:r>
              <a:rPr lang="en-US" sz="2000" kern="0" dirty="0" smtClean="0">
                <a:latin typeface="Courier New" pitchFamily="49" charset="0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rgbClr val="7030A0"/>
                </a:solidFill>
                <a:latin typeface="Courier New" pitchFamily="49" charset="0"/>
              </a:rPr>
              <a:t>// maybe balance changed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setBalance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getBalance</a:t>
            </a:r>
            <a:r>
              <a:rPr lang="en-US" sz="2000" kern="0" dirty="0" smtClean="0">
                <a:latin typeface="Courier New" pitchFamily="49" charset="0"/>
              </a:rPr>
              <a:t>() – amount);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62000" y="4343400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fixes nothing!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baseline="0" dirty="0" smtClean="0">
                <a:latin typeface="+mn-lt"/>
              </a:rPr>
              <a:t>Narrows </a:t>
            </a:r>
            <a:r>
              <a:rPr lang="en-US" sz="2000" b="0" kern="0" dirty="0" smtClean="0">
                <a:latin typeface="+mn-lt"/>
              </a:rPr>
              <a:t>the problem by one statement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(Not even that since the compiler could turn it back into the old version because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 didn’t indicate need to synchronize)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baseline="0" dirty="0" smtClean="0">
                <a:latin typeface="+mn-lt"/>
              </a:rPr>
              <a:t>And now a negative balance is possible – why?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38058</TotalTime>
  <Words>2212</Words>
  <Application>Microsoft Office PowerPoint</Application>
  <PresentationFormat>On-screen Show (4:3)</PresentationFormat>
  <Paragraphs>427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Origin</vt:lpstr>
      <vt:lpstr>CSE332: Data Abstractions  Lecture 22: Shared-Memory Concurrency and Mutual Exclusion</vt:lpstr>
      <vt:lpstr>Toward sharing resources (memory)</vt:lpstr>
      <vt:lpstr>What could go wrong?</vt:lpstr>
      <vt:lpstr>Concurrent Programming</vt:lpstr>
      <vt:lpstr>Why threads?</vt:lpstr>
      <vt:lpstr>Canonical example</vt:lpstr>
      <vt:lpstr>Interleaving</vt:lpstr>
      <vt:lpstr>A bad interleaving</vt:lpstr>
      <vt:lpstr>Incorrect “fix”</vt:lpstr>
      <vt:lpstr>Mutual exclusion</vt:lpstr>
      <vt:lpstr>Wrong!</vt:lpstr>
      <vt:lpstr>Still just moved the problem!</vt:lpstr>
      <vt:lpstr>What we need</vt:lpstr>
      <vt:lpstr>Why that works</vt:lpstr>
      <vt:lpstr>Almost-correct pseudocode </vt:lpstr>
      <vt:lpstr>Some potential Lock mistakes</vt:lpstr>
      <vt:lpstr>Other operations</vt:lpstr>
      <vt:lpstr>One (not very good) possibility</vt:lpstr>
      <vt:lpstr>Re-entrant lock</vt:lpstr>
      <vt:lpstr>Java’s Re-entrant Lock</vt:lpstr>
      <vt:lpstr>Synchronized: A Java convenience</vt:lpstr>
      <vt:lpstr>Example of Java’s synchronized</vt:lpstr>
      <vt:lpstr>Improving the Java</vt:lpstr>
      <vt:lpstr>Java version #2</vt:lpstr>
      <vt:lpstr>Syntactic sugar</vt:lpstr>
      <vt:lpstr>Java version #3 (final version)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x</cp:lastModifiedBy>
  <cp:revision>1809</cp:revision>
  <dcterms:created xsi:type="dcterms:W3CDTF">2009-03-13T20:43:19Z</dcterms:created>
  <dcterms:modified xsi:type="dcterms:W3CDTF">2010-08-06T17:22:34Z</dcterms:modified>
</cp:coreProperties>
</file>