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6" r:id="rId2"/>
    <p:sldId id="323" r:id="rId3"/>
    <p:sldId id="324" r:id="rId4"/>
    <p:sldId id="325" r:id="rId5"/>
    <p:sldId id="326" r:id="rId6"/>
    <p:sldId id="328" r:id="rId7"/>
    <p:sldId id="362" r:id="rId8"/>
    <p:sldId id="329" r:id="rId9"/>
    <p:sldId id="361" r:id="rId10"/>
    <p:sldId id="330" r:id="rId11"/>
    <p:sldId id="331" r:id="rId12"/>
    <p:sldId id="333" r:id="rId13"/>
    <p:sldId id="332" r:id="rId14"/>
    <p:sldId id="334" r:id="rId15"/>
    <p:sldId id="335" r:id="rId16"/>
    <p:sldId id="336" r:id="rId17"/>
    <p:sldId id="337" r:id="rId18"/>
    <p:sldId id="345" r:id="rId19"/>
    <p:sldId id="346" r:id="rId20"/>
    <p:sldId id="347" r:id="rId21"/>
    <p:sldId id="354" r:id="rId22"/>
    <p:sldId id="349" r:id="rId23"/>
    <p:sldId id="350" r:id="rId24"/>
    <p:sldId id="351" r:id="rId25"/>
    <p:sldId id="352" r:id="rId26"/>
    <p:sldId id="353" r:id="rId27"/>
    <p:sldId id="355" r:id="rId28"/>
    <p:sldId id="356" r:id="rId29"/>
    <p:sldId id="357" r:id="rId30"/>
    <p:sldId id="358" r:id="rId31"/>
    <p:sldId id="363" r:id="rId32"/>
    <p:sldId id="364" r:id="rId33"/>
    <p:sldId id="359" r:id="rId34"/>
    <p:sldId id="360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FF99"/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6" autoAdjust="0"/>
    <p:restoredTop sz="86408" autoAdjust="0"/>
  </p:normalViewPr>
  <p:slideViewPr>
    <p:cSldViewPr>
      <p:cViewPr varScale="1">
        <p:scale>
          <a:sx n="70" d="100"/>
          <a:sy n="70" d="100"/>
        </p:scale>
        <p:origin x="-6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5240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23: Programming with Locks and Critical Sections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>
            <a:stCxn id="8" idx="1"/>
          </p:cNvCxnSpPr>
          <p:nvPr/>
        </p:nvCxnSpPr>
        <p:spPr bwMode="auto">
          <a:xfrm rot="10800000" flipV="1">
            <a:off x="3733800" y="39620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733800" y="34290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 flipV="1">
            <a:off x="3429001" y="42668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886200" y="32766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7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886201" y="3352800"/>
            <a:ext cx="2133601" cy="5334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3810001" y="39624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2971800" y="3657202"/>
            <a:ext cx="2057400" cy="3051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In short,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needs synchronization to disallow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The key is to make a </a:t>
            </a:r>
            <a:r>
              <a:rPr lang="en-US" i="1" dirty="0" smtClean="0"/>
              <a:t>larger critical section</a:t>
            </a:r>
            <a:endParaRPr lang="en-US" dirty="0" smtClean="0"/>
          </a:p>
          <a:p>
            <a:pPr lvl="1"/>
            <a:r>
              <a:rPr lang="en-US" dirty="0" smtClean="0"/>
              <a:t>Re-entrant locks allow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819400"/>
            <a:ext cx="39624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2819400"/>
            <a:ext cx="4495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 (s)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s.pop();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s.push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wrong “fix”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so far: problems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doing writes that lead to an incorrect intermediate state</a:t>
            </a:r>
          </a:p>
          <a:p>
            <a:endParaRPr lang="en-US" dirty="0" smtClean="0"/>
          </a:p>
          <a:p>
            <a:r>
              <a:rPr lang="en-US" dirty="0" smtClean="0"/>
              <a:t>Tempting but wrong: If an 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(or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) does not write anything, then maybe we can skip the synchronization?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work due to </a:t>
            </a:r>
            <a:r>
              <a:rPr lang="en-US" i="1" dirty="0" smtClean="0"/>
              <a:t>data races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again (no resizing or checking)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3716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kern="0" dirty="0" smtClean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wrong?!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array[++index]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array[index--];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wrong!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i="1" dirty="0" smtClean="0"/>
              <a:t>looks like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can “get away with this” since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adjust the state “in one tiny step”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But this code is still </a:t>
            </a:r>
            <a:r>
              <a:rPr lang="en-US" i="1" dirty="0" smtClean="0"/>
              <a:t>wrong</a:t>
            </a:r>
            <a:r>
              <a:rPr lang="en-US" dirty="0" smtClean="0"/>
              <a:t> and depends on language-implementation details you cannot assume</a:t>
            </a:r>
          </a:p>
          <a:p>
            <a:pPr lvl="1"/>
            <a:r>
              <a:rPr lang="en-US" dirty="0" smtClean="0"/>
              <a:t>Even “tiny steps” may require multiple steps in the implementation: </a:t>
            </a:r>
            <a:r>
              <a:rPr lang="en-US" b="1" dirty="0" smtClean="0">
                <a:latin typeface="Courier New" pitchFamily="49" charset="0"/>
              </a:rPr>
              <a:t>array[++index] =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probably takes at least two steps</a:t>
            </a:r>
            <a:endParaRPr lang="en-US" dirty="0" smtClean="0"/>
          </a:p>
          <a:p>
            <a:pPr lvl="1"/>
            <a:r>
              <a:rPr lang="en-US" dirty="0" smtClean="0"/>
              <a:t>Code has a </a:t>
            </a:r>
            <a:r>
              <a:rPr lang="en-US" dirty="0" smtClean="0">
                <a:solidFill>
                  <a:schemeClr val="accent2"/>
                </a:solidFill>
              </a:rPr>
              <a:t>data race</a:t>
            </a:r>
            <a:r>
              <a:rPr lang="en-US" dirty="0" smtClean="0"/>
              <a:t>, allowing very strange behavior </a:t>
            </a:r>
          </a:p>
          <a:p>
            <a:pPr lvl="2"/>
            <a:r>
              <a:rPr lang="en-US" dirty="0" smtClean="0"/>
              <a:t>Important discussion in future lecture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Moral: Don’t introduce a data race, even if every interleaving you can think of is correct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Avoiding race conditions on shared resources is difficult</a:t>
            </a:r>
          </a:p>
          <a:p>
            <a:pPr lvl="1"/>
            <a:r>
              <a:rPr lang="en-US" dirty="0" smtClean="0"/>
              <a:t>Decades of bugs has led to some </a:t>
            </a:r>
            <a:r>
              <a:rPr lang="en-US" i="1" dirty="0" smtClean="0"/>
              <a:t>conventional wisdom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general techniques that are known to work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Rest of lecture distills key ideas and trade-offs</a:t>
            </a:r>
          </a:p>
          <a:p>
            <a:pPr lvl="1"/>
            <a:r>
              <a:rPr lang="en-US" dirty="0" smtClean="0"/>
              <a:t>Parts paraphrased from “Java Concurrency in Practice”</a:t>
            </a:r>
          </a:p>
          <a:p>
            <a:pPr lvl="2"/>
            <a:r>
              <a:rPr lang="en-US" dirty="0" smtClean="0"/>
              <a:t>Chapter 2 (rest of book more advanced)</a:t>
            </a:r>
          </a:p>
          <a:p>
            <a:pPr lvl="1"/>
            <a:r>
              <a:rPr lang="en-US" dirty="0" smtClean="0"/>
              <a:t>But none of this is specific to Java or a particular book!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2"/>
                </a:solidFill>
              </a:rPr>
              <a:t>memory location</a:t>
            </a:r>
            <a:r>
              <a:rPr lang="en-US" dirty="0" smtClean="0"/>
              <a:t> (e.g., object field) in your program, you must obey at least one of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Thread-local:</a:t>
            </a:r>
            <a:r>
              <a:rPr lang="en-US" dirty="0" smtClean="0"/>
              <a:t> Don’t use the location in &gt; 1 thread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Immutable:</a:t>
            </a:r>
            <a:r>
              <a:rPr lang="en-US" dirty="0" smtClean="0"/>
              <a:t> Don’t write to the memory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Synchronized:</a:t>
            </a:r>
            <a:r>
              <a:rPr lang="en-US" dirty="0" smtClean="0"/>
              <a:t> Use synchronization to control access to the 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066800" y="38641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5720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memory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895600" y="40386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4958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thread-local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334000" y="45720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immutable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cxnSp>
        <p:nvCxnSpPr>
          <p:cNvPr id="13" name="Straight Connector 12"/>
          <p:cNvCxnSpPr>
            <a:endCxn id="14" idx="1"/>
          </p:cNvCxnSpPr>
          <p:nvPr/>
        </p:nvCxnSpPr>
        <p:spPr bwMode="auto">
          <a:xfrm flipV="1">
            <a:off x="6172200" y="38591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4200" y="35052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need </a:t>
            </a:r>
          </a:p>
          <a:p>
            <a:r>
              <a:rPr lang="en-US" sz="2000" b="0" dirty="0" smtClean="0">
                <a:latin typeface="+mn-lt"/>
              </a:rPr>
              <a:t>synchronization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Concurrency: 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The semantics of locks</a:t>
            </a:r>
          </a:p>
          <a:p>
            <a:pPr lvl="1"/>
            <a:r>
              <a:rPr lang="en-US" dirty="0" smtClean="0"/>
              <a:t>Locks in Java</a:t>
            </a:r>
          </a:p>
          <a:p>
            <a:pPr lvl="1"/>
            <a:r>
              <a:rPr lang="en-US" dirty="0" smtClean="0"/>
              <a:t>Using locks for mutual exclusion: bank-account example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More bad </a:t>
            </a:r>
            <a:r>
              <a:rPr lang="en-US" dirty="0" err="1" smtClean="0"/>
              <a:t>interleavings</a:t>
            </a:r>
            <a:r>
              <a:rPr lang="en-US" dirty="0" smtClean="0"/>
              <a:t> (learn to spot these!)</a:t>
            </a:r>
          </a:p>
          <a:p>
            <a:pPr lvl="1"/>
            <a:r>
              <a:rPr lang="en-US" dirty="0" smtClean="0"/>
              <a:t>Guidelines/idioms for shared-memory and using locks correctly</a:t>
            </a:r>
          </a:p>
          <a:p>
            <a:pPr lvl="1"/>
            <a:r>
              <a:rPr lang="en-US" dirty="0" smtClean="0"/>
              <a:t>Coarse-grained vs. fine-grained</a:t>
            </a:r>
          </a:p>
          <a:p>
            <a:pPr>
              <a:buNone/>
            </a:pPr>
            <a:r>
              <a:rPr lang="en-US" dirty="0" smtClean="0"/>
              <a:t>Upcoming lectures: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Data races and memory-consistency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Whenever possible, don’t share resources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Easier to have each thread have its own </a:t>
            </a:r>
            <a:r>
              <a:rPr lang="en-US" dirty="0" smtClean="0">
                <a:solidFill>
                  <a:schemeClr val="accent2"/>
                </a:solidFill>
              </a:rPr>
              <a:t>thread-local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copy</a:t>
            </a:r>
            <a:r>
              <a:rPr lang="en-US" dirty="0" smtClean="0"/>
              <a:t> of a resource than to have one with shared updates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This is correct only if threads don’t need to communicate through the resource</a:t>
            </a:r>
          </a:p>
          <a:p>
            <a:pPr marL="1257300" lvl="2" indent="-457200"/>
            <a:r>
              <a:rPr lang="en-US" dirty="0" smtClean="0"/>
              <a:t>That is, multiple copies are a correct approach</a:t>
            </a:r>
          </a:p>
          <a:p>
            <a:pPr marL="1257300" lvl="2" indent="-457200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/>
              <a:t> objects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Note: Since each call-stack is thread-local, never need to synchronize on local variables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i="1" dirty="0" smtClean="0"/>
              <a:t>In typical concurrent programs, the vast majority of objects should be thread-local: shared-memory should be rare – minimize it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Whenever possible, don’t update objects</a:t>
            </a:r>
          </a:p>
          <a:p>
            <a:pPr lvl="1"/>
            <a:r>
              <a:rPr lang="en-US" dirty="0" smtClean="0"/>
              <a:t>Make new objects instead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of the key tenets of </a:t>
            </a:r>
            <a:r>
              <a:rPr lang="en-US" i="1" dirty="0" smtClean="0"/>
              <a:t>functional programming</a:t>
            </a:r>
            <a:r>
              <a:rPr lang="en-US" dirty="0" smtClean="0"/>
              <a:t> (see CSE341)</a:t>
            </a:r>
          </a:p>
          <a:p>
            <a:pPr lvl="1"/>
            <a:r>
              <a:rPr lang="en-US" dirty="0" smtClean="0"/>
              <a:t>Generally helpful to avoid </a:t>
            </a:r>
            <a:r>
              <a:rPr lang="en-US" i="1" dirty="0" smtClean="0"/>
              <a:t>side-effects</a:t>
            </a:r>
          </a:p>
          <a:p>
            <a:pPr lvl="1"/>
            <a:r>
              <a:rPr lang="en-US" dirty="0" smtClean="0"/>
              <a:t>Much more helpful in a concurrent setting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location is only read, never written, then no synchronization is necessary!</a:t>
            </a:r>
          </a:p>
          <a:p>
            <a:pPr lvl="1"/>
            <a:r>
              <a:rPr lang="en-US" dirty="0" smtClean="0"/>
              <a:t>Simultaneous reads are </a:t>
            </a:r>
            <a:r>
              <a:rPr lang="en-US" i="1" dirty="0" smtClean="0"/>
              <a:t>not</a:t>
            </a:r>
            <a:r>
              <a:rPr lang="en-US" dirty="0" smtClean="0"/>
              <a:t> races and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i="1" dirty="0" smtClean="0"/>
              <a:t>In practice, programmers usually over-use mutation – minimize it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minimizing the amount of memory that is (1) thread-shared and (2) mutable, we need guidelines for how to use locks to keep other data 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#0: No data races</a:t>
            </a:r>
          </a:p>
          <a:p>
            <a:r>
              <a:rPr lang="en-US" dirty="0" smtClean="0"/>
              <a:t>Never allow two threads to read/write or write/write the same location at the same time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Necessary</a:t>
            </a:r>
            <a:r>
              <a:rPr lang="en-US" dirty="0" smtClean="0"/>
              <a:t>: In Java or C, a program with a data race is almost always  wrong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Not sufficient</a:t>
            </a:r>
            <a:r>
              <a:rPr lang="en-US" dirty="0" smtClean="0"/>
              <a:t>: 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example had no data races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Guideline #1: For each location needing synchronization, have a lock that is always held when reading or writing the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say the lock </a:t>
            </a:r>
            <a:r>
              <a:rPr lang="en-US" dirty="0" smtClean="0">
                <a:solidFill>
                  <a:schemeClr val="accent2"/>
                </a:solidFill>
              </a:rPr>
              <a:t>guards</a:t>
            </a:r>
            <a:r>
              <a:rPr lang="en-US" dirty="0" smtClean="0"/>
              <a:t> the location</a:t>
            </a:r>
          </a:p>
          <a:p>
            <a:endParaRPr lang="en-US" dirty="0" smtClean="0"/>
          </a:p>
          <a:p>
            <a:r>
              <a:rPr lang="en-US" dirty="0" smtClean="0"/>
              <a:t>The same lock can (and often should) guard multiple locations  </a:t>
            </a:r>
          </a:p>
          <a:p>
            <a:endParaRPr lang="en-US" dirty="0" smtClean="0"/>
          </a:p>
          <a:p>
            <a:r>
              <a:rPr lang="en-US" dirty="0" smtClean="0"/>
              <a:t>Clearly document the guard for each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Java, often the guard is the object containing the location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inside the object’s methods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The mapping from locations to guarding locks is </a:t>
            </a:r>
            <a:r>
              <a:rPr lang="en-US" i="1" dirty="0" smtClean="0"/>
              <a:t>conceptual</a:t>
            </a:r>
          </a:p>
          <a:p>
            <a:r>
              <a:rPr lang="en-US" dirty="0" smtClean="0"/>
              <a:t>It partitions the shared-&amp;-mutable locations into “which lock”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905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384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06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5908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0" y="2438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514600" y="32004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038600" y="31242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4876800" y="31242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096000" y="31242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4" name="Straight Connector 43"/>
          <p:cNvCxnSpPr>
            <a:stCxn id="7" idx="4"/>
          </p:cNvCxnSpPr>
          <p:nvPr/>
        </p:nvCxnSpPr>
        <p:spPr bwMode="auto">
          <a:xfrm rot="16200000" flipH="1">
            <a:off x="2227289" y="26876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2609849" y="30289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2" idx="4"/>
          </p:cNvCxnSpPr>
          <p:nvPr/>
        </p:nvCxnSpPr>
        <p:spPr bwMode="auto">
          <a:xfrm rot="5400000">
            <a:off x="2705100" y="28194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" idx="3"/>
          </p:cNvCxnSpPr>
          <p:nvPr/>
        </p:nvCxnSpPr>
        <p:spPr bwMode="auto">
          <a:xfrm rot="5400000">
            <a:off x="2996430" y="27120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1" idx="4"/>
          </p:cNvCxnSpPr>
          <p:nvPr/>
        </p:nvCxnSpPr>
        <p:spPr bwMode="auto">
          <a:xfrm rot="5400000">
            <a:off x="4149632" y="29369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0" idx="4"/>
          </p:cNvCxnSpPr>
          <p:nvPr/>
        </p:nvCxnSpPr>
        <p:spPr bwMode="auto">
          <a:xfrm rot="16200000" flipH="1">
            <a:off x="4925103" y="28853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3" idx="3"/>
          </p:cNvCxnSpPr>
          <p:nvPr/>
        </p:nvCxnSpPr>
        <p:spPr bwMode="auto">
          <a:xfrm rot="5400000">
            <a:off x="5244330" y="27501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4" idx="4"/>
          </p:cNvCxnSpPr>
          <p:nvPr/>
        </p:nvCxnSpPr>
        <p:spPr bwMode="auto">
          <a:xfrm rot="16200000" flipH="1">
            <a:off x="6125253" y="29044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Consisten</a:t>
            </a:r>
            <a:r>
              <a:rPr lang="en-US" sz="2000" b="0" kern="0" noProof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 locking 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i="1" kern="0" dirty="0" smtClean="0">
                <a:latin typeface="+mn-lt"/>
              </a:rPr>
              <a:t>Not sufficient</a:t>
            </a:r>
            <a:r>
              <a:rPr lang="en-US" sz="2000" b="0" kern="0" dirty="0" smtClean="0">
                <a:latin typeface="+mn-lt"/>
              </a:rPr>
              <a:t>: It prevents all data races, but still allows higher-level races (exposed intermediate states)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Our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kern="0" dirty="0" smtClean="0">
                <a:latin typeface="+mn-lt"/>
              </a:rPr>
              <a:t> example used consistent locking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Not necessary</a:t>
            </a:r>
            <a:r>
              <a:rPr lang="en-US" sz="2000" b="0" kern="0" dirty="0" smtClean="0">
                <a:latin typeface="+mn-lt"/>
              </a:rPr>
              <a:t>: Can change the locking protocol dynamically…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Consistent locking is an excellent guideline</a:t>
            </a:r>
          </a:p>
          <a:p>
            <a:pPr lvl="1"/>
            <a:r>
              <a:rPr lang="en-US" dirty="0" smtClean="0"/>
              <a:t>A “default assumption” about program design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it isn’t required for correctness: Can have different program phases use different invariants</a:t>
            </a:r>
          </a:p>
          <a:p>
            <a:pPr lvl="1"/>
            <a:r>
              <a:rPr lang="en-US" dirty="0" smtClean="0"/>
              <a:t>Provided all threads coordinate moving to the next phase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 from Project 3, Version 5:</a:t>
            </a:r>
          </a:p>
          <a:p>
            <a:pPr lvl="1"/>
            <a:r>
              <a:rPr lang="en-US" dirty="0" smtClean="0"/>
              <a:t>A shared grid being updated, so use a lock for each entry</a:t>
            </a:r>
          </a:p>
          <a:p>
            <a:pPr lvl="1"/>
            <a:r>
              <a:rPr lang="en-US" dirty="0" smtClean="0"/>
              <a:t>But after the grid is filled out, all threads except 1 terminate</a:t>
            </a:r>
          </a:p>
          <a:p>
            <a:pPr lvl="2"/>
            <a:r>
              <a:rPr lang="en-US" dirty="0" smtClean="0"/>
              <a:t>So synchronization no longer necessary (thread local)</a:t>
            </a:r>
          </a:p>
          <a:p>
            <a:pPr lvl="1"/>
            <a:r>
              <a:rPr lang="en-US" dirty="0" smtClean="0"/>
              <a:t>And later the grid becomes immutable</a:t>
            </a:r>
          </a:p>
          <a:p>
            <a:pPr lvl="2"/>
            <a:r>
              <a:rPr lang="en-US" dirty="0" smtClean="0"/>
              <a:t>Makes synchronization doubly unnecessary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Coarse-grained:  Fewer locks, i.e., more objects per lock</a:t>
            </a:r>
          </a:p>
          <a:p>
            <a:pPr lvl="1"/>
            <a:r>
              <a:rPr lang="en-US" dirty="0" smtClean="0"/>
              <a:t>Example: One lock for entire data structure (e.g., array)</a:t>
            </a:r>
          </a:p>
          <a:p>
            <a:pPr lvl="1"/>
            <a:r>
              <a:rPr lang="en-US" dirty="0" smtClean="0"/>
              <a:t>Example: One lock for all bank accounts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Fine-grained: More locks, i.e., fewer objects per lock</a:t>
            </a:r>
          </a:p>
          <a:p>
            <a:pPr lvl="1"/>
            <a:r>
              <a:rPr lang="en-US" dirty="0" smtClean="0"/>
              <a:t>Example: One lock per data element (e.g., array index)</a:t>
            </a:r>
          </a:p>
          <a:p>
            <a:pPr lvl="1"/>
            <a:r>
              <a:rPr lang="en-US" dirty="0" smtClean="0"/>
              <a:t>Example: One lock per bank account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“Coarse-grained vs. fine-grained” is really a continuum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7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4191000" y="2971800"/>
            <a:ext cx="533400" cy="533400"/>
            <a:chOff x="4717" y="731"/>
            <a:chExt cx="630" cy="672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7" idx="4"/>
            <a:endCxn id="13" idx="2"/>
          </p:cNvCxnSpPr>
          <p:nvPr/>
        </p:nvCxnSpPr>
        <p:spPr bwMode="auto">
          <a:xfrm rot="16200000" flipH="1">
            <a:off x="3355868" y="2244831"/>
            <a:ext cx="358776" cy="15079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3" idx="1"/>
          </p:cNvCxnSpPr>
          <p:nvPr/>
        </p:nvCxnSpPr>
        <p:spPr bwMode="auto">
          <a:xfrm>
            <a:off x="3733800" y="2819400"/>
            <a:ext cx="605010" cy="242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4"/>
            <a:endCxn id="13" idx="0"/>
          </p:cNvCxnSpPr>
          <p:nvPr/>
        </p:nvCxnSpPr>
        <p:spPr bwMode="auto">
          <a:xfrm rot="16200000" flipH="1">
            <a:off x="4360889" y="2916210"/>
            <a:ext cx="194469" cy="8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3"/>
            <a:endCxn id="14" idx="6"/>
          </p:cNvCxnSpPr>
          <p:nvPr/>
        </p:nvCxnSpPr>
        <p:spPr bwMode="auto">
          <a:xfrm rot="5400000">
            <a:off x="5043022" y="2307129"/>
            <a:ext cx="412541" cy="1347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7" idx="6"/>
            <a:endCxn id="8" idx="2"/>
          </p:cNvCxnSpPr>
          <p:nvPr/>
        </p:nvCxnSpPr>
        <p:spPr bwMode="auto">
          <a:xfrm>
            <a:off x="29718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8100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6482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514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4864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4769433" y="2604271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27432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5814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0198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4196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" name="Group 12"/>
          <p:cNvGrpSpPr>
            <a:grpSpLocks/>
          </p:cNvGrpSpPr>
          <p:nvPr/>
        </p:nvGrpSpPr>
        <p:grpSpPr bwMode="auto">
          <a:xfrm>
            <a:off x="2514600" y="4781490"/>
            <a:ext cx="533400" cy="533400"/>
            <a:chOff x="4717" y="731"/>
            <a:chExt cx="630" cy="672"/>
          </a:xfrm>
        </p:grpSpPr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4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9" name="Straight Arrow Connector 48"/>
          <p:cNvCxnSpPr>
            <a:stCxn id="34" idx="6"/>
            <a:endCxn id="35" idx="2"/>
          </p:cNvCxnSpPr>
          <p:nvPr/>
        </p:nvCxnSpPr>
        <p:spPr bwMode="auto">
          <a:xfrm>
            <a:off x="31242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9624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8006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334000" y="5162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56388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5" name="Group 12"/>
          <p:cNvGrpSpPr>
            <a:grpSpLocks/>
          </p:cNvGrpSpPr>
          <p:nvPr/>
        </p:nvGrpSpPr>
        <p:grpSpPr bwMode="auto">
          <a:xfrm>
            <a:off x="3429000" y="4705290"/>
            <a:ext cx="533400" cy="533400"/>
            <a:chOff x="4717" y="731"/>
            <a:chExt cx="630" cy="672"/>
          </a:xfrm>
        </p:grpSpPr>
        <p:sp>
          <p:nvSpPr>
            <p:cNvPr id="5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2" name="Group 12"/>
          <p:cNvGrpSpPr>
            <a:grpSpLocks/>
          </p:cNvGrpSpPr>
          <p:nvPr/>
        </p:nvGrpSpPr>
        <p:grpSpPr bwMode="auto">
          <a:xfrm>
            <a:off x="4267200" y="4781490"/>
            <a:ext cx="533400" cy="533400"/>
            <a:chOff x="4717" y="731"/>
            <a:chExt cx="630" cy="672"/>
          </a:xfrm>
        </p:grpSpPr>
        <p:sp>
          <p:nvSpPr>
            <p:cNvPr id="6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9" name="Group 12"/>
          <p:cNvGrpSpPr>
            <a:grpSpLocks/>
          </p:cNvGrpSpPr>
          <p:nvPr/>
        </p:nvGrpSpPr>
        <p:grpSpPr bwMode="auto">
          <a:xfrm>
            <a:off x="5867400" y="4705290"/>
            <a:ext cx="533400" cy="533400"/>
            <a:chOff x="4717" y="731"/>
            <a:chExt cx="630" cy="672"/>
          </a:xfrm>
        </p:grpSpPr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Coarse-grained advantages</a:t>
            </a:r>
          </a:p>
          <a:p>
            <a:pPr lvl="1"/>
            <a:r>
              <a:rPr lang="en-US" dirty="0" smtClean="0"/>
              <a:t>Simpler to implement</a:t>
            </a:r>
          </a:p>
          <a:p>
            <a:pPr lvl="1"/>
            <a:r>
              <a:rPr lang="en-US" dirty="0" smtClean="0"/>
              <a:t>Faster/easier to implement operations that access multiple locations (because all guarded by the same lock)</a:t>
            </a:r>
          </a:p>
          <a:p>
            <a:pPr lvl="1"/>
            <a:r>
              <a:rPr lang="en-US" dirty="0" smtClean="0"/>
              <a:t>Much easier: operations that modify data-structure shape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 advantages</a:t>
            </a:r>
          </a:p>
          <a:p>
            <a:pPr lvl="1"/>
            <a:r>
              <a:rPr lang="en-US" dirty="0" smtClean="0"/>
              <a:t>More simultaneous access (performance when coarse-grained would lead to unnecessary blocking)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#2: Start with coarse-grained (simpler) and move to fine-grained (performance) only if </a:t>
            </a:r>
            <a:r>
              <a:rPr lang="en-US" i="1" dirty="0" smtClean="0"/>
              <a:t>contention</a:t>
            </a:r>
            <a:r>
              <a:rPr lang="en-US" dirty="0" smtClean="0"/>
              <a:t> on the coarser locks becomes an issue.  Alas, often leads to bugs.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Hashtable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Coarse-grained: One lock for entire </a:t>
            </a:r>
            <a:r>
              <a:rPr lang="en-US" dirty="0" err="1" smtClean="0"/>
              <a:t>hashtable</a:t>
            </a:r>
            <a:endParaRPr lang="en-US" dirty="0" smtClean="0"/>
          </a:p>
          <a:p>
            <a:r>
              <a:rPr lang="en-US" dirty="0" smtClean="0"/>
              <a:t>Fine-grained: One lock for each bucket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Which supports more concurrency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makes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resize</a:t>
            </a:r>
            <a:r>
              <a:rPr lang="en-US" dirty="0" smtClean="0"/>
              <a:t> easier?</a:t>
            </a:r>
          </a:p>
          <a:p>
            <a:pPr lvl="1"/>
            <a:r>
              <a:rPr lang="en-US" dirty="0" smtClean="0"/>
              <a:t>How would you do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a </a:t>
            </a:r>
            <a:r>
              <a:rPr lang="en-US" dirty="0" err="1" smtClean="0"/>
              <a:t>hashtable</a:t>
            </a:r>
            <a:r>
              <a:rPr lang="en-US" dirty="0" smtClean="0"/>
              <a:t> has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dirty="0" smtClean="0"/>
              <a:t> field, maintaining it will destroy the benefits of using separate locks for each bucket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Critical-section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second, orthogonal granularity issue is critical-section size</a:t>
            </a:r>
          </a:p>
          <a:p>
            <a:pPr lvl="1"/>
            <a:r>
              <a:rPr lang="en-US" dirty="0" smtClean="0"/>
              <a:t>How much work to do while holding lock(s)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run for too long:</a:t>
            </a:r>
          </a:p>
          <a:p>
            <a:pPr lvl="1"/>
            <a:r>
              <a:rPr lang="en-US" dirty="0" smtClean="0"/>
              <a:t>Performance loss because other threads are blocked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are too short:</a:t>
            </a:r>
          </a:p>
          <a:p>
            <a:pPr lvl="1"/>
            <a:r>
              <a:rPr lang="en-US" dirty="0" smtClean="0"/>
              <a:t>Bugs because you broke up something where other threads should not be able to see intermediate state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#3: Don’t do expensive computations or I/O in critical sections, but also don’t introduce race conditions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occurs when the computation result depends on scheduling (how threads are interleaved)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Bugs that exist only due to concurrency</a:t>
            </a:r>
          </a:p>
          <a:p>
            <a:pPr lvl="1"/>
            <a:r>
              <a:rPr lang="en-US" dirty="0" smtClean="0"/>
              <a:t>No interleaved scheduling with 1 thread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Typically, problem is some </a:t>
            </a:r>
            <a:r>
              <a:rPr lang="en-US" i="1" dirty="0" smtClean="0"/>
              <a:t>intermediate state</a:t>
            </a:r>
            <a:r>
              <a:rPr lang="en-US" dirty="0" smtClean="0"/>
              <a:t> that “messes up” a concurrent thread that “sees” that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31242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Papa Bear’s critical section was too long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(table locked during expensive call)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124200"/>
            <a:ext cx="228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Mama Bear’s critical section was too short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thread  updated the entry, we will lose an update)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48768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done = false;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(!done)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(k)==v1)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done = true;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228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Baby Bear’s critical section was just right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update</a:t>
            </a:r>
          </a:p>
          <a:p>
            <a:r>
              <a:rPr lang="en-US" sz="2000" b="0" i="1" dirty="0" smtClean="0">
                <a:latin typeface="+mn-lt"/>
              </a:rPr>
              <a:t>occurred, try our</a:t>
            </a:r>
          </a:p>
          <a:p>
            <a:r>
              <a:rPr lang="en-US" sz="2000" b="0" i="1" dirty="0" smtClean="0">
                <a:latin typeface="+mn-lt"/>
              </a:rPr>
              <a:t>update again)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operation is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if no other thread can see it partly executed</a:t>
            </a:r>
          </a:p>
          <a:p>
            <a:pPr lvl="1"/>
            <a:r>
              <a:rPr lang="en-US" dirty="0" smtClean="0"/>
              <a:t>Atomic as in “(appears) indivisible”</a:t>
            </a:r>
          </a:p>
          <a:p>
            <a:pPr lvl="1"/>
            <a:r>
              <a:rPr lang="en-US" dirty="0" smtClean="0"/>
              <a:t>Typically want ADT operations atomic, even to other threads running operations on the same ADT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#4:  Think in terms of what operations need to be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Make critical sections just long enough to preserve atomicity</a:t>
            </a:r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design the locking protocol to implement the critical sections correctly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i="1" dirty="0" smtClean="0"/>
              <a:t>That is: Think about atomicity first and locks second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roll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rare that you should write your own data structure</a:t>
            </a:r>
          </a:p>
          <a:p>
            <a:pPr lvl="1"/>
            <a:r>
              <a:rPr lang="en-US" dirty="0" smtClean="0"/>
              <a:t>Provided in standard libraries</a:t>
            </a:r>
          </a:p>
          <a:p>
            <a:pPr lvl="1"/>
            <a:r>
              <a:rPr lang="en-US" dirty="0" smtClean="0"/>
              <a:t>Point of CSE332 is to understand the key trade-offs and abstractions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Especially true for concurrent data structures</a:t>
            </a:r>
          </a:p>
          <a:p>
            <a:pPr lvl="1"/>
            <a:r>
              <a:rPr lang="en-US" dirty="0" smtClean="0"/>
              <a:t>Far too difficult to provide fine-grained synchronization without data races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 smtClean="0">
                <a:solidFill>
                  <a:schemeClr val="accent2"/>
                </a:solidFill>
              </a:rPr>
              <a:t>thread-safe</a:t>
            </a:r>
            <a:r>
              <a:rPr lang="en-US" dirty="0" smtClean="0"/>
              <a:t> libraries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ConcurrentHashMap</a:t>
            </a:r>
            <a:r>
              <a:rPr lang="en-US" dirty="0" smtClean="0"/>
              <a:t> written by world experts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#5: Use built-in libraries whenever they meet your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0198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StackEmptyException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…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, sequentially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76400"/>
          </a:xfrm>
        </p:spPr>
        <p:txBody>
          <a:bodyPr/>
          <a:lstStyle/>
          <a:p>
            <a:r>
              <a:rPr lang="en-US" dirty="0" smtClean="0"/>
              <a:t>In a sequential world, this code is of questionable </a:t>
            </a:r>
            <a:r>
              <a:rPr lang="en-US" i="1" dirty="0" smtClean="0"/>
              <a:t>style</a:t>
            </a:r>
            <a:r>
              <a:rPr lang="en-US" dirty="0" smtClean="0"/>
              <a:t>, but unquestionably </a:t>
            </a:r>
            <a:r>
              <a:rPr lang="en-US" i="1" dirty="0" smtClean="0"/>
              <a:t>correct</a:t>
            </a:r>
          </a:p>
          <a:p>
            <a:endParaRPr lang="en-US" sz="1200" i="1" dirty="0" smtClean="0"/>
          </a:p>
          <a:p>
            <a:r>
              <a:rPr lang="en-US" dirty="0" smtClean="0"/>
              <a:t>The “algorithm” is the only way to write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helper method if all you had was this interface: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200400"/>
            <a:ext cx="6477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interface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static</a:t>
            </a:r>
            <a:r>
              <a:rPr lang="en-US" sz="2000" kern="0" dirty="0" smtClean="0">
                <a:latin typeface="Courier New" pitchFamily="49" charset="0"/>
              </a:rPr>
              <a:t>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  <a:r>
              <a:rPr lang="en-US" sz="2000" i="1" kern="0" dirty="0" smtClean="0">
                <a:latin typeface="Courier New" pitchFamily="49" charset="0"/>
              </a:rPr>
              <a:t>???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, concurrently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05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has no </a:t>
            </a:r>
            <a:r>
              <a:rPr lang="en-US" i="1" dirty="0" smtClean="0"/>
              <a:t>overall</a:t>
            </a:r>
            <a:r>
              <a:rPr lang="en-US" dirty="0" smtClean="0"/>
              <a:t> effect on the shared data</a:t>
            </a:r>
          </a:p>
          <a:p>
            <a:pPr lvl="1"/>
            <a:r>
              <a:rPr lang="en-US" dirty="0" smtClean="0"/>
              <a:t>It is a “reader” not a “writer”</a:t>
            </a:r>
          </a:p>
          <a:p>
            <a:endParaRPr lang="en-US" sz="1500" i="1" dirty="0" smtClean="0"/>
          </a:p>
          <a:p>
            <a:r>
              <a:rPr lang="en-US" dirty="0" smtClean="0"/>
              <a:t>But the way it’s implemented creates an inconsistent </a:t>
            </a:r>
            <a:r>
              <a:rPr lang="en-US" i="1" dirty="0" smtClean="0"/>
              <a:t>intermediate state</a:t>
            </a:r>
          </a:p>
          <a:p>
            <a:pPr lvl="1"/>
            <a:r>
              <a:rPr lang="en-US" dirty="0" smtClean="0"/>
              <a:t>Even though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are synchronized so  there are no data races on the underlying array/list/whatever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intermediate state should not be exposed</a:t>
            </a:r>
          </a:p>
          <a:p>
            <a:pPr lvl="1"/>
            <a:r>
              <a:rPr lang="en-US" dirty="0" smtClean="0"/>
              <a:t>Leads to several wrong </a:t>
            </a:r>
            <a:r>
              <a:rPr lang="en-US" dirty="0" err="1" smtClean="0"/>
              <a:t>interleavings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3505200" y="3962399"/>
            <a:ext cx="1600200" cy="761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3733800" y="342900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143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42459</TotalTime>
  <Words>2475</Words>
  <Application>Microsoft Office PowerPoint</Application>
  <PresentationFormat>On-screen Show (4:3)</PresentationFormat>
  <Paragraphs>556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dan_design_template</vt:lpstr>
      <vt:lpstr>CSE332: Data Abstractions  Lecture 23: Programming with Locks and Critical Sections</vt:lpstr>
      <vt:lpstr>Concurrency: where are we</vt:lpstr>
      <vt:lpstr>Races</vt:lpstr>
      <vt:lpstr>Example</vt:lpstr>
      <vt:lpstr>peek, sequentially speaking</vt:lpstr>
      <vt:lpstr>peek, concurrently speaking</vt:lpstr>
      <vt:lpstr>peek and isEmpty</vt:lpstr>
      <vt:lpstr>peek and isEmpty</vt:lpstr>
      <vt:lpstr>peek and push</vt:lpstr>
      <vt:lpstr>peek and push</vt:lpstr>
      <vt:lpstr>peek and pop</vt:lpstr>
      <vt:lpstr>peek and peek</vt:lpstr>
      <vt:lpstr>peek and peek</vt:lpstr>
      <vt:lpstr>The fix</vt:lpstr>
      <vt:lpstr>The wrong “fix”</vt:lpstr>
      <vt:lpstr>Example, again (no resizing or checking)</vt:lpstr>
      <vt:lpstr>Why wrong?</vt:lpstr>
      <vt:lpstr>Getting it right</vt:lpstr>
      <vt:lpstr>3 choices</vt:lpstr>
      <vt:lpstr>Thread-local</vt:lpstr>
      <vt:lpstr>Immutable</vt:lpstr>
      <vt:lpstr>The rest</vt:lpstr>
      <vt:lpstr>Consistent Locking</vt:lpstr>
      <vt:lpstr>Consistent Locking continued</vt:lpstr>
      <vt:lpstr>Beyond consistent locking</vt:lpstr>
      <vt:lpstr>Lock granularity</vt:lpstr>
      <vt:lpstr>Trade-offs</vt:lpstr>
      <vt:lpstr>Example: Hashtable</vt:lpstr>
      <vt:lpstr>Critical-section granularity</vt:lpstr>
      <vt:lpstr>Example</vt:lpstr>
      <vt:lpstr>Example</vt:lpstr>
      <vt:lpstr>Example</vt:lpstr>
      <vt:lpstr>Atomicity</vt:lpstr>
      <vt:lpstr>Don’t roll your own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2202</cp:revision>
  <dcterms:created xsi:type="dcterms:W3CDTF">2009-03-13T20:43:19Z</dcterms:created>
  <dcterms:modified xsi:type="dcterms:W3CDTF">2010-07-30T20:31:53Z</dcterms:modified>
</cp:coreProperties>
</file>