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23" r:id="rId3"/>
    <p:sldId id="324" r:id="rId4"/>
    <p:sldId id="325" r:id="rId5"/>
    <p:sldId id="327" r:id="rId6"/>
    <p:sldId id="328" r:id="rId7"/>
    <p:sldId id="329" r:id="rId8"/>
    <p:sldId id="330" r:id="rId9"/>
    <p:sldId id="331" r:id="rId10"/>
    <p:sldId id="341" r:id="rId11"/>
    <p:sldId id="332" r:id="rId12"/>
    <p:sldId id="333" r:id="rId13"/>
    <p:sldId id="342" r:id="rId14"/>
    <p:sldId id="334" r:id="rId15"/>
    <p:sldId id="335" r:id="rId16"/>
    <p:sldId id="336" r:id="rId17"/>
    <p:sldId id="337" r:id="rId18"/>
    <p:sldId id="340" r:id="rId19"/>
    <p:sldId id="339" r:id="rId20"/>
    <p:sldId id="343" r:id="rId21"/>
    <p:sldId id="344" r:id="rId22"/>
    <p:sldId id="345" r:id="rId23"/>
    <p:sldId id="346" r:id="rId24"/>
    <p:sldId id="355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18: Introduction to Multithreading and Fork-Join Parallelism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14061" y="3362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6461" y="3362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140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664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188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71261" y="4048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23661" y="3515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476061" y="3515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33261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85661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1712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236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760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28461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7714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238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762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28661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64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188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712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236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4760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284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7808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332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85661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21" idx="2"/>
            <a:endCxn id="16" idx="0"/>
          </p:cNvCxnSpPr>
          <p:nvPr/>
        </p:nvCxnSpPr>
        <p:spPr bwMode="auto">
          <a:xfrm rot="16200000" flipH="1">
            <a:off x="5666561" y="29438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9" idx="0"/>
            <a:endCxn id="14" idx="1"/>
          </p:cNvCxnSpPr>
          <p:nvPr/>
        </p:nvCxnSpPr>
        <p:spPr bwMode="auto">
          <a:xfrm rot="16200000" flipH="1">
            <a:off x="4999811" y="33058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5" idx="3"/>
            <a:endCxn id="16" idx="1"/>
          </p:cNvCxnSpPr>
          <p:nvPr/>
        </p:nvCxnSpPr>
        <p:spPr bwMode="auto">
          <a:xfrm flipV="1">
            <a:off x="5628461" y="34010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26" idx="0"/>
            <a:endCxn id="10" idx="2"/>
          </p:cNvCxnSpPr>
          <p:nvPr/>
        </p:nvCxnSpPr>
        <p:spPr bwMode="auto">
          <a:xfrm rot="16200000" flipV="1">
            <a:off x="4714061" y="43535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04561" y="40868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47661" y="435358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99181" y="1809690"/>
            <a:ext cx="4216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for all objects and static fields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4411" y="1371600"/>
            <a:ext cx="453681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Threads, each with own</a:t>
            </a:r>
          </a:p>
          <a:p>
            <a:r>
              <a:rPr lang="en-US" sz="2000" b="0" dirty="0" smtClean="0">
                <a:latin typeface="+mn-lt"/>
              </a:rPr>
              <a:t>unshared call stack and current</a:t>
            </a:r>
          </a:p>
          <a:p>
            <a:r>
              <a:rPr lang="en-US" sz="2000" b="0" dirty="0" smtClean="0">
                <a:latin typeface="+mn-lt"/>
              </a:rPr>
              <a:t>statement (pc for “program counter”)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numbers/null</a:t>
            </a:r>
          </a:p>
          <a:p>
            <a:pPr lvl="1"/>
            <a:r>
              <a:rPr lang="en-US" sz="2000" b="0" dirty="0" smtClean="0">
                <a:latin typeface="+mn-lt"/>
              </a:rPr>
              <a:t>    or heap references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0" y="32120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pc=0x…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5400000">
            <a:off x="1027172" y="4211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9" name="Straight Arrow Connector 58"/>
          <p:cNvCxnSpPr>
            <a:stCxn id="51" idx="0"/>
            <a:endCxn id="22" idx="1"/>
          </p:cNvCxnSpPr>
          <p:nvPr/>
        </p:nvCxnSpPr>
        <p:spPr bwMode="auto">
          <a:xfrm rot="16200000" flipH="1">
            <a:off x="3818790" y="905610"/>
            <a:ext cx="276880" cy="5628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endCxn id="10" idx="1"/>
          </p:cNvCxnSpPr>
          <p:nvPr/>
        </p:nvCxnSpPr>
        <p:spPr bwMode="auto">
          <a:xfrm>
            <a:off x="1142999" y="3990320"/>
            <a:ext cx="3571062" cy="172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1477137" y="4648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29537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77137" y="48122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pc=0x…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629537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29537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29537" y="5638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5400000">
            <a:off x="1742309" y="5811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2848737" y="47244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001137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48737" y="48884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pc=0x…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001137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001137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001137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5400000">
            <a:off x="3113909" y="5887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78" name="Straight Arrow Connector 77"/>
          <p:cNvCxnSpPr>
            <a:stCxn id="64" idx="3"/>
            <a:endCxn id="10" idx="1"/>
          </p:cNvCxnSpPr>
          <p:nvPr/>
        </p:nvCxnSpPr>
        <p:spPr bwMode="auto">
          <a:xfrm flipV="1">
            <a:off x="2086737" y="4163080"/>
            <a:ext cx="2627324" cy="1094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3"/>
            <a:endCxn id="26" idx="2"/>
          </p:cNvCxnSpPr>
          <p:nvPr/>
        </p:nvCxnSpPr>
        <p:spPr bwMode="auto">
          <a:xfrm flipV="1">
            <a:off x="3458337" y="4810780"/>
            <a:ext cx="1484324" cy="675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75" idx="3"/>
            <a:endCxn id="8" idx="1"/>
          </p:cNvCxnSpPr>
          <p:nvPr/>
        </p:nvCxnSpPr>
        <p:spPr bwMode="auto">
          <a:xfrm flipV="1">
            <a:off x="3458337" y="3477280"/>
            <a:ext cx="1255724" cy="2313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74" idx="3"/>
            <a:endCxn id="22" idx="1"/>
          </p:cNvCxnSpPr>
          <p:nvPr/>
        </p:nvCxnSpPr>
        <p:spPr bwMode="auto">
          <a:xfrm flipV="1">
            <a:off x="3458337" y="3858280"/>
            <a:ext cx="3313124" cy="1780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Straight Arrow Connector 87"/>
          <p:cNvCxnSpPr>
            <a:stCxn id="17" idx="3"/>
            <a:endCxn id="85" idx="1"/>
          </p:cNvCxnSpPr>
          <p:nvPr/>
        </p:nvCxnSpPr>
        <p:spPr bwMode="auto">
          <a:xfrm flipV="1">
            <a:off x="6238061" y="33909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4" name="Straight Arrow Connector 93"/>
          <p:cNvCxnSpPr>
            <a:stCxn id="85" idx="0"/>
            <a:endCxn id="91" idx="2"/>
          </p:cNvCxnSpPr>
          <p:nvPr/>
        </p:nvCxnSpPr>
        <p:spPr bwMode="auto">
          <a:xfrm rot="5400000" flipH="1" flipV="1">
            <a:off x="6438900" y="31623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91" idx="1"/>
          </p:cNvCxnSpPr>
          <p:nvPr/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6" idx="2"/>
            <a:endCxn id="22" idx="0"/>
          </p:cNvCxnSpPr>
          <p:nvPr/>
        </p:nvCxnSpPr>
        <p:spPr bwMode="auto">
          <a:xfrm rot="16200000" flipH="1">
            <a:off x="6657240" y="35535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will focus on shared memory, but you should know several other models exist and have their own advantages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Message-passing:</a:t>
            </a:r>
            <a:r>
              <a:rPr lang="en-US" dirty="0" smtClean="0"/>
              <a:t> Each thread has its own collection of objects.  Communication is via explicit messages; language has primitives for sending and receiving them.</a:t>
            </a:r>
          </a:p>
          <a:p>
            <a:pPr lvl="1"/>
            <a:r>
              <a:rPr lang="en-US" dirty="0" smtClean="0"/>
              <a:t>Cooks working in separate kitchens, with telephones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Dataflow:</a:t>
            </a:r>
            <a:r>
              <a:rPr lang="en-US" dirty="0" smtClean="0"/>
              <a:t> Programmers write programs in terms of a DAG and a node executes after all of its predecessors in the graph</a:t>
            </a:r>
          </a:p>
          <a:p>
            <a:pPr lvl="1"/>
            <a:r>
              <a:rPr lang="en-US" dirty="0" smtClean="0"/>
              <a:t>Cooks wait to be handed results of previous steps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 parallelism: </a:t>
            </a:r>
            <a:r>
              <a:rPr lang="en-US" dirty="0" smtClean="0"/>
              <a:t>Have primitives for things like “apply function to every element of an array in parallel”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Many languages/libraries provide primitives for creating threads and synchronizing them</a:t>
            </a:r>
          </a:p>
          <a:p>
            <a:endParaRPr lang="en-US" sz="1400" dirty="0" smtClean="0"/>
          </a:p>
          <a:p>
            <a:r>
              <a:rPr lang="en-US" dirty="0" smtClean="0"/>
              <a:t>Will show you how Java does it</a:t>
            </a:r>
          </a:p>
          <a:p>
            <a:pPr lvl="1"/>
            <a:r>
              <a:rPr lang="en-US" dirty="0" smtClean="0"/>
              <a:t>Many primitives will be delayed until we study concurrency</a:t>
            </a:r>
          </a:p>
          <a:p>
            <a:pPr lvl="1"/>
            <a:r>
              <a:rPr lang="en-US" dirty="0" smtClean="0"/>
              <a:t>We will not use Java </a:t>
            </a:r>
            <a:r>
              <a:rPr lang="en-US" smtClean="0"/>
              <a:t>threads much </a:t>
            </a:r>
            <a:r>
              <a:rPr lang="en-US" dirty="0" smtClean="0"/>
              <a:t>in project 3 for reasons lecture will explain, but it’s still worth seeing them first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Steps to creating another thread: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a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 smtClean="0"/>
              <a:t>, overriding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Create an object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Call that object’s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method</a:t>
            </a:r>
          </a:p>
          <a:p>
            <a:pPr lvl="2"/>
            <a:r>
              <a:rPr lang="en-US" dirty="0" smtClean="0"/>
              <a:t>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, which would just be a normal method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Sum elements of an array (presumably large)</a:t>
            </a:r>
          </a:p>
          <a:p>
            <a:r>
              <a:rPr lang="en-US" dirty="0" smtClean="0"/>
              <a:t>Use 4 threads, which each sum 1/4 of the array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Create 4 thread objects, assigning their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run it</a:t>
            </a:r>
          </a:p>
          <a:p>
            <a:pPr lvl="1"/>
            <a:r>
              <a:rPr lang="en-US" dirty="0" smtClean="0"/>
              <a:t>Wait for threads to finish</a:t>
            </a:r>
          </a:p>
          <a:p>
            <a:pPr lvl="1"/>
            <a:r>
              <a:rPr lang="en-US" dirty="0" smtClean="0"/>
              <a:t>Add together their 4 answers for the final result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 at parallelism: wrong!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533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fields to know what to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 communicating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//overriding,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(still wrong)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371600"/>
            <a:ext cx="8534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//fields to know what to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 communicating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…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95400"/>
            <a:ext cx="85344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//fields to know what to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 communicating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…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that provide the threading primitives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one such method, essential for coordination in this kind of computation</a:t>
            </a:r>
          </a:p>
          <a:p>
            <a:pPr lvl="1"/>
            <a:r>
              <a:rPr lang="en-US" dirty="0" smtClean="0"/>
              <a:t>Caller blocks until/unless the receiver is done executing (meaning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Java detail: code has 1 compile error because join may throw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don’t require a lot of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While studying parallelism, we’ll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pPr lvl="1"/>
            <a:r>
              <a:rPr lang="en-US" dirty="0" smtClean="0"/>
              <a:t>With concurrency, we’ll learn other ways to synchronize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forget a lot of what we just did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way to sum an array in parallel!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marL="857250" lvl="1" indent="-457200"/>
            <a:r>
              <a:rPr lang="en-US" dirty="0" smtClean="0"/>
              <a:t>“Forward-portable” as core count grows</a:t>
            </a:r>
          </a:p>
          <a:p>
            <a:pPr marL="857250" lvl="1" indent="-457200"/>
            <a:endParaRPr lang="en-US" sz="600" dirty="0" smtClean="0"/>
          </a:p>
          <a:p>
            <a:pPr marL="457200" indent="-457200">
              <a:buNone/>
            </a:pPr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make the number of threads a parameter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352800"/>
            <a:ext cx="8458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 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 note: shows idea, but has integer-division bug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subLen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</a:t>
            </a:r>
            <a:r>
              <a:rPr kumimoji="0" lang="en-US" sz="2000" i="0" u="none" strike="noStrike" kern="0" cap="none" spc="0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subLen</a:t>
            </a:r>
            <a:r>
              <a:rPr lang="en-US" sz="2000" kern="0" dirty="0" smtClean="0">
                <a:latin typeface="Courier New" pitchFamily="49" charset="0"/>
              </a:rPr>
              <a:t>,(i+1)*</a:t>
            </a:r>
            <a:r>
              <a:rPr lang="en-US" sz="2000" kern="0" dirty="0" err="1" smtClean="0">
                <a:latin typeface="Courier New" pitchFamily="49" charset="0"/>
              </a:rPr>
              <a:t>subLen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in 142, 143, 311, and 332, we have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forget a lot of what we just did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effectively use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r>
              <a:rPr lang="en-US" dirty="0" smtClean="0"/>
              <a:t>Not being used by other programs or threads in your program</a:t>
            </a:r>
          </a:p>
          <a:p>
            <a:pPr marL="1257300" lvl="2" indent="-457200"/>
            <a:r>
              <a:rPr lang="en-US" dirty="0" smtClean="0"/>
              <a:t>Can change even while your threads are running</a:t>
            </a:r>
          </a:p>
          <a:p>
            <a:pPr marL="1257300" lvl="2" indent="-457200"/>
            <a:r>
              <a:rPr lang="en-US" dirty="0" smtClean="0"/>
              <a:t>Maybe caller is also using parallelism already</a:t>
            </a:r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41148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forget a lot of what we just did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different threads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 than others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forget a lot of what we just did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perhaps counter-intuitive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And for constant-factor reasons, abandoning Java’s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threads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threads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doesn’t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r>
              <a:rPr lang="en-US" dirty="0" smtClean="0"/>
              <a:t>Suppose we create 1 thread to process every 100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581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to do – still linear in size of array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2000" b="0" kern="0" baseline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extreme, suppose we create a thread to process every 1 element – then we’re back to where we started even though we said more threads was better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</a:t>
            </a:r>
            <a:r>
              <a:rPr lang="en-US" dirty="0" smtClean="0"/>
              <a:t>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//fields to know what to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 communicating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r>
              <a:rPr lang="en-US" dirty="0" smtClean="0"/>
              <a:t>The key is divide-and-conquer parallelizes the </a:t>
            </a:r>
            <a:r>
              <a:rPr lang="en-US" dirty="0" smtClean="0"/>
              <a:t>result-combining</a:t>
            </a:r>
            <a:endParaRPr lang="en-US" dirty="0" smtClean="0"/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</a:t>
            </a:r>
            <a:r>
              <a:rPr lang="en-US" dirty="0" smtClean="0"/>
              <a:t>have enough </a:t>
            </a:r>
            <a:r>
              <a:rPr lang="en-US" dirty="0" smtClean="0"/>
              <a:t>processors, total time is depth of </a:t>
            </a:r>
            <a:r>
              <a:rPr lang="en-US" dirty="0" smtClean="0"/>
              <a:t>the </a:t>
            </a:r>
            <a:r>
              <a:rPr lang="en-US" dirty="0" smtClean="0"/>
              <a:t>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</a:t>
            </a:r>
            <a:r>
              <a:rPr lang="en-US" dirty="0" smtClean="0"/>
              <a:t>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  <a:endParaRPr lang="en-US" dirty="0" smtClean="0"/>
          </a:p>
          <a:p>
            <a:pPr lvl="1"/>
            <a:r>
              <a:rPr lang="en-US" dirty="0" smtClean="0"/>
              <a:t>Next lecture: study reality of </a:t>
            </a:r>
            <a:r>
              <a:rPr lang="en-US" b="1" dirty="0" smtClean="0"/>
              <a:t>P</a:t>
            </a:r>
            <a:r>
              <a:rPr lang="en-US" dirty="0" smtClean="0"/>
              <a:t> &lt;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processors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Will </a:t>
            </a:r>
            <a:r>
              <a:rPr lang="en-US" dirty="0" smtClean="0"/>
              <a:t>write all our parallel algorithms in this style</a:t>
            </a:r>
          </a:p>
          <a:p>
            <a:pPr lvl="1"/>
            <a:r>
              <a:rPr lang="en-US" dirty="0" smtClean="0"/>
              <a:t>But using a special library designed for exactly </a:t>
            </a:r>
            <a:r>
              <a:rPr lang="en-US" dirty="0" smtClean="0"/>
              <a:t>this</a:t>
            </a:r>
          </a:p>
          <a:p>
            <a:pPr lvl="2"/>
            <a:r>
              <a:rPr lang="en-US" dirty="0" smtClean="0"/>
              <a:t>Takes care of scheduling the computation well</a:t>
            </a:r>
            <a:endParaRPr lang="en-US" dirty="0" smtClean="0"/>
          </a:p>
          <a:p>
            <a:pPr lvl="1"/>
            <a:r>
              <a:rPr lang="en-US" dirty="0" smtClean="0"/>
              <a:t>Often relies on operations being associative like 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45147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45147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52840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52695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51887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51742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52957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61530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61530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43400" y="61530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practice, creating all that inter-thread communication swamps the savings, so:</a:t>
            </a:r>
          </a:p>
          <a:p>
            <a:pPr marL="857250" lvl="1" indent="-457200"/>
            <a:r>
              <a:rPr lang="en-US" dirty="0" smtClean="0"/>
              <a:t>Use a sequential cutoff, typically around 500-1000</a:t>
            </a:r>
          </a:p>
          <a:p>
            <a:pPr marL="1257300" lvl="2" indent="-457200"/>
            <a:r>
              <a:rPr lang="en-US" dirty="0" smtClean="0"/>
              <a:t>As in </a:t>
            </a:r>
            <a:r>
              <a:rPr lang="en-US" dirty="0" err="1" smtClean="0"/>
              <a:t>quicksort</a:t>
            </a:r>
            <a:r>
              <a:rPr lang="en-US" dirty="0" smtClean="0"/>
              <a:t>, eliminates almost all recursion, but here it is even more important</a:t>
            </a:r>
          </a:p>
          <a:p>
            <a:pPr marL="857250" lvl="1" indent="-457200"/>
            <a:r>
              <a:rPr lang="en-US" dirty="0" smtClean="0"/>
              <a:t>Don’t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905000"/>
          </a:xfrm>
        </p:spPr>
        <p:txBody>
          <a:bodyPr/>
          <a:lstStyle/>
          <a:p>
            <a:r>
              <a:rPr lang="en-US" dirty="0" smtClean="0"/>
              <a:t>If a </a:t>
            </a:r>
            <a:r>
              <a:rPr lang="en-US" i="1" dirty="0" smtClean="0"/>
              <a:t>language</a:t>
            </a:r>
            <a:r>
              <a:rPr lang="en-US" dirty="0" smtClean="0"/>
              <a:t> had built-in support for fork-join parallelism, I would expect this hand-optimization to be unnecessary</a:t>
            </a:r>
          </a:p>
          <a:p>
            <a:r>
              <a:rPr lang="en-US" dirty="0" smtClean="0"/>
              <a:t>But the </a:t>
            </a:r>
            <a:r>
              <a:rPr lang="en-US" i="1" dirty="0" smtClean="0"/>
              <a:t>library</a:t>
            </a:r>
            <a:r>
              <a:rPr lang="en-US" dirty="0" smtClean="0"/>
              <a:t> we are using expects you to do it yourself</a:t>
            </a:r>
          </a:p>
          <a:p>
            <a:pPr lvl="1"/>
            <a:r>
              <a:rPr lang="en-US" dirty="0" smtClean="0"/>
              <a:t>And the difference is surprisingly substantial</a:t>
            </a:r>
          </a:p>
          <a:p>
            <a:r>
              <a:rPr lang="en-US" dirty="0" smtClean="0"/>
              <a:t>Again, no difference in 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5240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15240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order of next 4 lines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essential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library, 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“heavy-weight”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 smtClean="0"/>
              <a:t>20,000 </a:t>
            </a:r>
            <a:r>
              <a:rPr lang="en-US" dirty="0" smtClean="0"/>
              <a:t>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</a:t>
            </a:r>
            <a:r>
              <a:rPr lang="en-US" dirty="0" smtClean="0"/>
              <a:t>to meet the needs of divide-and-conquer fork-join parallelism</a:t>
            </a:r>
          </a:p>
          <a:p>
            <a:pPr lvl="1"/>
            <a:r>
              <a:rPr lang="en-US" dirty="0" smtClean="0"/>
              <a:t>Will be in Java 7 standard libraries, but available in Java 6 as a downloaded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Section </a:t>
            </a:r>
            <a:r>
              <a:rPr lang="en-US" dirty="0" smtClean="0"/>
              <a:t>will </a:t>
            </a:r>
            <a:r>
              <a:rPr lang="en-US" dirty="0" smtClean="0"/>
              <a:t>focus on pragmatics/logistics</a:t>
            </a:r>
          </a:p>
          <a:p>
            <a:pPr lvl="1"/>
            <a:r>
              <a:rPr lang="en-US" dirty="0" smtClean="0"/>
              <a:t>Similar libraries available for other languages </a:t>
            </a:r>
          </a:p>
          <a:p>
            <a:pPr lvl="2"/>
            <a:r>
              <a:rPr lang="en-US" dirty="0" smtClean="0"/>
              <a:t>C/C++: </a:t>
            </a:r>
            <a:r>
              <a:rPr lang="en-US" dirty="0" err="1" smtClean="0"/>
              <a:t>Cilk</a:t>
            </a:r>
            <a:r>
              <a:rPr lang="en-US" dirty="0" smtClean="0"/>
              <a:t> (inventors), Intel’s Thread Building Blocks</a:t>
            </a:r>
          </a:p>
          <a:p>
            <a:pPr lvl="2"/>
            <a:r>
              <a:rPr lang="en-US" dirty="0" smtClean="0"/>
              <a:t>C#: Task Parallel Library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How the library works is fascinating, but a bit beyond CSE332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terms, same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use the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little standard set-up code (e.g., create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Don’t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	    	Do subclass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None/>
            </a:pPr>
            <a:r>
              <a:rPr lang="en-US" dirty="0" smtClean="0"/>
              <a:t>Don’t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	    	Do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 not use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	    	Do return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	    	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None/>
            </a:pPr>
            <a:r>
              <a:rPr lang="en-US" dirty="0" smtClean="0"/>
              <a:t>Don’t just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		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which returns answer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to hand-optimize 	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to hand-optimize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Example: final version (missing imports)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//fields to know what to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SumArray</a:t>
            </a:r>
            <a:r>
              <a:rPr lang="en-US" sz="2000" kern="0" dirty="0" smtClean="0">
                <a:latin typeface="Courier New" pitchFamily="49" charset="0"/>
              </a:rPr>
              <a:t>(arr,0,arr.length</a:t>
            </a:r>
            <a:r>
              <a:rPr lang="en-US" sz="2000" kern="0" dirty="0" smtClean="0">
                <a:latin typeface="Courier New" pitchFamily="49" charset="0"/>
              </a:rPr>
              <a:t>));</a:t>
            </a: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good results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r>
              <a:rPr lang="en-US" dirty="0" smtClean="0"/>
              <a:t>Sequential threshold</a:t>
            </a:r>
          </a:p>
          <a:p>
            <a:pPr lvl="1"/>
            <a:r>
              <a:rPr lang="en-US" dirty="0" smtClean="0"/>
              <a:t>Library documentation recommends doing approximately </a:t>
            </a:r>
            <a:r>
              <a:rPr lang="en-US" dirty="0" smtClean="0"/>
              <a:t> </a:t>
            </a:r>
            <a:r>
              <a:rPr lang="en-US" dirty="0" smtClean="0"/>
              <a:t>100-5000 basic operations in each “piece” of your algorithm</a:t>
            </a:r>
          </a:p>
          <a:p>
            <a:endParaRPr lang="en-US" sz="1000" dirty="0" smtClean="0"/>
          </a:p>
          <a:p>
            <a:r>
              <a:rPr lang="en-US" dirty="0" smtClean="0"/>
              <a:t>Library needs to “warm up”</a:t>
            </a:r>
          </a:p>
          <a:p>
            <a:pPr lvl="1"/>
            <a:r>
              <a:rPr lang="en-US" dirty="0" smtClean="0"/>
              <a:t>May see slow results before the Java virtual machine re-optimizes the library internals </a:t>
            </a:r>
            <a:endParaRPr lang="en-US" dirty="0" smtClean="0"/>
          </a:p>
          <a:p>
            <a:pPr lvl="1"/>
            <a:r>
              <a:rPr lang="en-US" dirty="0" smtClean="0"/>
              <a:t>Put </a:t>
            </a:r>
            <a:r>
              <a:rPr lang="en-US" dirty="0" smtClean="0"/>
              <a:t>your computations in a loop to see the “long-term benefit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Wait until your computer has more processors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Seriously, </a:t>
            </a:r>
            <a:r>
              <a:rPr lang="en-US" dirty="0" smtClean="0">
                <a:sym typeface="Wingdings" pitchFamily="2" charset="2"/>
              </a:rPr>
              <a:t>overhead may dominate at 4 processors, </a:t>
            </a:r>
            <a:r>
              <a:rPr lang="en-US" dirty="0" smtClean="0">
                <a:sym typeface="Wingdings" pitchFamily="2" charset="2"/>
              </a:rPr>
              <a:t>but parallel programming is likely to become much more important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Beware memory-hierarchy issues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Won’t focus on this, but often crucial for parallel performance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Increasing throughput by using additional computational resources (code running simultaneously)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Example in </a:t>
            </a:r>
            <a:r>
              <a:rPr lang="en-US" i="1" dirty="0" err="1" smtClean="0"/>
              <a:t>pseudocode</a:t>
            </a:r>
            <a:r>
              <a:rPr lang="en-US" i="1" dirty="0" smtClean="0"/>
              <a:t> </a:t>
            </a:r>
            <a:r>
              <a:rPr lang="en-US" dirty="0" smtClean="0"/>
              <a:t>(not Java, yet): sum elements of an array</a:t>
            </a:r>
          </a:p>
          <a:p>
            <a:pPr lvl="1"/>
            <a:r>
              <a:rPr lang="en-US" dirty="0" smtClean="0"/>
              <a:t>This example is bad style for reasons we’ll see</a:t>
            </a:r>
          </a:p>
          <a:p>
            <a:pPr lvl="1"/>
            <a:r>
              <a:rPr lang="en-US" dirty="0" smtClean="0"/>
              <a:t>If you had 4 processors, might get roughly 4x speedup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help(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Allowing simultaneous or interleaved access to shared resources from multiple clients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Example in </a:t>
            </a:r>
            <a:r>
              <a:rPr lang="en-US" i="1" dirty="0" err="1" smtClean="0"/>
              <a:t>pseudocode</a:t>
            </a:r>
            <a:r>
              <a:rPr lang="en-US" dirty="0" smtClean="0"/>
              <a:t> (not Java, yet): chaining </a:t>
            </a:r>
            <a:r>
              <a:rPr lang="en-US" dirty="0" err="1" smtClean="0"/>
              <a:t>hashtable</a:t>
            </a:r>
            <a:endParaRPr lang="en-US" dirty="0" smtClean="0"/>
          </a:p>
          <a:p>
            <a:pPr lvl="1"/>
            <a:r>
              <a:rPr lang="en-US" dirty="0" smtClean="0"/>
              <a:t>Essential correctness issue is preventing bad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Essential performance issue not preventing good concurrency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124200"/>
            <a:ext cx="84582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(Comparator&lt;K&gt;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, Hasher&lt;K&gt;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{ … };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table[bucket];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</a:t>
            </a:r>
            <a:r>
              <a:rPr lang="en-US" sz="2000" i="1" kern="0" dirty="0" err="1" smtClean="0">
                <a:latin typeface="Courier New" pitchFamily="49" charset="0"/>
              </a:rPr>
              <a:t>arr</a:t>
            </a:r>
            <a:r>
              <a:rPr lang="en-US" sz="2000" i="1" kern="0" dirty="0" smtClean="0">
                <a:latin typeface="Courier New" pitchFamily="49" charset="0"/>
              </a:rPr>
              <a:t>[bucket];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(like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These terms are not yet standard, but </a:t>
            </a:r>
            <a:r>
              <a:rPr lang="en-US" dirty="0" smtClean="0"/>
              <a:t>the </a:t>
            </a:r>
            <a:r>
              <a:rPr lang="en-US" dirty="0" smtClean="0"/>
              <a:t>difference in perspective is essential</a:t>
            </a:r>
          </a:p>
          <a:p>
            <a:pPr lvl="1"/>
            <a:r>
              <a:rPr lang="en-US" dirty="0" smtClean="0"/>
              <a:t>Many programmers confuse them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Parallelism:    Use more resources for a faster answer</a:t>
            </a:r>
          </a:p>
          <a:p>
            <a:pPr>
              <a:buNone/>
            </a:pPr>
            <a:r>
              <a:rPr lang="en-US" dirty="0" smtClean="0"/>
              <a:t>Concurrency: Correctly and efficiently allow simultaneous access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There is some connection:</a:t>
            </a:r>
          </a:p>
          <a:p>
            <a:pPr lvl="1"/>
            <a:r>
              <a:rPr lang="en-US" dirty="0" smtClean="0"/>
              <a:t>Many programmers use threads for both</a:t>
            </a:r>
          </a:p>
          <a:p>
            <a:pPr lvl="1"/>
            <a:r>
              <a:rPr lang="en-US" dirty="0" smtClean="0"/>
              <a:t>If parallel computations need access to shared resources, then something needs to manage the concurrency</a:t>
            </a:r>
          </a:p>
          <a:p>
            <a:pPr lvl="1"/>
            <a:endParaRPr lang="en-US" sz="900" dirty="0" smtClean="0"/>
          </a:p>
          <a:p>
            <a:pPr>
              <a:buNone/>
            </a:pPr>
            <a:r>
              <a:rPr lang="en-US" dirty="0" smtClean="0"/>
              <a:t>CSE332: Next 3-4 lectures on parallelism, then 3-4 on concurrency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CSE142 idea: Writing a program is like writing a recipe for a cook</a:t>
            </a:r>
          </a:p>
          <a:p>
            <a:pPr lvl="1"/>
            <a:r>
              <a:rPr lang="en-US" dirty="0" smtClean="0"/>
              <a:t>One cook who does one thing at a time!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not too many chefs or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simultaneous access to all 4 burners, but not cause spills or incorrect burner settings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program counter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(current statement executing)</a:t>
            </a:r>
          </a:p>
          <a:p>
            <a:pPr lvl="1"/>
            <a:r>
              <a:rPr lang="en-US" dirty="0" smtClean="0"/>
              <a:t>Static fields</a:t>
            </a:r>
          </a:p>
          <a:p>
            <a:pPr lvl="1"/>
            <a:r>
              <a:rPr lang="en-US" dirty="0" smtClean="0"/>
              <a:t>Objects (created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) in the </a:t>
            </a:r>
            <a:r>
              <a:rPr lang="en-US" i="1" dirty="0" smtClean="0">
                <a:solidFill>
                  <a:schemeClr val="accent2"/>
                </a:solidFill>
              </a:rPr>
              <a:t>heap</a:t>
            </a:r>
            <a:r>
              <a:rPr lang="en-US" dirty="0" smtClean="0"/>
              <a:t> (nothing to do with heap data structure)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 smtClean="0"/>
              <a:t>A set of </a:t>
            </a:r>
            <a:r>
              <a:rPr lang="en-US" i="1" dirty="0" smtClean="0">
                <a:solidFill>
                  <a:schemeClr val="accent2"/>
                </a:solidFill>
              </a:rPr>
              <a:t>threads</a:t>
            </a:r>
            <a:r>
              <a:rPr lang="en-US" dirty="0" smtClean="0"/>
              <a:t>, each with its own call stack &amp; program counter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27670</TotalTime>
  <Words>3278</Words>
  <Application>Microsoft Office PowerPoint</Application>
  <PresentationFormat>On-screen Show (4:3)</PresentationFormat>
  <Paragraphs>606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dan_design_template</vt:lpstr>
      <vt:lpstr>CSE332: Data Abstractions  Lecture 18: Introduction to Multithreading and Fork-Join Parallelism</vt:lpstr>
      <vt:lpstr>Changing a major assumption</vt:lpstr>
      <vt:lpstr>A simplified view of history</vt:lpstr>
      <vt:lpstr>What to do with multiple processors?</vt:lpstr>
      <vt:lpstr>Parallelism Example</vt:lpstr>
      <vt:lpstr>Concurrency Example</vt:lpstr>
      <vt:lpstr>Parallelism vs. Concurrency</vt:lpstr>
      <vt:lpstr>An analogy</vt:lpstr>
      <vt:lpstr>Shared memory</vt:lpstr>
      <vt:lpstr>Shared memory </vt:lpstr>
      <vt:lpstr>Other models</vt:lpstr>
      <vt:lpstr>Some Java basics</vt:lpstr>
      <vt:lpstr>Parallelism idea</vt:lpstr>
      <vt:lpstr>First attempt at parallelism: wrong!</vt:lpstr>
      <vt:lpstr>Second attempt (still wrong)</vt:lpstr>
      <vt:lpstr>Third attempt (correct in spirit)</vt:lpstr>
      <vt:lpstr>Join (not the most descriptive word)</vt:lpstr>
      <vt:lpstr>Shared memory?</vt:lpstr>
      <vt:lpstr>Now forget a lot of what we just did </vt:lpstr>
      <vt:lpstr>Now forget a lot of what we just did </vt:lpstr>
      <vt:lpstr>Now forget a lot of what we just did </vt:lpstr>
      <vt:lpstr>Now forget a lot of what we just did </vt:lpstr>
      <vt:lpstr>Naïve algorithm doesn’t work</vt:lpstr>
      <vt:lpstr>A better idea</vt:lpstr>
      <vt:lpstr>Divide-and-conquer to the rescue!</vt:lpstr>
      <vt:lpstr>Divide-and-conquer really works</vt:lpstr>
      <vt:lpstr>Being realistic</vt:lpstr>
      <vt:lpstr>Half the threads</vt:lpstr>
      <vt:lpstr>That library, finally</vt:lpstr>
      <vt:lpstr>Different terms, same basic idea</vt:lpstr>
      <vt:lpstr>Example: final version (missing imports)</vt:lpstr>
      <vt:lpstr>Getting good results in practice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1320</cp:revision>
  <dcterms:created xsi:type="dcterms:W3CDTF">2009-03-13T20:43:19Z</dcterms:created>
  <dcterms:modified xsi:type="dcterms:W3CDTF">2010-05-12T23:34:26Z</dcterms:modified>
</cp:coreProperties>
</file>