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notesSlides/notesSlide9.xml" ContentType="application/vnd.openxmlformats-officedocument.presentationml.notesSlide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notesSlides/notesSlide19.xml" ContentType="application/vnd.openxmlformats-officedocument.presentationml.notesSlide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notesSlides/notesSlide15.xml" ContentType="application/vnd.openxmlformats-officedocument.presentationml.notes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notesSlides/notesSlide6.xml" ContentType="application/vnd.openxmlformats-officedocument.presentationml.notesSlide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67" r:id="rId5"/>
    <p:sldId id="268" r:id="rId6"/>
    <p:sldId id="262" r:id="rId7"/>
    <p:sldId id="269" r:id="rId8"/>
    <p:sldId id="263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99"/>
    <a:srgbClr val="119F33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6" autoAdjust="0"/>
    <p:restoredTop sz="99416" autoAdjust="0"/>
  </p:normalViewPr>
  <p:slideViewPr>
    <p:cSldViewPr>
      <p:cViewPr varScale="1">
        <p:scale>
          <a:sx n="68" d="100"/>
          <a:sy n="68" d="100"/>
        </p:scale>
        <p:origin x="-11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tags" Target="../tags/tag91.xml"/><Relationship Id="rId18" Type="http://schemas.openxmlformats.org/officeDocument/2006/relationships/tags" Target="../tags/tag96.xml"/><Relationship Id="rId26" Type="http://schemas.openxmlformats.org/officeDocument/2006/relationships/tags" Target="../tags/tag104.xml"/><Relationship Id="rId3" Type="http://schemas.openxmlformats.org/officeDocument/2006/relationships/tags" Target="../tags/tag81.xml"/><Relationship Id="rId21" Type="http://schemas.openxmlformats.org/officeDocument/2006/relationships/tags" Target="../tags/tag99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17" Type="http://schemas.openxmlformats.org/officeDocument/2006/relationships/tags" Target="../tags/tag95.xml"/><Relationship Id="rId25" Type="http://schemas.openxmlformats.org/officeDocument/2006/relationships/tags" Target="../tags/tag103.xml"/><Relationship Id="rId2" Type="http://schemas.openxmlformats.org/officeDocument/2006/relationships/tags" Target="../tags/tag80.xml"/><Relationship Id="rId16" Type="http://schemas.openxmlformats.org/officeDocument/2006/relationships/tags" Target="../tags/tag94.xml"/><Relationship Id="rId20" Type="http://schemas.openxmlformats.org/officeDocument/2006/relationships/tags" Target="../tags/tag98.xml"/><Relationship Id="rId29" Type="http://schemas.openxmlformats.org/officeDocument/2006/relationships/tags" Target="../tags/tag107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24" Type="http://schemas.openxmlformats.org/officeDocument/2006/relationships/tags" Target="../tags/tag102.xml"/><Relationship Id="rId32" Type="http://schemas.openxmlformats.org/officeDocument/2006/relationships/notesSlide" Target="../notesSlides/notesSlide10.xml"/><Relationship Id="rId5" Type="http://schemas.openxmlformats.org/officeDocument/2006/relationships/tags" Target="../tags/tag83.xml"/><Relationship Id="rId15" Type="http://schemas.openxmlformats.org/officeDocument/2006/relationships/tags" Target="../tags/tag93.xml"/><Relationship Id="rId23" Type="http://schemas.openxmlformats.org/officeDocument/2006/relationships/tags" Target="../tags/tag101.xml"/><Relationship Id="rId28" Type="http://schemas.openxmlformats.org/officeDocument/2006/relationships/tags" Target="../tags/tag106.xml"/><Relationship Id="rId10" Type="http://schemas.openxmlformats.org/officeDocument/2006/relationships/tags" Target="../tags/tag88.xml"/><Relationship Id="rId19" Type="http://schemas.openxmlformats.org/officeDocument/2006/relationships/tags" Target="../tags/tag97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tags" Target="../tags/tag92.xml"/><Relationship Id="rId22" Type="http://schemas.openxmlformats.org/officeDocument/2006/relationships/tags" Target="../tags/tag100.xml"/><Relationship Id="rId27" Type="http://schemas.openxmlformats.org/officeDocument/2006/relationships/tags" Target="../tags/tag105.xml"/><Relationship Id="rId30" Type="http://schemas.openxmlformats.org/officeDocument/2006/relationships/tags" Target="../tags/tag10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16.xml"/><Relationship Id="rId13" Type="http://schemas.openxmlformats.org/officeDocument/2006/relationships/tags" Target="../tags/tag121.xml"/><Relationship Id="rId3" Type="http://schemas.openxmlformats.org/officeDocument/2006/relationships/tags" Target="../tags/tag111.xml"/><Relationship Id="rId7" Type="http://schemas.openxmlformats.org/officeDocument/2006/relationships/tags" Target="../tags/tag115.xml"/><Relationship Id="rId12" Type="http://schemas.openxmlformats.org/officeDocument/2006/relationships/tags" Target="../tags/tag120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11" Type="http://schemas.openxmlformats.org/officeDocument/2006/relationships/tags" Target="../tags/tag119.xml"/><Relationship Id="rId5" Type="http://schemas.openxmlformats.org/officeDocument/2006/relationships/tags" Target="../tags/tag113.xml"/><Relationship Id="rId15" Type="http://schemas.openxmlformats.org/officeDocument/2006/relationships/notesSlide" Target="../notesSlides/notesSlide11.xml"/><Relationship Id="rId10" Type="http://schemas.openxmlformats.org/officeDocument/2006/relationships/tags" Target="../tags/tag118.xml"/><Relationship Id="rId4" Type="http://schemas.openxmlformats.org/officeDocument/2006/relationships/tags" Target="../tags/tag112.xml"/><Relationship Id="rId9" Type="http://schemas.openxmlformats.org/officeDocument/2006/relationships/tags" Target="../tags/tag117.xml"/><Relationship Id="rId1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notesSlide" Target="../notesSlides/notesSlide2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18" Type="http://schemas.openxmlformats.org/officeDocument/2006/relationships/tags" Target="../tags/tag31.xml"/><Relationship Id="rId26" Type="http://schemas.openxmlformats.org/officeDocument/2006/relationships/tags" Target="../tags/tag39.xml"/><Relationship Id="rId3" Type="http://schemas.openxmlformats.org/officeDocument/2006/relationships/tags" Target="../tags/tag16.xml"/><Relationship Id="rId21" Type="http://schemas.openxmlformats.org/officeDocument/2006/relationships/tags" Target="../tags/tag34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tags" Target="../tags/tag30.xml"/><Relationship Id="rId25" Type="http://schemas.openxmlformats.org/officeDocument/2006/relationships/tags" Target="../tags/tag38.xml"/><Relationship Id="rId33" Type="http://schemas.openxmlformats.org/officeDocument/2006/relationships/tags" Target="../tags/tag46.xml"/><Relationship Id="rId2" Type="http://schemas.openxmlformats.org/officeDocument/2006/relationships/tags" Target="../tags/tag15.xml"/><Relationship Id="rId16" Type="http://schemas.openxmlformats.org/officeDocument/2006/relationships/tags" Target="../tags/tag29.xml"/><Relationship Id="rId20" Type="http://schemas.openxmlformats.org/officeDocument/2006/relationships/tags" Target="../tags/tag33.xml"/><Relationship Id="rId29" Type="http://schemas.openxmlformats.org/officeDocument/2006/relationships/tags" Target="../tags/tag42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tags" Target="../tags/tag37.xml"/><Relationship Id="rId32" Type="http://schemas.openxmlformats.org/officeDocument/2006/relationships/tags" Target="../tags/tag45.xml"/><Relationship Id="rId5" Type="http://schemas.openxmlformats.org/officeDocument/2006/relationships/tags" Target="../tags/tag18.xml"/><Relationship Id="rId15" Type="http://schemas.openxmlformats.org/officeDocument/2006/relationships/tags" Target="../tags/tag28.xml"/><Relationship Id="rId23" Type="http://schemas.openxmlformats.org/officeDocument/2006/relationships/tags" Target="../tags/tag36.xml"/><Relationship Id="rId28" Type="http://schemas.openxmlformats.org/officeDocument/2006/relationships/tags" Target="../tags/tag41.xml"/><Relationship Id="rId10" Type="http://schemas.openxmlformats.org/officeDocument/2006/relationships/tags" Target="../tags/tag23.xml"/><Relationship Id="rId19" Type="http://schemas.openxmlformats.org/officeDocument/2006/relationships/tags" Target="../tags/tag32.xml"/><Relationship Id="rId31" Type="http://schemas.openxmlformats.org/officeDocument/2006/relationships/tags" Target="../tags/tag44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Relationship Id="rId22" Type="http://schemas.openxmlformats.org/officeDocument/2006/relationships/tags" Target="../tags/tag35.xml"/><Relationship Id="rId27" Type="http://schemas.openxmlformats.org/officeDocument/2006/relationships/tags" Target="../tags/tag40.xml"/><Relationship Id="rId30" Type="http://schemas.openxmlformats.org/officeDocument/2006/relationships/tags" Target="../tags/tag43.xml"/><Relationship Id="rId35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tags" Target="../tags/tag59.xml"/><Relationship Id="rId18" Type="http://schemas.openxmlformats.org/officeDocument/2006/relationships/tags" Target="../tags/tag64.xml"/><Relationship Id="rId26" Type="http://schemas.openxmlformats.org/officeDocument/2006/relationships/tags" Target="../tags/tag72.xml"/><Relationship Id="rId3" Type="http://schemas.openxmlformats.org/officeDocument/2006/relationships/tags" Target="../tags/tag49.xml"/><Relationship Id="rId21" Type="http://schemas.openxmlformats.org/officeDocument/2006/relationships/tags" Target="../tags/tag67.xml"/><Relationship Id="rId34" Type="http://schemas.openxmlformats.org/officeDocument/2006/relationships/notesSlide" Target="../notesSlides/notesSlide8.xml"/><Relationship Id="rId7" Type="http://schemas.openxmlformats.org/officeDocument/2006/relationships/tags" Target="../tags/tag53.xml"/><Relationship Id="rId12" Type="http://schemas.openxmlformats.org/officeDocument/2006/relationships/tags" Target="../tags/tag58.xml"/><Relationship Id="rId17" Type="http://schemas.openxmlformats.org/officeDocument/2006/relationships/tags" Target="../tags/tag63.xml"/><Relationship Id="rId25" Type="http://schemas.openxmlformats.org/officeDocument/2006/relationships/tags" Target="../tags/tag71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6" Type="http://schemas.openxmlformats.org/officeDocument/2006/relationships/tags" Target="../tags/tag62.xml"/><Relationship Id="rId20" Type="http://schemas.openxmlformats.org/officeDocument/2006/relationships/tags" Target="../tags/tag66.xml"/><Relationship Id="rId29" Type="http://schemas.openxmlformats.org/officeDocument/2006/relationships/tags" Target="../tags/tag75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24" Type="http://schemas.openxmlformats.org/officeDocument/2006/relationships/tags" Target="../tags/tag70.xml"/><Relationship Id="rId32" Type="http://schemas.openxmlformats.org/officeDocument/2006/relationships/tags" Target="../tags/tag78.xml"/><Relationship Id="rId5" Type="http://schemas.openxmlformats.org/officeDocument/2006/relationships/tags" Target="../tags/tag51.xml"/><Relationship Id="rId15" Type="http://schemas.openxmlformats.org/officeDocument/2006/relationships/tags" Target="../tags/tag61.xml"/><Relationship Id="rId23" Type="http://schemas.openxmlformats.org/officeDocument/2006/relationships/tags" Target="../tags/tag69.xml"/><Relationship Id="rId28" Type="http://schemas.openxmlformats.org/officeDocument/2006/relationships/tags" Target="../tags/tag74.xml"/><Relationship Id="rId10" Type="http://schemas.openxmlformats.org/officeDocument/2006/relationships/tags" Target="../tags/tag56.xml"/><Relationship Id="rId19" Type="http://schemas.openxmlformats.org/officeDocument/2006/relationships/tags" Target="../tags/tag65.xml"/><Relationship Id="rId31" Type="http://schemas.openxmlformats.org/officeDocument/2006/relationships/tags" Target="../tags/tag77.xml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tags" Target="../tags/tag60.xml"/><Relationship Id="rId22" Type="http://schemas.openxmlformats.org/officeDocument/2006/relationships/tags" Target="../tags/tag68.xml"/><Relationship Id="rId27" Type="http://schemas.openxmlformats.org/officeDocument/2006/relationships/tags" Target="../tags/tag73.xml"/><Relationship Id="rId30" Type="http://schemas.openxmlformats.org/officeDocument/2006/relationships/tags" Target="../tags/tag7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14: Beyond Comparison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bound on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153400" cy="4495800"/>
          </a:xfrm>
        </p:spPr>
        <p:txBody>
          <a:bodyPr/>
          <a:lstStyle/>
          <a:p>
            <a:r>
              <a:rPr lang="en-US" dirty="0" smtClean="0"/>
              <a:t>The height of a binary tree with </a:t>
            </a:r>
            <a:r>
              <a:rPr lang="en-US" i="1" dirty="0" smtClean="0"/>
              <a:t>L</a:t>
            </a:r>
            <a:r>
              <a:rPr lang="en-US" dirty="0" smtClean="0"/>
              <a:t> leaves is at least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/>
              <a:t> </a:t>
            </a:r>
            <a:r>
              <a:rPr lang="en-US" i="1" dirty="0" smtClean="0"/>
              <a:t>L</a:t>
            </a:r>
          </a:p>
          <a:p>
            <a:r>
              <a:rPr lang="en-US" dirty="0" smtClean="0"/>
              <a:t>So the height of our decision tree, </a:t>
            </a:r>
            <a:r>
              <a:rPr lang="en-US" i="1" dirty="0" smtClean="0"/>
              <a:t>h:</a:t>
            </a:r>
          </a:p>
          <a:p>
            <a:pPr>
              <a:buNone/>
            </a:pPr>
            <a:r>
              <a:rPr lang="en-US" i="1" dirty="0" smtClean="0"/>
              <a:t>   h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/>
              <a:t> (</a:t>
            </a:r>
            <a:r>
              <a:rPr lang="en-US" i="1" dirty="0" smtClean="0"/>
              <a:t>n</a:t>
            </a:r>
            <a:r>
              <a:rPr lang="en-US" dirty="0" smtClean="0"/>
              <a:t>!)                                                  property of binary trees</a:t>
            </a:r>
          </a:p>
          <a:p>
            <a:pPr>
              <a:buNone/>
            </a:pPr>
            <a:r>
              <a:rPr lang="en-US" dirty="0" smtClean="0"/>
              <a:t>     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(n*(n-1)*(n-2)…(2)(1))	        definition of factorial</a:t>
            </a:r>
          </a:p>
          <a:p>
            <a:pPr>
              <a:buNone/>
            </a:pPr>
            <a:r>
              <a:rPr lang="en-US" dirty="0" smtClean="0"/>
              <a:t>     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n-1) + …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1	        property of logarithms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</a:t>
            </a:r>
            <a:r>
              <a:rPr lang="en-US" dirty="0" smtClean="0">
                <a:sym typeface="Symbol"/>
              </a:rPr>
              <a:t>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(n-1) + … </a:t>
            </a:r>
            <a:r>
              <a:rPr lang="en-US" dirty="0" smtClean="0"/>
              <a:t>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(n/2)     drop smaller terms (</a:t>
            </a:r>
            <a:r>
              <a:rPr lang="en-US" dirty="0" smtClean="0">
                <a:sym typeface="Symbol"/>
              </a:rPr>
              <a:t>0)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    (n/2)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(n/2</a:t>
            </a:r>
            <a:r>
              <a:rPr lang="en-US" dirty="0" smtClean="0"/>
              <a:t>)	         each of the n/2 terms left is </a:t>
            </a:r>
            <a:r>
              <a:rPr lang="en-US" dirty="0" smtClean="0">
                <a:sym typeface="Symbol"/>
              </a:rPr>
              <a:t>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(n/2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= (n/2)(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2)		        property of logarithms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= (1/2)n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dirty="0" smtClean="0">
                <a:latin typeface="+mj-lt"/>
                <a:cs typeface="Courier New" pitchFamily="49" charset="0"/>
              </a:rPr>
              <a:t>(1/2)n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	    </a:t>
            </a:r>
            <a:r>
              <a:rPr lang="en-US" dirty="0" smtClean="0">
                <a:latin typeface="+mj-lt"/>
                <a:cs typeface="Courier New" pitchFamily="49" charset="0"/>
              </a:rPr>
              <a:t>arithmetic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 “=“ </a:t>
            </a:r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7" name="Group 5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5867400" y="381000"/>
            <a:ext cx="2971800" cy="1295400"/>
            <a:chOff x="2880" y="2544"/>
            <a:chExt cx="2976" cy="1344"/>
          </a:xfrm>
        </p:grpSpPr>
        <p:sp>
          <p:nvSpPr>
            <p:cNvPr id="8" name="Oval 2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456" y="288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2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072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2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40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2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880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Oval 2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264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3" name="AutoShape 27"/>
            <p:cNvCxnSpPr>
              <a:cxnSpLocks noChangeShapeType="1"/>
              <a:stCxn id="8" idx="3"/>
              <a:endCxn id="9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3216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28"/>
            <p:cNvCxnSpPr>
              <a:cxnSpLocks noChangeShapeType="1"/>
              <a:stCxn id="8" idx="5"/>
              <a:endCxn id="10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3702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29"/>
            <p:cNvCxnSpPr>
              <a:cxnSpLocks noChangeShapeType="1"/>
              <a:stCxn id="9" idx="5"/>
              <a:endCxn id="12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3318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30"/>
            <p:cNvCxnSpPr>
              <a:cxnSpLocks noChangeShapeType="1"/>
              <a:stCxn id="9" idx="3"/>
              <a:endCxn id="11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024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" name="Oval 3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48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" name="Oval 3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032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9" name="AutoShape 33"/>
            <p:cNvCxnSpPr>
              <a:cxnSpLocks noChangeShapeType="1"/>
              <a:stCxn id="10" idx="5"/>
              <a:endCxn id="18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086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" name="AutoShape 34"/>
            <p:cNvCxnSpPr>
              <a:cxnSpLocks noChangeShapeType="1"/>
              <a:stCxn id="10" idx="3"/>
              <a:endCxn id="17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3792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" name="Oval 3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92" y="288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" name="Oval 3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08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" name="Oval 3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376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" name="Oval 3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416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Oval 3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800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6" name="AutoShape 40"/>
            <p:cNvCxnSpPr>
              <a:cxnSpLocks noChangeShapeType="1"/>
              <a:stCxn id="21" idx="3"/>
              <a:endCxn id="22" idx="0"/>
            </p:cNvCxnSpPr>
            <p:nvPr>
              <p:custDataLst>
                <p:tags r:id="rId20"/>
              </p:custDataLst>
            </p:nvPr>
          </p:nvCxnSpPr>
          <p:spPr bwMode="auto">
            <a:xfrm flipH="1">
              <a:off x="4752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" name="AutoShape 41"/>
            <p:cNvCxnSpPr>
              <a:cxnSpLocks noChangeShapeType="1"/>
              <a:stCxn id="21" idx="5"/>
              <a:endCxn id="23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5238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" name="AutoShape 42"/>
            <p:cNvCxnSpPr>
              <a:cxnSpLocks noChangeShapeType="1"/>
              <a:stCxn id="22" idx="5"/>
              <a:endCxn id="25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4854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" name="AutoShape 43"/>
            <p:cNvCxnSpPr>
              <a:cxnSpLocks noChangeShapeType="1"/>
              <a:stCxn id="22" idx="3"/>
              <a:endCxn id="24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4560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" name="Oval 4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84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" name="Oval 4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568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2" name="AutoShape 46"/>
            <p:cNvCxnSpPr>
              <a:cxnSpLocks noChangeShapeType="1"/>
              <a:stCxn id="23" idx="5"/>
              <a:endCxn id="31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5622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" name="AutoShape 47"/>
            <p:cNvCxnSpPr>
              <a:cxnSpLocks noChangeShapeType="1"/>
              <a:stCxn id="23" idx="3"/>
              <a:endCxn id="30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5328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" name="Oval 48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224" y="2544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5" name="AutoShape 49"/>
            <p:cNvCxnSpPr>
              <a:cxnSpLocks noChangeShapeType="1"/>
              <a:stCxn id="34" idx="5"/>
              <a:endCxn id="21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4470" y="2790"/>
              <a:ext cx="666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" name="AutoShape 50"/>
            <p:cNvCxnSpPr>
              <a:cxnSpLocks noChangeShapeType="1"/>
              <a:stCxn id="34" idx="3"/>
              <a:endCxn id="8" idx="0"/>
            </p:cNvCxnSpPr>
            <p:nvPr>
              <p:custDataLst>
                <p:tags r:id="rId30"/>
              </p:custDataLst>
            </p:nvPr>
          </p:nvCxnSpPr>
          <p:spPr bwMode="auto">
            <a:xfrm flipH="1">
              <a:off x="3600" y="2790"/>
              <a:ext cx="666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</a:rPr>
              <a:t>lower bound:</a:t>
            </a:r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5943600" y="2667000"/>
            <a:ext cx="1295400" cy="914400"/>
          </a:xfrm>
          <a:prstGeom prst="ellipse">
            <a:avLst/>
          </a:prstGeom>
          <a:noFill/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Straight Arrow Connector 23"/>
          <p:cNvCxnSpPr>
            <a:stCxn id="21" idx="3"/>
          </p:cNvCxnSpPr>
          <p:nvPr/>
        </p:nvCxnSpPr>
        <p:spPr bwMode="auto">
          <a:xfrm rot="5400000">
            <a:off x="4676099" y="3724391"/>
            <a:ext cx="1734111" cy="118030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343400" y="51054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huh???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Change the model – assume    </a:t>
            </a:r>
          </a:p>
          <a:p>
            <a:r>
              <a:rPr lang="en-US" sz="2000" b="0" dirty="0" smtClean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more than items can be </a:t>
            </a:r>
          </a:p>
          <a:p>
            <a:r>
              <a:rPr lang="en-US" sz="2000" b="0" dirty="0" smtClean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compared!</a:t>
            </a:r>
            <a:endParaRPr lang="en-US" sz="2000" b="0" dirty="0" err="1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BucketSort</a:t>
            </a:r>
            <a:r>
              <a:rPr lang="en-US" dirty="0" smtClean="0"/>
              <a:t> (a.k.a. </a:t>
            </a:r>
            <a:r>
              <a:rPr lang="en-US" dirty="0" err="1" smtClean="0"/>
              <a:t>BinSort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2590800"/>
          </a:xfrm>
        </p:spPr>
        <p:txBody>
          <a:bodyPr/>
          <a:lstStyle/>
          <a:p>
            <a:r>
              <a:rPr lang="en-US" dirty="0" smtClean="0"/>
              <a:t>If all values to be sorted are known to be integers between 1 and </a:t>
            </a:r>
            <a:r>
              <a:rPr lang="en-US" i="1" dirty="0" smtClean="0"/>
              <a:t>K </a:t>
            </a:r>
            <a:r>
              <a:rPr lang="en-US" dirty="0" smtClean="0"/>
              <a:t>(or any small range), create an array of size </a:t>
            </a:r>
            <a:r>
              <a:rPr lang="en-US" i="1" dirty="0" smtClean="0"/>
              <a:t>K</a:t>
            </a:r>
            <a:r>
              <a:rPr lang="en-US" dirty="0" smtClean="0"/>
              <a:t> and put each element in its proper </a:t>
            </a:r>
            <a:r>
              <a:rPr lang="en-US" dirty="0" smtClean="0">
                <a:solidFill>
                  <a:schemeClr val="accent2"/>
                </a:solidFill>
              </a:rPr>
              <a:t>bucket (</a:t>
            </a:r>
            <a:r>
              <a:rPr lang="en-US" dirty="0" err="1" smtClean="0">
                <a:solidFill>
                  <a:schemeClr val="accent2"/>
                </a:solidFill>
              </a:rPr>
              <a:t>a.ka</a:t>
            </a:r>
            <a:r>
              <a:rPr lang="en-US" dirty="0" smtClean="0">
                <a:solidFill>
                  <a:schemeClr val="accent2"/>
                </a:solidFill>
              </a:rPr>
              <a:t>. bin)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data is only integers, don’t even need to store anything more than a </a:t>
            </a:r>
            <a:r>
              <a:rPr lang="en-US" i="1" dirty="0" smtClean="0"/>
              <a:t>count</a:t>
            </a:r>
            <a:r>
              <a:rPr lang="en-US" dirty="0" smtClean="0"/>
              <a:t> of how times that bucket has been used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Output result via linear pass through array of buckets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85800" y="3733800"/>
          <a:ext cx="1600200" cy="2514600"/>
        </p:xfrm>
        <a:graphic>
          <a:graphicData uri="http://schemas.openxmlformats.org/drawingml/2006/table">
            <a:tbl>
              <a:tblPr/>
              <a:tblGrid>
                <a:gridCol w="666750"/>
                <a:gridCol w="933450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count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438400" y="37338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K=5</a:t>
            </a:r>
            <a:endParaRPr lang="en-US" sz="2000" b="0" kern="0" noProof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 (5,1,3,4,3,2,1,1,5,4,5)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output: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1,1,1,2,3,3,4,4,5,5,5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bucket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Good when range, </a:t>
            </a:r>
            <a:r>
              <a:rPr lang="en-US" i="1" dirty="0" smtClean="0"/>
              <a:t>K</a:t>
            </a:r>
            <a:r>
              <a:rPr lang="en-US" dirty="0" smtClean="0"/>
              <a:t>, is smaller (or not much larger) than number of elements,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Don’t spend time doing lots of comparisons of duplicates!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Bad when </a:t>
            </a:r>
            <a:r>
              <a:rPr lang="en-US" i="1" dirty="0" smtClean="0"/>
              <a:t>K</a:t>
            </a:r>
            <a:r>
              <a:rPr lang="en-US" dirty="0" smtClean="0"/>
              <a:t> is much larger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Wasted space; wasted time during final linear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pass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Overall: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dirty="0" err="1" smtClean="0"/>
              <a:t>+</a:t>
            </a:r>
            <a:r>
              <a:rPr lang="en-US" i="1" dirty="0" err="1" smtClean="0"/>
              <a:t>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Linear in </a:t>
            </a:r>
            <a:r>
              <a:rPr lang="en-US" i="1" dirty="0" smtClean="0"/>
              <a:t>n</a:t>
            </a:r>
            <a:r>
              <a:rPr lang="en-US" dirty="0" smtClean="0"/>
              <a:t>, but also linear in </a:t>
            </a:r>
            <a:r>
              <a:rPr lang="en-US" i="1" dirty="0" smtClean="0"/>
              <a:t>K</a:t>
            </a:r>
          </a:p>
          <a:p>
            <a:pPr lvl="1"/>
            <a:r>
              <a:rPr lang="en-US" dirty="0" smtClean="0">
                <a:latin typeface="+mj-lt"/>
                <a:sym typeface="Symbol" pitchFamily="18" charset="2"/>
              </a:rPr>
              <a:t>(</a:t>
            </a:r>
            <a:r>
              <a:rPr lang="en-US" i="1" dirty="0" smtClean="0">
                <a:latin typeface="+mj-lt"/>
                <a:sym typeface="Symbol" pitchFamily="18" charset="2"/>
              </a:rPr>
              <a:t>n</a:t>
            </a:r>
            <a:r>
              <a:rPr lang="en-US" dirty="0" smtClean="0">
                <a:latin typeface="+mj-lt"/>
                <a:sym typeface="Symbol" pitchFamily="18" charset="2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latin typeface="+mj-lt"/>
                <a:sym typeface="Symbol" pitchFamily="18" charset="2"/>
              </a:rPr>
              <a:t> </a:t>
            </a:r>
            <a:r>
              <a:rPr lang="en-US" i="1" dirty="0" smtClean="0">
                <a:latin typeface="+mj-lt"/>
                <a:sym typeface="Symbol" pitchFamily="18" charset="2"/>
              </a:rPr>
              <a:t>n</a:t>
            </a:r>
            <a:r>
              <a:rPr lang="en-US" dirty="0" smtClean="0">
                <a:latin typeface="+mj-lt"/>
                <a:sym typeface="Symbol" pitchFamily="18" charset="2"/>
              </a:rPr>
              <a:t>) lower bound does not apply because this is not a comparison sort</a:t>
            </a:r>
          </a:p>
          <a:p>
            <a:pPr lvl="1"/>
            <a:endParaRPr lang="en-US" dirty="0" smtClean="0">
              <a:latin typeface="+mj-lt"/>
              <a:sym typeface="Symbol" pitchFamily="18" charset="2"/>
            </a:endParaRPr>
          </a:p>
          <a:p>
            <a:r>
              <a:rPr lang="en-US" dirty="0" smtClean="0">
                <a:latin typeface="+mj-lt"/>
                <a:sym typeface="Symbol" pitchFamily="18" charset="2"/>
              </a:rPr>
              <a:t>For data in addition to integer keys, use list at each bucket</a:t>
            </a:r>
            <a:endParaRPr lang="en-US" dirty="0" smtClean="0">
              <a:latin typeface="+mj-lt"/>
              <a:sym typeface="Symbol" pitchFamily="18" charset="2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 smtClean="0"/>
              <a:t>Radix = “the base of a number system”</a:t>
            </a:r>
          </a:p>
          <a:p>
            <a:pPr lvl="1"/>
            <a:r>
              <a:rPr lang="en-US" dirty="0" smtClean="0"/>
              <a:t>Examples will use 10 because we are used to that</a:t>
            </a:r>
          </a:p>
          <a:p>
            <a:pPr lvl="1"/>
            <a:r>
              <a:rPr lang="en-US" dirty="0" smtClean="0"/>
              <a:t>In implementations use larger numbers</a:t>
            </a:r>
          </a:p>
          <a:p>
            <a:pPr lvl="1"/>
            <a:r>
              <a:rPr lang="en-US" dirty="0" smtClean="0"/>
              <a:t>For example, for ASCII strings, might use 128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Bucket sort on one digit at a time</a:t>
            </a:r>
          </a:p>
          <a:p>
            <a:pPr lvl="2"/>
            <a:r>
              <a:rPr lang="en-US" dirty="0" smtClean="0"/>
              <a:t>Number of buckets = radix</a:t>
            </a:r>
          </a:p>
          <a:p>
            <a:pPr lvl="2"/>
            <a:r>
              <a:rPr lang="en-US" dirty="0" smtClean="0"/>
              <a:t>S</a:t>
            </a:r>
            <a:r>
              <a:rPr lang="en-US" dirty="0" smtClean="0"/>
              <a:t>tarting with </a:t>
            </a:r>
            <a:r>
              <a:rPr lang="en-US" i="1" dirty="0" smtClean="0"/>
              <a:t>least</a:t>
            </a:r>
            <a:r>
              <a:rPr lang="en-US" dirty="0" smtClean="0"/>
              <a:t> significant digit</a:t>
            </a:r>
          </a:p>
          <a:p>
            <a:pPr lvl="2"/>
            <a:r>
              <a:rPr lang="en-US" dirty="0" smtClean="0"/>
              <a:t>Keeping sort </a:t>
            </a:r>
            <a:r>
              <a:rPr lang="en-US" i="1" dirty="0" smtClean="0"/>
              <a:t>stable</a:t>
            </a:r>
          </a:p>
          <a:p>
            <a:pPr lvl="1"/>
            <a:r>
              <a:rPr lang="en-US" dirty="0" smtClean="0"/>
              <a:t>After </a:t>
            </a:r>
            <a:r>
              <a:rPr lang="en-US" i="1" dirty="0" smtClean="0"/>
              <a:t>k</a:t>
            </a:r>
            <a:r>
              <a:rPr lang="en-US" dirty="0" smtClean="0"/>
              <a:t> passes (digits), the last </a:t>
            </a:r>
            <a:r>
              <a:rPr lang="en-US" i="1" dirty="0" smtClean="0"/>
              <a:t>k</a:t>
            </a:r>
            <a:r>
              <a:rPr lang="en-US" dirty="0" smtClean="0"/>
              <a:t> digits are sorted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Aside: Origins go back to the 1890 U.S. census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 bwMode="auto">
          <a:xfrm>
            <a:off x="8153400" y="3352800"/>
            <a:ext cx="152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19812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Radix = 10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Input:   478</a:t>
            </a:r>
          </a:p>
          <a:p>
            <a:pPr>
              <a:buNone/>
            </a:pPr>
            <a:r>
              <a:rPr lang="en-US" dirty="0" smtClean="0"/>
              <a:t> 	       537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9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721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38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       143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67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First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latin typeface="+mn-lt"/>
              </a:rPr>
              <a:t>bucket sort by ones digit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048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048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657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657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267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267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876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4876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096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096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705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705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15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315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</a:t>
            </a:r>
            <a:r>
              <a:rPr lang="en-US" sz="2000" dirty="0" smtClean="0"/>
              <a:t>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924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924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438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438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4290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latin typeface="+mn-lt"/>
              </a:rPr>
              <a:t>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 bwMode="auto">
          <a:xfrm>
            <a:off x="2057400" y="3505200"/>
            <a:ext cx="152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001000" y="3581400"/>
            <a:ext cx="3048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Second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tens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200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200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810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810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419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29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029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638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248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858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858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467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467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</a:t>
            </a:r>
            <a:r>
              <a:rPr lang="en-US" sz="2000" dirty="0" smtClean="0"/>
              <a:t>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8077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8077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590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590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latin typeface="+mn-lt"/>
              </a:rPr>
              <a:t>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latin typeface="+mn-lt"/>
              </a:rPr>
              <a:t>	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 = 10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 bwMode="auto">
          <a:xfrm>
            <a:off x="381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latin typeface="+mn-lt"/>
              </a:rPr>
              <a:t>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</a:t>
            </a:r>
            <a:r>
              <a:rPr lang="en-US" sz="2000" dirty="0" smtClean="0"/>
              <a:t>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</a:t>
            </a:r>
            <a:r>
              <a:rPr lang="en-US" sz="2000" dirty="0" smtClean="0"/>
              <a:t>   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 bwMode="auto">
          <a:xfrm>
            <a:off x="7848600" y="3581400"/>
            <a:ext cx="4572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667000" y="41910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Third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100s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latin typeface="+mn-lt"/>
              </a:rPr>
              <a:t>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latin typeface="+mn-lt"/>
              </a:rPr>
              <a:t>	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721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 = 10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1295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</a:t>
            </a:r>
            <a:r>
              <a:rPr lang="en-US" sz="2000" dirty="0" smtClean="0"/>
              <a:t>   9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38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</a:t>
            </a:r>
            <a:r>
              <a:rPr lang="en-US" sz="2000" dirty="0" smtClean="0"/>
              <a:t>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905000" y="3429000"/>
            <a:ext cx="3048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Content Placeholder 2"/>
          <p:cNvSpPr txBox="1">
            <a:spLocks/>
          </p:cNvSpPr>
          <p:nvPr/>
        </p:nvSpPr>
        <p:spPr bwMode="auto">
          <a:xfrm>
            <a:off x="381000" y="35052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latin typeface="+mn-lt"/>
              </a:rPr>
              <a:t>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latin typeface="+mn-lt"/>
              </a:rPr>
              <a:t>	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3200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3200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810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3810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4419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4419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</a:t>
            </a:r>
            <a:r>
              <a:rPr lang="en-US" sz="2000" dirty="0" smtClean="0"/>
              <a:t>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029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5029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5638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5638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248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6248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858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6858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467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7467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077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8077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2590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2590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</a:t>
            </a:r>
            <a:r>
              <a:rPr lang="en-US" sz="2000" dirty="0" smtClean="0"/>
              <a:t>   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 size: </a:t>
            </a:r>
            <a:r>
              <a:rPr lang="en-US" i="1" dirty="0" smtClean="0"/>
              <a:t>n</a:t>
            </a:r>
          </a:p>
          <a:p>
            <a:pPr>
              <a:buNone/>
            </a:pPr>
            <a:r>
              <a:rPr lang="en-US" dirty="0" smtClean="0"/>
              <a:t>Number of buckets = Radix: </a:t>
            </a:r>
            <a:r>
              <a:rPr lang="en-US" i="1" dirty="0" smtClean="0"/>
              <a:t>B</a:t>
            </a:r>
          </a:p>
          <a:p>
            <a:pPr>
              <a:buNone/>
            </a:pPr>
            <a:r>
              <a:rPr lang="en-US" dirty="0" smtClean="0"/>
              <a:t>Number of passes = “Digits”: </a:t>
            </a:r>
            <a:r>
              <a:rPr lang="en-US" i="1" dirty="0" smtClean="0"/>
              <a:t>P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Work per pass is 1 bucket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Total work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Compared to comparison sorts, sometimes a win, but often not</a:t>
            </a:r>
          </a:p>
          <a:p>
            <a:pPr lvl="1"/>
            <a:r>
              <a:rPr lang="en-US" dirty="0" smtClean="0"/>
              <a:t>Example: Strings of English letters up to length 15</a:t>
            </a:r>
          </a:p>
          <a:p>
            <a:pPr lvl="2"/>
            <a:r>
              <a:rPr lang="en-US" dirty="0" smtClean="0"/>
              <a:t>15*(52 +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/>
              <a:t>This is less than </a:t>
            </a:r>
            <a:r>
              <a:rPr lang="en-US" i="1" dirty="0" smtClean="0"/>
              <a:t>n</a:t>
            </a:r>
            <a:r>
              <a:rPr lang="en-US" dirty="0" smtClean="0"/>
              <a:t> log n only if </a:t>
            </a:r>
            <a:r>
              <a:rPr lang="en-US" i="1" dirty="0" smtClean="0"/>
              <a:t>n</a:t>
            </a:r>
            <a:r>
              <a:rPr lang="en-US" dirty="0" smtClean="0"/>
              <a:t> &gt; 33,000</a:t>
            </a:r>
          </a:p>
          <a:p>
            <a:pPr lvl="2"/>
            <a:r>
              <a:rPr lang="en-US" dirty="0" smtClean="0"/>
              <a:t>Of course, cross-over point depends on constant factors of the implementations plus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</a:p>
          <a:p>
            <a:pPr lvl="3"/>
            <a:r>
              <a:rPr lang="en-US" dirty="0" smtClean="0"/>
              <a:t>And radix sort can have poor locality properties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word on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/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selection sort, insertion sort (latter linear for mostly-sorted)</a:t>
            </a:r>
          </a:p>
          <a:p>
            <a:pPr lvl="1"/>
            <a:r>
              <a:rPr lang="en-US" dirty="0" smtClean="0"/>
              <a:t>good for “below a cut-off” to help divide-and-conquer sorts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n</a:t>
            </a:r>
            <a:r>
              <a:rPr lang="en-US" dirty="0" smtClean="0"/>
              <a:t>) sorts</a:t>
            </a:r>
          </a:p>
          <a:p>
            <a:pPr lvl="1"/>
            <a:r>
              <a:rPr lang="en-US" dirty="0" smtClean="0"/>
              <a:t>heap sort, in-place but not stable nor parallelizable</a:t>
            </a:r>
          </a:p>
          <a:p>
            <a:pPr lvl="1"/>
            <a:r>
              <a:rPr lang="en-US" dirty="0" smtClean="0"/>
              <a:t>merge sort, not in place but stable and works as external sort</a:t>
            </a:r>
          </a:p>
          <a:p>
            <a:pPr lvl="1"/>
            <a:r>
              <a:rPr lang="en-US" dirty="0" smtClean="0"/>
              <a:t>quick sort, in place but not stable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in worst-case</a:t>
            </a:r>
          </a:p>
          <a:p>
            <a:pPr lvl="2"/>
            <a:r>
              <a:rPr lang="en-US" dirty="0" smtClean="0"/>
              <a:t>often fastest, but depends on costs of comparisons/copies</a:t>
            </a:r>
          </a:p>
          <a:p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worst-case and average lower-bound for sorting by comparisons</a:t>
            </a:r>
          </a:p>
          <a:p>
            <a:r>
              <a:rPr lang="en-US" dirty="0" smtClean="0"/>
              <a:t>Non-comparison sorts</a:t>
            </a:r>
          </a:p>
          <a:p>
            <a:pPr lvl="1"/>
            <a:r>
              <a:rPr lang="en-US" dirty="0" smtClean="0"/>
              <a:t>Bucket sort good for small number of key values</a:t>
            </a:r>
          </a:p>
          <a:p>
            <a:pPr lvl="1"/>
            <a:r>
              <a:rPr lang="en-US" dirty="0" smtClean="0"/>
              <a:t>Radix sort uses fewer buckets and more phases</a:t>
            </a:r>
          </a:p>
          <a:p>
            <a:r>
              <a:rPr lang="en-US" dirty="0" smtClean="0"/>
              <a:t>Best way to sort?  It depends!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fast can we sort?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Heapsort</a:t>
            </a:r>
            <a:r>
              <a:rPr lang="en-US" dirty="0" smtClean="0"/>
              <a:t> &amp; </a:t>
            </a:r>
            <a:r>
              <a:rPr lang="en-US" dirty="0" err="1" smtClean="0"/>
              <a:t>mergesort</a:t>
            </a:r>
            <a:r>
              <a:rPr lang="en-US" dirty="0" smtClean="0"/>
              <a:t> have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 running time</a:t>
            </a:r>
          </a:p>
          <a:p>
            <a:endParaRPr lang="en-US" dirty="0" smtClean="0"/>
          </a:p>
          <a:p>
            <a:r>
              <a:rPr lang="en-US" dirty="0" err="1" smtClean="0"/>
              <a:t>Quicksort</a:t>
            </a:r>
            <a:r>
              <a:rPr lang="en-US" dirty="0" smtClean="0"/>
              <a:t> has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average-case running times</a:t>
            </a:r>
          </a:p>
          <a:p>
            <a:endParaRPr lang="en-US" dirty="0" smtClean="0"/>
          </a:p>
          <a:p>
            <a:r>
              <a:rPr lang="en-US" dirty="0" smtClean="0"/>
              <a:t>These bounds are all tight, actually </a:t>
            </a:r>
            <a:r>
              <a:rPr lang="en-US" dirty="0" smtClean="0">
                <a:sym typeface="Symbol"/>
              </a:rPr>
              <a:t>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So maybe we need to dream up another algorithm with a lower asymptotic complexity, such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n) </a:t>
            </a:r>
            <a:r>
              <a:rPr lang="en-US" dirty="0" smtClean="0"/>
              <a:t>or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Instead: </a:t>
            </a:r>
            <a:r>
              <a:rPr lang="en-US" i="1" dirty="0" smtClean="0"/>
              <a:t>prove</a:t>
            </a:r>
            <a:r>
              <a:rPr lang="en-US" dirty="0" smtClean="0"/>
              <a:t> that this is </a:t>
            </a:r>
            <a:r>
              <a:rPr lang="en-US" i="1" dirty="0" smtClean="0"/>
              <a:t>impossible</a:t>
            </a:r>
          </a:p>
          <a:p>
            <a:pPr lvl="2"/>
            <a:r>
              <a:rPr lang="en-US" i="1" dirty="0" smtClean="0"/>
              <a:t>Assuming </a:t>
            </a:r>
            <a:r>
              <a:rPr lang="en-US" dirty="0" smtClean="0"/>
              <a:t>our comparison </a:t>
            </a:r>
            <a:r>
              <a:rPr lang="en-US" i="1" dirty="0" smtClean="0"/>
              <a:t>model</a:t>
            </a:r>
            <a:r>
              <a:rPr lang="en-US" dirty="0" smtClean="0"/>
              <a:t>: The only operation an algorithm can perform on data items is a 2-element comparison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we have </a:t>
            </a:r>
            <a:r>
              <a:rPr lang="en-US" i="1" dirty="0" smtClean="0"/>
              <a:t>n</a:t>
            </a:r>
            <a:r>
              <a:rPr lang="en-US" dirty="0" smtClean="0"/>
              <a:t> elements to sort </a:t>
            </a:r>
          </a:p>
          <a:p>
            <a:pPr lvl="1"/>
            <a:r>
              <a:rPr lang="en-US" dirty="0" smtClean="0"/>
              <a:t>And for simplicity, none are equal (no duplicates)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many permutations (possible orderings) of the elements?</a:t>
            </a:r>
          </a:p>
          <a:p>
            <a:endParaRPr lang="en-US" dirty="0" smtClean="0"/>
          </a:p>
          <a:p>
            <a:r>
              <a:rPr lang="en-US" dirty="0" smtClean="0"/>
              <a:t>Example, </a:t>
            </a:r>
            <a:r>
              <a:rPr lang="en-US" i="1" dirty="0" smtClean="0"/>
              <a:t>n</a:t>
            </a:r>
            <a:r>
              <a:rPr lang="en-US" dirty="0" smtClean="0"/>
              <a:t>=3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smtClean="0"/>
              <a:t>a[0]&lt;a[1]&lt;a[2]	a[0]&lt;a[2]&lt;a[1]</a:t>
            </a:r>
            <a:r>
              <a:rPr lang="en-US" dirty="0" smtClean="0"/>
              <a:t>	</a:t>
            </a:r>
            <a:r>
              <a:rPr lang="en-US" dirty="0" smtClean="0"/>
              <a:t>a[1]&lt;a[0]&lt;a[2]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	a[1]&lt;a[2]&lt;a[0]</a:t>
            </a:r>
            <a:r>
              <a:rPr lang="en-US" dirty="0" smtClean="0"/>
              <a:t>	</a:t>
            </a:r>
            <a:r>
              <a:rPr lang="en-US" dirty="0" smtClean="0"/>
              <a:t>a[2]&lt;a[0]&lt;a[1]	a[2]&lt;a[1]&lt;a[0]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general, </a:t>
            </a:r>
            <a:r>
              <a:rPr lang="en-US" i="1" dirty="0" smtClean="0"/>
              <a:t>n</a:t>
            </a:r>
            <a:r>
              <a:rPr lang="en-US" dirty="0" smtClean="0"/>
              <a:t> choices for least element, then </a:t>
            </a:r>
            <a:r>
              <a:rPr lang="en-US" i="1" dirty="0" smtClean="0"/>
              <a:t>n</a:t>
            </a:r>
            <a:r>
              <a:rPr lang="en-US" dirty="0" smtClean="0"/>
              <a:t>-1 for next, then  </a:t>
            </a:r>
            <a:r>
              <a:rPr lang="en-US" i="1" dirty="0" smtClean="0"/>
              <a:t>n</a:t>
            </a:r>
            <a:r>
              <a:rPr lang="en-US" dirty="0" smtClean="0"/>
              <a:t>-2 for next, …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-1)(</a:t>
            </a:r>
            <a:r>
              <a:rPr lang="en-US" i="1" dirty="0" smtClean="0"/>
              <a:t>n</a:t>
            </a:r>
            <a:r>
              <a:rPr lang="en-US" dirty="0" smtClean="0"/>
              <a:t>-2)…(2)(1) = </a:t>
            </a:r>
            <a:r>
              <a:rPr lang="en-US" i="1" dirty="0" smtClean="0"/>
              <a:t>n</a:t>
            </a:r>
            <a:r>
              <a:rPr lang="en-US" dirty="0" smtClean="0"/>
              <a:t>! possible orderings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every comparison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every sorting algorithm has to “find” the right answer among the n! possible answers</a:t>
            </a:r>
          </a:p>
          <a:p>
            <a:endParaRPr lang="en-US" dirty="0" smtClean="0"/>
          </a:p>
          <a:p>
            <a:r>
              <a:rPr lang="en-US" dirty="0" smtClean="0"/>
              <a:t>Starts “knowing nothing” and gains information with each comparison</a:t>
            </a:r>
          </a:p>
          <a:p>
            <a:pPr lvl="1"/>
            <a:r>
              <a:rPr lang="en-US" dirty="0" smtClean="0"/>
              <a:t>Intuition: At best, each comparison can eliminate half of the remaining possibilities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represent this process as a decision tree</a:t>
            </a:r>
          </a:p>
          <a:p>
            <a:pPr lvl="1"/>
            <a:r>
              <a:rPr lang="en-US" dirty="0" smtClean="0"/>
              <a:t>Nodes are “remaining possibilities”</a:t>
            </a:r>
          </a:p>
          <a:p>
            <a:pPr lvl="1"/>
            <a:r>
              <a:rPr lang="en-US" dirty="0" smtClean="0"/>
              <a:t>Edges are “answers from a comparison”</a:t>
            </a:r>
          </a:p>
          <a:p>
            <a:pPr lvl="1"/>
            <a:r>
              <a:rPr lang="en-US" dirty="0" smtClean="0"/>
              <a:t>This is not a data structure, it’s what our proof uses to represent “the most any algorithm could know”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for n=3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42627" y="1450915"/>
            <a:ext cx="2242922" cy="101566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b &lt; c, b &lt; c &lt; a,</a:t>
            </a:r>
          </a:p>
          <a:p>
            <a:pPr algn="ctr"/>
            <a:r>
              <a:rPr lang="en-US" sz="2000">
                <a:latin typeface="Times New Roman" pitchFamily="18" charset="0"/>
              </a:rPr>
              <a:t>a &lt; c &lt; b, c &lt; a &lt; b,</a:t>
            </a:r>
          </a:p>
          <a:p>
            <a:pPr algn="ctr"/>
            <a:r>
              <a:rPr lang="en-US" sz="2000">
                <a:latin typeface="Times New Roman" pitchFamily="18" charset="0"/>
              </a:rPr>
              <a:t>b &lt; a &lt; c, c &lt; b &lt; a 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95443" y="2555815"/>
            <a:ext cx="1117615" cy="132343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>
                <a:latin typeface="Times New Roman" pitchFamily="18" charset="0"/>
              </a:rPr>
              <a:t>a &lt; c &lt; b</a:t>
            </a:r>
          </a:p>
          <a:p>
            <a:pPr algn="ctr"/>
            <a:r>
              <a:rPr lang="en-US" sz="2000">
                <a:latin typeface="Times New Roman" pitchFamily="18" charset="0"/>
              </a:rPr>
              <a:t>c &lt; a &lt; b</a:t>
            </a:r>
          </a:p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84646" y="2566927"/>
            <a:ext cx="1181735" cy="101566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  <a:p>
            <a:pPr algn="ctr"/>
            <a:r>
              <a:rPr lang="en-US" sz="2000">
                <a:latin typeface="Times New Roman" pitchFamily="18" charset="0"/>
              </a:rPr>
              <a:t>b &lt; c &lt; a</a:t>
            </a:r>
          </a:p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3319" y="3994090"/>
            <a:ext cx="1117614" cy="707886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>
                <a:latin typeface="Times New Roman" pitchFamily="18" charset="0"/>
              </a:rPr>
              <a:t>a &lt; c &lt; b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82844" y="4005202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a &lt; b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8144" y="5162490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b &lt; c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97056" y="5132327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c &lt; b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4748" y="3963927"/>
            <a:ext cx="1245855" cy="707886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 b &lt; a &lt; c </a:t>
            </a:r>
          </a:p>
          <a:p>
            <a:pPr algn="ctr"/>
            <a:r>
              <a:rPr lang="en-US" sz="2000">
                <a:latin typeface="Times New Roman" pitchFamily="18" charset="0"/>
              </a:rPr>
              <a:t>b &lt; c &lt; a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56494" y="3978215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49584" y="5098990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c &lt; a </a:t>
            </a:r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60884" y="5102165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814638" y="2392302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rot="13048408" flipH="1">
            <a:off x="5811838" y="2370077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797050" y="3511490"/>
            <a:ext cx="452438" cy="452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60600" y="3522602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089025" y="4662427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36725" y="4662427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172200" y="4608452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819900" y="4608452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819900" y="3519427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83450" y="3530540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8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33725" y="2495490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18163" y="2462152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30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46350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31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09688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1988" y="4638615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33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055813" y="4648140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34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56350" y="346386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24750" y="348291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89613" y="455130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37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143750" y="457035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38" name="Text Box 2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419600" y="2405002"/>
            <a:ext cx="71205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? b</a:t>
            </a:r>
          </a:p>
        </p:txBody>
      </p:sp>
      <p:sp>
        <p:nvSpPr>
          <p:cNvPr id="39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752600" y="5867400"/>
            <a:ext cx="597631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The leaves contain all the possible orderings of a, b, 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decision tree tells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A binary tree because each comparison has 2 outcomes</a:t>
            </a:r>
          </a:p>
          <a:p>
            <a:pPr lvl="1"/>
            <a:r>
              <a:rPr lang="en-US" dirty="0" smtClean="0"/>
              <a:t>No duplicate elements</a:t>
            </a:r>
          </a:p>
          <a:p>
            <a:pPr lvl="1"/>
            <a:r>
              <a:rPr lang="en-US" dirty="0" smtClean="0"/>
              <a:t>Assume algorithm not so dumb as to ask redundant questions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Because any data is possible, any algorithm needs to ask enough questions to produce all n! answers</a:t>
            </a:r>
          </a:p>
          <a:p>
            <a:pPr lvl="1"/>
            <a:r>
              <a:rPr lang="en-US" dirty="0" smtClean="0"/>
              <a:t>Each answer is a leaf (no more questions to ask)</a:t>
            </a:r>
          </a:p>
          <a:p>
            <a:pPr lvl="1"/>
            <a:r>
              <a:rPr lang="en-US" dirty="0" smtClean="0"/>
              <a:t>So the tree must be big enough to have n! leaves</a:t>
            </a:r>
          </a:p>
          <a:p>
            <a:pPr lvl="1"/>
            <a:r>
              <a:rPr lang="en-US" dirty="0" smtClean="0"/>
              <a:t>Running any algorithm on any input will at best correspond to one root-to-leaf path in the decision tree</a:t>
            </a:r>
          </a:p>
          <a:p>
            <a:pPr lvl="1"/>
            <a:r>
              <a:rPr lang="en-US" dirty="0" smtClean="0"/>
              <a:t>So no algorithm can have worst-case running time better than the height of the decision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42627" y="1450915"/>
            <a:ext cx="2242922" cy="1015663"/>
          </a:xfrm>
          <a:prstGeom prst="rect">
            <a:avLst/>
          </a:prstGeom>
          <a:solidFill>
            <a:schemeClr val="bg1"/>
          </a:solidFill>
          <a:ln w="349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c, b &lt; c &lt; a,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b, c &lt; a &lt; b,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a &lt; c, c &lt; b &lt; a </a:t>
            </a:r>
          </a:p>
        </p:txBody>
      </p:sp>
      <p:sp>
        <p:nvSpPr>
          <p:cNvPr id="4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95443" y="2555815"/>
            <a:ext cx="1117615" cy="1015663"/>
          </a:xfrm>
          <a:prstGeom prst="rect">
            <a:avLst/>
          </a:prstGeom>
          <a:solidFill>
            <a:schemeClr val="bg1"/>
          </a:solidFill>
          <a:ln w="349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a &lt; </a:t>
            </a:r>
            <a:r>
              <a:rPr lang="en-US" sz="2000" dirty="0" smtClean="0">
                <a:latin typeface="Times New Roman" pitchFamily="18" charset="0"/>
              </a:rPr>
              <a:t>b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84646" y="2566927"/>
            <a:ext cx="1181735" cy="101566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  <a:p>
            <a:pPr algn="ctr"/>
            <a:r>
              <a:rPr lang="en-US" sz="2000">
                <a:latin typeface="Times New Roman" pitchFamily="18" charset="0"/>
              </a:rPr>
              <a:t>b &lt; c &lt; a</a:t>
            </a:r>
          </a:p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45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3319" y="3994090"/>
            <a:ext cx="1117614" cy="707886"/>
          </a:xfrm>
          <a:prstGeom prst="rect">
            <a:avLst/>
          </a:prstGeom>
          <a:solidFill>
            <a:schemeClr val="bg1"/>
          </a:solidFill>
          <a:ln w="349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46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82844" y="4005202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c &lt; a &lt; b</a:t>
            </a:r>
          </a:p>
        </p:txBody>
      </p:sp>
      <p:sp>
        <p:nvSpPr>
          <p:cNvPr id="4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8144" y="5162490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b &lt; c</a:t>
            </a:r>
          </a:p>
        </p:txBody>
      </p:sp>
      <p:sp>
        <p:nvSpPr>
          <p:cNvPr id="4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97056" y="5132327"/>
            <a:ext cx="1117614" cy="400110"/>
          </a:xfrm>
          <a:prstGeom prst="rect">
            <a:avLst/>
          </a:prstGeom>
          <a:solidFill>
            <a:srgbClr val="CCECFF"/>
          </a:solidFill>
          <a:ln w="349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4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4748" y="3963927"/>
            <a:ext cx="1245855" cy="707886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 b &lt; a &lt; c </a:t>
            </a:r>
          </a:p>
          <a:p>
            <a:pPr algn="ctr"/>
            <a:r>
              <a:rPr lang="en-US" sz="2000">
                <a:latin typeface="Times New Roman" pitchFamily="18" charset="0"/>
              </a:rPr>
              <a:t>b &lt; c &lt; a</a:t>
            </a:r>
          </a:p>
        </p:txBody>
      </p:sp>
      <p:sp>
        <p:nvSpPr>
          <p:cNvPr id="5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56494" y="3978215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51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49584" y="5098990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c &lt; a </a:t>
            </a:r>
          </a:p>
        </p:txBody>
      </p:sp>
      <p:sp>
        <p:nvSpPr>
          <p:cNvPr id="52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60884" y="5102165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</p:txBody>
      </p:sp>
      <p:sp>
        <p:nvSpPr>
          <p:cNvPr id="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814638" y="2392302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rot="13048408" flipH="1">
            <a:off x="5811838" y="2370077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797050" y="3511490"/>
            <a:ext cx="452438" cy="452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60600" y="3522602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089025" y="4662427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36725" y="4662427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172200" y="4608452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819900" y="4608452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819900" y="3519427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83450" y="3530540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3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33725" y="2495490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64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18163" y="2462152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65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46350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66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09688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67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1988" y="4638615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68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055813" y="4648140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69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56350" y="346386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70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24750" y="348291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71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89613" y="455130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72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143750" y="457035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73" name="Text Box 2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419600" y="2405002"/>
            <a:ext cx="71205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? b</a:t>
            </a:r>
          </a:p>
        </p:txBody>
      </p:sp>
      <p:sp>
        <p:nvSpPr>
          <p:cNvPr id="74" name="Text Box 34"/>
          <p:cNvSpPr txBox="1">
            <a:spLocks noChangeArrowheads="1"/>
          </p:cNvSpPr>
          <p:nvPr/>
        </p:nvSpPr>
        <p:spPr bwMode="auto">
          <a:xfrm>
            <a:off x="6781800" y="914400"/>
            <a:ext cx="1827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possible orders</a:t>
            </a:r>
          </a:p>
        </p:txBody>
      </p:sp>
      <p:cxnSp>
        <p:nvCxnSpPr>
          <p:cNvPr id="75" name="AutoShape 35"/>
          <p:cNvCxnSpPr>
            <a:cxnSpLocks noChangeShapeType="1"/>
            <a:stCxn id="74" idx="1"/>
          </p:cNvCxnSpPr>
          <p:nvPr/>
        </p:nvCxnSpPr>
        <p:spPr bwMode="auto">
          <a:xfrm rot="10800000" flipV="1">
            <a:off x="5943600" y="1114455"/>
            <a:ext cx="838200" cy="638144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7" name="Text Box 34"/>
          <p:cNvSpPr txBox="1">
            <a:spLocks noChangeArrowheads="1"/>
          </p:cNvSpPr>
          <p:nvPr/>
        </p:nvSpPr>
        <p:spPr bwMode="auto">
          <a:xfrm>
            <a:off x="3353856" y="5715000"/>
            <a:ext cx="1827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actual order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35"/>
          <p:cNvCxnSpPr>
            <a:cxnSpLocks noChangeShapeType="1"/>
            <a:endCxn id="48" idx="3"/>
          </p:cNvCxnSpPr>
          <p:nvPr/>
        </p:nvCxnSpPr>
        <p:spPr bwMode="auto">
          <a:xfrm rot="16200000" flipV="1">
            <a:off x="2916226" y="5430826"/>
            <a:ext cx="611218" cy="41433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Proven: No comparison sort can have worst-case running time better than the height of a binary tree with </a:t>
            </a:r>
            <a:r>
              <a:rPr lang="en-US" i="1" dirty="0" smtClean="0"/>
              <a:t>n</a:t>
            </a:r>
            <a:r>
              <a:rPr lang="en-US" dirty="0" smtClean="0"/>
              <a:t>! leaves</a:t>
            </a:r>
          </a:p>
          <a:p>
            <a:pPr lvl="1"/>
            <a:r>
              <a:rPr lang="en-US" dirty="0" smtClean="0"/>
              <a:t>Turns out average-case is same asymptotically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Now: a binary tree with n! leaves has height </a:t>
            </a:r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Factorial function grows very quickly</a:t>
            </a:r>
          </a:p>
          <a:p>
            <a:endParaRPr lang="en-US" dirty="0" smtClean="0"/>
          </a:p>
          <a:p>
            <a:r>
              <a:rPr lang="en-US" dirty="0" smtClean="0"/>
              <a:t>Conclusion: </a:t>
            </a:r>
            <a:r>
              <a:rPr lang="en-US" dirty="0" smtClean="0">
                <a:solidFill>
                  <a:schemeClr val="accent2"/>
                </a:solidFill>
              </a:rPr>
              <a:t>(Comparison) Sorting is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This is an amazing computer-science result: proves all the clever programming in the world can’t sort in linear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44178</TotalTime>
  <Words>1747</Words>
  <Application>Microsoft Office PowerPoint</Application>
  <PresentationFormat>On-screen Show (4:3)</PresentationFormat>
  <Paragraphs>508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dan_design_template</vt:lpstr>
      <vt:lpstr>CSE332: Data Abstractions  Lecture 14: Beyond Comparison Sorting</vt:lpstr>
      <vt:lpstr>The Big Picture</vt:lpstr>
      <vt:lpstr>How fast can we sort?</vt:lpstr>
      <vt:lpstr>Permutations</vt:lpstr>
      <vt:lpstr>Describing every comparison sort</vt:lpstr>
      <vt:lpstr>Decision tree for n=3</vt:lpstr>
      <vt:lpstr>What the decision tree tells us</vt:lpstr>
      <vt:lpstr>Example</vt:lpstr>
      <vt:lpstr>Where are we</vt:lpstr>
      <vt:lpstr>Lower bound on height</vt:lpstr>
      <vt:lpstr>The Big Picture</vt:lpstr>
      <vt:lpstr>BucketSort (a.k.a. BinSort)</vt:lpstr>
      <vt:lpstr>Analyzing bucket sort</vt:lpstr>
      <vt:lpstr>Radix sort</vt:lpstr>
      <vt:lpstr>Example</vt:lpstr>
      <vt:lpstr>Example</vt:lpstr>
      <vt:lpstr>Example</vt:lpstr>
      <vt:lpstr>Analysis</vt:lpstr>
      <vt:lpstr>Last word on sorting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2083</cp:revision>
  <dcterms:created xsi:type="dcterms:W3CDTF">2009-03-13T20:43:19Z</dcterms:created>
  <dcterms:modified xsi:type="dcterms:W3CDTF">2010-04-27T20:26:53Z</dcterms:modified>
</cp:coreProperties>
</file>