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57" r:id="rId3"/>
    <p:sldId id="267" r:id="rId4"/>
    <p:sldId id="266" r:id="rId5"/>
    <p:sldId id="271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237E7-6AFD-47D9-A01F-F634E91D81A0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2010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notesSlide" Target="../notesSlides/notesSlide2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notesSlide" Target="../notesSlides/notesSlide2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notesSlide" Target="../notesSlides/notesSlide25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pPr algn="ctr"/>
            <a:r>
              <a:rPr lang="en-US" sz="3200" i="0" dirty="0" smtClean="0"/>
              <a:t>CSE332: Data Abstractions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1: Introduction; Stacks/Queues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Dan Grossman</a:t>
            </a:r>
          </a:p>
          <a:p>
            <a:r>
              <a:rPr lang="en-US" sz="2400" dirty="0" smtClean="0"/>
              <a:t>Spring 2010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Unsolicited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 to class on time!</a:t>
            </a:r>
          </a:p>
          <a:p>
            <a:pPr lvl="1"/>
            <a:r>
              <a:rPr lang="en-US" dirty="0" smtClean="0"/>
              <a:t>Instructor pet peeve (I will start and end promptly)</a:t>
            </a:r>
          </a:p>
          <a:p>
            <a:pPr lvl="1"/>
            <a:r>
              <a:rPr lang="en-US" dirty="0" smtClean="0"/>
              <a:t>First 2 minutes are </a:t>
            </a:r>
            <a:r>
              <a:rPr lang="en-US" i="1" dirty="0" smtClean="0"/>
              <a:t>much</a:t>
            </a:r>
            <a:r>
              <a:rPr lang="en-US" dirty="0" smtClean="0"/>
              <a:t> more important than last 2!</a:t>
            </a:r>
          </a:p>
          <a:p>
            <a:pPr lvl="1"/>
            <a:r>
              <a:rPr lang="en-US" dirty="0" smtClean="0"/>
              <a:t>April 30 will prove beyond any doubt you are capable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Learn this stuff</a:t>
            </a:r>
          </a:p>
          <a:p>
            <a:pPr lvl="1"/>
            <a:r>
              <a:rPr lang="en-US" dirty="0" smtClean="0"/>
              <a:t>You need it for so many later classes/jobs anyway</a:t>
            </a:r>
          </a:p>
          <a:p>
            <a:pPr lvl="1"/>
            <a:r>
              <a:rPr lang="en-US" dirty="0" smtClean="0"/>
              <a:t>Falling behind only makes more work for you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Embrace being a “charter member” of CSE332</a:t>
            </a:r>
          </a:p>
          <a:p>
            <a:pPr lvl="1"/>
            <a:r>
              <a:rPr lang="en-US" dirty="0" smtClean="0"/>
              <a:t>Things may be a little rough around the edges</a:t>
            </a:r>
          </a:p>
          <a:p>
            <a:pPr lvl="1"/>
            <a:r>
              <a:rPr lang="en-US" dirty="0" smtClean="0"/>
              <a:t>But we make up for it with excitement and a nice class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mechanics – Did I forget anything?</a:t>
            </a:r>
          </a:p>
          <a:p>
            <a:endParaRPr lang="en-US" dirty="0" smtClean="0"/>
          </a:p>
          <a:p>
            <a:r>
              <a:rPr lang="en-US" dirty="0" smtClean="0"/>
              <a:t>What this course is about (“the new 326”)</a:t>
            </a:r>
          </a:p>
          <a:p>
            <a:pPr lvl="1"/>
            <a:r>
              <a:rPr lang="en-US" dirty="0" smtClean="0"/>
              <a:t>And how it fits into the revised curriculum</a:t>
            </a:r>
          </a:p>
          <a:p>
            <a:endParaRPr lang="en-US" dirty="0" smtClean="0"/>
          </a:p>
          <a:p>
            <a:r>
              <a:rPr lang="en-US" dirty="0" smtClean="0"/>
              <a:t>Start stacks and queues (largely review)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word about 326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new courses have no one obvious counterpart in the old</a:t>
            </a:r>
          </a:p>
          <a:p>
            <a:endParaRPr lang="en-US" dirty="0" smtClean="0"/>
          </a:p>
          <a:p>
            <a:r>
              <a:rPr lang="en-US" dirty="0" smtClean="0"/>
              <a:t>But 332 is about </a:t>
            </a:r>
            <a:r>
              <a:rPr lang="en-US" i="1" dirty="0" smtClean="0">
                <a:solidFill>
                  <a:schemeClr val="accent2"/>
                </a:solidFill>
              </a:rPr>
              <a:t>70%</a:t>
            </a:r>
            <a:r>
              <a:rPr lang="en-US" dirty="0" smtClean="0"/>
              <a:t> of the material from 326</a:t>
            </a:r>
          </a:p>
          <a:p>
            <a:pPr lvl="1"/>
            <a:r>
              <a:rPr lang="en-US" dirty="0" smtClean="0"/>
              <a:t>First 7 weeks or so, obviously cutting out some topics </a:t>
            </a:r>
          </a:p>
          <a:p>
            <a:pPr lvl="2"/>
            <a:r>
              <a:rPr lang="en-US" dirty="0" smtClean="0"/>
              <a:t>and a little moving to 312</a:t>
            </a:r>
          </a:p>
          <a:p>
            <a:pPr lvl="1"/>
            <a:r>
              <a:rPr lang="en-US" dirty="0" smtClean="0"/>
              <a:t>Timeless, essential stuff</a:t>
            </a:r>
          </a:p>
          <a:p>
            <a:pPr lvl="1"/>
            <a:r>
              <a:rPr lang="en-US" dirty="0" smtClean="0"/>
              <a:t>And a good chance to clean up some 326 “</a:t>
            </a:r>
            <a:r>
              <a:rPr lang="en-US" dirty="0" err="1" smtClean="0"/>
              <a:t>cruft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Biggest new topic: a serious treatment of programming with </a:t>
            </a:r>
            <a:r>
              <a:rPr lang="en-US" i="1" dirty="0" smtClean="0">
                <a:solidFill>
                  <a:schemeClr val="accent2"/>
                </a:solidFill>
              </a:rPr>
              <a:t>multiple threads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>
                <a:solidFill>
                  <a:schemeClr val="accent2"/>
                </a:solidFill>
              </a:rPr>
              <a:t>parallelism</a:t>
            </a:r>
            <a:r>
              <a:rPr lang="en-US" dirty="0" smtClean="0"/>
              <a:t>: To use multiple processors to finish sooner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>
                <a:solidFill>
                  <a:schemeClr val="accent2"/>
                </a:solidFill>
              </a:rPr>
              <a:t>concurrency</a:t>
            </a:r>
            <a:r>
              <a:rPr lang="en-US" dirty="0" smtClean="0"/>
              <a:t>: Allow properly synchronized access to shared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332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57200"/>
            <a:ext cx="4343400" cy="685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Note: This picture was the story of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      my life in 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399"/>
            <a:ext cx="7391400" cy="513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Okay, so what is 332 about already!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many (not all) of the basic </a:t>
            </a:r>
            <a:br>
              <a:rPr lang="en-US" dirty="0" smtClean="0"/>
            </a:br>
            <a:r>
              <a:rPr lang="en-US" dirty="0" smtClean="0"/>
              <a:t>data structures used in computer software</a:t>
            </a:r>
          </a:p>
          <a:p>
            <a:pPr lvl="1"/>
            <a:r>
              <a:rPr lang="en-US" dirty="0" smtClean="0"/>
              <a:t>Understand the data structures and the trade-offs they make</a:t>
            </a:r>
          </a:p>
          <a:p>
            <a:pPr lvl="1"/>
            <a:r>
              <a:rPr lang="en-US" dirty="0" smtClean="0"/>
              <a:t>Rigorously analyze the algorithms that use them (math!)</a:t>
            </a:r>
          </a:p>
          <a:p>
            <a:pPr lvl="1"/>
            <a:r>
              <a:rPr lang="en-US" dirty="0" smtClean="0"/>
              <a:t>Learn how to pick “the right thing for the job”</a:t>
            </a:r>
          </a:p>
          <a:p>
            <a:pPr lvl="1"/>
            <a:r>
              <a:rPr lang="en-US" dirty="0" smtClean="0"/>
              <a:t>More thorough and rigorous take on topics introduced in 143</a:t>
            </a:r>
          </a:p>
          <a:p>
            <a:pPr lvl="2"/>
            <a:r>
              <a:rPr lang="en-US" dirty="0" smtClean="0"/>
              <a:t>And more</a:t>
            </a:r>
          </a:p>
          <a:p>
            <a:r>
              <a:rPr lang="en-US" dirty="0" smtClean="0"/>
              <a:t>Practice design and analysis of data structures / algorithms</a:t>
            </a:r>
          </a:p>
          <a:p>
            <a:r>
              <a:rPr lang="en-US" dirty="0" smtClean="0"/>
              <a:t>Practice implementing and using these data structures by writing programs</a:t>
            </a:r>
          </a:p>
          <a:p>
            <a:r>
              <a:rPr lang="en-US" dirty="0" smtClean="0"/>
              <a:t>Experience the purposes and headaches of multithreading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</a:t>
            </a:r>
            <a:r>
              <a:rPr lang="en-US" dirty="0" smtClean="0">
                <a:solidFill>
                  <a:schemeClr val="accent2"/>
                </a:solidFill>
              </a:rPr>
              <a:t>make good design choices</a:t>
            </a:r>
            <a:r>
              <a:rPr lang="en-US" dirty="0" smtClean="0"/>
              <a:t> as a developer, project manager, etc.</a:t>
            </a:r>
          </a:p>
          <a:p>
            <a:pPr lvl="1"/>
            <a:r>
              <a:rPr lang="en-US" dirty="0" smtClean="0"/>
              <a:t>Reason in terms of the general abstractions that come up in all non-trivial software (and many non-software) systems</a:t>
            </a:r>
          </a:p>
          <a:p>
            <a:r>
              <a:rPr lang="en-US" dirty="0" smtClean="0"/>
              <a:t>To be able to </a:t>
            </a:r>
            <a:r>
              <a:rPr lang="en-US" dirty="0" smtClean="0">
                <a:solidFill>
                  <a:schemeClr val="accent2"/>
                </a:solidFill>
              </a:rPr>
              <a:t>justify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your design decisions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Dan’s take: </a:t>
            </a:r>
          </a:p>
          <a:p>
            <a:pPr>
              <a:buNone/>
            </a:pPr>
            <a:r>
              <a:rPr lang="en-US" dirty="0" smtClean="0"/>
              <a:t>	3 years from now this course will seem like it was a waste of your time because you can’t imagine not “just knowing” every main concept in it</a:t>
            </a:r>
          </a:p>
          <a:p>
            <a:pPr lvl="1"/>
            <a:r>
              <a:rPr lang="en-US" dirty="0" smtClean="0"/>
              <a:t>Key abstractions computer scientists and engineers use almost every day</a:t>
            </a:r>
          </a:p>
          <a:p>
            <a:pPr lvl="1"/>
            <a:r>
              <a:rPr lang="en-US" dirty="0" smtClean="0"/>
              <a:t>A big piece of what separates us from others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(Often highly </a:t>
            </a:r>
            <a:r>
              <a:rPr lang="en-US" i="1" dirty="0" smtClean="0"/>
              <a:t>non-obvious</a:t>
            </a:r>
            <a:r>
              <a:rPr lang="en-US" dirty="0" smtClean="0"/>
              <a:t>) ways to organize information in order to enable </a:t>
            </a:r>
            <a:r>
              <a:rPr lang="en-US" i="1" dirty="0" smtClean="0">
                <a:solidFill>
                  <a:schemeClr val="accent2"/>
                </a:solidFill>
              </a:rPr>
              <a:t>efficient</a:t>
            </a:r>
            <a:r>
              <a:rPr lang="en-US" dirty="0" smtClean="0"/>
              <a:t> computation over that information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Key goal over the next week is introducing </a:t>
            </a:r>
            <a:r>
              <a:rPr lang="en-US" dirty="0" smtClean="0">
                <a:solidFill>
                  <a:schemeClr val="accent2"/>
                </a:solidFill>
              </a:rPr>
              <a:t>asymptotic analysis</a:t>
            </a:r>
            <a:r>
              <a:rPr lang="en-US" dirty="0" smtClean="0"/>
              <a:t> to </a:t>
            </a:r>
            <a:r>
              <a:rPr lang="en-US" i="1" dirty="0" smtClean="0"/>
              <a:t>precisely</a:t>
            </a:r>
            <a:r>
              <a:rPr lang="en-US" dirty="0" smtClean="0"/>
              <a:t> and </a:t>
            </a:r>
            <a:r>
              <a:rPr lang="en-US" i="1" dirty="0" smtClean="0"/>
              <a:t>generally</a:t>
            </a:r>
            <a:r>
              <a:rPr lang="en-US" dirty="0" smtClean="0"/>
              <a:t> describe efficient use of time and space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A data structure supports certain </a:t>
            </a:r>
            <a:r>
              <a:rPr lang="en-US" i="1" dirty="0" smtClean="0"/>
              <a:t>operations</a:t>
            </a:r>
            <a:r>
              <a:rPr lang="en-US" dirty="0" smtClean="0"/>
              <a:t>, each with a:</a:t>
            </a:r>
          </a:p>
          <a:p>
            <a:pPr lvl="1"/>
            <a:r>
              <a:rPr lang="en-US" dirty="0" smtClean="0"/>
              <a:t>Meaning: what does the operation do/return</a:t>
            </a:r>
          </a:p>
          <a:p>
            <a:pPr lvl="1"/>
            <a:r>
              <a:rPr lang="en-US" dirty="0" smtClean="0"/>
              <a:t>Performance: how efficient is the operation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lvl="1"/>
            <a:r>
              <a:rPr lang="en-US" b="1" i="1" dirty="0" smtClean="0"/>
              <a:t>List</a:t>
            </a:r>
            <a:r>
              <a:rPr lang="en-US" dirty="0" smtClean="0"/>
              <a:t> with 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pPr lvl="1"/>
            <a:r>
              <a:rPr lang="en-US" b="1" i="1" dirty="0" smtClean="0"/>
              <a:t>Stack</a:t>
            </a:r>
            <a:r>
              <a:rPr lang="en-US" dirty="0" smtClean="0"/>
              <a:t> with operations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data structure strives to provide many useful, efficient operations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But there are unavoidable trade-offs:</a:t>
            </a:r>
          </a:p>
          <a:p>
            <a:pPr lvl="1"/>
            <a:r>
              <a:rPr lang="en-US" dirty="0" smtClean="0"/>
              <a:t>Time vs. space</a:t>
            </a:r>
          </a:p>
          <a:p>
            <a:pPr lvl="1"/>
            <a:r>
              <a:rPr lang="en-US" dirty="0" smtClean="0"/>
              <a:t>One operation more efficient if another less efficient</a:t>
            </a:r>
          </a:p>
          <a:p>
            <a:pPr lvl="1"/>
            <a:r>
              <a:rPr lang="en-US" dirty="0" smtClean="0"/>
              <a:t>Generality vs. simplicity vs. performance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That is why there are many data structures and educated </a:t>
            </a:r>
            <a:r>
              <a:rPr lang="en-US" dirty="0" err="1" smtClean="0"/>
              <a:t>CSEers</a:t>
            </a:r>
            <a:r>
              <a:rPr lang="en-US" dirty="0" smtClean="0"/>
              <a:t> internalize their main trade-offs and techniques</a:t>
            </a:r>
          </a:p>
          <a:p>
            <a:pPr lvl="1"/>
            <a:r>
              <a:rPr lang="en-US" dirty="0" smtClean="0"/>
              <a:t>And recognize logarithmic &lt; linear &lt; quadratic &lt; exponential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Abstract Data Type (ADT)</a:t>
            </a:r>
          </a:p>
          <a:p>
            <a:pPr lvl="1"/>
            <a:r>
              <a:rPr lang="en-US" dirty="0" smtClean="0"/>
              <a:t>Mathematical description of a “thing” with set of operations on that “thing”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Algorithm</a:t>
            </a:r>
          </a:p>
          <a:p>
            <a:pPr lvl="1"/>
            <a:r>
              <a:rPr lang="en-US" dirty="0" smtClean="0"/>
              <a:t>A high level, language-independent description of a step-by-step process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Data structure</a:t>
            </a:r>
          </a:p>
          <a:p>
            <a:pPr lvl="1"/>
            <a:r>
              <a:rPr lang="en-US" dirty="0" smtClean="0"/>
              <a:t>A specific family of algorithms for implementing an ADT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Implementation</a:t>
            </a:r>
            <a:r>
              <a:rPr lang="en-US" dirty="0" smtClean="0"/>
              <a:t> of a data structure</a:t>
            </a:r>
          </a:p>
          <a:p>
            <a:pPr lvl="1"/>
            <a:r>
              <a:rPr lang="en-US" dirty="0" smtClean="0"/>
              <a:t>A specific implementation in a specific language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Stack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ADT</a:t>
            </a:r>
            <a:r>
              <a:rPr lang="en-US" dirty="0" smtClean="0"/>
              <a:t> supports operations: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 smtClean="0"/>
              <a:t>: initially true, later have there been same number of pops as pushes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 smtClean="0"/>
              <a:t>: takes an item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 smtClean="0"/>
              <a:t>: raises an error if </a:t>
            </a:r>
            <a:r>
              <a:rPr lang="en-US" dirty="0" err="1" smtClean="0"/>
              <a:t>isEmpty</a:t>
            </a:r>
            <a:r>
              <a:rPr lang="en-US" dirty="0" smtClean="0"/>
              <a:t>, else returns most-recently pushed item not yet returned by a pop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dirty="0" smtClean="0">
                <a:cs typeface="Courier New" pitchFamily="49" charset="0"/>
              </a:rPr>
              <a:t>(Often some more operations)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Stack </a:t>
            </a:r>
            <a:r>
              <a:rPr lang="en-US" dirty="0" smtClean="0">
                <a:solidFill>
                  <a:schemeClr val="accent2"/>
                </a:solidFill>
              </a:rPr>
              <a:t>data structure</a:t>
            </a:r>
            <a:r>
              <a:rPr lang="en-US" dirty="0" smtClean="0"/>
              <a:t> could use a linked-list or an array or something else, and associated </a:t>
            </a:r>
            <a:r>
              <a:rPr lang="en-US" dirty="0" smtClean="0">
                <a:solidFill>
                  <a:schemeClr val="accent2"/>
                </a:solidFill>
              </a:rPr>
              <a:t>algorithms</a:t>
            </a:r>
            <a:r>
              <a:rPr lang="en-US" dirty="0" smtClean="0"/>
              <a:t> for the operations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>
                <a:solidFill>
                  <a:schemeClr val="accent2"/>
                </a:solidFill>
              </a:rPr>
              <a:t>implementation</a:t>
            </a:r>
            <a:r>
              <a:rPr lang="en-US" dirty="0" smtClean="0"/>
              <a:t> is in the library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java.util.Stack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We have 10 weeks to learn </a:t>
            </a:r>
            <a:r>
              <a:rPr lang="en-US" i="1" dirty="0" smtClean="0"/>
              <a:t>fundamental data structures and algorithms for organizing and processing information</a:t>
            </a:r>
          </a:p>
          <a:p>
            <a:pPr lvl="1"/>
            <a:r>
              <a:rPr lang="en-US" dirty="0" smtClean="0"/>
              <a:t>“Classic” data structures / algorithms and how to analyze rigorously their efficiency and when to use them</a:t>
            </a:r>
          </a:p>
          <a:p>
            <a:pPr lvl="1"/>
            <a:r>
              <a:rPr lang="en-US" dirty="0" smtClean="0"/>
              <a:t>Queues, dictionaries, graphs, sorting, etc.</a:t>
            </a:r>
          </a:p>
          <a:p>
            <a:pPr lvl="1"/>
            <a:r>
              <a:rPr lang="en-US" dirty="0" smtClean="0"/>
              <a:t>Parallelism and concurrency (new!)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Today in class:</a:t>
            </a:r>
          </a:p>
          <a:p>
            <a:r>
              <a:rPr lang="en-US" dirty="0" smtClean="0"/>
              <a:t>Course mechanics</a:t>
            </a:r>
          </a:p>
          <a:p>
            <a:r>
              <a:rPr lang="en-US" dirty="0" smtClean="0"/>
              <a:t>What this course is about (“the new 326”)</a:t>
            </a:r>
          </a:p>
          <a:p>
            <a:pPr lvl="1"/>
            <a:r>
              <a:rPr lang="en-US" dirty="0" smtClean="0"/>
              <a:t>And how it fits into the revised curriculum</a:t>
            </a:r>
          </a:p>
          <a:p>
            <a:r>
              <a:rPr lang="en-US" dirty="0" smtClean="0"/>
              <a:t>Start (finish?) stacks and queues (largely review)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Stack ADT is a useful abstraction because:</a:t>
            </a:r>
          </a:p>
          <a:p>
            <a:r>
              <a:rPr lang="en-US" dirty="0" smtClean="0"/>
              <a:t>It arises </a:t>
            </a:r>
            <a:r>
              <a:rPr lang="en-US" dirty="0" smtClean="0">
                <a:solidFill>
                  <a:schemeClr val="accent2"/>
                </a:solidFill>
              </a:rPr>
              <a:t>all the time</a:t>
            </a:r>
            <a:r>
              <a:rPr lang="en-US" dirty="0" smtClean="0"/>
              <a:t> in programming (see text for more)</a:t>
            </a:r>
          </a:p>
          <a:p>
            <a:pPr lvl="1"/>
            <a:r>
              <a:rPr lang="en-US" dirty="0" smtClean="0"/>
              <a:t>Recursive function calls</a:t>
            </a:r>
          </a:p>
          <a:p>
            <a:pPr lvl="1"/>
            <a:r>
              <a:rPr lang="en-US" dirty="0" smtClean="0"/>
              <a:t>Balancing symbols (parentheses)</a:t>
            </a:r>
          </a:p>
          <a:p>
            <a:pPr lvl="1"/>
            <a:r>
              <a:rPr lang="en-US" dirty="0" smtClean="0"/>
              <a:t>Evaluating postfix notation: 3 4 + 5 * </a:t>
            </a:r>
          </a:p>
          <a:p>
            <a:pPr lvl="1"/>
            <a:r>
              <a:rPr lang="en-US" dirty="0" smtClean="0"/>
              <a:t>Clever: Infix ((3+4) * 5) to postfix conversion (see text)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can code up a </a:t>
            </a:r>
            <a:r>
              <a:rPr lang="en-US" dirty="0" smtClean="0">
                <a:solidFill>
                  <a:schemeClr val="accent2"/>
                </a:solidFill>
              </a:rPr>
              <a:t>reusable library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We can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in high-level terms</a:t>
            </a:r>
          </a:p>
          <a:p>
            <a:pPr lvl="1"/>
            <a:r>
              <a:rPr lang="en-US" dirty="0" smtClean="0"/>
              <a:t>“Use a stack and push numbers, popping for operators…”</a:t>
            </a:r>
          </a:p>
          <a:p>
            <a:pPr lvl="1"/>
            <a:r>
              <a:rPr lang="en-US" dirty="0" smtClean="0"/>
              <a:t>Rather than, “create a linked list and add a node when…”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create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destroy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Just like a stack except:</a:t>
            </a:r>
          </a:p>
          <a:p>
            <a:pPr lvl="1"/>
            <a:r>
              <a:rPr lang="en-US" dirty="0" smtClean="0"/>
              <a:t>Stack: LIFO (last-in-first-out)</a:t>
            </a:r>
          </a:p>
          <a:p>
            <a:pPr lvl="1"/>
            <a:r>
              <a:rPr lang="en-US" dirty="0" smtClean="0"/>
              <a:t>Queue: FIFO (first-in-first-out)</a:t>
            </a:r>
          </a:p>
          <a:p>
            <a:endParaRPr lang="en-US" sz="1000" dirty="0" smtClean="0"/>
          </a:p>
          <a:p>
            <a:r>
              <a:rPr lang="en-US" dirty="0" smtClean="0"/>
              <a:t>Just as useful and ubiquitous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276600" y="2362200"/>
            <a:ext cx="5038725" cy="1143000"/>
            <a:chOff x="3190875" y="2362200"/>
            <a:chExt cx="5038725" cy="1143000"/>
          </a:xfrm>
        </p:grpSpPr>
        <p:sp>
          <p:nvSpPr>
            <p:cNvPr id="7" name="Rectangl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714875" y="2362200"/>
              <a:ext cx="1981200" cy="11430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chemeClr val="accent2"/>
                  </a:solidFill>
                </a:rPr>
                <a:t>F E D C B</a:t>
              </a:r>
            </a:p>
          </p:txBody>
        </p:sp>
        <p:sp>
          <p:nvSpPr>
            <p:cNvPr id="8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648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71875" y="2605088"/>
              <a:ext cx="1030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chemeClr val="accent2"/>
                  </a:solidFill>
                </a:rPr>
                <a:t>enqueue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696075" y="2933700"/>
              <a:ext cx="10668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656388" y="2590800"/>
              <a:ext cx="1030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>
                  <a:solidFill>
                    <a:schemeClr val="accent2"/>
                  </a:solidFill>
                </a:rPr>
                <a:t>dequeue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0875" y="270510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G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815263" y="2705100"/>
              <a:ext cx="414337" cy="46672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>
                  <a:solidFill>
                    <a:schemeClr val="accent2"/>
                  </a:solidFill>
                </a:rPr>
                <a:t>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Circular Array Queue Data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5720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Q[back] = x;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 = (back + 1) % size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7"/>
            <a:ext cx="46482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Q[front];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(front + 1) %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size;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5800" y="1219200"/>
            <a:ext cx="7772400" cy="1238310"/>
            <a:chOff x="685800" y="1143000"/>
            <a:chExt cx="7772400" cy="123831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85800" y="1143000"/>
              <a:ext cx="777240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19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4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3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53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57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62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67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77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781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6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38200" y="1219200"/>
              <a:ext cx="526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</a:rPr>
                <a:t>Q: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92094" y="1219200"/>
              <a:ext cx="3273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315200" y="1219200"/>
              <a:ext cx="10374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>
                  <a:solidFill>
                    <a:schemeClr val="tx1"/>
                  </a:solidFill>
                  <a:latin typeface="+mn-lt"/>
                </a:rPr>
                <a:t>size - 1</a:t>
              </a:r>
            </a:p>
          </p:txBody>
        </p:sp>
        <p:cxnSp>
          <p:nvCxnSpPr>
            <p:cNvPr id="34" name="AutoShape 29"/>
            <p:cNvCxnSpPr>
              <a:cxnSpLocks noChangeShapeType="1"/>
              <a:endCxn id="18" idx="2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3886200" y="1905000"/>
              <a:ext cx="1588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0"/>
            <p:cNvCxnSpPr>
              <a:cxnSpLocks noChangeShapeType="1"/>
              <a:endCxn id="23" idx="2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5403850" y="1905000"/>
              <a:ext cx="6350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 Box 2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76600" y="1981200"/>
              <a:ext cx="6960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front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759919" y="1962090"/>
              <a:ext cx="7264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b="0" dirty="0" smtClean="0">
                  <a:solidFill>
                    <a:schemeClr val="tx1"/>
                  </a:solidFill>
                  <a:latin typeface="+mn-lt"/>
                </a:rPr>
                <a:t>back</a:t>
              </a:r>
              <a:endParaRPr lang="en-US" sz="2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2578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if </a:t>
            </a:r>
            <a:r>
              <a:rPr lang="en-US" b="1" i="1" dirty="0" smtClean="0"/>
              <a:t>array</a:t>
            </a:r>
            <a:r>
              <a:rPr lang="en-US" dirty="0" smtClean="0"/>
              <a:t> is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Queue Data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52600" y="1295400"/>
            <a:ext cx="5334000" cy="1143000"/>
            <a:chOff x="1752600" y="1295400"/>
            <a:chExt cx="5334000" cy="1143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752600" y="1295400"/>
              <a:ext cx="53340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905000" y="1371600"/>
              <a:ext cx="4800600" cy="977900"/>
              <a:chOff x="1200" y="1190"/>
              <a:chExt cx="3024" cy="616"/>
            </a:xfrm>
          </p:grpSpPr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3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440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6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6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64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4" name="AutoShape 9"/>
              <p:cNvCxnSpPr>
                <a:cxnSpLocks noChangeShapeType="1"/>
                <a:stCxn id="10" idx="3"/>
                <a:endCxn id="11" idx="1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1632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9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8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88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8" name="AutoShape 13"/>
              <p:cNvCxnSpPr>
                <a:cxnSpLocks noChangeShapeType="1"/>
                <a:stCxn id="13" idx="3"/>
                <a:endCxn id="15" idx="1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2256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21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40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12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" name="AutoShape 17"/>
              <p:cNvCxnSpPr>
                <a:cxnSpLocks noChangeShapeType="1"/>
                <a:stCxn id="17" idx="3"/>
                <a:endCxn id="19" idx="1"/>
              </p:cNvCxnSpPr>
              <p:nvPr>
                <p:custDataLst>
                  <p:tags r:id="rId18"/>
                </p:custDataLst>
              </p:nvPr>
            </p:nvCxnSpPr>
            <p:spPr bwMode="auto">
              <a:xfrm>
                <a:off x="2880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Rectangle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4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36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6" name="AutoShape 21"/>
              <p:cNvCxnSpPr>
                <a:cxnSpLocks noChangeShapeType="1"/>
                <a:stCxn id="21" idx="3"/>
                <a:endCxn id="23" idx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3504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200" y="1554"/>
                <a:ext cx="43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front</a:t>
                </a: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96" y="1554"/>
                <a:ext cx="45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+mn-lt"/>
                  </a:rPr>
                  <a:t>back</a:t>
                </a:r>
              </a:p>
            </p:txBody>
          </p:sp>
          <p:cxnSp>
            <p:nvCxnSpPr>
              <p:cNvPr id="30" name="AutoShape 25"/>
              <p:cNvCxnSpPr>
                <a:cxnSpLocks noChangeShapeType="1"/>
                <a:stCxn id="28" idx="0"/>
                <a:endCxn id="8" idx="2"/>
              </p:cNvCxnSpPr>
              <p:nvPr>
                <p:custDataLst>
                  <p:tags r:id="rId26"/>
                </p:custDataLst>
              </p:nvPr>
            </p:nvCxnSpPr>
            <p:spPr bwMode="auto">
              <a:xfrm rot="5400000" flipH="1" flipV="1">
                <a:off x="1344" y="1458"/>
                <a:ext cx="172" cy="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6"/>
              <p:cNvCxnSpPr>
                <a:cxnSpLocks noChangeShapeType="1"/>
                <a:stCxn id="29" idx="0"/>
                <a:endCxn id="23" idx="2"/>
              </p:cNvCxnSpPr>
              <p:nvPr>
                <p:custDataLst>
                  <p:tags r:id="rId27"/>
                </p:custDataLst>
              </p:nvPr>
            </p:nvCxnSpPr>
            <p:spPr bwMode="auto">
              <a:xfrm rot="5400000" flipH="1" flipV="1">
                <a:off x="3844" y="1462"/>
                <a:ext cx="172" cy="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580966"/>
            <a:ext cx="4495800" cy="1524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enqueue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back.next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= new Node(x);</a:t>
            </a:r>
          </a:p>
          <a:p>
            <a:pPr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back = </a:t>
            </a:r>
            <a:r>
              <a:rPr lang="en-US" sz="2000" kern="0" dirty="0" err="1" smtClean="0">
                <a:latin typeface="Courier New" pitchFamily="49" charset="0"/>
              </a:rPr>
              <a:t>back.next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34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257367"/>
            <a:ext cx="4495800" cy="206723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// Basic idea only!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()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{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x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front.item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front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front.next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;</a:t>
            </a: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x;</a:t>
            </a:r>
            <a:endParaRPr lang="en-US" sz="2000" dirty="0" smtClean="0">
              <a:latin typeface="Courier New" pitchFamily="49" charset="0"/>
            </a:endParaRPr>
          </a:p>
          <a:p>
            <a:pPr marL="0" lvl="1">
              <a:lnSpc>
                <a:spcPct val="100000"/>
              </a:lnSpc>
              <a:spcBef>
                <a:spcPts val="2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334000" y="2667000"/>
            <a:ext cx="3581400" cy="3581400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b="1" i="1" dirty="0" smtClean="0"/>
              <a:t>queue</a:t>
            </a:r>
            <a:r>
              <a:rPr lang="en-US" dirty="0" smtClean="0"/>
              <a:t> is empty?</a:t>
            </a:r>
          </a:p>
          <a:p>
            <a:pPr lvl="1"/>
            <a:r>
              <a:rPr lang="en-US" dirty="0" err="1" smtClean="0"/>
              <a:t>Enqueue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</a:t>
            </a:r>
            <a:r>
              <a:rPr lang="en-US" b="1" i="1" dirty="0" smtClean="0"/>
              <a:t>list</a:t>
            </a:r>
            <a:r>
              <a:rPr lang="en-US" dirty="0" smtClean="0"/>
              <a:t> be full?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test</a:t>
            </a:r>
            <a:r>
              <a:rPr lang="en-US" dirty="0" smtClean="0"/>
              <a:t> for empty?</a:t>
            </a:r>
          </a:p>
          <a:p>
            <a:r>
              <a:rPr lang="en-US" dirty="0" smtClean="0"/>
              <a:t>What is the </a:t>
            </a:r>
            <a:r>
              <a:rPr lang="en-US" i="1" dirty="0" smtClean="0"/>
              <a:t>complexity</a:t>
            </a:r>
            <a:r>
              <a:rPr lang="en-US" dirty="0" smtClean="0"/>
              <a:t> of the operations?</a:t>
            </a:r>
          </a:p>
          <a:p>
            <a:r>
              <a:rPr lang="en-US" dirty="0" smtClean="0"/>
              <a:t>Can you find the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 in the queue?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 vs.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3962400" cy="3657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Array: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May waste unneeded space or run out of space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Space per element excellent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Operations very simple / fast</a:t>
            </a:r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Constant-time access to </a:t>
            </a:r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element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  <a:p>
            <a:pPr>
              <a:buFont typeface="Arial" pitchFamily="34" charset="0"/>
              <a:buChar char="–"/>
            </a:pPr>
            <a:r>
              <a:rPr lang="en-US" dirty="0" smtClean="0"/>
              <a:t>For operation </a:t>
            </a:r>
            <a:r>
              <a:rPr lang="en-US" dirty="0" err="1" smtClean="0"/>
              <a:t>insertAtPosition</a:t>
            </a:r>
            <a:r>
              <a:rPr lang="en-US" dirty="0" smtClean="0"/>
              <a:t>, must shift all later elements</a:t>
            </a:r>
          </a:p>
          <a:p>
            <a:pPr lvl="1">
              <a:buFont typeface="Arial" pitchFamily="34" charset="0"/>
              <a:buChar char="–"/>
            </a:pPr>
            <a:r>
              <a:rPr lang="en-US" dirty="0" smtClean="0"/>
              <a:t>Not in Queue ADT</a:t>
            </a:r>
          </a:p>
          <a:p>
            <a:pPr>
              <a:buFont typeface="Arial" pitchFamily="34" charset="0"/>
              <a:buChar char="–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371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is something every trained computer scientist knows in his/her sleep – it’s like knowing how to do arithmetic.)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22860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just enough space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more space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element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 very simple / fast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constant-time access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="0" kern="0" dirty="0" smtClean="0">
                <a:latin typeface="+mn-lt"/>
              </a:rPr>
              <a:t>For </a:t>
            </a:r>
            <a:r>
              <a:rPr lang="en-US" sz="2000" b="0" kern="0" dirty="0" smtClean="0">
                <a:latin typeface="+mn-lt"/>
              </a:rPr>
              <a:t>operation </a:t>
            </a:r>
            <a:r>
              <a:rPr lang="en-US" sz="2000" b="0" kern="0" dirty="0" err="1" smtClean="0">
                <a:latin typeface="+mn-lt"/>
              </a:rPr>
              <a:t>insertAtPosition</a:t>
            </a:r>
            <a:r>
              <a:rPr lang="en-US" sz="2000" b="0" kern="0" dirty="0" smtClean="0">
                <a:latin typeface="+mn-lt"/>
              </a:rPr>
              <a:t> must traverse all earlier elements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in Queue</a:t>
            </a:r>
            <a:r>
              <a:rPr lang="en-US" sz="2000" b="0" kern="0" dirty="0" smtClean="0">
                <a:latin typeface="+mn-lt"/>
              </a:rPr>
              <a:t> ADT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Stack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create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destroy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push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pop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top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Can also be implemented with an array or a linked list</a:t>
            </a:r>
          </a:p>
          <a:p>
            <a:pPr lvl="1"/>
            <a:r>
              <a:rPr lang="en-US" dirty="0" smtClean="0"/>
              <a:t>This is Project 1!</a:t>
            </a:r>
          </a:p>
          <a:p>
            <a:pPr lvl="1"/>
            <a:r>
              <a:rPr lang="en-US" dirty="0" smtClean="0"/>
              <a:t>Like queues, type of elements is irrelevant</a:t>
            </a:r>
          </a:p>
          <a:p>
            <a:pPr lvl="2"/>
            <a:r>
              <a:rPr lang="en-US" dirty="0" smtClean="0"/>
              <a:t>Ideal </a:t>
            </a:r>
            <a:r>
              <a:rPr lang="en-US" dirty="0" smtClean="0"/>
              <a:t>for Java’s generic types (section and Project 1B)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  <p:grpSp>
        <p:nvGrpSpPr>
          <p:cNvPr id="7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67200" y="1219200"/>
            <a:ext cx="1295400" cy="2590800"/>
            <a:chOff x="1248" y="720"/>
            <a:chExt cx="816" cy="1632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680" y="960"/>
              <a:ext cx="384" cy="1392"/>
              <a:chOff x="1536" y="1225"/>
              <a:chExt cx="768" cy="1271"/>
            </a:xfrm>
          </p:grpSpPr>
          <p:sp>
            <p:nvSpPr>
              <p:cNvPr id="12" name="Rectangle 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536" y="1248"/>
                <a:ext cx="720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536" y="1225"/>
                <a:ext cx="768" cy="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48" y="720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A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76" y="1324"/>
              <a:ext cx="233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B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C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F</a:t>
              </a:r>
            </a:p>
          </p:txBody>
        </p:sp>
        <p:sp>
          <p:nvSpPr>
            <p:cNvPr id="11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440" y="864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477001" y="1219200"/>
            <a:ext cx="2319338" cy="2644775"/>
            <a:chOff x="2640" y="686"/>
            <a:chExt cx="1461" cy="1666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640" y="926"/>
              <a:ext cx="384" cy="1392"/>
              <a:chOff x="1536" y="1225"/>
              <a:chExt cx="768" cy="1271"/>
            </a:xfrm>
          </p:grpSpPr>
          <p:sp>
            <p:nvSpPr>
              <p:cNvPr id="19" name="Rectangle 1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536" y="1248"/>
                <a:ext cx="720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536" y="1225"/>
                <a:ext cx="768" cy="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265" y="686"/>
              <a:ext cx="8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E D C B A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736" y="1144"/>
              <a:ext cx="223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chemeClr val="accent6"/>
                  </a:solidFill>
                </a:rPr>
                <a:t>F</a:t>
              </a:r>
            </a:p>
          </p:txBody>
        </p:sp>
        <p:sp>
          <p:nvSpPr>
            <p:cNvPr id="18" name="Freeform 17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880" y="816"/>
              <a:ext cx="432" cy="288"/>
            </a:xfrm>
            <a:custGeom>
              <a:avLst/>
              <a:gdLst>
                <a:gd name="T0" fmla="*/ 0 w 432"/>
                <a:gd name="T1" fmla="*/ 0 h 288"/>
                <a:gd name="T2" fmla="*/ 336 w 432"/>
                <a:gd name="T3" fmla="*/ 96 h 288"/>
                <a:gd name="T4" fmla="*/ 432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0"/>
                  </a:moveTo>
                  <a:cubicBezTo>
                    <a:pt x="132" y="24"/>
                    <a:pt x="264" y="48"/>
                    <a:pt x="336" y="96"/>
                  </a:cubicBezTo>
                  <a:cubicBezTo>
                    <a:pt x="408" y="144"/>
                    <a:pt x="408" y="264"/>
                    <a:pt x="432" y="28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91200" y="2644775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Concise 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the 24-48 hours:</a:t>
            </a:r>
          </a:p>
          <a:p>
            <a:r>
              <a:rPr lang="en-US" dirty="0" smtClean="0"/>
              <a:t>Adjust class email-list settings</a:t>
            </a:r>
          </a:p>
          <a:p>
            <a:r>
              <a:rPr lang="en-US" dirty="0" smtClean="0"/>
              <a:t>Email homework 0 (worth 0 points) to me</a:t>
            </a:r>
          </a:p>
          <a:p>
            <a:r>
              <a:rPr lang="en-US" dirty="0" smtClean="0"/>
              <a:t>Read all course policies</a:t>
            </a:r>
          </a:p>
          <a:p>
            <a:r>
              <a:rPr lang="en-US" dirty="0" smtClean="0"/>
              <a:t>Read/skim Chapters 1 and 3 of Weiss book</a:t>
            </a:r>
          </a:p>
          <a:p>
            <a:pPr lvl="1"/>
            <a:r>
              <a:rPr lang="en-US" dirty="0" smtClean="0"/>
              <a:t>Relevant to Project 1, due next week</a:t>
            </a:r>
          </a:p>
          <a:p>
            <a:pPr lvl="1"/>
            <a:r>
              <a:rPr lang="en-US" dirty="0" smtClean="0"/>
              <a:t>Will start Chapter 2 on Wednesday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Possibly:</a:t>
            </a:r>
          </a:p>
          <a:p>
            <a:r>
              <a:rPr lang="en-US" dirty="0" smtClean="0"/>
              <a:t>Set up your Eclipse / Java environment for project 1</a:t>
            </a:r>
          </a:p>
          <a:p>
            <a:pPr lvl="1"/>
            <a:r>
              <a:rPr lang="en-US" dirty="0" smtClean="0"/>
              <a:t>Thursday’s section will help</a:t>
            </a:r>
          </a:p>
          <a:p>
            <a:endParaRPr lang="en-US" sz="1000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http://www.cs.washington.edu/education/courses/cse332/10sp/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Course Staff:</a:t>
            </a:r>
          </a:p>
          <a:p>
            <a:pPr>
              <a:buNone/>
            </a:pPr>
            <a:r>
              <a:rPr lang="en-US" dirty="0" smtClean="0"/>
              <a:t>	Dan Grossman        Tyler Robison	    Brent </a:t>
            </a:r>
            <a:r>
              <a:rPr lang="en-US" dirty="0" err="1" smtClean="0"/>
              <a:t>Sandona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1142999" y="2133600"/>
            <a:ext cx="166859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76450"/>
            <a:ext cx="157941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r="12000" b="30827"/>
          <a:stretch>
            <a:fillRect/>
          </a:stretch>
        </p:blipFill>
        <p:spPr bwMode="auto">
          <a:xfrm>
            <a:off x="5638800" y="21336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3400" y="4038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n-lt"/>
              </a:rPr>
              <a:t>Dan: Faculty, “a 341 guy”, excited about 332 (&amp; curriculum revision)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Tyler: Grad student,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Summer2010 332 instructor, Winter2010 326 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Brent: Senior, </a:t>
            </a:r>
            <a:r>
              <a:rPr lang="en-US" sz="2000" b="0" kern="0" dirty="0" err="1" smtClean="0">
                <a:latin typeface="+mn-lt"/>
              </a:rPr>
              <a:t>CompE</a:t>
            </a:r>
            <a:r>
              <a:rPr lang="en-US" sz="2000" b="0" kern="0" dirty="0" smtClean="0">
                <a:latin typeface="+mn-lt"/>
              </a:rPr>
              <a:t>, veteran TA, including 326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Office hours, email, etc. on course web-page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in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email list: cse332a_sp10@u</a:t>
            </a:r>
          </a:p>
          <a:p>
            <a:pPr lvl="1"/>
            <a:r>
              <a:rPr lang="en-US" dirty="0" smtClean="0"/>
              <a:t>Students and staff already subscribed</a:t>
            </a:r>
          </a:p>
          <a:p>
            <a:pPr lvl="1"/>
            <a:r>
              <a:rPr lang="en-US" dirty="0" smtClean="0"/>
              <a:t>You must get announcements sent there</a:t>
            </a:r>
          </a:p>
          <a:p>
            <a:pPr lvl="1"/>
            <a:r>
              <a:rPr lang="en-US" dirty="0" smtClean="0"/>
              <a:t>Fairly low traffic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Course staff: cse332-staff@cs plus individual emails</a:t>
            </a:r>
          </a:p>
          <a:p>
            <a:endParaRPr lang="en-US" sz="1000" dirty="0" smtClean="0"/>
          </a:p>
          <a:p>
            <a:r>
              <a:rPr lang="en-US" dirty="0" smtClean="0"/>
              <a:t>Message Board</a:t>
            </a:r>
          </a:p>
          <a:p>
            <a:pPr lvl="1"/>
            <a:r>
              <a:rPr lang="en-US" dirty="0" smtClean="0"/>
              <a:t>For appropriate discussions; Brent will monitor</a:t>
            </a:r>
          </a:p>
          <a:p>
            <a:pPr lvl="1"/>
            <a:r>
              <a:rPr lang="en-US" dirty="0" smtClean="0"/>
              <a:t>Optional, won’t use for important announcements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Anonymous feedback link on webpage</a:t>
            </a:r>
          </a:p>
          <a:p>
            <a:pPr lvl="1"/>
            <a:r>
              <a:rPr lang="en-US" dirty="0" smtClean="0"/>
              <a:t>For good and bad: if you don’t tell me, I don’t know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(Dan)</a:t>
            </a:r>
          </a:p>
          <a:p>
            <a:pPr lvl="1"/>
            <a:r>
              <a:rPr lang="en-US" dirty="0" smtClean="0"/>
              <a:t>Material posted (sometimes afterwards), but take notes</a:t>
            </a:r>
          </a:p>
          <a:p>
            <a:pPr lvl="1"/>
            <a:r>
              <a:rPr lang="en-US" dirty="0" smtClean="0"/>
              <a:t>Ask questions, focus on key ideas (rarely coding details)</a:t>
            </a:r>
          </a:p>
          <a:p>
            <a:endParaRPr lang="en-US" sz="1000" dirty="0" smtClean="0"/>
          </a:p>
          <a:p>
            <a:r>
              <a:rPr lang="en-US" dirty="0" smtClean="0"/>
              <a:t>Section (Tyler)</a:t>
            </a:r>
          </a:p>
          <a:p>
            <a:pPr lvl="1"/>
            <a:r>
              <a:rPr lang="en-US" dirty="0" smtClean="0"/>
              <a:t>Often focus on software (Java features, tools, project issues)</a:t>
            </a:r>
          </a:p>
          <a:p>
            <a:pPr lvl="1"/>
            <a:r>
              <a:rPr lang="en-US" dirty="0" smtClean="0"/>
              <a:t>Reinforce key issues from lecture (good practice)</a:t>
            </a:r>
          </a:p>
          <a:p>
            <a:pPr lvl="1"/>
            <a:r>
              <a:rPr lang="en-US" dirty="0" smtClean="0"/>
              <a:t>Answer homework questions, etc.</a:t>
            </a:r>
          </a:p>
          <a:p>
            <a:pPr lvl="1"/>
            <a:r>
              <a:rPr lang="en-US" dirty="0" smtClean="0"/>
              <a:t>Goal: More important than it was for your friends in 326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Use them: </a:t>
            </a:r>
            <a:r>
              <a:rPr lang="en-US" i="1" dirty="0" smtClean="0"/>
              <a:t>please visit me</a:t>
            </a:r>
          </a:p>
          <a:p>
            <a:pPr lvl="1"/>
            <a:r>
              <a:rPr lang="en-US" dirty="0" smtClean="0"/>
              <a:t>Ideally not </a:t>
            </a:r>
            <a:r>
              <a:rPr lang="en-US" i="1" dirty="0" smtClean="0"/>
              <a:t>just</a:t>
            </a:r>
            <a:r>
              <a:rPr lang="en-US" dirty="0" smtClean="0"/>
              <a:t> for homework questions (but that’s great too)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495800"/>
          </a:xfrm>
        </p:spPr>
        <p:txBody>
          <a:bodyPr/>
          <a:lstStyle/>
          <a:p>
            <a:r>
              <a:rPr lang="en-US" dirty="0" smtClean="0"/>
              <a:t>All lecture and section materials will be posted</a:t>
            </a:r>
          </a:p>
          <a:p>
            <a:pPr lvl="1"/>
            <a:r>
              <a:rPr lang="en-US" dirty="0" smtClean="0"/>
              <a:t>But they are visual aids, not always a complete description!</a:t>
            </a:r>
          </a:p>
          <a:p>
            <a:pPr lvl="1"/>
            <a:r>
              <a:rPr lang="en-US" dirty="0" smtClean="0"/>
              <a:t>If you have to miss, find out what you missed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Textbook: Weiss 2</a:t>
            </a:r>
            <a:r>
              <a:rPr lang="en-US" baseline="30000" dirty="0" smtClean="0"/>
              <a:t>nd</a:t>
            </a:r>
            <a:r>
              <a:rPr lang="en-US" dirty="0" smtClean="0"/>
              <a:t> Edition in Java</a:t>
            </a:r>
          </a:p>
          <a:p>
            <a:pPr lvl="1"/>
            <a:r>
              <a:rPr lang="en-US" dirty="0" smtClean="0"/>
              <a:t>Good reading, but only responsible for lecture/section/hw topics</a:t>
            </a:r>
          </a:p>
          <a:p>
            <a:pPr lvl="1"/>
            <a:r>
              <a:rPr lang="en-US" dirty="0" smtClean="0"/>
              <a:t>Will assign homework problems from it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Core Java book: A good Java reference (there may be others)</a:t>
            </a:r>
          </a:p>
          <a:p>
            <a:pPr lvl="1"/>
            <a:r>
              <a:rPr lang="en-US" dirty="0" smtClean="0"/>
              <a:t>Don’t struggle </a:t>
            </a:r>
            <a:r>
              <a:rPr lang="en-US" dirty="0" err="1" smtClean="0"/>
              <a:t>Googling</a:t>
            </a:r>
            <a:r>
              <a:rPr lang="en-US" dirty="0" smtClean="0"/>
              <a:t> for features you don’t understand</a:t>
            </a:r>
          </a:p>
          <a:p>
            <a:pPr lvl="1"/>
            <a:r>
              <a:rPr lang="en-US" dirty="0" smtClean="0"/>
              <a:t>Same book recommended for CSE331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Weeks 8-10 not in either book (or any appropriate one)</a:t>
            </a:r>
          </a:p>
          <a:p>
            <a:pPr lvl="1"/>
            <a:r>
              <a:rPr lang="en-US" dirty="0" smtClean="0"/>
              <a:t>Will write and post more thorough lecture notes,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n-US" dirty="0" smtClean="0"/>
              <a:t>8 written/typed </a:t>
            </a:r>
            <a:r>
              <a:rPr lang="en-US" dirty="0" err="1" smtClean="0"/>
              <a:t>homeworks</a:t>
            </a:r>
            <a:r>
              <a:rPr lang="en-US" dirty="0" smtClean="0"/>
              <a:t> (25%)</a:t>
            </a:r>
          </a:p>
          <a:p>
            <a:pPr lvl="1"/>
            <a:r>
              <a:rPr lang="en-US" dirty="0" smtClean="0"/>
              <a:t>Due at </a:t>
            </a:r>
            <a:r>
              <a:rPr lang="en-US" dirty="0" smtClean="0">
                <a:solidFill>
                  <a:schemeClr val="accent2"/>
                </a:solidFill>
              </a:rPr>
              <a:t>beginning</a:t>
            </a:r>
            <a:r>
              <a:rPr lang="en-US" dirty="0" smtClean="0"/>
              <a:t> of class each Friday (not this week)</a:t>
            </a:r>
          </a:p>
          <a:p>
            <a:pPr lvl="1"/>
            <a:r>
              <a:rPr lang="en-US" dirty="0" smtClean="0"/>
              <a:t>No late </a:t>
            </a:r>
            <a:r>
              <a:rPr lang="en-US" dirty="0" err="1" smtClean="0"/>
              <a:t>homeworks</a:t>
            </a:r>
            <a:r>
              <a:rPr lang="en-US" dirty="0" smtClean="0"/>
              <a:t> accepted</a:t>
            </a:r>
          </a:p>
          <a:p>
            <a:pPr lvl="1"/>
            <a:r>
              <a:rPr lang="en-US" dirty="0" smtClean="0"/>
              <a:t>Often covers through Monday before it’s due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3 programming projects (with phases) (25%)</a:t>
            </a:r>
          </a:p>
          <a:p>
            <a:pPr lvl="1"/>
            <a:r>
              <a:rPr lang="en-US" dirty="0" smtClean="0"/>
              <a:t>First phase of first project due in 9 days</a:t>
            </a:r>
          </a:p>
          <a:p>
            <a:pPr lvl="1"/>
            <a:r>
              <a:rPr lang="en-US" dirty="0" smtClean="0"/>
              <a:t>Use Java and Eclipse (see this week’s section)</a:t>
            </a:r>
          </a:p>
          <a:p>
            <a:pPr lvl="1"/>
            <a:r>
              <a:rPr lang="en-US" dirty="0" smtClean="0"/>
              <a:t>One 24-hour late-day for the quarter</a:t>
            </a:r>
          </a:p>
          <a:p>
            <a:pPr lvl="1"/>
            <a:r>
              <a:rPr lang="en-US" dirty="0" smtClean="0"/>
              <a:t>Projects 2 and 3 will allow partners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Midterm Friday April 30 (20%)</a:t>
            </a:r>
          </a:p>
          <a:p>
            <a:endParaRPr lang="en-US" sz="1000" dirty="0" smtClean="0"/>
          </a:p>
          <a:p>
            <a:r>
              <a:rPr lang="en-US" dirty="0" smtClean="0"/>
              <a:t>Final Tuesday June 8 (25%)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CSE332: Data Abstractions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course policy very carefully</a:t>
            </a:r>
          </a:p>
          <a:p>
            <a:pPr lvl="1"/>
            <a:r>
              <a:rPr lang="en-US" dirty="0" smtClean="0"/>
              <a:t>Explains quite clearly how you can and cannot get/provide help on homework and projects</a:t>
            </a:r>
          </a:p>
          <a:p>
            <a:endParaRPr lang="en-US" dirty="0" smtClean="0"/>
          </a:p>
          <a:p>
            <a:r>
              <a:rPr lang="en-US" dirty="0" smtClean="0"/>
              <a:t>Always explain any unconventional action on your part</a:t>
            </a:r>
          </a:p>
          <a:p>
            <a:endParaRPr lang="en-US" dirty="0" smtClean="0"/>
          </a:p>
          <a:p>
            <a:r>
              <a:rPr lang="en-US" dirty="0" smtClean="0"/>
              <a:t>Your instructor has promoted and enforced academic integrity since he was a freshman</a:t>
            </a:r>
          </a:p>
          <a:p>
            <a:pPr lvl="1"/>
            <a:r>
              <a:rPr lang="en-US" dirty="0" smtClean="0"/>
              <a:t>Believes in great trust with little sympathy for violations</a:t>
            </a:r>
          </a:p>
          <a:p>
            <a:pPr lvl="1"/>
            <a:r>
              <a:rPr lang="en-US" dirty="0" smtClean="0"/>
              <a:t>Honest work is the most important feature of a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CSE332: Data Abstractions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|15.1|16|6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13774</TotalTime>
  <Words>1841</Words>
  <Application>Microsoft Office PowerPoint</Application>
  <PresentationFormat>On-screen Show (4:3)</PresentationFormat>
  <Paragraphs>430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dan_design_template</vt:lpstr>
      <vt:lpstr>CSE332: Data Abstractions  Lecture 1: Introduction; Stacks/Queues</vt:lpstr>
      <vt:lpstr>Welcome!</vt:lpstr>
      <vt:lpstr>Concise to-do list</vt:lpstr>
      <vt:lpstr>Who</vt:lpstr>
      <vt:lpstr>Staying in touch</vt:lpstr>
      <vt:lpstr>Course meetings</vt:lpstr>
      <vt:lpstr>Course materials</vt:lpstr>
      <vt:lpstr>Course Work</vt:lpstr>
      <vt:lpstr>Collaboration and Academic Integrity</vt:lpstr>
      <vt:lpstr>Unsolicited advice</vt:lpstr>
      <vt:lpstr>Today in Class</vt:lpstr>
      <vt:lpstr>Last word about 326</vt:lpstr>
      <vt:lpstr>Where 332 fits</vt:lpstr>
      <vt:lpstr>Okay, so what is 332 about already!</vt:lpstr>
      <vt:lpstr>Goals</vt:lpstr>
      <vt:lpstr>Data structures</vt:lpstr>
      <vt:lpstr>Trade-offs</vt:lpstr>
      <vt:lpstr>Terminology</vt:lpstr>
      <vt:lpstr>Example: Stacks</vt:lpstr>
      <vt:lpstr>Why useful</vt:lpstr>
      <vt:lpstr>The Queue ADT</vt:lpstr>
      <vt:lpstr>Circular Array Queue Data Structure</vt:lpstr>
      <vt:lpstr>Linked List Queue Data Structure</vt:lpstr>
      <vt:lpstr>Circular Array vs. Linked List</vt:lpstr>
      <vt:lpstr>The Stack ADT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Dan Grossman</cp:lastModifiedBy>
  <cp:revision>619</cp:revision>
  <dcterms:created xsi:type="dcterms:W3CDTF">2009-03-13T20:43:19Z</dcterms:created>
  <dcterms:modified xsi:type="dcterms:W3CDTF">2010-03-31T18:41:20Z</dcterms:modified>
</cp:coreProperties>
</file>