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9"/>
  </p:notesMasterIdLst>
  <p:handoutMasterIdLst>
    <p:handoutMasterId r:id="rId130"/>
  </p:handoutMasterIdLst>
  <p:sldIdLst>
    <p:sldId id="842" r:id="rId2"/>
    <p:sldId id="868" r:id="rId3"/>
    <p:sldId id="849" r:id="rId4"/>
    <p:sldId id="515" r:id="rId5"/>
    <p:sldId id="514" r:id="rId6"/>
    <p:sldId id="477" r:id="rId7"/>
    <p:sldId id="482" r:id="rId8"/>
    <p:sldId id="483" r:id="rId9"/>
    <p:sldId id="478" r:id="rId10"/>
    <p:sldId id="485" r:id="rId11"/>
    <p:sldId id="484" r:id="rId12"/>
    <p:sldId id="516" r:id="rId13"/>
    <p:sldId id="479" r:id="rId14"/>
    <p:sldId id="486" r:id="rId15"/>
    <p:sldId id="487" r:id="rId16"/>
    <p:sldId id="845" r:id="rId17"/>
    <p:sldId id="481" r:id="rId18"/>
    <p:sldId id="594" r:id="rId19"/>
    <p:sldId id="491" r:id="rId20"/>
    <p:sldId id="492" r:id="rId21"/>
    <p:sldId id="488" r:id="rId22"/>
    <p:sldId id="489" r:id="rId23"/>
    <p:sldId id="494" r:id="rId24"/>
    <p:sldId id="495" r:id="rId25"/>
    <p:sldId id="496" r:id="rId26"/>
    <p:sldId id="846" r:id="rId27"/>
    <p:sldId id="865" r:id="rId28"/>
    <p:sldId id="508" r:id="rId29"/>
    <p:sldId id="480" r:id="rId30"/>
    <p:sldId id="498" r:id="rId31"/>
    <p:sldId id="499" r:id="rId32"/>
    <p:sldId id="500" r:id="rId33"/>
    <p:sldId id="502" r:id="rId34"/>
    <p:sldId id="504" r:id="rId35"/>
    <p:sldId id="505" r:id="rId36"/>
    <p:sldId id="506" r:id="rId37"/>
    <p:sldId id="586" r:id="rId38"/>
    <p:sldId id="497" r:id="rId39"/>
    <p:sldId id="844" r:id="rId40"/>
    <p:sldId id="511" r:id="rId41"/>
    <p:sldId id="512" r:id="rId42"/>
    <p:sldId id="501" r:id="rId43"/>
    <p:sldId id="507" r:id="rId44"/>
    <p:sldId id="847" r:id="rId45"/>
    <p:sldId id="518" r:id="rId46"/>
    <p:sldId id="519" r:id="rId47"/>
    <p:sldId id="520" r:id="rId48"/>
    <p:sldId id="595" r:id="rId49"/>
    <p:sldId id="848" r:id="rId50"/>
    <p:sldId id="521" r:id="rId51"/>
    <p:sldId id="522" r:id="rId52"/>
    <p:sldId id="523" r:id="rId53"/>
    <p:sldId id="587" r:id="rId54"/>
    <p:sldId id="524" r:id="rId55"/>
    <p:sldId id="525" r:id="rId56"/>
    <p:sldId id="526" r:id="rId57"/>
    <p:sldId id="661" r:id="rId58"/>
    <p:sldId id="493" r:id="rId59"/>
    <p:sldId id="528" r:id="rId60"/>
    <p:sldId id="529" r:id="rId61"/>
    <p:sldId id="530" r:id="rId62"/>
    <p:sldId id="531" r:id="rId63"/>
    <p:sldId id="532" r:id="rId64"/>
    <p:sldId id="533" r:id="rId65"/>
    <p:sldId id="534" r:id="rId66"/>
    <p:sldId id="535" r:id="rId67"/>
    <p:sldId id="850" r:id="rId68"/>
    <p:sldId id="869" r:id="rId69"/>
    <p:sldId id="867" r:id="rId70"/>
    <p:sldId id="651" r:id="rId71"/>
    <p:sldId id="553" r:id="rId72"/>
    <p:sldId id="851" r:id="rId73"/>
    <p:sldId id="555" r:id="rId74"/>
    <p:sldId id="556" r:id="rId75"/>
    <p:sldId id="856" r:id="rId76"/>
    <p:sldId id="852" r:id="rId77"/>
    <p:sldId id="537" r:id="rId78"/>
    <p:sldId id="538" r:id="rId79"/>
    <p:sldId id="513" r:id="rId80"/>
    <p:sldId id="539" r:id="rId81"/>
    <p:sldId id="540" r:id="rId82"/>
    <p:sldId id="662" r:id="rId83"/>
    <p:sldId id="542" r:id="rId84"/>
    <p:sldId id="543" r:id="rId85"/>
    <p:sldId id="544" r:id="rId86"/>
    <p:sldId id="545" r:id="rId87"/>
    <p:sldId id="546" r:id="rId88"/>
    <p:sldId id="490" r:id="rId89"/>
    <p:sldId id="547" r:id="rId90"/>
    <p:sldId id="549" r:id="rId91"/>
    <p:sldId id="853" r:id="rId92"/>
    <p:sldId id="854" r:id="rId93"/>
    <p:sldId id="560" r:id="rId94"/>
    <p:sldId id="855" r:id="rId95"/>
    <p:sldId id="590" r:id="rId96"/>
    <p:sldId id="591" r:id="rId97"/>
    <p:sldId id="857" r:id="rId98"/>
    <p:sldId id="562" r:id="rId99"/>
    <p:sldId id="563" r:id="rId100"/>
    <p:sldId id="564" r:id="rId101"/>
    <p:sldId id="858" r:id="rId102"/>
    <p:sldId id="565" r:id="rId103"/>
    <p:sldId id="566" r:id="rId104"/>
    <p:sldId id="567" r:id="rId105"/>
    <p:sldId id="568" r:id="rId106"/>
    <p:sldId id="569" r:id="rId107"/>
    <p:sldId id="570" r:id="rId108"/>
    <p:sldId id="871" r:id="rId109"/>
    <p:sldId id="571" r:id="rId110"/>
    <p:sldId id="572" r:id="rId111"/>
    <p:sldId id="573" r:id="rId112"/>
    <p:sldId id="577" r:id="rId113"/>
    <p:sldId id="575" r:id="rId114"/>
    <p:sldId id="578" r:id="rId115"/>
    <p:sldId id="579" r:id="rId116"/>
    <p:sldId id="580" r:id="rId117"/>
    <p:sldId id="581" r:id="rId118"/>
    <p:sldId id="574" r:id="rId119"/>
    <p:sldId id="582" r:id="rId120"/>
    <p:sldId id="583" r:id="rId121"/>
    <p:sldId id="584" r:id="rId122"/>
    <p:sldId id="585" r:id="rId123"/>
    <p:sldId id="859" r:id="rId124"/>
    <p:sldId id="870" r:id="rId125"/>
    <p:sldId id="862" r:id="rId126"/>
    <p:sldId id="863" r:id="rId127"/>
    <p:sldId id="864" r:id="rId12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FF00"/>
    <a:srgbClr val="7F4D00"/>
    <a:srgbClr val="E4B28E"/>
    <a:srgbClr val="005923"/>
    <a:srgbClr val="006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23" autoAdjust="0"/>
    <p:restoredTop sz="92225" autoAdjust="0"/>
  </p:normalViewPr>
  <p:slideViewPr>
    <p:cSldViewPr snapToGrid="0" snapToObjects="1">
      <p:cViewPr varScale="1">
        <p:scale>
          <a:sx n="168" d="100"/>
          <a:sy n="168" d="100"/>
        </p:scale>
        <p:origin x="8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handoutMaster" Target="handoutMasters/handoutMaster1.xml"/><Relationship Id="rId135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00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44128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74229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994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491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9781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35879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7602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62825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76420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87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08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74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3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01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68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0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88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36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13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2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84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244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965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71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34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589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20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275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9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05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753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742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296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78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42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961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355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396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A02BE-119C-6B58-D489-7DCEDFFBC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C7C29A-F459-EE27-C99D-0FA2E3BF8E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C5F5AB-D999-3DC3-5327-787004770E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1E43C-99DC-CCC8-BDF9-7B2D5BDF49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579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/java/</a:t>
            </a:r>
            <a:r>
              <a:rPr lang="en-US" dirty="0" err="1"/>
              <a:t>javase</a:t>
            </a:r>
            <a:r>
              <a:rPr lang="en-US" dirty="0"/>
              <a:t>/21/docs/</a:t>
            </a:r>
            <a:r>
              <a:rPr lang="en-US" dirty="0" err="1"/>
              <a:t>api</a:t>
            </a:r>
            <a:r>
              <a:rPr lang="en-US" dirty="0"/>
              <a:t>/</a:t>
            </a:r>
            <a:r>
              <a:rPr lang="en-US" dirty="0" err="1"/>
              <a:t>java.base</a:t>
            </a:r>
            <a:r>
              <a:rPr lang="en-US" dirty="0"/>
              <a:t>/java/lang/</a:t>
            </a:r>
            <a:r>
              <a:rPr lang="en-US" dirty="0" err="1"/>
              <a:t>Object.html#equals</a:t>
            </a:r>
            <a:r>
              <a:rPr lang="en-US" dirty="0"/>
              <a:t>(</a:t>
            </a:r>
            <a:r>
              <a:rPr lang="en-US" dirty="0" err="1"/>
              <a:t>java.lang.Object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408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1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73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601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944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040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7014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4687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40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425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99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2137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52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550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784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9114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9776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7410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6907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7043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1331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071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5469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38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2599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8E049-CDC4-D058-AEEB-F344E5EBF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556DD0-8CBD-74EC-AF23-B63A582A9A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119BC6-1B6B-5758-0F11-E339602CC1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38416-4AD1-6232-8B79-0DB5EC4AC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3973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1074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CB47C-9161-7B7E-E718-80647665B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F8969D-9EF2-9679-34F1-AA2EBA3FFB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B090A2-D2F5-BA65-2339-6F8EEC88E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B63CF-C1C4-A188-FE65-B05B20C84A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2442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9A08D-04E8-0121-EEAE-379738BC0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B5C9C6-D293-7814-9E3C-59CDC204D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B76B3-3170-ACA1-EBDB-86155D19F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3C817-842F-2966-3F51-5C13FC30C4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2902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CFACA-00E9-30A4-3FC8-39A90008B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F2412E-23BD-08F6-6B28-4764CCD94A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ADBBE0-D0CF-2E25-6376-63DDA9DFAD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73657-D464-C3F9-8560-59DE6030AA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1868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AF560-78C6-8FB6-226E-B8EF09BAA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9050C2-045D-4910-D9C9-2EDA8D5F18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21C243-38E7-B562-D425-E298968973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6A2B8-EAAF-01F6-946E-F1F5062EDB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5623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D6E21-6F8B-687E-3BBC-12A9C0D87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2B76B4-9AC6-0DDA-5764-E3F37BAF39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2EE9D0-540D-42DE-59A2-4AA90E490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5ACAA-EEF7-50B2-B93E-5E0D64E92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0069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A4267-C8ED-BC00-3CCB-C3B50E107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59ABBD-8478-200A-8C25-956DFDB57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6274DC-02A2-336E-27DD-4EC3FBDD0A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761AD-CE8B-5799-EB4A-10D6A4705E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3644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9E55D-365A-B9EA-25CD-CA97D24FC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DDF80E-B82C-A3E6-9911-4BF7057C12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C2E1EC-A231-B5E6-284A-7A68805C5E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5C71C-E067-7B9B-85FB-0E9478336B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5845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C0B01-59C5-CCE4-C4FE-EE53DA3E2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1B58D3-3856-F234-7D60-A231AFF87E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C00C40-10EC-DACD-69AD-00585278F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E2A3C-D474-A065-9D55-9F7C65D896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37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2846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0ECCE-A1E8-260A-2A52-C60F301C9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AB2679-5EF0-6B03-7B02-E89C205706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96318A-BEB6-B45B-A7FA-F40A4C6320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773B-BD35-D47C-414E-66ADBC19D7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05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0B369-CBD8-661A-6C9C-419760F29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72AE2-0666-1CDC-2895-38D7AE4FDB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A48A99-F13A-EB35-0AA9-19F83CB9D5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F5798-7E5E-AAFC-6D88-AB9B00BFB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9456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B97D3-986F-95C3-5554-1CA4A59E5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68E676-DC8D-49CC-2260-9D872466FA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ACDBA6-1223-1016-128B-E9695BAAF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E9F68-AB0B-400A-B14F-F672F41195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9782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F1BD1-2B53-321E-5405-C1BB59158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AF8F1B-D041-0BF1-1430-F20CC7A296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659963-EC3C-4776-22E4-9BFA0E6F6B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595DD-281A-1A61-A29D-C6500BFA1B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069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678B3-4437-C0D3-E5AF-556374B57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1517A0-DE7C-586B-0213-62824B1B0F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B66A85-5D14-4042-347D-14767DFC7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6BCA-1011-BCCC-95EC-6D5BE0F22D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192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E6A7E-3556-825B-9032-7E6C0DD0F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EB906A-E7B2-68CC-D4E0-74655ECBE8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B22F78-F928-2708-1835-C8D974FD98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1131C-7AE0-2434-B1C4-2B3E2D14C7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6752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6235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2471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50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45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601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1563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159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B05E8-BDDE-6D9C-D103-815474A6B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22CA35-EA96-85CF-CBDD-772BB2D4FA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47E758-DF52-07A0-1177-D5AE9FF8F8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FCBD6-E86F-E52C-D49A-EAA48511DD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96264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26994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42819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8273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1D655-5F97-972E-7122-AB124F0AF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095E22-A3DF-19B6-7970-3FE35F15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882C62-1DB9-DD1D-BDD6-2163E6728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304C4-A99B-6D28-F7C9-80439EC3FD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49933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0995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46756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77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79460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6962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4135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425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DB50F-B48C-86E2-BFCD-9377A6EA8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359DFD-5D06-991E-67D7-09B6B8ECFC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AFEFBE-3E0B-6504-5530-09742013D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A9BD6-3AC5-25E9-3906-210604F932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33991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5732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392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6918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39540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8295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4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hyperlink" Target="https://uwplse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uw.iasystem.org/survey/311918__;!!K-Hz7m0Vt54!l1CcBQfLUsHMSgQP48CuxPvbx7CUf4HsmN_IRpD_dLRoQHxv0GlN2qDDri8OgBPLinunaZDpC8SwqkALJg$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edstem.org/us/courses/80024/discussion/6864705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9191F-B9FA-D878-9530-02A84FC6A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152C6-5819-5843-CF8E-B1EE58871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387" y="3061328"/>
            <a:ext cx="2663575" cy="735344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Subtyping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1BE51C-0F68-53CC-758D-9DAE2A7F1C2C}"/>
              </a:ext>
            </a:extLst>
          </p:cNvPr>
          <p:cNvSpPr txBox="1">
            <a:spLocks/>
          </p:cNvSpPr>
          <p:nvPr/>
        </p:nvSpPr>
        <p:spPr>
          <a:xfrm>
            <a:off x="1560387" y="3796672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2AF8BA-1F13-7B71-F5B5-EF2E55C8D2F6}"/>
              </a:ext>
            </a:extLst>
          </p:cNvPr>
          <p:cNvSpPr txBox="1">
            <a:spLocks/>
          </p:cNvSpPr>
          <p:nvPr/>
        </p:nvSpPr>
        <p:spPr>
          <a:xfrm>
            <a:off x="1560387" y="2245795"/>
            <a:ext cx="6023225" cy="81553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 Summer 2025</a:t>
            </a:r>
          </a:p>
        </p:txBody>
      </p:sp>
    </p:spTree>
    <p:extLst>
      <p:ext uri="{BB962C8B-B14F-4D97-AF65-F5344CB8AC3E}">
        <p14:creationId xmlns:p14="http://schemas.microsoft.com/office/powerpoint/2010/main" val="207236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Used by TypeScript: Returns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TypeScript uses subtyping in function calls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g = (n: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=&gt; { … 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g(3);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types are not the same  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200" dirty="0"/>
              <a:t>  vs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subtype can be </a:t>
            </a:r>
            <a:r>
              <a:rPr lang="en-US" sz="2200" u="sng" dirty="0"/>
              <a:t>returned</a:t>
            </a:r>
            <a:r>
              <a:rPr lang="en-US" sz="2200" dirty="0"/>
              <a:t> where super-type is expected</a:t>
            </a:r>
          </a:p>
          <a:p>
            <a:pPr lvl="2"/>
            <a:r>
              <a:rPr lang="en-US" sz="1800" dirty="0"/>
              <a:t>any element of the subtype “is an” element of the super-type</a:t>
            </a:r>
          </a:p>
          <a:p>
            <a:pPr lvl="1"/>
            <a:endParaRPr lang="en-US" sz="2200" dirty="0"/>
          </a:p>
          <a:p>
            <a:r>
              <a:rPr lang="en-US" sz="2600" dirty="0"/>
              <a:t>Similar rules in Java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BB2D3-9432-9456-02BB-C08CE0EAF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7068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Adapters </a:t>
            </a:r>
            <a:r>
              <a:rPr lang="en-US" dirty="0"/>
              <a:t>and Type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Adapters are often needed with </a:t>
            </a:r>
            <a:r>
              <a:rPr lang="en-US" sz="2600" dirty="0">
                <a:solidFill>
                  <a:srgbClr val="7030A0"/>
                </a:solidFill>
              </a:rPr>
              <a:t>nominal</a:t>
            </a:r>
            <a:r>
              <a:rPr lang="en-US" sz="2600" dirty="0"/>
              <a:t> typing</a:t>
            </a:r>
          </a:p>
          <a:p>
            <a:pPr lvl="1"/>
            <a:r>
              <a:rPr lang="en-US" sz="2200" dirty="0"/>
              <a:t>design pattern working around a language issue</a:t>
            </a:r>
          </a:p>
          <a:p>
            <a:pPr lvl="1"/>
            <a:endParaRPr lang="en-US" sz="2200" dirty="0"/>
          </a:p>
          <a:p>
            <a:r>
              <a:rPr lang="en-US" sz="2600" dirty="0"/>
              <a:t>With structural typing, these two interoperate: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= {min: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sec: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AmountOfTime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{min: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sec: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can pass either where the other is expected</a:t>
            </a:r>
          </a:p>
          <a:p>
            <a:pPr lvl="1"/>
            <a:r>
              <a:rPr lang="en-US" sz="2200" dirty="0"/>
              <a:t>not an issue of concrete vs abstract</a:t>
            </a:r>
          </a:p>
          <a:p>
            <a:pPr lvl="2"/>
            <a:r>
              <a:rPr lang="en-US" sz="1800" dirty="0"/>
              <a:t>still interoperable if we have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getMinutes</a:t>
            </a:r>
            <a:r>
              <a:rPr lang="en-US" sz="1800" dirty="0"/>
              <a:t> and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getSeconds</a:t>
            </a:r>
            <a:r>
              <a:rPr lang="en-US" sz="1800" dirty="0"/>
              <a:t>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5D819-4500-A3C0-5EAB-26FF606DF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7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572A3-C735-E2C6-3C4A-3CABD626F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A050-9C8C-11F2-480C-F46EA532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1047F-8BEE-8509-2CD7-0908B8436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66166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The book has three categories of patterns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Creational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factory function</a:t>
            </a:r>
            <a:r>
              <a:rPr lang="en-US" sz="2600" dirty="0"/>
              <a:t>, factory object,</a:t>
            </a:r>
            <a:br>
              <a:rPr lang="en-US" sz="2600" dirty="0"/>
            </a:br>
            <a:r>
              <a:rPr lang="en-US" sz="2600" dirty="0"/>
              <a:t>				 	builder, prototype, </a:t>
            </a:r>
            <a:r>
              <a:rPr lang="en-US" sz="2600" u="sng" dirty="0">
                <a:solidFill>
                  <a:srgbClr val="00B050"/>
                </a:solidFill>
              </a:rPr>
              <a:t>singleton</a:t>
            </a:r>
            <a:r>
              <a:rPr lang="en-US" sz="2600" dirty="0"/>
              <a:t>, …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Structural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adapter</a:t>
            </a:r>
            <a:r>
              <a:rPr lang="en-US" sz="2600" dirty="0"/>
              <a:t>, bridge, composite, decorator,</a:t>
            </a:r>
            <a:br>
              <a:rPr lang="en-US" sz="2600" dirty="0"/>
            </a:br>
            <a:r>
              <a:rPr lang="en-US" sz="2600" dirty="0"/>
              <a:t>				 	façade, flyweight, proxy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Behavioral</a:t>
            </a:r>
            <a:r>
              <a:rPr lang="en-US" sz="2600" dirty="0"/>
              <a:t>: 	command, interpreter, </a:t>
            </a:r>
            <a:r>
              <a:rPr lang="en-US" sz="2600" u="sng" dirty="0">
                <a:solidFill>
                  <a:srgbClr val="00B050"/>
                </a:solidFill>
              </a:rPr>
              <a:t>iterator</a:t>
            </a:r>
            <a:r>
              <a:rPr lang="en-US" sz="2600" dirty="0"/>
              <a:t>, mediator,</a:t>
            </a:r>
            <a:br>
              <a:rPr lang="en-US" sz="2600" dirty="0"/>
            </a:br>
            <a:r>
              <a:rPr lang="en-US" sz="2600" dirty="0"/>
              <a:t>					observer, state, strategy, visitor,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 </a:t>
            </a:r>
            <a:r>
              <a:rPr lang="en-US" sz="2200" u="sng" dirty="0">
                <a:solidFill>
                  <a:srgbClr val="00B050"/>
                </a:solidFill>
              </a:rPr>
              <a:t>green and underlined</a:t>
            </a:r>
            <a:r>
              <a:rPr lang="en-US" sz="2200" dirty="0"/>
              <a:t> = mentioned already</a:t>
            </a:r>
          </a:p>
        </p:txBody>
      </p:sp>
      <p:sp>
        <p:nvSpPr>
          <p:cNvPr id="4" name="Rectangle 3" descr="We close with a quick discussion on behavioural patterns: Behavioral: &#9;command, interpreter, iterator, mediator,&#9;&#9;&#9;&#9;&#9;observer, state, strategy, visitor, …&#13;&#10;">
            <a:extLst>
              <a:ext uri="{FF2B5EF4-FFF2-40B4-BE49-F238E27FC236}">
                <a16:creationId xmlns:a16="http://schemas.microsoft.com/office/drawing/2014/main" id="{0479CEEB-D71B-40C3-A06D-D174AAE3AC9C}"/>
              </a:ext>
            </a:extLst>
          </p:cNvPr>
          <p:cNvSpPr/>
          <p:nvPr/>
        </p:nvSpPr>
        <p:spPr>
          <a:xfrm>
            <a:off x="457200" y="4351707"/>
            <a:ext cx="8218025" cy="1145894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33CC0-01BB-C12B-A177-462E1F6F7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1308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Trees are </a:t>
            </a:r>
            <a:r>
              <a:rPr lang="en-US" sz="2600" dirty="0">
                <a:solidFill>
                  <a:srgbClr val="7030A0"/>
                </a:solidFill>
              </a:rPr>
              <a:t>inductive</a:t>
            </a:r>
            <a:r>
              <a:rPr lang="en-US" sz="2600" dirty="0"/>
              <a:t> data types</a:t>
            </a:r>
          </a:p>
          <a:p>
            <a:pPr lvl="1"/>
            <a:r>
              <a:rPr lang="en-US" sz="2200" dirty="0"/>
              <a:t>anything with a constructor that has 2+ recursive arguments</a:t>
            </a:r>
          </a:p>
          <a:p>
            <a:pPr lvl="2"/>
            <a:r>
              <a:rPr lang="en-US" sz="1800" dirty="0"/>
              <a:t>HW8 tree (Square) has 4 recursive arguments</a:t>
            </a:r>
          </a:p>
          <a:p>
            <a:pPr lvl="1"/>
            <a:endParaRPr lang="en-US" sz="2200" dirty="0"/>
          </a:p>
          <a:p>
            <a:r>
              <a:rPr lang="en-US" sz="2600" dirty="0"/>
              <a:t>They arise frequently in practice</a:t>
            </a:r>
          </a:p>
          <a:p>
            <a:pPr lvl="1"/>
            <a:r>
              <a:rPr lang="en-US" sz="2200" dirty="0"/>
              <a:t> HTML: used to describe UI</a:t>
            </a:r>
          </a:p>
          <a:p>
            <a:pPr lvl="1"/>
            <a:r>
              <a:rPr lang="en-US" sz="2200" dirty="0"/>
              <a:t> JSON: used for client/server communication</a:t>
            </a:r>
          </a:p>
          <a:p>
            <a:pPr lvl="1"/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parse trees</a:t>
            </a:r>
            <a:r>
              <a:rPr lang="en-US" sz="2200" dirty="0"/>
              <a:t>: represent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85128-3859-9BA1-A062-18E34CDF0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5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974053"/>
          </a:xfrm>
        </p:spPr>
        <p:txBody>
          <a:bodyPr/>
          <a:lstStyle/>
          <a:p>
            <a:r>
              <a:rPr lang="en-US" sz="2600" dirty="0"/>
              <a:t>Output of parsing is a tree</a:t>
            </a:r>
          </a:p>
          <a:p>
            <a:pPr lvl="1"/>
            <a:r>
              <a:rPr lang="en-US" sz="2200" dirty="0"/>
              <a:t>encodes the order of operations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Example: parse of </a:t>
            </a:r>
            <a:r>
              <a:rPr lang="en-US" sz="2400" dirty="0"/>
              <a:t>“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a * 3 + b / 4</a:t>
            </a:r>
            <a:r>
              <a:rPr lang="en-US" sz="2400" dirty="0"/>
              <a:t>”</a:t>
            </a:r>
          </a:p>
        </p:txBody>
      </p:sp>
      <p:grpSp>
        <p:nvGrpSpPr>
          <p:cNvPr id="21" name="Group 20" descr="A parse tree for “x = a * 3 + b / 4” stores it in prefix notation, i.e.&#10;&#10;(= x (+ (* 3 a) (/ b 4)))">
            <a:extLst>
              <a:ext uri="{FF2B5EF4-FFF2-40B4-BE49-F238E27FC236}">
                <a16:creationId xmlns:a16="http://schemas.microsoft.com/office/drawing/2014/main" id="{93E3511B-D30B-B328-6D0A-E937F0FFEF6C}"/>
              </a:ext>
            </a:extLst>
          </p:cNvPr>
          <p:cNvGrpSpPr/>
          <p:nvPr/>
        </p:nvGrpSpPr>
        <p:grpSpPr>
          <a:xfrm>
            <a:off x="1099458" y="3276293"/>
            <a:ext cx="6781800" cy="3326642"/>
            <a:chOff x="1099458" y="3276293"/>
            <a:chExt cx="6781800" cy="332664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6F297B7-065B-43D6-38A4-AF5A7AF35BE7}"/>
                </a:ext>
              </a:extLst>
            </p:cNvPr>
            <p:cNvSpPr/>
            <p:nvPr/>
          </p:nvSpPr>
          <p:spPr>
            <a:xfrm>
              <a:off x="1099458" y="416453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A39AAB8-388E-16A6-D02A-55024FD2221D}"/>
                </a:ext>
              </a:extLst>
            </p:cNvPr>
            <p:cNvSpPr/>
            <p:nvPr/>
          </p:nvSpPr>
          <p:spPr>
            <a:xfrm>
              <a:off x="3842658" y="424073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98DB24E-9E01-243A-D80A-2FD956B88A7E}"/>
                </a:ext>
              </a:extLst>
            </p:cNvPr>
            <p:cNvSpPr/>
            <p:nvPr/>
          </p:nvSpPr>
          <p:spPr>
            <a:xfrm>
              <a:off x="2623458" y="3276293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F73BDF3-D7F4-88A0-1483-BDFF96666943}"/>
                </a:ext>
              </a:extLst>
            </p:cNvPr>
            <p:cNvSpPr/>
            <p:nvPr/>
          </p:nvSpPr>
          <p:spPr>
            <a:xfrm>
              <a:off x="2166258" y="511419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515D3BB-8D7C-FA5E-675E-C292ECDB82E6}"/>
                </a:ext>
              </a:extLst>
            </p:cNvPr>
            <p:cNvSpPr/>
            <p:nvPr/>
          </p:nvSpPr>
          <p:spPr>
            <a:xfrm>
              <a:off x="3004458" y="599333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39BD357-3F97-5E75-FCC4-F3EB0A7CF5C4}"/>
                </a:ext>
              </a:extLst>
            </p:cNvPr>
            <p:cNvSpPr/>
            <p:nvPr/>
          </p:nvSpPr>
          <p:spPr>
            <a:xfrm>
              <a:off x="1297351" y="599333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4DE744-5EC5-4A49-0E8B-7AD6A7656945}"/>
                </a:ext>
              </a:extLst>
            </p:cNvPr>
            <p:cNvSpPr/>
            <p:nvPr/>
          </p:nvSpPr>
          <p:spPr>
            <a:xfrm>
              <a:off x="5671458" y="507893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224E79C-E99A-44DC-B7D8-D75EF9B1F22F}"/>
                </a:ext>
              </a:extLst>
            </p:cNvPr>
            <p:cNvSpPr/>
            <p:nvPr/>
          </p:nvSpPr>
          <p:spPr>
            <a:xfrm>
              <a:off x="6509658" y="5958078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5A2956C-AC21-3756-A209-CA19F3184645}"/>
                </a:ext>
              </a:extLst>
            </p:cNvPr>
            <p:cNvSpPr/>
            <p:nvPr/>
          </p:nvSpPr>
          <p:spPr>
            <a:xfrm>
              <a:off x="4802551" y="5958078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4458493-9267-E7B5-069A-48F26DC72E2A}"/>
                </a:ext>
              </a:extLst>
            </p:cNvPr>
            <p:cNvCxnSpPr>
              <a:stCxn id="6" idx="3"/>
              <a:endCxn id="4" idx="0"/>
            </p:cNvCxnSpPr>
            <p:nvPr/>
          </p:nvCxnSpPr>
          <p:spPr>
            <a:xfrm flipH="1">
              <a:off x="1785258" y="3796619"/>
              <a:ext cx="1039066" cy="3679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11397C2-2FC4-7E73-58EA-32DCA3E69068}"/>
                </a:ext>
              </a:extLst>
            </p:cNvPr>
            <p:cNvCxnSpPr>
              <a:stCxn id="5" idx="5"/>
              <a:endCxn id="10" idx="0"/>
            </p:cNvCxnSpPr>
            <p:nvPr/>
          </p:nvCxnSpPr>
          <p:spPr>
            <a:xfrm>
              <a:off x="5013392" y="4761061"/>
              <a:ext cx="1343866" cy="3178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5D5190A-3DB6-931A-D2E3-47F895081B95}"/>
                </a:ext>
              </a:extLst>
            </p:cNvPr>
            <p:cNvCxnSpPr>
              <a:stCxn id="6" idx="5"/>
              <a:endCxn id="5" idx="0"/>
            </p:cNvCxnSpPr>
            <p:nvPr/>
          </p:nvCxnSpPr>
          <p:spPr>
            <a:xfrm>
              <a:off x="3794192" y="3796619"/>
              <a:ext cx="734266" cy="4441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EFB10D9-5C0E-ED84-4493-43A5382F2657}"/>
                </a:ext>
              </a:extLst>
            </p:cNvPr>
            <p:cNvCxnSpPr>
              <a:stCxn id="7" idx="5"/>
              <a:endCxn id="8" idx="0"/>
            </p:cNvCxnSpPr>
            <p:nvPr/>
          </p:nvCxnSpPr>
          <p:spPr>
            <a:xfrm>
              <a:off x="3336992" y="5634518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EA5EC35-4E0C-2DE6-593B-D004324D5BF9}"/>
                </a:ext>
              </a:extLst>
            </p:cNvPr>
            <p:cNvCxnSpPr>
              <a:stCxn id="10" idx="5"/>
              <a:endCxn id="11" idx="0"/>
            </p:cNvCxnSpPr>
            <p:nvPr/>
          </p:nvCxnSpPr>
          <p:spPr>
            <a:xfrm>
              <a:off x="6842192" y="5599261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649F8AA-FF62-5B1D-DE3F-FB1DA795E080}"/>
                </a:ext>
              </a:extLst>
            </p:cNvPr>
            <p:cNvCxnSpPr>
              <a:stCxn id="5" idx="3"/>
              <a:endCxn id="7" idx="0"/>
            </p:cNvCxnSpPr>
            <p:nvPr/>
          </p:nvCxnSpPr>
          <p:spPr>
            <a:xfrm flipH="1">
              <a:off x="2852058" y="4761061"/>
              <a:ext cx="1191466" cy="35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E5A2CC0-3E1C-7BF6-270F-EA5DABE24E6F}"/>
                </a:ext>
              </a:extLst>
            </p:cNvPr>
            <p:cNvCxnSpPr>
              <a:stCxn id="10" idx="3"/>
              <a:endCxn id="12" idx="0"/>
            </p:cNvCxnSpPr>
            <p:nvPr/>
          </p:nvCxnSpPr>
          <p:spPr>
            <a:xfrm flipH="1">
              <a:off x="5488351" y="5599261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4EBCA9F3-90D0-FCC1-65BB-B4C53BD46A94}"/>
                </a:ext>
              </a:extLst>
            </p:cNvPr>
            <p:cNvCxnSpPr>
              <a:stCxn id="7" idx="3"/>
              <a:endCxn id="9" idx="0"/>
            </p:cNvCxnSpPr>
            <p:nvPr/>
          </p:nvCxnSpPr>
          <p:spPr>
            <a:xfrm flipH="1">
              <a:off x="1983151" y="5634518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08B63C43-59EB-559B-E7E6-EC0089422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Parse Trees Inductively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r>
              <a:rPr lang="en-US" sz="2600" dirty="0"/>
              <a:t>Output of parsing is a tree</a:t>
            </a:r>
          </a:p>
          <a:p>
            <a:pPr lvl="1"/>
            <a:r>
              <a:rPr lang="en-US" sz="2200" dirty="0"/>
              <a:t>records the order of operations</a:t>
            </a:r>
          </a:p>
          <a:p>
            <a:pPr lvl="1"/>
            <a:endParaRPr lang="en-US" sz="2200" dirty="0"/>
          </a:p>
          <a:p>
            <a:r>
              <a:rPr lang="en-US" sz="2600" dirty="0"/>
              <a:t>Parse tree is an inductive data type</a:t>
            </a:r>
          </a:p>
          <a:p>
            <a:pPr lvl="2"/>
            <a:endParaRPr lang="en-US" sz="1200" dirty="0"/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Expression  :=  variable(name: </a:t>
            </a:r>
            <a:r>
              <a:rPr lang="en-US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𝕊</a:t>
            </a:r>
            <a:r>
              <a:rPr lang="en-US" sz="16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constant(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val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plus(left : Expr, right : Expr)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times(left : Expr, right : Expr)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divide(left : Expr, right : Expr)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assign(name : </a:t>
            </a:r>
            <a:r>
              <a:rPr lang="en-US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𝕊</a:t>
            </a:r>
            <a:r>
              <a:rPr lang="en-US" sz="16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value : Expr)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parse of 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a * b + c / d</a:t>
            </a:r>
            <a:r>
              <a:rPr lang="en-US" sz="2000" dirty="0"/>
              <a:t>”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assign("x", plus(times(constant(3), variable("a")),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divide(variable("b"), constant(4)))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70A0-6213-A096-2D92-D3E7BE6FA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4531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Parse Trees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137835"/>
          </a:xfrm>
        </p:spPr>
        <p:txBody>
          <a:bodyPr/>
          <a:lstStyle/>
          <a:p>
            <a:r>
              <a:rPr lang="en-US" sz="2600" dirty="0"/>
              <a:t>Compilers perform various operations on expressions</a:t>
            </a:r>
          </a:p>
          <a:p>
            <a:pPr lvl="1"/>
            <a:r>
              <a:rPr lang="en-US" sz="2200" dirty="0"/>
              <a:t>type check</a:t>
            </a:r>
          </a:p>
          <a:p>
            <a:pPr lvl="1"/>
            <a:r>
              <a:rPr lang="en-US" sz="2200" dirty="0"/>
              <a:t>evaluate</a:t>
            </a:r>
          </a:p>
          <a:p>
            <a:pPr lvl="1"/>
            <a:r>
              <a:rPr lang="en-US" sz="2200" dirty="0"/>
              <a:t>code generation</a:t>
            </a:r>
          </a:p>
          <a:p>
            <a:pPr lvl="1"/>
            <a:endParaRPr lang="en-US" sz="2200" dirty="0"/>
          </a:p>
          <a:p>
            <a:r>
              <a:rPr lang="en-US" sz="2600" dirty="0"/>
              <a:t>Each operation defined for each type of expression</a:t>
            </a:r>
          </a:p>
        </p:txBody>
      </p:sp>
      <p:graphicFrame>
        <p:nvGraphicFramePr>
          <p:cNvPr id="5" name="Group 72">
            <a:extLst>
              <a:ext uri="{FF2B5EF4-FFF2-40B4-BE49-F238E27FC236}">
                <a16:creationId xmlns:a16="http://schemas.microsoft.com/office/drawing/2014/main" id="{42F75457-A256-DD3A-98F1-4124DC4CA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1000"/>
              </p:ext>
            </p:extLst>
          </p:nvPr>
        </p:nvGraphicFramePr>
        <p:xfrm>
          <a:off x="632360" y="4020106"/>
          <a:ext cx="7879280" cy="2349500"/>
        </p:xfrm>
        <a:graphic>
          <a:graphicData uri="http://schemas.openxmlformats.org/drawingml/2006/table">
            <a:tbl>
              <a:tblPr/>
              <a:tblGrid>
                <a:gridCol w="1575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3884745152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    Type of Expr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Plus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type 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evaluate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code 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5978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A894F-5AC9-784D-869B-4A35B246F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2843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Parse Trees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137835"/>
          </a:xfrm>
        </p:spPr>
        <p:txBody>
          <a:bodyPr/>
          <a:lstStyle/>
          <a:p>
            <a:r>
              <a:rPr lang="en-US" sz="2600" dirty="0"/>
              <a:t>Need to write code for each box</a:t>
            </a:r>
          </a:p>
          <a:p>
            <a:pPr lvl="1"/>
            <a:r>
              <a:rPr lang="en-US" sz="2200" dirty="0"/>
              <a:t>each case is slightly different</a:t>
            </a:r>
          </a:p>
          <a:p>
            <a:pPr lvl="1"/>
            <a:endParaRPr lang="en-US" sz="2200" dirty="0"/>
          </a:p>
          <a:p>
            <a:r>
              <a:rPr lang="en-US" sz="2600" dirty="0"/>
              <a:t>Two reasonable ways to organize into files</a:t>
            </a:r>
          </a:p>
          <a:p>
            <a:pPr lvl="1"/>
            <a:r>
              <a:rPr lang="en-US" sz="2200" dirty="0"/>
              <a:t>file per expression type: 		</a:t>
            </a:r>
            <a:r>
              <a:rPr lang="en-US" sz="2200" dirty="0">
                <a:solidFill>
                  <a:srgbClr val="0070C0"/>
                </a:solidFill>
              </a:rPr>
              <a:t>Interpreter</a:t>
            </a:r>
            <a:r>
              <a:rPr lang="en-US" sz="2200" dirty="0"/>
              <a:t> pattern</a:t>
            </a:r>
          </a:p>
          <a:p>
            <a:pPr lvl="1"/>
            <a:r>
              <a:rPr lang="en-US" sz="2200" dirty="0"/>
              <a:t>file per operation:			</a:t>
            </a:r>
            <a:r>
              <a:rPr lang="en-US" sz="2200" dirty="0">
                <a:solidFill>
                  <a:srgbClr val="00B050"/>
                </a:solidFill>
              </a:rPr>
              <a:t>Procedural</a:t>
            </a:r>
            <a:r>
              <a:rPr lang="en-US" sz="2200" dirty="0"/>
              <a:t> pattern</a:t>
            </a:r>
          </a:p>
        </p:txBody>
      </p:sp>
      <p:graphicFrame>
        <p:nvGraphicFramePr>
          <p:cNvPr id="5" name="Group 72">
            <a:extLst>
              <a:ext uri="{FF2B5EF4-FFF2-40B4-BE49-F238E27FC236}">
                <a16:creationId xmlns:a16="http://schemas.microsoft.com/office/drawing/2014/main" id="{42F75457-A256-DD3A-98F1-4124DC4CA7CA}"/>
              </a:ext>
            </a:extLst>
          </p:cNvPr>
          <p:cNvGraphicFramePr>
            <a:graphicFrameLocks noGrp="1"/>
          </p:cNvGraphicFramePr>
          <p:nvPr/>
        </p:nvGraphicFramePr>
        <p:xfrm>
          <a:off x="632360" y="3996355"/>
          <a:ext cx="7879280" cy="2349500"/>
        </p:xfrm>
        <a:graphic>
          <a:graphicData uri="http://schemas.openxmlformats.org/drawingml/2006/table">
            <a:tbl>
              <a:tblPr/>
              <a:tblGrid>
                <a:gridCol w="1575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856">
                  <a:extLst>
                    <a:ext uri="{9D8B030D-6E8A-4147-A177-3AD203B41FA5}">
                      <a16:colId xmlns:a16="http://schemas.microsoft.com/office/drawing/2014/main" val="3884745152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    Type of Expr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Plus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type 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evaluate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code 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597870"/>
                  </a:ext>
                </a:extLst>
              </a:tr>
            </a:tbl>
          </a:graphicData>
        </a:graphic>
      </p:graphicFrame>
      <p:sp>
        <p:nvSpPr>
          <p:cNvPr id="4" name="Oval 3" descr="For example, an interpreter pattern would have a file called “variable”, that implements type-checking, evaluation, and codegen for a variable (and similarly, one for plus, one for times, …)">
            <a:extLst>
              <a:ext uri="{FF2B5EF4-FFF2-40B4-BE49-F238E27FC236}">
                <a16:creationId xmlns:a16="http://schemas.microsoft.com/office/drawing/2014/main" id="{CDE2F09B-F890-E022-E581-08F3D577761F}"/>
              </a:ext>
            </a:extLst>
          </p:cNvPr>
          <p:cNvSpPr/>
          <p:nvPr/>
        </p:nvSpPr>
        <p:spPr>
          <a:xfrm>
            <a:off x="3895105" y="4233862"/>
            <a:ext cx="1365663" cy="2349500"/>
          </a:xfrm>
          <a:prstGeom prst="ellipse">
            <a:avLst/>
          </a:prstGeom>
          <a:solidFill>
            <a:srgbClr val="00B0F0">
              <a:alpha val="9873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 descr="In contrast, the procedural pattern will do one file per operation, e.g. a file that typechecks variables, plus, times, …">
            <a:extLst>
              <a:ext uri="{FF2B5EF4-FFF2-40B4-BE49-F238E27FC236}">
                <a16:creationId xmlns:a16="http://schemas.microsoft.com/office/drawing/2014/main" id="{31ABA4E3-FC57-4040-371A-12F2CA5C67C4}"/>
              </a:ext>
            </a:extLst>
          </p:cNvPr>
          <p:cNvSpPr/>
          <p:nvPr/>
        </p:nvSpPr>
        <p:spPr>
          <a:xfrm rot="5400000">
            <a:off x="4998135" y="1925179"/>
            <a:ext cx="851835" cy="6525488"/>
          </a:xfrm>
          <a:prstGeom prst="ellipse">
            <a:avLst/>
          </a:prstGeom>
          <a:solidFill>
            <a:srgbClr val="92D050">
              <a:alpha val="100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63E21-7D82-0D5A-C451-3CBD96A65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9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Interpreter</a:t>
            </a:r>
            <a:r>
              <a:rPr lang="en-US" dirty="0"/>
              <a:t> Pattern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(c: Context) =&gt; Type,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evaluate = (c: Context) =&gt; number | undefined,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generate = (c: Context) =&gt; List&lt;Instruction&gt;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Variable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name: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(c: Context): Type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evaluate = (c: Context): number | undefined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undefined;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Each type of expression is a class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2256321-64AD-77D4-D5C6-BBE436761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3039" y="98762"/>
            <a:ext cx="403761" cy="694634"/>
          </a:xfrm>
          <a:prstGeom prst="ellipse">
            <a:avLst/>
          </a:prstGeom>
          <a:solidFill>
            <a:srgbClr val="00B0F0">
              <a:alpha val="9873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C771B-C486-8D5E-C88F-B6A2DA3AA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5591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E4C60-4D11-8D90-7BA4-4291A3F31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365F-8029-4B21-97AA-B5EDD25DC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274638"/>
            <a:ext cx="8778240" cy="606642"/>
          </a:xfrm>
        </p:spPr>
        <p:txBody>
          <a:bodyPr>
            <a:noAutofit/>
          </a:bodyPr>
          <a:lstStyle/>
          <a:p>
            <a:r>
              <a:rPr lang="en-US" dirty="0"/>
              <a:t>Dynamic Dispatch (good case in Java, </a:t>
            </a:r>
            <a:r>
              <a:rPr lang="en-US" dirty="0">
                <a:solidFill>
                  <a:srgbClr val="0070C0"/>
                </a:solidFill>
              </a:rPr>
              <a:t>Interpreter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1811-F03C-A5C8-0409-50FAF79EA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Variable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(Context c) { …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Constant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(Context c) { … } 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Java / TypeScript (or any OO) makes this case easy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Expr e = …</a:t>
            </a:r>
          </a:p>
          <a:p>
            <a:pPr lvl="2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 could be any Expr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automatically “dispatches” to the right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87BCF-4AB7-740C-2A90-6C5EDD57C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024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Interpreter</a:t>
            </a:r>
            <a:r>
              <a:rPr lang="en-US" dirty="0"/>
              <a:t> Pattern 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(c: Context) =&gt; Type,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evaluate = (c: Context) =&gt; number | undefined,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generate = (c: Context) =&gt; List&lt;Instruction&gt;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Easy to add new types of expression</a:t>
            </a:r>
          </a:p>
          <a:p>
            <a:pPr lvl="1"/>
            <a:r>
              <a:rPr lang="en-US" sz="2200" dirty="0"/>
              <a:t>new subtype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</a:p>
          <a:p>
            <a:pPr lvl="1"/>
            <a:r>
              <a:rPr lang="en-US" sz="2200" dirty="0"/>
              <a:t>goes into its own file</a:t>
            </a:r>
          </a:p>
          <a:p>
            <a:pPr lvl="1"/>
            <a:endParaRPr lang="en-US" sz="2200" dirty="0"/>
          </a:p>
          <a:p>
            <a:r>
              <a:rPr lang="en-US" sz="2600" dirty="0"/>
              <a:t>Hard to add new operations</a:t>
            </a:r>
          </a:p>
          <a:p>
            <a:pPr lvl="1"/>
            <a:r>
              <a:rPr lang="en-US" sz="2200" dirty="0"/>
              <a:t>new method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</a:p>
          <a:p>
            <a:pPr lvl="1"/>
            <a:r>
              <a:rPr lang="en-US" sz="2200" dirty="0"/>
              <a:t>changes </a:t>
            </a:r>
            <a:r>
              <a:rPr lang="en-US" sz="2200" i="1" dirty="0"/>
              <a:t>every </a:t>
            </a:r>
            <a:r>
              <a:rPr lang="en-US" sz="2200" dirty="0"/>
              <a:t>file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4C0DC73-DC22-A941-F5BC-79EC92D4D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3039" y="98762"/>
            <a:ext cx="403761" cy="694634"/>
          </a:xfrm>
          <a:prstGeom prst="ellipse">
            <a:avLst/>
          </a:prstGeom>
          <a:solidFill>
            <a:srgbClr val="00B0F0">
              <a:alpha val="9873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5FB27-43FA-F511-E789-3DE1E224C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3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Used by TypeScript: Invariants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TypeScript only sees the declared types</a:t>
            </a:r>
          </a:p>
          <a:p>
            <a:pPr lvl="1"/>
            <a:r>
              <a:rPr lang="en-US" sz="2200" dirty="0"/>
              <a:t>any other behavior is left to </a:t>
            </a:r>
            <a:r>
              <a:rPr lang="en-US" sz="2200" b="1" dirty="0">
                <a:solidFill>
                  <a:srgbClr val="7030A0"/>
                </a:solidFill>
              </a:rPr>
              <a:t>reasoning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Example: invariants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0 &lt;= index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options.length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OptionState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options: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[],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index: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49DDA-6B47-63BA-6D2F-17AD50479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Procedural</a:t>
            </a:r>
            <a:r>
              <a:rPr lang="en-US" dirty="0"/>
              <a:t> Pattern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Procedure&lt;R&gt;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(v: Variable, c: Context) =&gt; R,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(n: Constant, c: Context) =&gt; R,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(v: Variable, c: Context):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c.has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(n: Constant, c: Context):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true;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Each type of procedure is a class</a:t>
            </a:r>
          </a:p>
          <a:p>
            <a:pPr lvl="1"/>
            <a:r>
              <a:rPr lang="en-US" sz="2200" dirty="0"/>
              <a:t> one method for each type of expression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847C3C3-0CFC-93D2-5E17-C6E985355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>
            <a:off x="8137601" y="129202"/>
            <a:ext cx="403763" cy="694635"/>
          </a:xfrm>
          <a:prstGeom prst="ellipse">
            <a:avLst/>
          </a:prstGeom>
          <a:solidFill>
            <a:srgbClr val="92D050">
              <a:alpha val="100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C314F-9946-25F4-1260-031444EDA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947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Procedural</a:t>
            </a:r>
            <a:r>
              <a:rPr lang="en-US" dirty="0"/>
              <a:t> Pattern 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Procedure&lt;R&gt;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(v: Variable, c: Context) =&gt; R,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(n: Constant, c: Context) =&gt; R,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Easy to add new types of operations</a:t>
            </a:r>
          </a:p>
          <a:p>
            <a:pPr lvl="1"/>
            <a:r>
              <a:rPr lang="en-US" sz="2200" dirty="0"/>
              <a:t>new subtype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</a:p>
          <a:p>
            <a:pPr lvl="1"/>
            <a:r>
              <a:rPr lang="en-US" sz="2200" dirty="0"/>
              <a:t>goes into its own file</a:t>
            </a:r>
          </a:p>
          <a:p>
            <a:pPr lvl="1"/>
            <a:endParaRPr lang="en-US" sz="2200" dirty="0"/>
          </a:p>
          <a:p>
            <a:r>
              <a:rPr lang="en-US" sz="2600" dirty="0"/>
              <a:t>Hard to add new expressions</a:t>
            </a:r>
          </a:p>
          <a:p>
            <a:pPr lvl="1"/>
            <a:r>
              <a:rPr lang="en-US" sz="2200" dirty="0"/>
              <a:t>new method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</a:p>
          <a:p>
            <a:pPr lvl="1"/>
            <a:r>
              <a:rPr lang="en-US" sz="2200" dirty="0"/>
              <a:t>changes </a:t>
            </a:r>
            <a:r>
              <a:rPr lang="en-US" sz="2200" i="1" dirty="0"/>
              <a:t>every </a:t>
            </a:r>
            <a:r>
              <a:rPr lang="en-US" sz="2200" dirty="0"/>
              <a:t>file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435CD49-0687-A414-E4D6-915501105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>
            <a:off x="8137601" y="129202"/>
            <a:ext cx="403763" cy="694635"/>
          </a:xfrm>
          <a:prstGeom prst="ellipse">
            <a:avLst/>
          </a:prstGeom>
          <a:solidFill>
            <a:srgbClr val="92D050">
              <a:alpha val="100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58E3B-650C-C833-AAAC-0BBA4D8CE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8531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06642"/>
          </a:xfrm>
        </p:spPr>
        <p:txBody>
          <a:bodyPr>
            <a:noAutofit/>
          </a:bodyPr>
          <a:lstStyle/>
          <a:p>
            <a:r>
              <a:rPr lang="en-US" dirty="0"/>
              <a:t>Dynamic Dispatch (bad case in Java, </a:t>
            </a:r>
            <a:r>
              <a:rPr lang="en-US" dirty="0">
                <a:solidFill>
                  <a:srgbClr val="00B050"/>
                </a:solidFill>
              </a:rPr>
              <a:t>Procedural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Procedure&lt;R&gt;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process(Variable v,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process(Constant n,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Procedure&lt;Boolean&gt;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Boolean process(Variable v, Context c) { …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Boolean process(Constant c, Context c) { …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This is impossible in Java: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Expr e = …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t.process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c);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 could be any Expr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      // which method should we call?</a:t>
            </a:r>
          </a:p>
        </p:txBody>
      </p:sp>
      <p:sp>
        <p:nvSpPr>
          <p:cNvPr id="5" name="Right Bracket 4">
            <a:extLst>
              <a:ext uri="{FF2B5EF4-FFF2-40B4-BE49-F238E27FC236}">
                <a16:creationId xmlns:a16="http://schemas.microsoft.com/office/drawing/2014/main" id="{F06565B1-C7F9-17F2-8BF2-14A000172DF6}"/>
              </a:ext>
            </a:extLst>
          </p:cNvPr>
          <p:cNvSpPr/>
          <p:nvPr/>
        </p:nvSpPr>
        <p:spPr>
          <a:xfrm>
            <a:off x="5979694" y="1399457"/>
            <a:ext cx="88015" cy="946701"/>
          </a:xfrm>
          <a:prstGeom prst="rightBracke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922DC9-7577-FAB6-1278-C120BCA36A5F}"/>
              </a:ext>
            </a:extLst>
          </p:cNvPr>
          <p:cNvSpPr txBox="1"/>
          <p:nvPr/>
        </p:nvSpPr>
        <p:spPr>
          <a:xfrm>
            <a:off x="6067709" y="1703530"/>
            <a:ext cx="16473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overloading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9D878-4D3B-C1CA-9204-93E2D8F11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</a:t>
            </a:r>
            <a:r>
              <a:rPr lang="en-US" dirty="0">
                <a:solidFill>
                  <a:srgbClr val="00B050"/>
                </a:solidFill>
              </a:rPr>
              <a:t>Procedural</a:t>
            </a:r>
            <a:r>
              <a:rPr lang="en-US" dirty="0"/>
              <a:t> Pattern in 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process = (p: Procedure, e: Expr, c: Context)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Variable)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(e,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Constant)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(e,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Plus)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p.processPlus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(e,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r>
              <a:rPr lang="en-US" sz="2600" dirty="0"/>
              <a:t>Not great, Bob!</a:t>
            </a:r>
          </a:p>
          <a:p>
            <a:pPr lvl="1"/>
            <a:r>
              <a:rPr lang="en-US" sz="2200" dirty="0"/>
              <a:t>code is slow</a:t>
            </a:r>
          </a:p>
          <a:p>
            <a:pPr lvl="1"/>
            <a:r>
              <a:rPr lang="en-US" sz="2200" dirty="0"/>
              <a:t>will call it enough times that this will matter</a:t>
            </a:r>
          </a:p>
          <a:p>
            <a:pPr lvl="1"/>
            <a:endParaRPr lang="en-US" sz="2200" dirty="0"/>
          </a:p>
          <a:p>
            <a:r>
              <a:rPr lang="en-US" sz="2600" dirty="0"/>
              <a:t>There is a solution, but… buckle up!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F89E4-41FF-7A90-76A1-9FD5C23CC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“Fixing” Impossible Dynamic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r>
              <a:rPr lang="en-US" sz="2600" dirty="0"/>
              <a:t>This is impossible in Java: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Expr e = …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t.process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c);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 could be any Expr</a:t>
            </a:r>
          </a:p>
          <a:p>
            <a:pPr lvl="2"/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Need to put “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600" dirty="0"/>
              <a:t>” before “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600" dirty="0"/>
              <a:t>” to get dynamic dispatch</a:t>
            </a:r>
          </a:p>
          <a:p>
            <a:pPr lvl="1"/>
            <a:r>
              <a:rPr lang="en-US" sz="2200" dirty="0"/>
              <a:t>here’s how we do that… (gulp)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ACFDDDE-8BB8-A84F-E296-601E8CE449E9}"/>
              </a:ext>
            </a:extLst>
          </p:cNvPr>
          <p:cNvCxnSpPr/>
          <p:nvPr/>
        </p:nvCxnSpPr>
        <p:spPr>
          <a:xfrm flipV="1">
            <a:off x="1520042" y="2838203"/>
            <a:ext cx="0" cy="213755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CF316AE-461C-8A8C-ABEB-45EDBB0E5369}"/>
              </a:ext>
            </a:extLst>
          </p:cNvPr>
          <p:cNvCxnSpPr/>
          <p:nvPr/>
        </p:nvCxnSpPr>
        <p:spPr>
          <a:xfrm flipV="1">
            <a:off x="2729346" y="2838203"/>
            <a:ext cx="0" cy="213755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552656-BDC9-71DE-706A-DC6772DA3BA3}"/>
              </a:ext>
            </a:extLst>
          </p:cNvPr>
          <p:cNvCxnSpPr/>
          <p:nvPr/>
        </p:nvCxnSpPr>
        <p:spPr>
          <a:xfrm>
            <a:off x="1520042" y="3051958"/>
            <a:ext cx="122315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77171-C81F-6A75-3D1B-2D8D151EA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Double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Procedure&lt;R&gt;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process(Variable v,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process(Constant n,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perform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(Procedure&lt;R&gt; p,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Variable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 perform(Procedure&lt;R&gt; p, Context c)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c);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Constant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 perform(Procedure&lt;R&gt; p, Context c)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c);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3286EA-9393-B62D-B06A-158E0AD5C7DA}"/>
              </a:ext>
            </a:extLst>
          </p:cNvPr>
          <p:cNvSpPr txBox="1"/>
          <p:nvPr/>
        </p:nvSpPr>
        <p:spPr>
          <a:xfrm>
            <a:off x="4868742" y="4539240"/>
            <a:ext cx="363593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calls </a:t>
            </a:r>
            <a:r>
              <a:rPr lang="en-US" sz="15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process(Variable, Context)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3BC6D-ED0C-FC65-E388-49C04C5FC24C}"/>
              </a:ext>
            </a:extLst>
          </p:cNvPr>
          <p:cNvSpPr txBox="1"/>
          <p:nvPr/>
        </p:nvSpPr>
        <p:spPr>
          <a:xfrm>
            <a:off x="4868742" y="6081053"/>
            <a:ext cx="363593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calls </a:t>
            </a:r>
            <a:r>
              <a:rPr lang="en-US" sz="15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process(Constant, Context)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843C6-5A2F-E20E-7064-E35715F90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Double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Procedure&lt;R&gt;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process(Variable v,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process(Constant n,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 perform(Procedure&lt;R&gt; p, Context c);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We can now do this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Process p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Expr e = …</a:t>
            </a:r>
          </a:p>
          <a:p>
            <a:pPr lvl="2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.perform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(p, c);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 could be any Expr</a:t>
            </a:r>
          </a:p>
          <a:p>
            <a:pPr lvl="2"/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calls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Expr.perform</a:t>
            </a:r>
            <a:r>
              <a:rPr lang="en-US" sz="2200" dirty="0"/>
              <a:t>, which calls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TypeChecker.process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two function calls is still faster than all the “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 err="1">
                <a:latin typeface="Franklin Gothic Medium" panose="020B0603020102020204" pitchFamily="34" charset="0"/>
                <a:cs typeface="Courier New" panose="02070309020205020404" pitchFamily="49" charset="0"/>
              </a:rPr>
              <a:t>”s</a:t>
            </a:r>
            <a:endParaRPr lang="en-US" sz="1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EB20F-75C7-E16A-F600-85830A0A1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2340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Dispatch?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This works, but... why so hard?</a:t>
            </a:r>
          </a:p>
          <a:p>
            <a:pPr lvl="1"/>
            <a:endParaRPr lang="en-US" sz="2200" dirty="0"/>
          </a:p>
          <a:p>
            <a:r>
              <a:rPr lang="en-US" sz="2600" dirty="0"/>
              <a:t>Other languages just let you do this: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Process p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Expr e = …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p.process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c);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 could be any Expr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or even more general “multiple dispatch” cases</a:t>
            </a:r>
          </a:p>
          <a:p>
            <a:pPr lvl="1"/>
            <a:r>
              <a:rPr lang="en-US" sz="2200" dirty="0"/>
              <a:t>use a better language?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99E80-D0D3-BB65-98A3-FC2CBD60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3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Interpreter</a:t>
            </a:r>
            <a:r>
              <a:rPr lang="en-US" dirty="0"/>
              <a:t> vs </a:t>
            </a:r>
            <a:r>
              <a:rPr lang="en-US" dirty="0">
                <a:solidFill>
                  <a:srgbClr val="00B050"/>
                </a:solidFill>
              </a:rPr>
              <a:t>Procedural</a:t>
            </a:r>
            <a:r>
              <a:rPr lang="en-US" dirty="0"/>
              <a:t>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r>
              <a:rPr lang="en-US" sz="2600" dirty="0"/>
              <a:t>Both patterns are reasonable</a:t>
            </a:r>
          </a:p>
          <a:p>
            <a:pPr lvl="1"/>
            <a:r>
              <a:rPr lang="en-US" sz="2200" dirty="0"/>
              <a:t>best choice is problem-dependent</a:t>
            </a:r>
          </a:p>
          <a:p>
            <a:pPr lvl="1"/>
            <a:r>
              <a:rPr lang="en-US" sz="2200" dirty="0"/>
              <a:t>worth considering that Dynamic Dispatch doesn’t work well with Procedural</a:t>
            </a:r>
          </a:p>
          <a:p>
            <a:pPr lvl="1"/>
            <a:endParaRPr lang="en-US" sz="22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7FE75-1616-CC3B-A829-3B1BAAD04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5589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Same idea is used to traverse trees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Expression  :=  variable(name: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constant(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plus(left : Expr, right : Expr)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times(left : Expr, right : Expr)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divide(left : Expr, right : Expr)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  |   assign(name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value : Expr)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parse of 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3 * a + b / 4</a:t>
            </a:r>
            <a:r>
              <a:rPr lang="en-US" sz="2000" dirty="0"/>
              <a:t>”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assign(“x”, plus(times(constant(3), variable(“a”)),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divide(variable(“b”), constant(4)))</a:t>
            </a:r>
          </a:p>
          <a:p>
            <a:pPr lvl="2"/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would like to process (“visit”) each node in this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2AA5F-5525-A80A-E6A2-8445AF945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4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Used by TypeScript: Invariants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OptionState</a:t>
            </a:r>
            <a:r>
              <a:rPr lang="en-US" sz="2600" dirty="0"/>
              <a:t> is a subtype of the bare record type</a:t>
            </a:r>
          </a:p>
          <a:p>
            <a:pPr lvl="1"/>
            <a:r>
              <a:rPr lang="en-US" sz="2200" dirty="0"/>
              <a:t>it is a record with those fields</a:t>
            </a:r>
          </a:p>
          <a:p>
            <a:pPr lvl="1"/>
            <a:r>
              <a:rPr lang="en-US" sz="2200" dirty="0"/>
              <a:t>but reverse is not true</a:t>
            </a:r>
          </a:p>
          <a:p>
            <a:pPr lvl="1"/>
            <a:endParaRPr lang="en-US" sz="2200" dirty="0"/>
          </a:p>
          <a:p>
            <a:r>
              <a:rPr lang="en-US" sz="2600" dirty="0"/>
              <a:t>TypeScript will see these as the same</a:t>
            </a:r>
          </a:p>
          <a:p>
            <a:pPr lvl="1"/>
            <a:r>
              <a:rPr lang="en-US" sz="2200" dirty="0"/>
              <a:t>will let you pass the top where the bottom is expected</a:t>
            </a:r>
          </a:p>
          <a:p>
            <a:pPr lvl="2"/>
            <a:r>
              <a:rPr lang="en-US" sz="1800" dirty="0"/>
              <a:t>up to us to make sure this doesn’t happen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A79A74-9D57-C5D4-5A9E-25B21B92941C}"/>
              </a:ext>
            </a:extLst>
          </p:cNvPr>
          <p:cNvSpPr txBox="1"/>
          <p:nvPr/>
        </p:nvSpPr>
        <p:spPr>
          <a:xfrm>
            <a:off x="1632248" y="1643273"/>
            <a:ext cx="5570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{options: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[], index: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 descr="OptionState is a subtype of {options: string[], index: number}&#13;&#10;">
            <a:extLst>
              <a:ext uri="{FF2B5EF4-FFF2-40B4-BE49-F238E27FC236}">
                <a16:creationId xmlns:a16="http://schemas.microsoft.com/office/drawing/2014/main" id="{5B97B384-1AD5-173E-5DFC-4CFF23E4C91E}"/>
              </a:ext>
            </a:extLst>
          </p:cNvPr>
          <p:cNvCxnSpPr>
            <a:cxnSpLocks/>
          </p:cNvCxnSpPr>
          <p:nvPr/>
        </p:nvCxnSpPr>
        <p:spPr>
          <a:xfrm flipV="1">
            <a:off x="4381999" y="2134418"/>
            <a:ext cx="0" cy="37570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348A308-7DDD-0DEA-E75F-F95588BB421F}"/>
              </a:ext>
            </a:extLst>
          </p:cNvPr>
          <p:cNvSpPr txBox="1"/>
          <p:nvPr/>
        </p:nvSpPr>
        <p:spPr>
          <a:xfrm>
            <a:off x="3490477" y="2601159"/>
            <a:ext cx="1877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OptionState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9" name="Group 8" descr="But, {options: string[], index: number} is not a subtype of OptionState&#13;&#10;">
            <a:extLst>
              <a:ext uri="{FF2B5EF4-FFF2-40B4-BE49-F238E27FC236}">
                <a16:creationId xmlns:a16="http://schemas.microsoft.com/office/drawing/2014/main" id="{E1D8DA29-FFE8-01F1-5CDC-367797FB136F}"/>
              </a:ext>
            </a:extLst>
          </p:cNvPr>
          <p:cNvGrpSpPr/>
          <p:nvPr/>
        </p:nvGrpSpPr>
        <p:grpSpPr>
          <a:xfrm>
            <a:off x="4718461" y="2096133"/>
            <a:ext cx="296883" cy="490420"/>
            <a:chOff x="4718461" y="2096133"/>
            <a:chExt cx="296883" cy="49042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1F614E5-5196-594D-D139-E5EF59FF2933}"/>
                </a:ext>
              </a:extLst>
            </p:cNvPr>
            <p:cNvCxnSpPr>
              <a:cxnSpLocks/>
            </p:cNvCxnSpPr>
            <p:nvPr/>
          </p:nvCxnSpPr>
          <p:spPr>
            <a:xfrm>
              <a:off x="4866903" y="2134418"/>
              <a:ext cx="0" cy="452135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&quot;No&quot; Symbol 10">
              <a:extLst>
                <a:ext uri="{FF2B5EF4-FFF2-40B4-BE49-F238E27FC236}">
                  <a16:creationId xmlns:a16="http://schemas.microsoft.com/office/drawing/2014/main" id="{9035ED05-22C6-A22A-1A04-0B90ECE67597}"/>
                </a:ext>
              </a:extLst>
            </p:cNvPr>
            <p:cNvSpPr/>
            <p:nvPr/>
          </p:nvSpPr>
          <p:spPr>
            <a:xfrm>
              <a:off x="4718461" y="2096133"/>
              <a:ext cx="296883" cy="346363"/>
            </a:xfrm>
            <a:prstGeom prst="noSmoking">
              <a:avLst>
                <a:gd name="adj" fmla="val 475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4F0C89E-1D4B-C28F-C53B-78D20B03C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Visitor</a:t>
            </a:r>
            <a:r>
              <a:rPr lang="en-US" dirty="0"/>
              <a:t>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(v: Variable) =&gt;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visitConstant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(n: Constant) =&gt;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visitPlus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(p: Plus) =&gt;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Visits this node and all its children.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accept = (v: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Variable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name: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accept = (v: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v.visitVariable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endParaRPr lang="en-US" sz="12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4C44E-3EC7-4298-CC85-48E20E5F6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6679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Visitor</a:t>
            </a:r>
            <a:r>
              <a:rPr lang="en-US" dirty="0"/>
              <a:t> Pattern (with child nodes)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r>
              <a:rPr lang="en-US" sz="2600" dirty="0"/>
              <a:t>Combines double dispatch with tree traversal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Plus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Expr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left: Expr;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right: Expr;</a:t>
            </a:r>
          </a:p>
          <a:p>
            <a:pPr lvl="2"/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accept = (v: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ExprVisitor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v.visitVariable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traverses children before visiting parent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6B17F-AE87-6529-82F2-08FE8DCBA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3631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Visitor</a:t>
            </a:r>
            <a:r>
              <a:rPr lang="en-US" dirty="0"/>
              <a:t> Pattern (in steps)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838479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v.visitConstant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(h)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v.visitVariable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v.visitTimes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d.accept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(v)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v.visitDivide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(f)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v.visitPlus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</p:txBody>
      </p:sp>
      <p:grpSp>
        <p:nvGrpSpPr>
          <p:cNvPr id="24" name="Group 23" descr="An AST where each node is paired with its instance variable, denoted with a comma. (+,p (*,t 3,h a,a) (/,d b,b 4,f))">
            <a:extLst>
              <a:ext uri="{FF2B5EF4-FFF2-40B4-BE49-F238E27FC236}">
                <a16:creationId xmlns:a16="http://schemas.microsoft.com/office/drawing/2014/main" id="{5BD39A9C-44DA-0C4D-9754-05C163701805}"/>
              </a:ext>
            </a:extLst>
          </p:cNvPr>
          <p:cNvGrpSpPr/>
          <p:nvPr/>
        </p:nvGrpSpPr>
        <p:grpSpPr>
          <a:xfrm>
            <a:off x="2294559" y="3559751"/>
            <a:ext cx="6583907" cy="2796599"/>
            <a:chOff x="2461708" y="3879360"/>
            <a:chExt cx="6583907" cy="279659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F2744D9-078B-B395-EB02-7B028B704718}"/>
                </a:ext>
              </a:extLst>
            </p:cNvPr>
            <p:cNvSpPr/>
            <p:nvPr/>
          </p:nvSpPr>
          <p:spPr>
            <a:xfrm>
              <a:off x="5007015" y="4313759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D1B8C4-73D7-DD40-4008-00E2FA82D4F6}"/>
                </a:ext>
              </a:extLst>
            </p:cNvPr>
            <p:cNvSpPr/>
            <p:nvPr/>
          </p:nvSpPr>
          <p:spPr>
            <a:xfrm>
              <a:off x="3330615" y="5187216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DF5968C-5007-81F8-249C-64A4C17B9D5D}"/>
                </a:ext>
              </a:extLst>
            </p:cNvPr>
            <p:cNvSpPr/>
            <p:nvPr/>
          </p:nvSpPr>
          <p:spPr>
            <a:xfrm>
              <a:off x="4168815" y="6066359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6405D0E-9608-195A-D0BB-8E0B8F895330}"/>
                </a:ext>
              </a:extLst>
            </p:cNvPr>
            <p:cNvSpPr/>
            <p:nvPr/>
          </p:nvSpPr>
          <p:spPr>
            <a:xfrm>
              <a:off x="2461708" y="6066359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D23B2E-37E5-025B-681D-409452C8C8D0}"/>
                </a:ext>
              </a:extLst>
            </p:cNvPr>
            <p:cNvSpPr/>
            <p:nvPr/>
          </p:nvSpPr>
          <p:spPr>
            <a:xfrm>
              <a:off x="6835815" y="5151959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DFB7362-75EC-8987-BA59-8617E8AFA3A3}"/>
                </a:ext>
              </a:extLst>
            </p:cNvPr>
            <p:cNvSpPr/>
            <p:nvPr/>
          </p:nvSpPr>
          <p:spPr>
            <a:xfrm>
              <a:off x="7674015" y="603110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A5D1897-0F5F-3B2D-C098-01BEF8C5C9A6}"/>
                </a:ext>
              </a:extLst>
            </p:cNvPr>
            <p:cNvSpPr/>
            <p:nvPr/>
          </p:nvSpPr>
          <p:spPr>
            <a:xfrm>
              <a:off x="5966908" y="603110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CD2CA79-5637-13C0-2FBD-9212D781C87C}"/>
                </a:ext>
              </a:extLst>
            </p:cNvPr>
            <p:cNvCxnSpPr>
              <a:stCxn id="5" idx="5"/>
              <a:endCxn id="10" idx="0"/>
            </p:cNvCxnSpPr>
            <p:nvPr/>
          </p:nvCxnSpPr>
          <p:spPr>
            <a:xfrm>
              <a:off x="6177749" y="4834085"/>
              <a:ext cx="1343866" cy="3178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75191A4-F37C-664C-F275-3C26448F2ED1}"/>
                </a:ext>
              </a:extLst>
            </p:cNvPr>
            <p:cNvCxnSpPr>
              <a:stCxn id="7" idx="5"/>
              <a:endCxn id="8" idx="0"/>
            </p:cNvCxnSpPr>
            <p:nvPr/>
          </p:nvCxnSpPr>
          <p:spPr>
            <a:xfrm>
              <a:off x="4501349" y="5707542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0D663E7-7F17-26EF-F86B-D891D2F79769}"/>
                </a:ext>
              </a:extLst>
            </p:cNvPr>
            <p:cNvCxnSpPr>
              <a:stCxn id="10" idx="5"/>
              <a:endCxn id="11" idx="0"/>
            </p:cNvCxnSpPr>
            <p:nvPr/>
          </p:nvCxnSpPr>
          <p:spPr>
            <a:xfrm>
              <a:off x="8006549" y="5672285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F5A4924-3AF7-C78B-B828-ABD1DADE4B3A}"/>
                </a:ext>
              </a:extLst>
            </p:cNvPr>
            <p:cNvCxnSpPr>
              <a:stCxn id="5" idx="3"/>
              <a:endCxn id="7" idx="0"/>
            </p:cNvCxnSpPr>
            <p:nvPr/>
          </p:nvCxnSpPr>
          <p:spPr>
            <a:xfrm flipH="1">
              <a:off x="4016415" y="4834085"/>
              <a:ext cx="1191466" cy="35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5E9E945-8E7F-1A99-A209-EDB0D6EF8F04}"/>
                </a:ext>
              </a:extLst>
            </p:cNvPr>
            <p:cNvCxnSpPr>
              <a:stCxn id="10" idx="3"/>
              <a:endCxn id="12" idx="0"/>
            </p:cNvCxnSpPr>
            <p:nvPr/>
          </p:nvCxnSpPr>
          <p:spPr>
            <a:xfrm flipH="1">
              <a:off x="6652708" y="5672285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9184CAA-B4B5-B55A-645E-4EB266B525DA}"/>
                </a:ext>
              </a:extLst>
            </p:cNvPr>
            <p:cNvCxnSpPr>
              <a:cxnSpLocks/>
              <a:stCxn id="7" idx="3"/>
              <a:endCxn id="9" idx="0"/>
            </p:cNvCxnSpPr>
            <p:nvPr/>
          </p:nvCxnSpPr>
          <p:spPr>
            <a:xfrm flipH="1">
              <a:off x="3147508" y="5707542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438E1F0-86FE-A282-8618-6912EB505656}"/>
                </a:ext>
              </a:extLst>
            </p:cNvPr>
            <p:cNvSpPr txBox="1"/>
            <p:nvPr/>
          </p:nvSpPr>
          <p:spPr>
            <a:xfrm>
              <a:off x="5540415" y="3879360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CC0377-EE9E-8B9E-4278-216E32F4E8B6}"/>
                </a:ext>
              </a:extLst>
            </p:cNvPr>
            <p:cNvSpPr txBox="1"/>
            <p:nvPr/>
          </p:nvSpPr>
          <p:spPr>
            <a:xfrm>
              <a:off x="3737049" y="4776975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DE90E3C-12BF-CA4B-8650-4AD6DC312BA1}"/>
                </a:ext>
              </a:extLst>
            </p:cNvPr>
            <p:cNvSpPr txBox="1"/>
            <p:nvPr/>
          </p:nvSpPr>
          <p:spPr>
            <a:xfrm>
              <a:off x="7489509" y="4738983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5187FA4-96DC-48B6-F9B9-0CF26BE361A2}"/>
                </a:ext>
              </a:extLst>
            </p:cNvPr>
            <p:cNvSpPr txBox="1"/>
            <p:nvPr/>
          </p:nvSpPr>
          <p:spPr>
            <a:xfrm>
              <a:off x="2741017" y="5672285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7FE816-0142-2BAD-744E-C2C282DFE157}"/>
                </a:ext>
              </a:extLst>
            </p:cNvPr>
            <p:cNvSpPr txBox="1"/>
            <p:nvPr/>
          </p:nvSpPr>
          <p:spPr>
            <a:xfrm>
              <a:off x="8390522" y="5656117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761AC72-F9F1-E9E8-3B8A-C65A4AA40E6F}"/>
                </a:ext>
              </a:extLst>
            </p:cNvPr>
            <p:cNvSpPr txBox="1"/>
            <p:nvPr/>
          </p:nvSpPr>
          <p:spPr>
            <a:xfrm>
              <a:off x="4861465" y="5686215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E7D373C-D7E9-9E26-B96D-7165C43AC858}"/>
                </a:ext>
              </a:extLst>
            </p:cNvPr>
            <p:cNvSpPr txBox="1"/>
            <p:nvPr/>
          </p:nvSpPr>
          <p:spPr>
            <a:xfrm>
              <a:off x="6308409" y="5652687"/>
              <a:ext cx="369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CC9BB33-A4C5-9EB3-57B9-2AAA614D3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CEF96-CBFF-15BA-9DB9-7008257F7B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FC60-1050-D205-5662-2AFE70621C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Wrapping Up</a:t>
            </a:r>
          </a:p>
        </p:txBody>
      </p:sp>
    </p:spTree>
    <p:extLst>
      <p:ext uri="{BB962C8B-B14F-4D97-AF65-F5344CB8AC3E}">
        <p14:creationId xmlns:p14="http://schemas.microsoft.com/office/powerpoint/2010/main" val="145164690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E853-B4D3-ACA3-4B03-88513DB45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up: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BD0ED-D3BD-5927-CF91-76592AC9F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 dirty="0">
                <a:solidFill>
                  <a:srgbClr val="7030A0"/>
                </a:solidFill>
              </a:rPr>
              <a:t>design patterns </a:t>
            </a:r>
            <a:r>
              <a:rPr lang="en-US" sz="2800" dirty="0"/>
              <a:t>give us a name to a strategy and the ability to reuse a known solution</a:t>
            </a:r>
          </a:p>
          <a:p>
            <a:pPr>
              <a:buClr>
                <a:schemeClr val="tx1"/>
              </a:buClr>
            </a:pPr>
            <a:endParaRPr lang="en-US" sz="1000" dirty="0"/>
          </a:p>
          <a:p>
            <a:r>
              <a:rPr lang="en-US" sz="2800" dirty="0"/>
              <a:t>331 is “Software </a:t>
            </a:r>
            <a:r>
              <a:rPr lang="en-US" sz="2800" i="1" dirty="0"/>
              <a:t>Design</a:t>
            </a:r>
            <a:r>
              <a:rPr lang="en-US" sz="2800" dirty="0"/>
              <a:t> &amp; Implementation”</a:t>
            </a:r>
          </a:p>
          <a:p>
            <a:r>
              <a:rPr lang="en-US" sz="2800" dirty="0"/>
              <a:t>Discussed design considerations all along! e.g.,</a:t>
            </a:r>
          </a:p>
          <a:p>
            <a:pPr lvl="1"/>
            <a:r>
              <a:rPr lang="en-US" sz="2400" dirty="0"/>
              <a:t>Maybe use a language with a type checker…</a:t>
            </a:r>
          </a:p>
          <a:p>
            <a:pPr lvl="1"/>
            <a:r>
              <a:rPr lang="en-US" sz="2400" dirty="0"/>
              <a:t>Choosing mutable vs immutable data</a:t>
            </a:r>
          </a:p>
          <a:p>
            <a:pPr lvl="1"/>
            <a:r>
              <a:rPr lang="en-US" sz="2400" dirty="0"/>
              <a:t>Practicing modularity </a:t>
            </a:r>
          </a:p>
          <a:p>
            <a:pPr lvl="2"/>
            <a:r>
              <a:rPr lang="en-US" sz="1800" dirty="0"/>
              <a:t>Web app organization, Abstraction</a:t>
            </a:r>
          </a:p>
          <a:p>
            <a:pPr lvl="1"/>
            <a:r>
              <a:rPr lang="en-US" sz="2400" dirty="0"/>
              <a:t>Creating server routes </a:t>
            </a:r>
          </a:p>
          <a:p>
            <a:pPr lvl="2"/>
            <a:r>
              <a:rPr lang="en-US" sz="1800" dirty="0"/>
              <a:t>how do we allow a user to do or access __?</a:t>
            </a:r>
          </a:p>
          <a:p>
            <a:pPr lvl="1"/>
            <a:r>
              <a:rPr lang="en-US" sz="2400" dirty="0"/>
              <a:t>Writing code for usability </a:t>
            </a:r>
          </a:p>
          <a:p>
            <a:pPr lvl="2"/>
            <a:r>
              <a:rPr lang="en-US" sz="1800" dirty="0"/>
              <a:t>documentation, code that is easy to read &amp; show correct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0C80-BDA7-A6A8-C034-7251957C8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4901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3B574-1264-5F13-D62C-FB51ECAB2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7FF67-9882-50F0-8D1F-085FE1FF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Hope You Got From 331: The Core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80ECB-FFBB-F07F-3665-96D4533A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toolkit for </a:t>
            </a:r>
            <a:r>
              <a:rPr lang="en-US" sz="2800" u="sng" dirty="0"/>
              <a:t>reasoning</a:t>
            </a:r>
            <a:r>
              <a:rPr lang="en-US" sz="2800" dirty="0"/>
              <a:t> about code correctness</a:t>
            </a:r>
          </a:p>
          <a:p>
            <a:pPr lvl="1"/>
            <a:r>
              <a:rPr lang="en-US" sz="2400" dirty="0"/>
              <a:t>within 331: formalized “expert intuition” with math</a:t>
            </a:r>
          </a:p>
          <a:p>
            <a:pPr lvl="1"/>
            <a:r>
              <a:rPr lang="en-US" sz="2400" dirty="0"/>
              <a:t>requires slow, careful, and rigorous thinking</a:t>
            </a:r>
            <a:endParaRPr lang="en-US" dirty="0"/>
          </a:p>
          <a:p>
            <a:pPr lvl="1"/>
            <a:r>
              <a:rPr lang="en-US" sz="2400" dirty="0"/>
              <a:t>used </a:t>
            </a:r>
            <a:r>
              <a:rPr lang="en-US" sz="2400" i="1" dirty="0"/>
              <a:t>before</a:t>
            </a:r>
            <a:r>
              <a:rPr lang="en-US" sz="2400" dirty="0"/>
              <a:t> testing &amp; debugging (~ complementary)</a:t>
            </a:r>
          </a:p>
          <a:p>
            <a:pPr lvl="1"/>
            <a:endParaRPr lang="en-US" sz="2400" dirty="0"/>
          </a:p>
          <a:p>
            <a:r>
              <a:rPr lang="en-US" sz="2800" dirty="0"/>
              <a:t>Learning </a:t>
            </a:r>
            <a:r>
              <a:rPr lang="en-US" sz="2800" i="1" dirty="0"/>
              <a:t>when</a:t>
            </a:r>
            <a:r>
              <a:rPr lang="en-US" sz="2800" dirty="0"/>
              <a:t> to use this toolkit</a:t>
            </a:r>
          </a:p>
          <a:p>
            <a:pPr lvl="1"/>
            <a:r>
              <a:rPr lang="en-US" sz="2400" dirty="0"/>
              <a:t>not every problem requires it!</a:t>
            </a:r>
          </a:p>
          <a:p>
            <a:pPr lvl="1"/>
            <a:r>
              <a:rPr lang="en-US" sz="2400" dirty="0"/>
              <a:t>treat reasoning as a spectrum</a:t>
            </a:r>
          </a:p>
          <a:p>
            <a:pPr lvl="2"/>
            <a:r>
              <a:rPr lang="en-US" sz="2000" dirty="0"/>
              <a:t>most experts reason informally for simple problems…</a:t>
            </a:r>
          </a:p>
          <a:p>
            <a:pPr lvl="2"/>
            <a:r>
              <a:rPr lang="en-US" sz="2000" dirty="0"/>
              <a:t>... use diagrams for difficult problems …</a:t>
            </a:r>
          </a:p>
          <a:p>
            <a:pPr lvl="2"/>
            <a:r>
              <a:rPr lang="en-US" sz="2000" dirty="0"/>
              <a:t>… and bring out pencil &amp; paper for brutal problems!</a:t>
            </a:r>
          </a:p>
          <a:p>
            <a:pPr lvl="2"/>
            <a:r>
              <a:rPr lang="en-US" sz="2000" dirty="0"/>
              <a:t>(or, “automated reasoning” tools, e.g. proof assistants)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5EE47-7E17-4E2A-B141-82BD2E111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8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DC164-918C-1FD3-BA2F-95AD24F82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2ACB-91B7-AADF-BC1C-98294580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Hope You Got From 331: Bonuses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4C9B-EFDA-F6D7-BD8C-866122408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learning JavaScript &amp; TypeScript</a:t>
            </a:r>
          </a:p>
          <a:p>
            <a:pPr lvl="1"/>
            <a:r>
              <a:rPr lang="en-US" sz="2400" dirty="0"/>
              <a:t>different approaches to types &amp; OOP than Java</a:t>
            </a:r>
          </a:p>
          <a:p>
            <a:pPr lvl="1"/>
            <a:r>
              <a:rPr lang="en-US" sz="2400" dirty="0"/>
              <a:t>some issues are fundamental to both languages</a:t>
            </a:r>
          </a:p>
          <a:p>
            <a:r>
              <a:rPr lang="en-US" sz="2800" dirty="0"/>
              <a:t>writing complex web applications</a:t>
            </a:r>
          </a:p>
          <a:p>
            <a:pPr lvl="1"/>
            <a:r>
              <a:rPr lang="en-US" sz="2400" dirty="0"/>
              <a:t>async code is tricky!</a:t>
            </a:r>
          </a:p>
          <a:p>
            <a:pPr lvl="1"/>
            <a:r>
              <a:rPr lang="en-US" sz="2400" dirty="0"/>
              <a:t>client-server interaction is </a:t>
            </a:r>
            <a:r>
              <a:rPr lang="en-US" sz="2400" i="1" dirty="0"/>
              <a:t>complicated</a:t>
            </a:r>
            <a:endParaRPr lang="en-US" sz="2400" dirty="0"/>
          </a:p>
          <a:p>
            <a:pPr lvl="1"/>
            <a:r>
              <a:rPr lang="en-US" sz="2400" dirty="0"/>
              <a:t>debugging client-server apps is </a:t>
            </a:r>
            <a:r>
              <a:rPr lang="en-US" sz="2400" b="1" dirty="0"/>
              <a:t>hard</a:t>
            </a:r>
            <a:r>
              <a:rPr lang="en-US" sz="2400" dirty="0"/>
              <a:t>!</a:t>
            </a:r>
          </a:p>
          <a:p>
            <a:pPr lvl="1"/>
            <a:r>
              <a:rPr lang="en-US" sz="2400" dirty="0"/>
              <a:t>made some fun projects :)</a:t>
            </a:r>
          </a:p>
          <a:p>
            <a:r>
              <a:rPr lang="en-US" sz="2800" dirty="0"/>
              <a:t>computer science is much more than writing code</a:t>
            </a:r>
          </a:p>
          <a:p>
            <a:pPr lvl="1"/>
            <a:r>
              <a:rPr lang="en-US" sz="2400" dirty="0"/>
              <a:t>fundamental focus on reasoning &amp; abstraction</a:t>
            </a:r>
          </a:p>
          <a:p>
            <a:pPr lvl="1"/>
            <a:r>
              <a:rPr lang="en-US" sz="2400" dirty="0"/>
              <a:t>but also: many applications of “theoretical” CS &amp; math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87E96-9BA3-C1CA-791E-0E288701D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9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07D30-217E-A1C0-67E9-A90A718C7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7BA1F-9579-BFEE-3F60-8D6E8840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want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0B4ED-675C-2696-5D4C-1E1F50ED1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reasoning, math, and programming languages</a:t>
            </a:r>
          </a:p>
          <a:p>
            <a:pPr lvl="1"/>
            <a:r>
              <a:rPr lang="en-US" sz="2400" dirty="0"/>
              <a:t>CSE 341 (PL), CSE 401 (Compilers), CSE 403 (SWE)</a:t>
            </a:r>
          </a:p>
          <a:p>
            <a:pPr lvl="1"/>
            <a:r>
              <a:rPr lang="en-US" sz="2400" dirty="0"/>
              <a:t>CSE 505 (Grad PL), CSE 507 (Automated Reasoning)</a:t>
            </a:r>
          </a:p>
          <a:p>
            <a:pPr lvl="1"/>
            <a:r>
              <a:rPr lang="en-US" sz="2400" dirty="0"/>
              <a:t>check out </a:t>
            </a:r>
            <a:r>
              <a:rPr lang="en-US" sz="2400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 PLSE</a:t>
            </a:r>
            <a:r>
              <a:rPr lang="en-US" sz="2400" dirty="0">
                <a:solidFill>
                  <a:srgbClr val="7030A0"/>
                </a:solidFill>
              </a:rPr>
              <a:t>!</a:t>
            </a:r>
          </a:p>
          <a:p>
            <a:r>
              <a:rPr lang="en-US" sz="2800" dirty="0"/>
              <a:t>interactive application development</a:t>
            </a:r>
          </a:p>
          <a:p>
            <a:pPr lvl="1"/>
            <a:r>
              <a:rPr lang="en-US" sz="2200" dirty="0"/>
              <a:t>some great courses in CSE</a:t>
            </a:r>
          </a:p>
          <a:p>
            <a:pPr lvl="2"/>
            <a:r>
              <a:rPr lang="en-US" sz="1800" b="1" dirty="0"/>
              <a:t>CSE 340 </a:t>
            </a:r>
            <a:r>
              <a:rPr lang="en-US" sz="1800" dirty="0"/>
              <a:t>(interaction programming, mobile dev), CSE 154 (web dev)*</a:t>
            </a:r>
          </a:p>
          <a:p>
            <a:pPr lvl="2"/>
            <a:r>
              <a:rPr lang="en-US" sz="1800" dirty="0"/>
              <a:t>more broadly: CSE 440 (HCI), CSE 442 (viz), CSE 443 (accessibility)</a:t>
            </a:r>
          </a:p>
          <a:p>
            <a:pPr lvl="1"/>
            <a:r>
              <a:rPr lang="en-US" sz="2200" dirty="0"/>
              <a:t>but also, large culture of free self-paced resources</a:t>
            </a:r>
          </a:p>
          <a:p>
            <a:pPr lvl="2"/>
            <a:r>
              <a:rPr lang="en-US" sz="1800" dirty="0"/>
              <a:t>now have most of the vocabulary to learn reactive programming</a:t>
            </a:r>
          </a:p>
          <a:p>
            <a:pPr lvl="2"/>
            <a:r>
              <a:rPr lang="en-US" sz="1800" dirty="0"/>
              <a:t>largest barrier is time &amp; practice, not “theory”</a:t>
            </a:r>
          </a:p>
          <a:p>
            <a:r>
              <a:rPr lang="en-US" sz="2600" dirty="0"/>
              <a:t>build your own side project!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11A66-15BF-5B9C-9BC8-CAFAF9310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Subtypes of Abstract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Recall: ADTs are collections of functions</a:t>
            </a:r>
          </a:p>
          <a:p>
            <a:pPr lvl="1"/>
            <a:r>
              <a:rPr lang="en-US" sz="2200" dirty="0"/>
              <a:t>hide the concrete representation</a:t>
            </a:r>
          </a:p>
          <a:p>
            <a:pPr lvl="1"/>
            <a:r>
              <a:rPr lang="en-US" sz="2200" dirty="0"/>
              <a:t>pass functions that operate on the data</a:t>
            </a:r>
          </a:p>
          <a:p>
            <a:pPr lvl="2"/>
            <a:r>
              <a:rPr lang="en-US" sz="1800" dirty="0"/>
              <a:t>create, observe, mutate</a:t>
            </a:r>
          </a:p>
          <a:p>
            <a:pPr lvl="1"/>
            <a:endParaRPr lang="en-US" sz="2200" dirty="0"/>
          </a:p>
          <a:p>
            <a:r>
              <a:rPr lang="en-US" sz="2600"/>
              <a:t>“Subtypes are subsets” </a:t>
            </a:r>
            <a:r>
              <a:rPr lang="en-US" sz="2600" dirty="0"/>
              <a:t>does not work well here</a:t>
            </a:r>
          </a:p>
          <a:p>
            <a:pPr lvl="1"/>
            <a:r>
              <a:rPr lang="en-US" sz="2200" dirty="0"/>
              <a:t>set of all possible functions with … yuck</a:t>
            </a:r>
          </a:p>
          <a:p>
            <a:pPr lvl="1"/>
            <a:endParaRPr lang="en-US" sz="2200" dirty="0"/>
          </a:p>
          <a:p>
            <a:r>
              <a:rPr lang="en-US" sz="2600" dirty="0"/>
              <a:t>Would be nice to find a cleaner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E1792-2312-16B3-ECBF-898AC3A40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75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Subtypes Are Substitutable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If B is a subtype of A, can send B where A is expected: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 …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g = 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 … 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f(x);            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okay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g();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okay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okay to “substitute” a B where an A is expected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82BB7FA-7404-2809-E27A-13CF9C315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90312" y="2595143"/>
            <a:ext cx="338554" cy="1292008"/>
            <a:chOff x="7490312" y="2595143"/>
            <a:chExt cx="338554" cy="1292008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84DC1C90-F6F0-2F19-95AA-1DDC4ACD17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9589" y="3053294"/>
              <a:ext cx="0" cy="37570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AE2FAA8-1502-0A5A-BCCA-8EA7DC945F38}"/>
                </a:ext>
              </a:extLst>
            </p:cNvPr>
            <p:cNvSpPr txBox="1"/>
            <p:nvPr/>
          </p:nvSpPr>
          <p:spPr>
            <a:xfrm>
              <a:off x="7490312" y="2595143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endParaRPr lang="en-US" sz="20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E8873F-29B7-1031-5119-CDCF02428750}"/>
                </a:ext>
              </a:extLst>
            </p:cNvPr>
            <p:cNvSpPr txBox="1"/>
            <p:nvPr/>
          </p:nvSpPr>
          <p:spPr>
            <a:xfrm>
              <a:off x="7490312" y="3487041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  <a:endParaRPr lang="en-US" sz="2000" dirty="0"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D524D35-4838-E630-6C3E-59F2E2B66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61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Liskov</a:t>
            </a:r>
            <a:r>
              <a:rPr lang="en-US" dirty="0"/>
              <a:t> Substitution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Subtypes are </a:t>
            </a:r>
            <a:r>
              <a:rPr lang="en-US" sz="2600" b="1" dirty="0"/>
              <a:t>substitutable</a:t>
            </a:r>
            <a:r>
              <a:rPr lang="en-US" sz="2600" dirty="0"/>
              <a:t> for supertype</a:t>
            </a:r>
          </a:p>
          <a:p>
            <a:pPr lvl="1"/>
            <a:r>
              <a:rPr lang="en-US" sz="2200" dirty="0"/>
              <a:t>this is the “</a:t>
            </a:r>
            <a:r>
              <a:rPr lang="en-US" sz="2200" dirty="0" err="1"/>
              <a:t>Liskov</a:t>
            </a:r>
            <a:r>
              <a:rPr lang="en-US" sz="2200" dirty="0"/>
              <a:t> substitution principle”</a:t>
            </a:r>
          </a:p>
          <a:p>
            <a:pPr lvl="1"/>
            <a:r>
              <a:rPr lang="en-US" sz="2200" dirty="0"/>
              <a:t>due to Barbara </a:t>
            </a:r>
            <a:r>
              <a:rPr lang="en-US" sz="2200" dirty="0" err="1"/>
              <a:t>Liskov</a:t>
            </a: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For ADTs, we use this as our definition of subtypes</a:t>
            </a:r>
          </a:p>
          <a:p>
            <a:pPr lvl="1"/>
            <a:r>
              <a:rPr lang="en-US" sz="2200" dirty="0"/>
              <a:t>(for concrete types, subsets are usually easier)</a:t>
            </a:r>
          </a:p>
        </p:txBody>
      </p:sp>
      <p:grpSp>
        <p:nvGrpSpPr>
          <p:cNvPr id="4" name="Group 3" descr="Barbara Liskov, an earlier pioneer of computing, standing in front of a blackboard with systems diagrams. She’s smiling at the camera. Photo courtesy MIT.">
            <a:extLst>
              <a:ext uri="{FF2B5EF4-FFF2-40B4-BE49-F238E27FC236}">
                <a16:creationId xmlns:a16="http://schemas.microsoft.com/office/drawing/2014/main" id="{A9B99A5A-6517-F86B-6F43-631CD26B00DC}"/>
              </a:ext>
            </a:extLst>
          </p:cNvPr>
          <p:cNvGrpSpPr/>
          <p:nvPr/>
        </p:nvGrpSpPr>
        <p:grpSpPr>
          <a:xfrm>
            <a:off x="5982904" y="2389614"/>
            <a:ext cx="2024009" cy="2386889"/>
            <a:chOff x="6662791" y="2788251"/>
            <a:chExt cx="2024009" cy="2386889"/>
          </a:xfrm>
        </p:grpSpPr>
        <p:pic>
          <p:nvPicPr>
            <p:cNvPr id="5" name="Picture 2" descr="Barbara Liskov">
              <a:extLst>
                <a:ext uri="{FF2B5EF4-FFF2-40B4-BE49-F238E27FC236}">
                  <a16:creationId xmlns:a16="http://schemas.microsoft.com/office/drawing/2014/main" id="{51BAC162-6A33-B3CD-6994-C86DCCA81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791" y="2788251"/>
              <a:ext cx="2024009" cy="2024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E2EB5D8-40A3-F257-B70F-FD897D5D4CA3}"/>
                </a:ext>
              </a:extLst>
            </p:cNvPr>
            <p:cNvSpPr txBox="1"/>
            <p:nvPr/>
          </p:nvSpPr>
          <p:spPr>
            <a:xfrm>
              <a:off x="6856269" y="4867363"/>
              <a:ext cx="16370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Franklin Gothic Medium"/>
                  <a:cs typeface="Franklin Gothic Medium"/>
                </a:rPr>
                <a:t>photo courtesy MIT</a:t>
              </a: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BEDA9-85F6-044C-3FF8-425E5F47C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1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62955-389E-91F1-1634-68EA9CDF2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269831" cy="606642"/>
          </a:xfrm>
        </p:spPr>
        <p:txBody>
          <a:bodyPr/>
          <a:lstStyle/>
          <a:p>
            <a:r>
              <a:rPr lang="en-US" dirty="0" err="1"/>
              <a:t>Liskov’s</a:t>
            </a:r>
            <a:r>
              <a:rPr lang="en-US" dirty="0"/>
              <a:t>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35CF8-F016-FE46-3285-5C97F9CDD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6507672" cy="2408444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Def: If B is a subtype of A, can send B where A is expected. In Java,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200" dirty="0"/>
              <a:t> is a subtype of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br>
              <a:rPr lang="en-US" sz="2200" dirty="0"/>
            </a:br>
            <a:r>
              <a:rPr lang="en-US" sz="2200" dirty="0"/>
              <a:t>What is the subtyping relationship between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200" dirty="0"/>
              <a:t> and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List&lt;Object&gt;</a:t>
            </a:r>
            <a:r>
              <a:rPr lang="en-US" sz="2200" dirty="0"/>
              <a:t>?</a:t>
            </a:r>
          </a:p>
          <a:p>
            <a:pPr marL="0" indent="0">
              <a:buNone/>
            </a:pPr>
            <a:r>
              <a:rPr lang="en-US" sz="2200" dirty="0"/>
              <a:t>Hint: consider these methods: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B65F6-363B-0CC0-789E-82134A41C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 descr="Respond to this question on sli.do with code #cse331">
            <a:extLst>
              <a:ext uri="{FF2B5EF4-FFF2-40B4-BE49-F238E27FC236}">
                <a16:creationId xmlns:a16="http://schemas.microsoft.com/office/drawing/2014/main" id="{1FEBCB04-FE13-26FD-B122-877F35C55975}"/>
              </a:ext>
            </a:extLst>
          </p:cNvPr>
          <p:cNvGrpSpPr/>
          <p:nvPr/>
        </p:nvGrpSpPr>
        <p:grpSpPr>
          <a:xfrm>
            <a:off x="6727031" y="1053297"/>
            <a:ext cx="2416969" cy="2407711"/>
            <a:chOff x="5844172" y="1466628"/>
            <a:chExt cx="3262650" cy="325015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13B579B-6DEA-282F-6F7D-87C4F232A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165231" y="1466628"/>
              <a:ext cx="2620537" cy="26205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C26977A-5411-4793-12B9-903091970C81}"/>
                </a:ext>
              </a:extLst>
            </p:cNvPr>
            <p:cNvSpPr txBox="1"/>
            <p:nvPr/>
          </p:nvSpPr>
          <p:spPr>
            <a:xfrm>
              <a:off x="5844172" y="4093582"/>
              <a:ext cx="3262650" cy="62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7E2F7A0-D326-F9B6-E35C-B9ED820FCB76}"/>
              </a:ext>
            </a:extLst>
          </p:cNvPr>
          <p:cNvSpPr txBox="1"/>
          <p:nvPr/>
        </p:nvSpPr>
        <p:spPr>
          <a:xfrm>
            <a:off x="457199" y="5002450"/>
            <a:ext cx="6999669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200" dirty="0"/>
              <a:t> is a subtype of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List&lt;Object&gt;</a:t>
            </a:r>
            <a:r>
              <a:rPr lang="en-US" sz="2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List&lt;Object&gt;</a:t>
            </a:r>
            <a:r>
              <a:rPr lang="en-US" sz="2200" dirty="0"/>
              <a:t> is a subtype of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both are subtypes of each other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Franklin Gothic Medium" panose="020B0603020102020204" pitchFamily="34" charset="0"/>
              </a:rPr>
              <a:t> neither are subtypes of each other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02F8B-B32E-5E72-9717-A91C71041487}"/>
              </a:ext>
            </a:extLst>
          </p:cNvPr>
          <p:cNvSpPr txBox="1"/>
          <p:nvPr/>
        </p:nvSpPr>
        <p:spPr>
          <a:xfrm>
            <a:off x="457199" y="3770064"/>
            <a:ext cx="411480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foo(List&lt;Object&gt;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.add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(new Object());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81834-A3EE-6C86-B3C9-F4657400B58C}"/>
              </a:ext>
            </a:extLst>
          </p:cNvPr>
          <p:cNvSpPr txBox="1"/>
          <p:nvPr/>
        </p:nvSpPr>
        <p:spPr>
          <a:xfrm>
            <a:off x="4791362" y="3770064"/>
            <a:ext cx="411480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foo(List&lt;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b)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2358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Substitutable Abstract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When is ADT B substitutable for A?</a:t>
            </a:r>
          </a:p>
          <a:p>
            <a:pPr lvl="1"/>
            <a:endParaRPr lang="en-US" sz="2200" dirty="0"/>
          </a:p>
          <a:p>
            <a:r>
              <a:rPr lang="en-US" sz="2600" dirty="0"/>
              <a:t>Must satisfy two conditions:</a:t>
            </a:r>
          </a:p>
          <a:p>
            <a:pPr lvl="2"/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B must provide all the methods of A</a:t>
            </a:r>
          </a:p>
          <a:p>
            <a:pPr marL="1197864" lvl="2"/>
            <a:r>
              <a:rPr lang="en-US" sz="1800" dirty="0"/>
              <a:t>If A has a method “f”, then B must have a method called “f”</a:t>
            </a:r>
          </a:p>
          <a:p>
            <a:pPr marL="1197864" lvl="2"/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B’s corresponding method must…</a:t>
            </a:r>
          </a:p>
          <a:p>
            <a:pPr marL="1197864" lvl="2"/>
            <a:r>
              <a:rPr lang="en-US" sz="1800" dirty="0"/>
              <a:t>must accept all the inputs that A’s does</a:t>
            </a:r>
          </a:p>
          <a:p>
            <a:pPr marL="1197864" lvl="2"/>
            <a:r>
              <a:rPr lang="en-US" sz="1800" dirty="0"/>
              <a:t>must also promise everything in A’s postcondition</a:t>
            </a:r>
          </a:p>
          <a:p>
            <a:pPr marL="1197864" lvl="2"/>
            <a:endParaRPr lang="en-US" sz="1800" dirty="0"/>
          </a:p>
          <a:p>
            <a:pPr marL="1197864" lvl="2"/>
            <a:r>
              <a:rPr lang="en-US" sz="1800" dirty="0"/>
              <a:t>I.e., B must have the same or a "</a:t>
            </a:r>
            <a:r>
              <a:rPr lang="en-US" sz="1800" b="1" dirty="0"/>
              <a:t>stronger</a:t>
            </a:r>
            <a:r>
              <a:rPr lang="en-US" sz="1800" dirty="0"/>
              <a:t>" 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E338A-D937-B12B-9308-B56B0F88C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9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13AD6-C65F-C55F-B195-432BC2AE5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Stronger Assertions vs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C9705-D4DD-784B-6797-99FBE4399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Assertion</a:t>
            </a:r>
            <a:r>
              <a:rPr lang="en-US" sz="2600" dirty="0"/>
              <a:t> is </a:t>
            </a:r>
            <a:r>
              <a:rPr lang="en-US" sz="2600" dirty="0">
                <a:solidFill>
                  <a:srgbClr val="7030A0"/>
                </a:solidFill>
              </a:rPr>
              <a:t>stronger</a:t>
            </a:r>
            <a:r>
              <a:rPr lang="en-US" sz="2600" dirty="0"/>
              <a:t> iff it holds in a subset of states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7030A0"/>
                </a:solidFill>
              </a:rPr>
              <a:t>Stronger</a:t>
            </a:r>
            <a:r>
              <a:rPr lang="en-US" sz="2600" dirty="0"/>
              <a:t> assertion </a:t>
            </a:r>
            <a:r>
              <a:rPr lang="en-US" sz="2600" u="sng" dirty="0"/>
              <a:t>implies</a:t>
            </a:r>
            <a:r>
              <a:rPr lang="en-US" sz="2600" dirty="0"/>
              <a:t> the </a:t>
            </a:r>
            <a:r>
              <a:rPr lang="en-US" sz="2600" dirty="0">
                <a:solidFill>
                  <a:srgbClr val="7030A0"/>
                </a:solidFill>
              </a:rPr>
              <a:t>weaker</a:t>
            </a:r>
            <a:r>
              <a:rPr lang="en-US" sz="2600" dirty="0"/>
              <a:t> one</a:t>
            </a:r>
          </a:p>
          <a:p>
            <a:pPr lvl="1"/>
            <a:r>
              <a:rPr lang="en-US" sz="2200" dirty="0"/>
              <a:t>stronger is a synonym for “implies”</a:t>
            </a:r>
          </a:p>
          <a:p>
            <a:pPr lvl="1"/>
            <a:r>
              <a:rPr lang="en-US" sz="2200" dirty="0"/>
              <a:t>weaker is a synonym for “is implied by”</a:t>
            </a:r>
          </a:p>
          <a:p>
            <a:pPr lvl="1"/>
            <a:endParaRPr lang="en-US" sz="2200" dirty="0"/>
          </a:p>
        </p:txBody>
      </p:sp>
      <p:grpSp>
        <p:nvGrpSpPr>
          <p:cNvPr id="4" name="Group 3" descr="A venn diagram with two assertions, Q_1 and Q_2. Q_2 is entirely contained within Q_1, so it is a stronger assertion (as it represents less states).">
            <a:extLst>
              <a:ext uri="{FF2B5EF4-FFF2-40B4-BE49-F238E27FC236}">
                <a16:creationId xmlns:a16="http://schemas.microsoft.com/office/drawing/2014/main" id="{191CFB39-E1FB-01F3-4AA9-A340E1EE74E0}"/>
              </a:ext>
            </a:extLst>
          </p:cNvPr>
          <p:cNvGrpSpPr/>
          <p:nvPr/>
        </p:nvGrpSpPr>
        <p:grpSpPr>
          <a:xfrm>
            <a:off x="2964084" y="2149244"/>
            <a:ext cx="2214534" cy="1457885"/>
            <a:chOff x="2964084" y="2149244"/>
            <a:chExt cx="2214534" cy="14578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3CFDC2-3B64-8B5A-862B-4AD3A7BF5E5D}"/>
                </a:ext>
              </a:extLst>
            </p:cNvPr>
            <p:cNvSpPr/>
            <p:nvPr/>
          </p:nvSpPr>
          <p:spPr>
            <a:xfrm>
              <a:off x="2964084" y="2149244"/>
              <a:ext cx="2214534" cy="1457885"/>
            </a:xfrm>
            <a:prstGeom prst="ellipse">
              <a:avLst/>
            </a:prstGeom>
            <a:solidFill>
              <a:srgbClr val="EEFAF4"/>
            </a:solidFill>
            <a:ln w="38100">
              <a:solidFill>
                <a:srgbClr val="319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D685BEA-077E-A475-A1E6-EA464C17F32A}"/>
                </a:ext>
              </a:extLst>
            </p:cNvPr>
            <p:cNvSpPr/>
            <p:nvPr/>
          </p:nvSpPr>
          <p:spPr>
            <a:xfrm>
              <a:off x="4057246" y="2371584"/>
              <a:ext cx="818323" cy="962534"/>
            </a:xfrm>
            <a:prstGeom prst="ellipse">
              <a:avLst/>
            </a:prstGeom>
            <a:solidFill>
              <a:srgbClr val="D6D6F6"/>
            </a:solidFill>
            <a:ln w="38100">
              <a:solidFill>
                <a:srgbClr val="191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88D111D-6371-97C9-D79C-F27580AAA083}"/>
                </a:ext>
              </a:extLst>
            </p:cNvPr>
            <p:cNvSpPr/>
            <p:nvPr/>
          </p:nvSpPr>
          <p:spPr>
            <a:xfrm>
              <a:off x="4249784" y="2659412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2</a:t>
              </a:r>
              <a:endParaRPr lang="en-US" baseline="-25000" dirty="0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40777-1A68-55E5-6BBD-631DB5F74862}"/>
                </a:ext>
              </a:extLst>
            </p:cNvPr>
            <p:cNvSpPr/>
            <p:nvPr/>
          </p:nvSpPr>
          <p:spPr>
            <a:xfrm>
              <a:off x="3332288" y="2648073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1</a:t>
              </a:r>
              <a:endParaRPr lang="en-US" baseline="-25000" dirty="0">
                <a:solidFill>
                  <a:srgbClr val="31946A"/>
                </a:solidFill>
                <a:latin typeface="+mn-lt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9697E-431E-1287-D183-091F117FA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3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 a Specification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f: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endParaRPr lang="en-US" sz="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x &gt;= 0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g: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  <a:p>
            <a:r>
              <a:rPr lang="en-US" sz="2600" dirty="0"/>
              <a:t>Stronger specs promise more (or same) outputs</a:t>
            </a:r>
          </a:p>
          <a:p>
            <a:pPr lvl="1"/>
            <a:r>
              <a:rPr lang="en-US" sz="2200" dirty="0"/>
              <a:t>more specific return type (or thrown type)</a:t>
            </a:r>
          </a:p>
          <a:p>
            <a:pPr lvl="2"/>
            <a:endParaRPr lang="en-US" sz="800" dirty="0"/>
          </a:p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D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f: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0 | 1 | 2 | 3</a:t>
            </a:r>
            <a:endParaRPr lang="en-US" sz="15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</p:txBody>
      </p:sp>
      <p:grpSp>
        <p:nvGrpSpPr>
          <p:cNvPr id="8" name="Group 7" descr="A venn diagram with two assertions, Q_1 and Q_2. Q_2 is entirely contained within Q_1, so it is a stronger assertion (as it represents less states).">
            <a:extLst>
              <a:ext uri="{FF2B5EF4-FFF2-40B4-BE49-F238E27FC236}">
                <a16:creationId xmlns:a16="http://schemas.microsoft.com/office/drawing/2014/main" id="{E5A0F7AC-885A-1320-7503-C29D17ABE494}"/>
              </a:ext>
            </a:extLst>
          </p:cNvPr>
          <p:cNvGrpSpPr/>
          <p:nvPr/>
        </p:nvGrpSpPr>
        <p:grpSpPr>
          <a:xfrm>
            <a:off x="6718072" y="473040"/>
            <a:ext cx="2214534" cy="1457885"/>
            <a:chOff x="6472266" y="152337"/>
            <a:chExt cx="2214534" cy="145788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736D4B3-1D30-2A8A-03A1-1CEDB93823B0}"/>
                </a:ext>
              </a:extLst>
            </p:cNvPr>
            <p:cNvSpPr/>
            <p:nvPr/>
          </p:nvSpPr>
          <p:spPr>
            <a:xfrm>
              <a:off x="6472266" y="152337"/>
              <a:ext cx="2214534" cy="1457885"/>
            </a:xfrm>
            <a:prstGeom prst="ellipse">
              <a:avLst/>
            </a:prstGeom>
            <a:solidFill>
              <a:srgbClr val="EEFAF4"/>
            </a:solidFill>
            <a:ln w="38100">
              <a:solidFill>
                <a:srgbClr val="319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3D2C73-84C6-EE93-EB35-682ED3109269}"/>
                </a:ext>
              </a:extLst>
            </p:cNvPr>
            <p:cNvSpPr/>
            <p:nvPr/>
          </p:nvSpPr>
          <p:spPr>
            <a:xfrm>
              <a:off x="7565428" y="374677"/>
              <a:ext cx="818323" cy="962534"/>
            </a:xfrm>
            <a:prstGeom prst="ellipse">
              <a:avLst/>
            </a:prstGeom>
            <a:solidFill>
              <a:srgbClr val="D6D6F6"/>
            </a:solidFill>
            <a:ln w="38100">
              <a:solidFill>
                <a:srgbClr val="191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B2F2262-BD16-F796-34B8-C9EAA3E11241}"/>
                </a:ext>
              </a:extLst>
            </p:cNvPr>
            <p:cNvSpPr/>
            <p:nvPr/>
          </p:nvSpPr>
          <p:spPr>
            <a:xfrm>
              <a:off x="7757966" y="662505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2</a:t>
              </a:r>
              <a:endParaRPr lang="en-US" baseline="-25000" dirty="0">
                <a:latin typeface="+mn-l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7AC1CC-0C38-82C5-FEAB-AD3C7E4E555A}"/>
                </a:ext>
              </a:extLst>
            </p:cNvPr>
            <p:cNvSpPr/>
            <p:nvPr/>
          </p:nvSpPr>
          <p:spPr>
            <a:xfrm>
              <a:off x="6840470" y="651166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1</a:t>
              </a:r>
              <a:endParaRPr lang="en-US" baseline="-25000" dirty="0">
                <a:solidFill>
                  <a:srgbClr val="31946A"/>
                </a:solidFill>
                <a:latin typeface="+mn-lt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AB0C77-3AAE-2BD4-6FB8-11A088F15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8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B3FB-E9EE-988E-E5E4-286AE93A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(8/15)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0B85-0929-49FC-E67E-B6F091A6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HW8 released last night</a:t>
            </a:r>
          </a:p>
          <a:p>
            <a:pPr lvl="1"/>
            <a:r>
              <a:rPr lang="en-US" sz="2400" dirty="0"/>
              <a:t>4 tasks total </a:t>
            </a:r>
          </a:p>
          <a:p>
            <a:pPr lvl="2"/>
            <a:r>
              <a:rPr lang="en-US" sz="1800" dirty="0"/>
              <a:t>2 written (probably harder), 2 coding (probably easier)</a:t>
            </a:r>
          </a:p>
          <a:p>
            <a:pPr lvl="1"/>
            <a:r>
              <a:rPr lang="en-US" sz="2400" dirty="0"/>
              <a:t>Use Ed &amp; OH!</a:t>
            </a:r>
          </a:p>
          <a:p>
            <a:pPr lvl="2"/>
            <a:r>
              <a:rPr lang="en-US" sz="1800" dirty="0"/>
              <a:t>New assignment, let us know if you see bugs!</a:t>
            </a:r>
          </a:p>
          <a:p>
            <a:pPr lvl="1"/>
            <a:r>
              <a:rPr lang="en-US" sz="2400" dirty="0"/>
              <a:t>Due next Wednesday @11pm</a:t>
            </a:r>
          </a:p>
          <a:p>
            <a:pPr lvl="1"/>
            <a:r>
              <a:rPr lang="en-US" sz="4000" b="1" dirty="0">
                <a:solidFill>
                  <a:srgbClr val="C00000"/>
                </a:solidFill>
              </a:rPr>
              <a:t> NO USUAL 48-HOUR FREE EXTENSION!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44066-4852-1C20-8207-D1B7F4ABF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 a Specification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f: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endParaRPr lang="en-US" sz="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x &gt;= 0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g: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  <a:p>
            <a:r>
              <a:rPr lang="en-US" sz="2600" dirty="0"/>
              <a:t>Stronger specs promise more (or same) outputs</a:t>
            </a:r>
          </a:p>
          <a:p>
            <a:pPr lvl="1"/>
            <a:r>
              <a:rPr lang="en-US" sz="2200" dirty="0"/>
              <a:t>more specific return type (or thrown type)</a:t>
            </a:r>
          </a:p>
          <a:p>
            <a:pPr lvl="1"/>
            <a:r>
              <a:rPr lang="en-US" sz="2200" dirty="0"/>
              <a:t>more facts included in  @returns and @effects</a:t>
            </a:r>
          </a:p>
          <a:p>
            <a:pPr lvl="2"/>
            <a:endParaRPr lang="en-US" sz="800" dirty="0"/>
          </a:p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x &gt;= 0</a:t>
            </a:r>
          </a:p>
          <a:p>
            <a:pPr lvl="2"/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an even integer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g: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fewer objects listed in @modifies</a:t>
            </a:r>
          </a:p>
        </p:txBody>
      </p:sp>
      <p:grpSp>
        <p:nvGrpSpPr>
          <p:cNvPr id="9" name="Group 8" descr="A venn diagram with two assertions, Q_1 and Q_2. Q_2 is entirely contained within Q_1, so it is a stronger assertion (as it represents less states).">
            <a:extLst>
              <a:ext uri="{FF2B5EF4-FFF2-40B4-BE49-F238E27FC236}">
                <a16:creationId xmlns:a16="http://schemas.microsoft.com/office/drawing/2014/main" id="{6097BA18-7A06-FD11-6383-3939A8FAD58E}"/>
              </a:ext>
            </a:extLst>
          </p:cNvPr>
          <p:cNvGrpSpPr/>
          <p:nvPr/>
        </p:nvGrpSpPr>
        <p:grpSpPr>
          <a:xfrm>
            <a:off x="6718072" y="473040"/>
            <a:ext cx="2214534" cy="1457885"/>
            <a:chOff x="6472266" y="152337"/>
            <a:chExt cx="2214534" cy="145788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4458052-E111-98F9-437F-E2A2C257BFA6}"/>
                </a:ext>
              </a:extLst>
            </p:cNvPr>
            <p:cNvSpPr/>
            <p:nvPr/>
          </p:nvSpPr>
          <p:spPr>
            <a:xfrm>
              <a:off x="6472266" y="152337"/>
              <a:ext cx="2214534" cy="1457885"/>
            </a:xfrm>
            <a:prstGeom prst="ellipse">
              <a:avLst/>
            </a:prstGeom>
            <a:solidFill>
              <a:srgbClr val="EEFAF4"/>
            </a:solidFill>
            <a:ln w="38100">
              <a:solidFill>
                <a:srgbClr val="319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44148D6-6CFD-E052-BB79-EF04B75B9F27}"/>
                </a:ext>
              </a:extLst>
            </p:cNvPr>
            <p:cNvSpPr/>
            <p:nvPr/>
          </p:nvSpPr>
          <p:spPr>
            <a:xfrm>
              <a:off x="7565428" y="374677"/>
              <a:ext cx="818323" cy="962534"/>
            </a:xfrm>
            <a:prstGeom prst="ellipse">
              <a:avLst/>
            </a:prstGeom>
            <a:solidFill>
              <a:srgbClr val="D6D6F6"/>
            </a:solidFill>
            <a:ln w="38100">
              <a:solidFill>
                <a:srgbClr val="191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3F7FC-F917-4DF7-FCD7-D203B86D9854}"/>
                </a:ext>
              </a:extLst>
            </p:cNvPr>
            <p:cNvSpPr/>
            <p:nvPr/>
          </p:nvSpPr>
          <p:spPr>
            <a:xfrm>
              <a:off x="7757966" y="662505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2</a:t>
              </a:r>
              <a:endParaRPr lang="en-US" baseline="-25000" dirty="0">
                <a:latin typeface="+mn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DBF7E17-ABF1-5E48-F5CC-A9A0DE809BBE}"/>
                </a:ext>
              </a:extLst>
            </p:cNvPr>
            <p:cNvSpPr/>
            <p:nvPr/>
          </p:nvSpPr>
          <p:spPr>
            <a:xfrm>
              <a:off x="6840470" y="651166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1</a:t>
              </a:r>
              <a:endParaRPr lang="en-US" baseline="-25000" dirty="0">
                <a:solidFill>
                  <a:srgbClr val="31946A"/>
                </a:solidFill>
                <a:latin typeface="+mn-lt"/>
              </a:endParaRP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59FD801-0492-A3B0-120D-67C5E2ACE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 a Specification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f: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endParaRPr lang="en-US" sz="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x &gt;= 0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g: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  <a:p>
            <a:r>
              <a:rPr lang="en-US" sz="2600" dirty="0"/>
              <a:t>Stronger specs allow more (or same) inputs</a:t>
            </a:r>
          </a:p>
          <a:p>
            <a:pPr lvl="1"/>
            <a:r>
              <a:rPr lang="en-US" sz="2200" dirty="0"/>
              <a:t>allowed argument types are supersets</a:t>
            </a:r>
          </a:p>
          <a:p>
            <a:pPr lvl="2"/>
            <a:endParaRPr lang="en-US" sz="800" dirty="0"/>
          </a:p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B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f: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fewer requirements on arguments</a:t>
            </a:r>
          </a:p>
          <a:p>
            <a:pPr lvl="2"/>
            <a:endParaRPr lang="en-US" sz="800" dirty="0"/>
          </a:p>
          <a:p>
            <a:pPr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C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A {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g: (x: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x can be negative</a:t>
            </a:r>
          </a:p>
          <a:p>
            <a:pPr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</p:txBody>
      </p:sp>
      <p:grpSp>
        <p:nvGrpSpPr>
          <p:cNvPr id="9" name="Group 8" descr="A venn diagram with two assertions, Q_1 and Q_2. Q_2 is entirely contained within Q_1, so it is a stronger assertion (as it represents less states).">
            <a:extLst>
              <a:ext uri="{FF2B5EF4-FFF2-40B4-BE49-F238E27FC236}">
                <a16:creationId xmlns:a16="http://schemas.microsoft.com/office/drawing/2014/main" id="{CCDDDAC5-D888-385F-F22B-0849CBF9D1E9}"/>
              </a:ext>
            </a:extLst>
          </p:cNvPr>
          <p:cNvGrpSpPr/>
          <p:nvPr/>
        </p:nvGrpSpPr>
        <p:grpSpPr>
          <a:xfrm>
            <a:off x="6718072" y="473040"/>
            <a:ext cx="2214534" cy="1457885"/>
            <a:chOff x="6472266" y="152337"/>
            <a:chExt cx="2214534" cy="145788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1AEB08-588B-41E4-C898-253B171772EC}"/>
                </a:ext>
              </a:extLst>
            </p:cNvPr>
            <p:cNvSpPr/>
            <p:nvPr/>
          </p:nvSpPr>
          <p:spPr>
            <a:xfrm>
              <a:off x="6472266" y="152337"/>
              <a:ext cx="2214534" cy="1457885"/>
            </a:xfrm>
            <a:prstGeom prst="ellipse">
              <a:avLst/>
            </a:prstGeom>
            <a:solidFill>
              <a:srgbClr val="EEFAF4"/>
            </a:solidFill>
            <a:ln w="38100">
              <a:solidFill>
                <a:srgbClr val="319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5954106-430F-25FC-38CE-E53369430509}"/>
                </a:ext>
              </a:extLst>
            </p:cNvPr>
            <p:cNvSpPr/>
            <p:nvPr/>
          </p:nvSpPr>
          <p:spPr>
            <a:xfrm>
              <a:off x="7565428" y="374677"/>
              <a:ext cx="818323" cy="962534"/>
            </a:xfrm>
            <a:prstGeom prst="ellipse">
              <a:avLst/>
            </a:prstGeom>
            <a:solidFill>
              <a:srgbClr val="D6D6F6"/>
            </a:solidFill>
            <a:ln w="38100">
              <a:solidFill>
                <a:srgbClr val="191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BC1EF9C-5CBB-1E1B-7B55-EE7F402B64CD}"/>
                </a:ext>
              </a:extLst>
            </p:cNvPr>
            <p:cNvSpPr/>
            <p:nvPr/>
          </p:nvSpPr>
          <p:spPr>
            <a:xfrm>
              <a:off x="7757966" y="662505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443B80"/>
                  </a:solidFill>
                  <a:latin typeface="+mn-lt"/>
                  <a:ea typeface="Courier" charset="0"/>
                  <a:cs typeface="Courier" charset="0"/>
                </a:rPr>
                <a:t>2</a:t>
              </a:r>
              <a:endParaRPr lang="en-US" baseline="-25000" dirty="0">
                <a:latin typeface="+mn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A8242-21FB-DA41-EC34-A3E9C93D8522}"/>
                </a:ext>
              </a:extLst>
            </p:cNvPr>
            <p:cNvSpPr/>
            <p:nvPr/>
          </p:nvSpPr>
          <p:spPr>
            <a:xfrm>
              <a:off x="6840470" y="651166"/>
              <a:ext cx="421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Q</a:t>
              </a:r>
              <a:r>
                <a:rPr lang="en-US" b="1" baseline="-25000" dirty="0">
                  <a:solidFill>
                    <a:srgbClr val="31946A"/>
                  </a:solidFill>
                  <a:latin typeface="+mn-lt"/>
                  <a:ea typeface="Courier" charset="0"/>
                  <a:cs typeface="Courier" charset="0"/>
                </a:rPr>
                <a:t>1</a:t>
              </a:r>
              <a:endParaRPr lang="en-US" baseline="-25000" dirty="0">
                <a:solidFill>
                  <a:srgbClr val="31946A"/>
                </a:solidFill>
                <a:latin typeface="+mn-lt"/>
              </a:endParaRPr>
            </a:p>
          </p:txBody>
        </p: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93DD4E58-0D6D-D684-34C4-A79FF8EB0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4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Rectangle and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Is Square a subtype of Rectangle?</a:t>
            </a:r>
          </a:p>
          <a:p>
            <a:pPr lvl="1"/>
            <a:r>
              <a:rPr lang="en-US" sz="2200" dirty="0"/>
              <a:t>math intuition says yes</a:t>
            </a:r>
          </a:p>
          <a:p>
            <a:pPr lvl="1"/>
            <a:r>
              <a:rPr lang="en-US" sz="2200" dirty="0"/>
              <a:t>a square “is a” rectangle</a:t>
            </a:r>
          </a:p>
          <a:p>
            <a:pPr lvl="1"/>
            <a:endParaRPr lang="en-US" sz="2200" dirty="0"/>
          </a:p>
          <a:p>
            <a:r>
              <a:rPr lang="en-US" sz="2600" dirty="0"/>
              <a:t>Let’s check this with substitutability…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9A5ED-ADD0-F3C0-2515-21A638B42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90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Immutable Rectangle and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Rectangle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getWidth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getHeight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rectangle with width = height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Square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Rectangle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getSideLength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Is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2600" dirty="0"/>
              <a:t> substitutable for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allows the same inputs (none)</a:t>
            </a:r>
          </a:p>
          <a:p>
            <a:pPr lvl="1"/>
            <a:r>
              <a:rPr lang="en-US" sz="2200" dirty="0"/>
              <a:t>makes the same promises about outputs (numbers)</a:t>
            </a:r>
          </a:p>
          <a:p>
            <a:pPr lvl="1"/>
            <a:r>
              <a:rPr lang="en-US" sz="2200" dirty="0"/>
              <a:t>adds another promise: both methods return same number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343AF1-FA53-8323-D39D-5B93F856774B}"/>
              </a:ext>
            </a:extLst>
          </p:cNvPr>
          <p:cNvSpPr txBox="1"/>
          <p:nvPr/>
        </p:nvSpPr>
        <p:spPr>
          <a:xfrm>
            <a:off x="7540831" y="4255798"/>
            <a:ext cx="5990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Yes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D09E2-EFED-FDC8-193E-D57D33C1C14A}"/>
              </a:ext>
            </a:extLst>
          </p:cNvPr>
          <p:cNvSpPr txBox="1"/>
          <p:nvPr/>
        </p:nvSpPr>
        <p:spPr>
          <a:xfrm>
            <a:off x="6575823" y="2806419"/>
            <a:ext cx="2529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extra invariant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on abstract state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(an “abstract invariant”)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A0DB53-984A-4200-64F1-B2EC7A91B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7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Mutable Rectangle and Square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Rectangle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getWidth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getHeight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(width: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height: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rectangle with width = height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Square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Rectangle {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width = height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resize: (width: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height: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Is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2600" dirty="0"/>
              <a:t> substitutable for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allows fewer inputs to resize!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343AF1-FA53-8323-D39D-5B93F856774B}"/>
              </a:ext>
            </a:extLst>
          </p:cNvPr>
          <p:cNvSpPr txBox="1"/>
          <p:nvPr/>
        </p:nvSpPr>
        <p:spPr>
          <a:xfrm>
            <a:off x="7327075" y="5277075"/>
            <a:ext cx="593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9A3E2-FC12-C14A-BCB0-D356CF6B8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0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Mutable Rectangle and Square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None of these work: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width = height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resize: (width: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height: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@throws Error if width != height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resize: (width: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height: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height = width also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resize: (width: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, height: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Mutation sometimes makes subtyping impossible</a:t>
            </a:r>
          </a:p>
          <a:p>
            <a:pPr lvl="1"/>
            <a:r>
              <a:rPr lang="en-US" sz="2200" dirty="0"/>
              <a:t>yet another reason to avoid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5B6D4-A087-192A-5961-1E67D9111B69}"/>
              </a:ext>
            </a:extLst>
          </p:cNvPr>
          <p:cNvSpPr txBox="1"/>
          <p:nvPr/>
        </p:nvSpPr>
        <p:spPr>
          <a:xfrm>
            <a:off x="6513274" y="3629894"/>
            <a:ext cx="217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incomparable specs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85DD03-052D-5DE1-6AA3-FADD5C61464A}"/>
              </a:ext>
            </a:extLst>
          </p:cNvPr>
          <p:cNvSpPr txBox="1"/>
          <p:nvPr/>
        </p:nvSpPr>
        <p:spPr>
          <a:xfrm>
            <a:off x="6516013" y="1724971"/>
            <a:ext cx="142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weaker spec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B61B9-EA94-9D21-2CFB-00799471C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6FF41-FDB1-5BD8-57C9-1DB78C6BB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3BCD-9D4B-7EE5-8649-D0C90F272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527386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Subclasses &amp; Equality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20363E2-34EE-28BF-270D-16624144D3A5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655B45C-49D8-812C-3429-1612EAE1C718}"/>
              </a:ext>
            </a:extLst>
          </p:cNvPr>
          <p:cNvSpPr txBox="1">
            <a:spLocks/>
          </p:cNvSpPr>
          <p:nvPr/>
        </p:nvSpPr>
        <p:spPr>
          <a:xfrm>
            <a:off x="685799" y="735865"/>
            <a:ext cx="6771189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 Summer 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F1AB63-4A10-8FD4-3D24-B8EDEAC4B637}"/>
              </a:ext>
            </a:extLst>
          </p:cNvPr>
          <p:cNvSpPr txBox="1">
            <a:spLocks/>
          </p:cNvSpPr>
          <p:nvPr/>
        </p:nvSpPr>
        <p:spPr>
          <a:xfrm>
            <a:off x="5909925" y="5166099"/>
            <a:ext cx="2661007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#2867, thanks Matt</a:t>
            </a:r>
          </a:p>
        </p:txBody>
      </p:sp>
      <p:pic>
        <p:nvPicPr>
          <p:cNvPr id="3" name="Picture 2" descr="xkcd 2867: datetime. Transcript from explainxkcd:&#10;[Ponytail is talking to Cueball.]&#10;Ponytail: Event #1 happened at time T1.&#10;Cueball: Okay.&#10;Ponytail: Then event #2 happened at time T2.&#10;Cueball: Mhmm.&#10;Ponytail: How would you calculate how much time elapsed between T1 and T2?&#10;[The comic splits into two paths, each with a caption at the top.]&#10;[Path 1, upper right panel]&#10;Caption: Normal person:&#10;Cueball: T2 minus T1.&#10;[Path 2, lower right panel]&#10;Caption: Anyone who's worked on datetime systems:&#10;[Cueball has his arms raised.]&#10;Cueball: It is impossible to know and a sin to ask!">
            <a:extLst>
              <a:ext uri="{FF2B5EF4-FFF2-40B4-BE49-F238E27FC236}">
                <a16:creationId xmlns:a16="http://schemas.microsoft.com/office/drawing/2014/main" id="{4D9014FB-0A31-6F9D-A409-C632BCA44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27" y="1691901"/>
            <a:ext cx="4935105" cy="347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179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037A6-87F9-4031-94E0-38992EB43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804B-20EB-FEE7-5474-70A018AA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C172F-3D48-3C5C-1620-732EF5274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2844"/>
            <a:ext cx="8229600" cy="5363269"/>
          </a:xfrm>
        </p:spPr>
        <p:txBody>
          <a:bodyPr/>
          <a:lstStyle/>
          <a:p>
            <a:r>
              <a:rPr lang="en-US" sz="2800" dirty="0"/>
              <a:t>course evals are out! (</a:t>
            </a:r>
            <a:r>
              <a:rPr lang="en-US" sz="2800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One for lecture &amp; one for section. See email! </a:t>
            </a:r>
          </a:p>
          <a:p>
            <a:r>
              <a:rPr lang="en-US" sz="2800" dirty="0"/>
              <a:t>Please give us feedback!</a:t>
            </a:r>
          </a:p>
          <a:p>
            <a:pPr lvl="1"/>
            <a:r>
              <a:rPr lang="en-US" sz="2400" dirty="0"/>
              <a:t>your perspective is valuable; we read </a:t>
            </a:r>
            <a:r>
              <a:rPr lang="en-US" sz="2400" i="1" dirty="0"/>
              <a:t>everything</a:t>
            </a:r>
            <a:r>
              <a:rPr lang="en-US" sz="2400" dirty="0"/>
              <a:t>!</a:t>
            </a:r>
          </a:p>
          <a:p>
            <a:pPr lvl="1"/>
            <a:r>
              <a:rPr lang="en-US" sz="2400" dirty="0"/>
              <a:t>one request: please be </a:t>
            </a:r>
            <a:r>
              <a:rPr lang="en-US" sz="2400" u="sng" dirty="0"/>
              <a:t>specific</a:t>
            </a:r>
            <a:r>
              <a:rPr lang="en-US" sz="2400" dirty="0"/>
              <a:t> and </a:t>
            </a:r>
            <a:r>
              <a:rPr lang="en-US" sz="2400" u="sng" dirty="0"/>
              <a:t>actionable</a:t>
            </a:r>
            <a:endParaRPr lang="en-US" sz="2400" dirty="0"/>
          </a:p>
          <a:p>
            <a:pPr lvl="2"/>
            <a:r>
              <a:rPr lang="en-US" sz="2000" dirty="0"/>
              <a:t>specificity helps us understand problems</a:t>
            </a:r>
          </a:p>
          <a:p>
            <a:pPr lvl="2"/>
            <a:r>
              <a:rPr lang="en-US" sz="2000" dirty="0"/>
              <a:t>actionable suggestions scope out the solution space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800" dirty="0"/>
              <a:t>This iteration of 331 is still relatively new</a:t>
            </a:r>
          </a:p>
          <a:p>
            <a:pPr lvl="1"/>
            <a:r>
              <a:rPr lang="en-US" sz="2400" dirty="0"/>
              <a:t>some things probably (?) went well</a:t>
            </a:r>
          </a:p>
          <a:p>
            <a:pPr lvl="2"/>
            <a:r>
              <a:rPr lang="en-US" sz="2000" dirty="0"/>
              <a:t>We already tried to apply some of your feedback mid-quarter</a:t>
            </a:r>
          </a:p>
          <a:p>
            <a:pPr lvl="1"/>
            <a:r>
              <a:rPr lang="en-US" sz="2400" dirty="0"/>
              <a:t>some things could still be better!</a:t>
            </a:r>
          </a:p>
          <a:p>
            <a:pPr lvl="2"/>
            <a:r>
              <a:rPr lang="en-US" sz="2000" dirty="0"/>
              <a:t>big picture course feedback is most useful if recorded in official eval 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4E13B-5C59-8A84-76DF-90766EF1B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0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C1490-DFFE-003E-B387-5CCB96130E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Subclasses &amp; Subtyping</a:t>
            </a:r>
          </a:p>
        </p:txBody>
      </p:sp>
    </p:spTree>
    <p:extLst>
      <p:ext uri="{BB962C8B-B14F-4D97-AF65-F5344CB8AC3E}">
        <p14:creationId xmlns:p14="http://schemas.microsoft.com/office/powerpoint/2010/main" val="911310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Subclassing is a means of sharing code</a:t>
            </a:r>
          </a:p>
          <a:p>
            <a:pPr lvl="1"/>
            <a:r>
              <a:rPr lang="en-US" sz="2200" dirty="0"/>
              <a:t>subclass gets parent fields &amp; methods (unless overridden)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name;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discount;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(1 – discount) *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1D991-3351-9FA9-9817-C5BABB4ED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1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FAD31-0189-30AA-DD3B-35D6E186C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837-013E-1D12-90B4-4CC37827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(8/15)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3B41-3779-0268-1292-D6FDE4F5F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Final is one week from today!</a:t>
            </a:r>
          </a:p>
          <a:p>
            <a:r>
              <a:rPr lang="en-US" sz="2800" dirty="0"/>
              <a:t>Jaela is behind on sample final – SO sorry!</a:t>
            </a:r>
          </a:p>
          <a:p>
            <a:pPr lvl="1"/>
            <a:r>
              <a:rPr lang="en-US" sz="2400" dirty="0"/>
              <a:t>will make an Ed post when available</a:t>
            </a:r>
            <a:endParaRPr lang="en-US" sz="2000" dirty="0"/>
          </a:p>
          <a:p>
            <a:pPr lvl="2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CF9C6-0747-CCBC-7F1E-55C07C539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Subclasses are not always Subtypes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291209" cy="5140800"/>
          </a:xfrm>
        </p:spPr>
        <p:txBody>
          <a:bodyPr/>
          <a:lstStyle/>
          <a:p>
            <a:r>
              <a:rPr lang="en-US" sz="2600" dirty="0"/>
              <a:t>Subclassing does not guarantee subtyping relationship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...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true iff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obj’s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price &lt; p’s price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isCheaperThan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(Product p)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WackyProduct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some boolean value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isCheaperThan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(Product p)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3FF811-681C-CD9B-650D-132FC9A1371F}"/>
              </a:ext>
            </a:extLst>
          </p:cNvPr>
          <p:cNvSpPr txBox="1"/>
          <p:nvPr/>
        </p:nvSpPr>
        <p:spPr>
          <a:xfrm>
            <a:off x="5639556" y="6015628"/>
            <a:ext cx="304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Legal Java, but not a subtype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1B54F-A652-6109-99F5-5BB4787749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8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Subclasses in Java (and other OOP languages)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 subclassing is a means of sharing code</a:t>
            </a:r>
          </a:p>
          <a:p>
            <a:pPr lvl="1"/>
            <a:r>
              <a:rPr lang="en-US" sz="2200" dirty="0"/>
              <a:t>subclass gets parent fields &amp; methods (unless overridden)</a:t>
            </a:r>
          </a:p>
          <a:p>
            <a:pPr lvl="1"/>
            <a:endParaRPr lang="en-US" sz="2200" dirty="0"/>
          </a:p>
          <a:p>
            <a:r>
              <a:rPr lang="en-US" sz="2600" dirty="0"/>
              <a:t>Does not guarantee subtyping</a:t>
            </a:r>
          </a:p>
          <a:p>
            <a:pPr lvl="1"/>
            <a:r>
              <a:rPr lang="en-US" sz="2200" dirty="0"/>
              <a:t>up to you to check that method specs are stronger</a:t>
            </a:r>
          </a:p>
          <a:p>
            <a:pPr lvl="1"/>
            <a:endParaRPr lang="en-US" sz="2200" dirty="0"/>
          </a:p>
          <a:p>
            <a:r>
              <a:rPr lang="en-US" sz="2600" dirty="0"/>
              <a:t>Java </a:t>
            </a:r>
            <a:r>
              <a:rPr lang="en-US" sz="2600" dirty="0">
                <a:solidFill>
                  <a:srgbClr val="C00000"/>
                </a:solidFill>
              </a:rPr>
              <a:t>treats</a:t>
            </a:r>
            <a:r>
              <a:rPr lang="en-US" sz="2600" dirty="0"/>
              <a:t> it as a subtype</a:t>
            </a:r>
          </a:p>
          <a:p>
            <a:pPr lvl="1"/>
            <a:r>
              <a:rPr lang="en-US" sz="2200" dirty="0"/>
              <a:t>will let you pass subclasses where superclass is expected</a:t>
            </a:r>
          </a:p>
          <a:p>
            <a:pPr lvl="1"/>
            <a:endParaRPr lang="en-US" sz="2200" dirty="0"/>
          </a:p>
          <a:p>
            <a:r>
              <a:rPr lang="en-US" sz="2600" dirty="0"/>
              <a:t>Subclassing is a surprisingly dangerous feature</a:t>
            </a:r>
          </a:p>
          <a:p>
            <a:pPr lvl="1"/>
            <a:r>
              <a:rPr lang="en-US" sz="2200" dirty="0"/>
              <a:t>that’s not the only reason…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8AF2C-D57A-C519-8BD5-AC64106F3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4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Subclasses &amp;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Subclassing is a surprisingly dangerous feature</a:t>
            </a:r>
          </a:p>
          <a:p>
            <a:pPr lvl="1"/>
            <a:endParaRPr lang="en-US" sz="2200" dirty="0"/>
          </a:p>
          <a:p>
            <a:r>
              <a:rPr lang="en-US" sz="2600" dirty="0"/>
              <a:t>Subclassing tends to break modularity</a:t>
            </a:r>
          </a:p>
          <a:p>
            <a:pPr lvl="1"/>
            <a:r>
              <a:rPr lang="en-US" sz="2200" dirty="0"/>
              <a:t>creates </a:t>
            </a:r>
            <a:r>
              <a:rPr lang="en-US" sz="2200" dirty="0">
                <a:solidFill>
                  <a:srgbClr val="C00000"/>
                </a:solidFill>
              </a:rPr>
              <a:t>tight coupling</a:t>
            </a:r>
            <a:r>
              <a:rPr lang="en-US" sz="2200" dirty="0"/>
              <a:t> between super- and sub-class</a:t>
            </a:r>
          </a:p>
          <a:p>
            <a:pPr lvl="1"/>
            <a:r>
              <a:rPr lang="en-US" sz="2200" dirty="0"/>
              <a:t>often see the “fragile base class” problem</a:t>
            </a:r>
          </a:p>
          <a:p>
            <a:pPr lvl="2"/>
            <a:r>
              <a:rPr lang="en-US" sz="1800" dirty="0"/>
              <a:t>changes to super class often break subclasses</a:t>
            </a:r>
          </a:p>
          <a:p>
            <a:pPr lvl="1"/>
            <a:endParaRPr lang="en-US" sz="2200" dirty="0"/>
          </a:p>
          <a:p>
            <a:r>
              <a:rPr lang="en-US" sz="2600" dirty="0"/>
              <a:t>Let’s see some </a:t>
            </a:r>
            <a:r>
              <a:rPr lang="en-US" sz="2600" b="1" dirty="0">
                <a:solidFill>
                  <a:srgbClr val="0070C0"/>
                </a:solidFill>
              </a:rPr>
              <a:t>Java</a:t>
            </a:r>
            <a:r>
              <a:rPr lang="en-US" sz="2600" dirty="0"/>
              <a:t> examples…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A41B9-6B8C-DB16-7421-D9C39B680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0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Tight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true iff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obj’s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price &lt; p’s price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isCheaperThan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(Product p)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(1 – discount) *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looks okay so far…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9ECC0-4756-0C3D-B735-8CB2EA02E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71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Tight Coupling Gone Wrong!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price;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true iff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obj’s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price &lt; p’s price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isCheaperThan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(Product p)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Product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(1 – discount) *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.getPrice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0E0FBF-7C74-2C95-EB9A-DDB44571E1DA}"/>
              </a:ext>
            </a:extLst>
          </p:cNvPr>
          <p:cNvSpPr txBox="1"/>
          <p:nvPr/>
        </p:nvSpPr>
        <p:spPr>
          <a:xfrm>
            <a:off x="4200700" y="3546767"/>
            <a:ext cx="465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Made it “faster” by eliminating a method call!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BD3698-5163-8055-6436-B10444AA0BBB}"/>
              </a:ext>
            </a:extLst>
          </p:cNvPr>
          <p:cNvSpPr txBox="1"/>
          <p:nvPr/>
        </p:nvSpPr>
        <p:spPr>
          <a:xfrm>
            <a:off x="4200700" y="5617256"/>
            <a:ext cx="1648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What’s wrong?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EC742-50B7-D98A-5B32-F998DABB41A2}"/>
              </a:ext>
            </a:extLst>
          </p:cNvPr>
          <p:cNvSpPr txBox="1"/>
          <p:nvPr/>
        </p:nvSpPr>
        <p:spPr>
          <a:xfrm>
            <a:off x="4200700" y="6085560"/>
            <a:ext cx="267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Oops! Broke the subclass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8B7C1-C958-1921-C2B9-AA6BFA620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8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Tight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InstrumentedHashSet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HashSet&lt;Integer&gt;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private static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add(Integer e)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+=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super.add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(Collection&lt;Integer&gt; c)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+=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super.addAll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getCount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count;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what could possibly go wrong?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189CC-4BEA-070C-EFD5-412C6BCE9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8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Tight Coupling Gone Wrong!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InstrumentedHashSet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InstrumentedHashSet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S.getCount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0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S.addAll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Arrays.asList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(1, 2));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S.getCount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what does this print?</a:t>
            </a:r>
          </a:p>
          <a:p>
            <a:pPr lvl="1"/>
            <a:endParaRPr lang="en-US" sz="2200" dirty="0"/>
          </a:p>
          <a:p>
            <a:r>
              <a:rPr lang="en-US" sz="2600" dirty="0"/>
              <a:t>What is printed depends on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600" dirty="0"/>
              <a:t>’s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600" dirty="0"/>
              <a:t>:</a:t>
            </a:r>
          </a:p>
          <a:p>
            <a:pPr lvl="1"/>
            <a:r>
              <a:rPr lang="en-US" sz="2200" dirty="0"/>
              <a:t>if it calls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200" dirty="0"/>
              <a:t>, then this prints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4</a:t>
            </a:r>
          </a:p>
          <a:p>
            <a:pPr lvl="1"/>
            <a:r>
              <a:rPr lang="en-US" sz="2200" dirty="0"/>
              <a:t>if it does not call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200" dirty="0"/>
              <a:t>, then this prints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2</a:t>
            </a:r>
          </a:p>
          <a:p>
            <a:pPr lvl="1"/>
            <a:endParaRPr lang="en-US" sz="2200" dirty="0"/>
          </a:p>
          <a:p>
            <a:r>
              <a:rPr lang="en-US" sz="2600" dirty="0"/>
              <a:t>Also possible to be dependent on </a:t>
            </a:r>
            <a:r>
              <a:rPr lang="en-US" sz="2600" i="1" dirty="0"/>
              <a:t>order</a:t>
            </a:r>
            <a:r>
              <a:rPr lang="en-US" sz="2600" dirty="0"/>
              <a:t> of calls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FB038-4735-6C93-FF2D-4455DF6B5BDC}"/>
              </a:ext>
            </a:extLst>
          </p:cNvPr>
          <p:cNvSpPr txBox="1"/>
          <p:nvPr/>
        </p:nvSpPr>
        <p:spPr>
          <a:xfrm>
            <a:off x="6136378" y="2244664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4?!?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3365C-B825-D8AE-797C-081F9BFDB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9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Examples 1 &amp;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Creates tight coupling between super- and sub-class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 1: super-class needs to know about subclass</a:t>
            </a:r>
          </a:p>
          <a:p>
            <a:pPr lvl="1"/>
            <a:r>
              <a:rPr lang="en-US" sz="2200" dirty="0"/>
              <a:t>direct field access in parent breaks subclass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 2: subclass needs to know about super-class</a:t>
            </a:r>
          </a:p>
          <a:p>
            <a:pPr lvl="1"/>
            <a:r>
              <a:rPr lang="en-US" sz="2200" dirty="0"/>
              <a:t>subclass dependent on which methods call each other</a:t>
            </a:r>
          </a:p>
          <a:p>
            <a:pPr lvl="1"/>
            <a:endParaRPr lang="en-US" sz="2200" dirty="0"/>
          </a:p>
          <a:p>
            <a:r>
              <a:rPr lang="en-US" sz="2800" dirty="0"/>
              <a:t>But wait… There’s more!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402BD-0087-B297-EB9D-0AF5E05BE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Tight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(names)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(times) and total = sum(times)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names;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 times;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 total;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addWork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(Job job)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+=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int time)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names.add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times.add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(time);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D8F18-923C-E989-15AD-B12FE1724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39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Tight Coupling … Okay So Far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sure no task is too large compared to rest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BalancedWorkList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int time)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times.size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&lt;= 3 || 2*time &lt; total)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(name, time);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okay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ImbalancedWorkException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(name, time);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prevents item from being added if too big</a:t>
            </a:r>
          </a:p>
          <a:p>
            <a:pPr lvl="1"/>
            <a:r>
              <a:rPr lang="en-US" sz="2200" dirty="0"/>
              <a:t>(also: this subclass is not a subtype!)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C735B-AD7F-E6DD-F00D-D9A118AE2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4EC2D-2C6C-1429-E778-F9797481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AA0C5-015B-1E4F-2B47-AC9521A72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haven’t done any OO this quarter</a:t>
            </a:r>
          </a:p>
          <a:p>
            <a:pPr lvl="1"/>
            <a:r>
              <a:rPr lang="en-US" sz="2200" dirty="0"/>
              <a:t>this week, we will see some reasons why!</a:t>
            </a:r>
          </a:p>
          <a:p>
            <a:pPr lvl="1"/>
            <a:endParaRPr lang="en-US" sz="2200" dirty="0"/>
          </a:p>
          <a:p>
            <a:r>
              <a:rPr lang="en-US" sz="2600" dirty="0"/>
              <a:t>Plan for this week:</a:t>
            </a:r>
          </a:p>
          <a:p>
            <a:pPr lvl="1"/>
            <a:r>
              <a:rPr lang="en-US" sz="2200" dirty="0"/>
              <a:t>focus on topics that are good to know but not needed for HW</a:t>
            </a:r>
          </a:p>
          <a:p>
            <a:pPr lvl="2"/>
            <a:r>
              <a:rPr lang="en-US" sz="1800" dirty="0"/>
              <a:t>usually, mistakes you want to avoid</a:t>
            </a:r>
          </a:p>
          <a:p>
            <a:pPr lvl="1"/>
            <a:r>
              <a:rPr lang="en-US" sz="2200" dirty="0"/>
              <a:t>every lecture will include one related to OO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41F5-9945-DE55-1A8D-1B2BE15CE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91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Tight Coupling Gone Wrong!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(names)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(times) and total = sum(times)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names;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 times;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 total;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addWork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(Job job)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time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just one call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+= time;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(), time);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reordering the updates breaks the subclass!</a:t>
            </a:r>
          </a:p>
          <a:p>
            <a:pPr lvl="1"/>
            <a:r>
              <a:rPr lang="en-US" sz="2200" dirty="0"/>
              <a:t>subclass is using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2200" dirty="0"/>
              <a:t> that includes the new job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8EF9E1-3732-E7AA-C2F4-C52312EB8196}"/>
              </a:ext>
            </a:extLst>
          </p:cNvPr>
          <p:cNvSpPr txBox="1"/>
          <p:nvPr/>
        </p:nvSpPr>
        <p:spPr>
          <a:xfrm>
            <a:off x="5663307" y="4436210"/>
            <a:ext cx="269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RI not true in method call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06569-E48B-228D-82D5-BAA0D9E1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0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RI can be false in calls to non-public methods</a:t>
            </a:r>
          </a:p>
          <a:p>
            <a:pPr lvl="1"/>
            <a:r>
              <a:rPr lang="en-US" sz="2200" dirty="0"/>
              <a:t>only needs to hold at end of the public method</a:t>
            </a:r>
          </a:p>
          <a:p>
            <a:pPr lvl="1"/>
            <a:endParaRPr lang="en-US" sz="2200" dirty="0"/>
          </a:p>
          <a:p>
            <a:r>
              <a:rPr lang="en-US" sz="2600" dirty="0"/>
              <a:t>Requires extra care to get it right</a:t>
            </a:r>
          </a:p>
          <a:p>
            <a:pPr lvl="1"/>
            <a:r>
              <a:rPr lang="en-US" sz="2200" dirty="0"/>
              <a:t>method is tightly coupled with the ones that call it</a:t>
            </a:r>
          </a:p>
          <a:p>
            <a:pPr lvl="1"/>
            <a:r>
              <a:rPr lang="en-US" sz="2200" dirty="0"/>
              <a:t>needs to know what is true in those methods</a:t>
            </a:r>
          </a:p>
          <a:p>
            <a:pPr lvl="2"/>
            <a:r>
              <a:rPr lang="en-US" sz="1800" dirty="0"/>
              <a:t>not enough to just know the RI</a:t>
            </a:r>
          </a:p>
          <a:p>
            <a:pPr lvl="1"/>
            <a:endParaRPr lang="en-US" sz="2200" dirty="0"/>
          </a:p>
          <a:p>
            <a:r>
              <a:rPr lang="en-US" sz="2600" dirty="0"/>
              <a:t>Hard for multiple people to communicate this clearly</a:t>
            </a:r>
          </a:p>
          <a:p>
            <a:pPr lvl="1"/>
            <a:r>
              <a:rPr lang="en-US" sz="2200" dirty="0"/>
              <a:t>can be okay when it’s all your code</a:t>
            </a:r>
          </a:p>
          <a:p>
            <a:pPr lvl="1"/>
            <a:r>
              <a:rPr lang="en-US" sz="2200" dirty="0"/>
              <a:t>very error prone when methods are written by others</a:t>
            </a: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16D8C-2E16-D33F-B3F0-7AD618964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9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Subclassing Creates Tight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Creates tight coupling between super- and sub-class</a:t>
            </a:r>
          </a:p>
          <a:p>
            <a:pPr lvl="1"/>
            <a:r>
              <a:rPr lang="en-US" sz="2200" dirty="0"/>
              <a:t>direct field access can break subclass</a:t>
            </a:r>
          </a:p>
          <a:p>
            <a:pPr lvl="1"/>
            <a:r>
              <a:rPr lang="en-US" sz="2200" dirty="0"/>
              <a:t>subclass dependent on which methods call each other</a:t>
            </a:r>
          </a:p>
          <a:p>
            <a:pPr lvl="1"/>
            <a:r>
              <a:rPr lang="en-US" sz="2200" dirty="0"/>
              <a:t>subclass dependent on </a:t>
            </a:r>
            <a:r>
              <a:rPr lang="en-US" sz="2200" i="1" dirty="0"/>
              <a:t>order</a:t>
            </a:r>
            <a:r>
              <a:rPr lang="en-US" sz="2200" dirty="0"/>
              <a:t> of method calls</a:t>
            </a:r>
          </a:p>
          <a:p>
            <a:pPr lvl="1"/>
            <a:r>
              <a:rPr lang="en-US" sz="2200" dirty="0"/>
              <a:t>subclass can be called when RI is false</a:t>
            </a:r>
          </a:p>
          <a:p>
            <a:pPr lvl="1"/>
            <a:endParaRPr lang="en-US" sz="2200" dirty="0"/>
          </a:p>
          <a:p>
            <a:r>
              <a:rPr lang="en-US" sz="2800" dirty="0"/>
              <a:t>Often see the “fragile base class” problem</a:t>
            </a:r>
          </a:p>
          <a:p>
            <a:pPr lvl="1"/>
            <a:endParaRPr lang="en-US" sz="2400" dirty="0"/>
          </a:p>
          <a:p>
            <a:r>
              <a:rPr lang="en-US" sz="2600" dirty="0"/>
              <a:t>Subclassing is a surprisingly dangerous feature!</a:t>
            </a:r>
          </a:p>
          <a:p>
            <a:pPr lvl="1"/>
            <a:r>
              <a:rPr lang="en-US" sz="2400" dirty="0"/>
              <a:t>up to you to verify subclass method specs are stronger</a:t>
            </a:r>
          </a:p>
          <a:p>
            <a:pPr lvl="1"/>
            <a:r>
              <a:rPr lang="en-US" sz="2400" dirty="0"/>
              <a:t>up to you to prevent tight coupling</a:t>
            </a:r>
            <a:endParaRPr lang="en-US" sz="2200" dirty="0"/>
          </a:p>
          <a:p>
            <a:pPr lvl="2"/>
            <a:endParaRPr lang="en-US" sz="1800" dirty="0"/>
          </a:p>
          <a:p>
            <a:endParaRPr lang="en-US" sz="28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B90EE-62CE-57DF-1BAF-75FDAB38E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Subclassing is Best Avoided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 advice: either design for subclassing or prohibit it</a:t>
            </a:r>
          </a:p>
          <a:p>
            <a:pPr lvl="1"/>
            <a:r>
              <a:rPr lang="en-US" sz="2200" dirty="0"/>
              <a:t>from Josh Bloch, author of (much of) the Java libraries</a:t>
            </a:r>
          </a:p>
          <a:p>
            <a:pPr lvl="2"/>
            <a:endParaRPr lang="en-US" sz="1800" dirty="0"/>
          </a:p>
          <a:p>
            <a:r>
              <a:rPr lang="en-US" sz="2600" dirty="0"/>
              <a:t>We haven’t used subclassing in TypeScript</a:t>
            </a:r>
          </a:p>
          <a:p>
            <a:pPr lvl="1"/>
            <a:r>
              <a:rPr lang="en-US" sz="2200" dirty="0"/>
              <a:t>didn’t even describe how to do it!</a:t>
            </a:r>
          </a:p>
          <a:p>
            <a:pPr lvl="2"/>
            <a:r>
              <a:rPr lang="en-US" sz="1800" dirty="0"/>
              <a:t>we’ve just used classes as a quick way to create records</a:t>
            </a:r>
          </a:p>
          <a:p>
            <a:pPr lvl="1"/>
            <a:r>
              <a:rPr lang="en-US" sz="2200" dirty="0"/>
              <a:t>these problems are the main reason why we avoided it</a:t>
            </a:r>
          </a:p>
          <a:p>
            <a:pPr lvl="2"/>
            <a:endParaRPr lang="en-US" sz="1800" dirty="0"/>
          </a:p>
          <a:p>
            <a:r>
              <a:rPr lang="en-US" sz="2600" dirty="0"/>
              <a:t>Subclassing is not necessary anyway</a:t>
            </a:r>
          </a:p>
          <a:p>
            <a:pPr lvl="1"/>
            <a:r>
              <a:rPr lang="en-US" sz="2200" dirty="0"/>
              <a:t>we have other ways to share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EE3C3-8AA2-D4A5-67EE-B66958DAB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9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273C-9B3A-7E05-99FA-FBF3DFAC31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Equality</a:t>
            </a:r>
          </a:p>
        </p:txBody>
      </p:sp>
    </p:spTree>
    <p:extLst>
      <p:ext uri="{BB962C8B-B14F-4D97-AF65-F5344CB8AC3E}">
        <p14:creationId xmlns:p14="http://schemas.microsoft.com/office/powerpoint/2010/main" val="10292438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of User-Defined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For any type, useful to know which are “the same”</a:t>
            </a:r>
          </a:p>
          <a:p>
            <a:pPr lvl="1"/>
            <a:endParaRPr lang="en-US" sz="2200" dirty="0"/>
          </a:p>
          <a:p>
            <a:r>
              <a:rPr lang="en-US" sz="2600" dirty="0"/>
              <a:t>TypeScript “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===</a:t>
            </a:r>
            <a:r>
              <a:rPr lang="en-US" sz="2600" dirty="0"/>
              <a:t>” is not useful on records: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{a: 1} === {a: 1}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false!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as in Java, this is “reference equality”</a:t>
            </a:r>
          </a:p>
          <a:p>
            <a:pPr lvl="1"/>
            <a:r>
              <a:rPr lang="en-US" sz="2200" dirty="0"/>
              <a:t>tells you if they refer to the same object in memory</a:t>
            </a:r>
          </a:p>
          <a:p>
            <a:pPr lvl="1"/>
            <a:endParaRPr lang="en-US" sz="2200" dirty="0"/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deepStrictEquals</a:t>
            </a:r>
            <a:r>
              <a:rPr lang="en-US" sz="2600" dirty="0"/>
              <a:t> would work here</a:t>
            </a:r>
          </a:p>
          <a:p>
            <a:pPr lvl="1"/>
            <a:r>
              <a:rPr lang="en-US" sz="2200" dirty="0"/>
              <a:t>checks that the records have the same fields and values</a:t>
            </a:r>
          </a:p>
          <a:p>
            <a:pPr lvl="1"/>
            <a:r>
              <a:rPr lang="en-US" sz="2200" dirty="0"/>
              <a:t>but that also is not perfect…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78C20-413E-B551-2D3A-34CC77D73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3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Queue With Two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front: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back: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three ways of representing the same abstract state: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front		back		front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 rev(back)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[1, 2]		[]				[1, 2]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[1]			[2]				[1, 2]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[]			[2, 1]			[1, 2]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these should be considered equal!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A5DA0-F29B-59AA-7205-26DC98498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3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Equality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Often useful / necessary to define your own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</a:p>
          <a:p>
            <a:pPr lvl="1"/>
            <a:r>
              <a:rPr lang="en-US" sz="2200" dirty="0"/>
              <a:t>check if references point to records that are “the same”</a:t>
            </a:r>
          </a:p>
          <a:p>
            <a:pPr lvl="1"/>
            <a:endParaRPr lang="en-US" sz="2200" dirty="0"/>
          </a:p>
          <a:p>
            <a:r>
              <a:rPr lang="en-US" sz="2600" dirty="0"/>
              <a:t>Very important to get definitions correct</a:t>
            </a:r>
          </a:p>
          <a:p>
            <a:pPr lvl="1"/>
            <a:r>
              <a:rPr lang="en-US" sz="2200" dirty="0"/>
              <a:t>reasoning </a:t>
            </a:r>
            <a:r>
              <a:rPr lang="en-US" sz="2200" dirty="0">
                <a:solidFill>
                  <a:srgbClr val="7030A0"/>
                </a:solidFill>
              </a:rPr>
              <a:t>uses</a:t>
            </a:r>
            <a:r>
              <a:rPr lang="en-US" sz="2200" dirty="0"/>
              <a:t> definitions, so</a:t>
            </a:r>
            <a:br>
              <a:rPr lang="en-US" sz="2200" dirty="0"/>
            </a:br>
            <a:r>
              <a:rPr lang="en-US" sz="2200" dirty="0"/>
              <a:t>if our definitions are wrong, our reasoning will be wrong</a:t>
            </a:r>
          </a:p>
          <a:p>
            <a:pPr lvl="1"/>
            <a:r>
              <a:rPr lang="en-US" sz="2200" dirty="0"/>
              <a:t>only tools for checking definitions: simplicity &amp; testing</a:t>
            </a:r>
          </a:p>
          <a:p>
            <a:pPr lvl="1"/>
            <a:endParaRPr lang="en-US" sz="2200" dirty="0"/>
          </a:p>
          <a:p>
            <a:r>
              <a:rPr lang="en-US" sz="2600" dirty="0"/>
              <a:t>Sometimes we can also sanity check them</a:t>
            </a:r>
          </a:p>
          <a:p>
            <a:pPr lvl="1"/>
            <a:r>
              <a:rPr lang="en-US" sz="2200" dirty="0"/>
              <a:t>Topic 8 </a:t>
            </a:r>
            <a:r>
              <a:rPr lang="en-US" sz="2200" dirty="0" err="1"/>
              <a:t>AssocList</a:t>
            </a:r>
            <a:r>
              <a:rPr lang="en-US" sz="2200" dirty="0"/>
              <a:t>, e.g.,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L)) = v</a:t>
            </a:r>
          </a:p>
          <a:p>
            <a:pPr lvl="1"/>
            <a:r>
              <a:rPr lang="en-US" sz="2200" dirty="0"/>
              <a:t>can do something similar here…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258D4-DCAC-7107-93DB-A3D587EBD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3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51E7E-DA04-6F5B-C8A7-521952DDC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737C-F05C-7EB0-05D7-86505E9D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Equality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F9F38-0A5E-D7D6-F38B-62E4B3152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Often useful / necessary to define your own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</a:p>
          <a:p>
            <a:pPr lvl="1"/>
            <a:r>
              <a:rPr lang="en-US" sz="2200" dirty="0"/>
              <a:t>check if references point to records that are “the same”</a:t>
            </a:r>
          </a:p>
          <a:p>
            <a:pPr lvl="1"/>
            <a:endParaRPr lang="en-US" sz="2200" dirty="0"/>
          </a:p>
          <a:p>
            <a:r>
              <a:rPr lang="en-US" sz="2600" dirty="0"/>
              <a:t>Sensible definition should act like “=” in math:</a:t>
            </a:r>
          </a:p>
          <a:p>
            <a:pPr lvl="2"/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equal(a, a) = T</a:t>
            </a:r>
            <a:r>
              <a:rPr lang="en-US" sz="2200" dirty="0"/>
              <a:t> 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for any a : A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equal(a, b) = equal(b, a)  for any a, b : A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if equal(a, b) and equal(b, c), then equal(a, c)  for any …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lvl="1"/>
            <a:r>
              <a:rPr lang="en-US" sz="2200" dirty="0"/>
              <a:t>(311 alert: this is an “equivalence relation”)</a:t>
            </a:r>
          </a:p>
          <a:p>
            <a:pPr lvl="1"/>
            <a:r>
              <a:rPr lang="en-US" sz="2200" dirty="0"/>
              <a:t>Java has two more rules for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Object.equal</a:t>
            </a:r>
            <a:r>
              <a:rPr lang="en-US" sz="2200" dirty="0"/>
              <a:t> (see Java docs)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AF517-D81E-579F-BB44-5275DC82B08A}"/>
              </a:ext>
            </a:extLst>
          </p:cNvPr>
          <p:cNvSpPr txBox="1"/>
          <p:nvPr/>
        </p:nvSpPr>
        <p:spPr>
          <a:xfrm>
            <a:off x="7499898" y="3345873"/>
            <a:ext cx="91493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reflexive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8B4D0-1894-2FC5-3498-DEE2AD0378B5}"/>
              </a:ext>
            </a:extLst>
          </p:cNvPr>
          <p:cNvSpPr txBox="1"/>
          <p:nvPr/>
        </p:nvSpPr>
        <p:spPr>
          <a:xfrm>
            <a:off x="7402371" y="4047307"/>
            <a:ext cx="110998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symmetric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A1F70-2A6E-57DF-1452-E5AE5C662BFE}"/>
              </a:ext>
            </a:extLst>
          </p:cNvPr>
          <p:cNvSpPr txBox="1"/>
          <p:nvPr/>
        </p:nvSpPr>
        <p:spPr>
          <a:xfrm>
            <a:off x="7460367" y="5216133"/>
            <a:ext cx="99399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transitive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EB744-F4B0-5FED-C811-F781F094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201B-B163-57E2-9EED-F0A920EA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in Java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EF4C93-AB76-C9DB-01E8-463AB9259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49</a:t>
            </a:fld>
            <a:endParaRPr lang="en-US" dirty="0"/>
          </a:p>
        </p:txBody>
      </p:sp>
      <p:pic>
        <p:nvPicPr>
          <p:cNvPr id="7" name="Picture 6" descr="The Java spec for the equals method. Importantly, the spec literally contains the worlds reflexive, symmetric, and transitive, in these requirements:&#10;&#10;- It is reflexive: for any non-null reference value x, x.equals(x) should return true.&#10;- It is symmetric: for any non-null reference values x and y, x.equals(y) should return true if and only if y.equals(x) returns true.&#10;- It is transitive: for any non-null reference values x, y, and z, if x.equals(y) returns true and y.equals(z) returns true, then x.equals(z) should return true.&#10;&#10;">
            <a:extLst>
              <a:ext uri="{FF2B5EF4-FFF2-40B4-BE49-F238E27FC236}">
                <a16:creationId xmlns:a16="http://schemas.microsoft.com/office/drawing/2014/main" id="{11971AA3-56BE-005E-1346-C61F183D47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19893"/>
            <a:ext cx="8229600" cy="510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3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852C-F5C3-E4D4-FBE4-8439905463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Subtypes</a:t>
            </a:r>
          </a:p>
        </p:txBody>
      </p:sp>
    </p:spTree>
    <p:extLst>
      <p:ext uri="{BB962C8B-B14F-4D97-AF65-F5344CB8AC3E}">
        <p14:creationId xmlns:p14="http://schemas.microsoft.com/office/powerpoint/2010/main" val="1612880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Duration &amp;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Define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Duration</a:t>
            </a:r>
            <a:r>
              <a:rPr lang="en-US" sz="2600" dirty="0"/>
              <a:t> to be an amount of time in seconds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Duration = {min :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sec :</a:t>
            </a:r>
            <a:r>
              <a:rPr lang="en-US" sz="1800" b="1" dirty="0"/>
              <a:t>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}  with  0 ≤ sec &lt; 60</a:t>
            </a:r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1800" dirty="0"/>
              <a:t>second part is a </a:t>
            </a:r>
            <a:r>
              <a:rPr lang="en-US" sz="1800" dirty="0">
                <a:solidFill>
                  <a:srgbClr val="0070C0"/>
                </a:solidFill>
              </a:rPr>
              <a:t>rep invariant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endParaRPr lang="en-US" sz="2200" dirty="0"/>
          </a:p>
          <a:p>
            <a:r>
              <a:rPr lang="en-US" sz="2600" dirty="0"/>
              <a:t>Can define equality 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Duration</a:t>
            </a:r>
            <a:r>
              <a:rPr lang="en-US" sz="2600" dirty="0"/>
              <a:t> this way: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equal({min: m, sec: s}, {min: n, sec: t})   :=   (m = n) and (s = t)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true iff these are the same amount of time</a:t>
            </a:r>
          </a:p>
          <a:p>
            <a:pPr lvl="2"/>
            <a:r>
              <a:rPr lang="en-US" sz="1800" dirty="0"/>
              <a:t>(wouldn’t be true without the invariant)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6D7DD-7B31-E10A-328A-8850AF1B9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0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Duration &amp; Checking Equality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equal({min: m, sec: s}, {min: n, sec: t})   :=   (m = n) and (s = t)</a:t>
            </a:r>
          </a:p>
          <a:p>
            <a:pPr lvl="2"/>
            <a:endParaRPr lang="en-US" sz="1800" dirty="0"/>
          </a:p>
          <a:p>
            <a:r>
              <a:rPr lang="en-US" sz="2600" dirty="0"/>
              <a:t>Does this have the required properties?</a:t>
            </a: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reflexive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equal({min: m, sec: s}, {min: m, sec: s})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(m = m) and (s = s)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T and 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T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symmetric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equal({min: m, sec: s}, {min: n, sec: t})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(m = n) and (s = t)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(n = m) and (t = s)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  = equal({min: n, sec: t}, {min: m, sec: s})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</a:t>
            </a:r>
          </a:p>
          <a:p>
            <a:pPr lvl="2"/>
            <a:endParaRPr lang="en-US" sz="800" dirty="0"/>
          </a:p>
          <a:p>
            <a:pPr lvl="1"/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08828-C893-78E6-2FAA-6EFF52A832CD}"/>
              </a:ext>
            </a:extLst>
          </p:cNvPr>
          <p:cNvSpPr txBox="1"/>
          <p:nvPr/>
        </p:nvSpPr>
        <p:spPr>
          <a:xfrm>
            <a:off x="6357058" y="3989156"/>
            <a:ext cx="248747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proof by calculation</a:t>
            </a:r>
          </a:p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that it holds for any record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C54600-86BA-0292-790B-93BCA7ED6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Duration &amp; Checking Equality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equal({min: m, sec: s}, {min: n, sec: t})   :=   (m = n) and (s = t)</a:t>
            </a:r>
          </a:p>
          <a:p>
            <a:pPr lvl="2"/>
            <a:endParaRPr lang="en-US" sz="1800" dirty="0"/>
          </a:p>
          <a:p>
            <a:r>
              <a:rPr lang="en-US" sz="2600" dirty="0"/>
              <a:t>Does this have the required properties?</a:t>
            </a: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reflexive			</a:t>
            </a:r>
            <a:r>
              <a:rPr lang="en-US" sz="2200" dirty="0"/>
              <a:t>yes</a:t>
            </a: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symmetric		</a:t>
            </a:r>
            <a:r>
              <a:rPr lang="en-US" sz="2200" dirty="0"/>
              <a:t>yes</a:t>
            </a:r>
            <a:endParaRPr lang="en-US" sz="2200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transitive		</a:t>
            </a:r>
            <a:r>
              <a:rPr lang="en-US" sz="2200" dirty="0"/>
              <a:t>also yes </a:t>
            </a:r>
            <a:r>
              <a:rPr lang="en-US" sz="1800" dirty="0">
                <a:latin typeface="+mn-lt"/>
              </a:rPr>
              <a:t>(but a little long for a slide)</a:t>
            </a:r>
          </a:p>
          <a:p>
            <a:pPr lvl="1"/>
            <a:endParaRPr lang="en-US" sz="2200" dirty="0"/>
          </a:p>
          <a:p>
            <a:r>
              <a:rPr lang="en-US" sz="2600" dirty="0"/>
              <a:t>Good evidence that this is a reasonable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14D51-3B3D-B7E5-500C-443FD184E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212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Non-Example: “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” in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0 == "0"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true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0 == ""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true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0 == " "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true</a:t>
            </a:r>
          </a:p>
          <a:p>
            <a:pPr lvl="2"/>
            <a:endParaRPr lang="en-US" sz="1800" dirty="0"/>
          </a:p>
          <a:p>
            <a:r>
              <a:rPr lang="en-US" sz="2600" dirty="0"/>
              <a:t>Which property fails?</a:t>
            </a:r>
          </a:p>
          <a:p>
            <a:pPr lvl="1"/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transitivity</a:t>
            </a:r>
            <a:r>
              <a:rPr lang="en-US" sz="2200" dirty="0"/>
              <a:t>: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"" != " "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	(and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"0" != " "</a:t>
            </a:r>
            <a:r>
              <a:rPr lang="en-US" dirty="0"/>
              <a:t>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sz="2200" dirty="0">
              <a:latin typeface="+mn-lt"/>
            </a:endParaRPr>
          </a:p>
          <a:p>
            <a:pPr lvl="1"/>
            <a:endParaRPr lang="en-US" sz="2200" dirty="0"/>
          </a:p>
          <a:p>
            <a:r>
              <a:rPr lang="en-US" sz="2600" dirty="0"/>
              <a:t>Good evidence that this is </a:t>
            </a:r>
            <a:r>
              <a:rPr lang="en-US" sz="2600" u="sng" dirty="0"/>
              <a:t>not</a:t>
            </a:r>
            <a:r>
              <a:rPr lang="en-US" sz="2600" dirty="0"/>
              <a:t> a reasonable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E297B-D924-39F9-18FF-9DC62DE83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5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List Equality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Can define equality 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List</a:t>
            </a:r>
            <a:r>
              <a:rPr lang="en-US" sz="2600" dirty="0"/>
              <a:t> type this way: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nil)			:=	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b :: R)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nil)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F			if a ≠ b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equal(L, R)	if a = b</a:t>
            </a:r>
          </a:p>
          <a:p>
            <a:pPr lvl="2"/>
            <a:endParaRPr lang="en-US" sz="1800" dirty="0"/>
          </a:p>
          <a:p>
            <a:r>
              <a:rPr lang="en-US" sz="2600" dirty="0"/>
              <a:t>Checks that the values in the list are all the same</a:t>
            </a:r>
          </a:p>
          <a:p>
            <a:pPr lvl="1"/>
            <a:r>
              <a:rPr lang="en-US" sz="2200" dirty="0"/>
              <a:t>this is a definition, so we can only check it on examples…</a:t>
            </a:r>
          </a:p>
        </p:txBody>
      </p:sp>
      <p:grpSp>
        <p:nvGrpSpPr>
          <p:cNvPr id="7" name="Group 6" descr="equal([1, 2], [1, 2])">
            <a:extLst>
              <a:ext uri="{FF2B5EF4-FFF2-40B4-BE49-F238E27FC236}">
                <a16:creationId xmlns:a16="http://schemas.microsoft.com/office/drawing/2014/main" id="{7827E3DE-73D8-6AB0-C5EC-5DBBBC835DE7}"/>
              </a:ext>
            </a:extLst>
          </p:cNvPr>
          <p:cNvGrpSpPr/>
          <p:nvPr/>
        </p:nvGrpSpPr>
        <p:grpSpPr>
          <a:xfrm>
            <a:off x="1496292" y="5024868"/>
            <a:ext cx="4239490" cy="461665"/>
            <a:chOff x="1496292" y="5024868"/>
            <a:chExt cx="4239490" cy="46166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BDE704F0-2B8C-E445-8BE2-E580C81A67AD}"/>
                </a:ext>
              </a:extLst>
            </p:cNvPr>
            <p:cNvSpPr/>
            <p:nvPr/>
          </p:nvSpPr>
          <p:spPr>
            <a:xfrm>
              <a:off x="2530731" y="507168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D75579E-362B-42AD-022C-3B7D7E524DB1}"/>
                </a:ext>
              </a:extLst>
            </p:cNvPr>
            <p:cNvSpPr txBox="1"/>
            <p:nvPr/>
          </p:nvSpPr>
          <p:spPr>
            <a:xfrm>
              <a:off x="2560341" y="507934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CB2B8C38-9676-9F55-5920-33276139F929}"/>
                </a:ext>
              </a:extLst>
            </p:cNvPr>
            <p:cNvSpPr/>
            <p:nvPr/>
          </p:nvSpPr>
          <p:spPr>
            <a:xfrm>
              <a:off x="3385018" y="506785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8F7A0E-9F29-3B98-E750-BD157A2D00C0}"/>
                </a:ext>
              </a:extLst>
            </p:cNvPr>
            <p:cNvSpPr txBox="1"/>
            <p:nvPr/>
          </p:nvSpPr>
          <p:spPr>
            <a:xfrm>
              <a:off x="3414628" y="507551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BF849B2-E4B6-9687-59DD-A2E150743FD8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2926147" y="527939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3A4EAD54-20CD-9CF3-26EF-B0AB2B801197}"/>
                </a:ext>
              </a:extLst>
            </p:cNvPr>
            <p:cNvSpPr/>
            <p:nvPr/>
          </p:nvSpPr>
          <p:spPr>
            <a:xfrm>
              <a:off x="4103740" y="506401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1735B2C-3D47-42C5-0FFC-50969FAC4854}"/>
                </a:ext>
              </a:extLst>
            </p:cNvPr>
            <p:cNvSpPr txBox="1"/>
            <p:nvPr/>
          </p:nvSpPr>
          <p:spPr>
            <a:xfrm>
              <a:off x="4133350" y="507168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D1337CD9-F303-3249-AA1B-E495C00E6442}"/>
                </a:ext>
              </a:extLst>
            </p:cNvPr>
            <p:cNvSpPr/>
            <p:nvPr/>
          </p:nvSpPr>
          <p:spPr>
            <a:xfrm>
              <a:off x="4958027" y="5060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F4126C-68E7-9345-5185-90937D324DCB}"/>
                </a:ext>
              </a:extLst>
            </p:cNvPr>
            <p:cNvSpPr txBox="1"/>
            <p:nvPr/>
          </p:nvSpPr>
          <p:spPr>
            <a:xfrm>
              <a:off x="4987637" y="506785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48E89CB-F3BD-9DFB-34E8-50C5631BB415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>
              <a:off x="4499156" y="527173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65F947-C153-7664-0B2C-3AFC433B6CCB}"/>
                </a:ext>
              </a:extLst>
            </p:cNvPr>
            <p:cNvSpPr txBox="1"/>
            <p:nvPr/>
          </p:nvSpPr>
          <p:spPr>
            <a:xfrm>
              <a:off x="1496292" y="5024868"/>
              <a:ext cx="42394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equal(                      ,                      )</a:t>
              </a:r>
            </a:p>
          </p:txBody>
        </p:sp>
      </p:grpSp>
      <p:grpSp>
        <p:nvGrpSpPr>
          <p:cNvPr id="9" name="Group 8" descr="= equal([2], [2])">
            <a:extLst>
              <a:ext uri="{FF2B5EF4-FFF2-40B4-BE49-F238E27FC236}">
                <a16:creationId xmlns:a16="http://schemas.microsoft.com/office/drawing/2014/main" id="{27F27BBF-7593-E93D-CBA1-7D3792132A6F}"/>
              </a:ext>
            </a:extLst>
          </p:cNvPr>
          <p:cNvGrpSpPr/>
          <p:nvPr/>
        </p:nvGrpSpPr>
        <p:grpSpPr>
          <a:xfrm>
            <a:off x="5596079" y="5040903"/>
            <a:ext cx="2686960" cy="461665"/>
            <a:chOff x="5596079" y="5040903"/>
            <a:chExt cx="2686960" cy="461665"/>
          </a:xfrm>
        </p:grpSpPr>
        <p:sp>
          <p:nvSpPr>
            <p:cNvPr id="22" name="Frame 21">
              <a:extLst>
                <a:ext uri="{FF2B5EF4-FFF2-40B4-BE49-F238E27FC236}">
                  <a16:creationId xmlns:a16="http://schemas.microsoft.com/office/drawing/2014/main" id="{DD7F9CC9-C7B3-D601-DAA8-E8CE089FD8BF}"/>
                </a:ext>
              </a:extLst>
            </p:cNvPr>
            <p:cNvSpPr/>
            <p:nvPr/>
          </p:nvSpPr>
          <p:spPr>
            <a:xfrm>
              <a:off x="6909855" y="509040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430E458-72D1-B4AD-6556-F23AEA882DAD}"/>
                </a:ext>
              </a:extLst>
            </p:cNvPr>
            <p:cNvSpPr txBox="1"/>
            <p:nvPr/>
          </p:nvSpPr>
          <p:spPr>
            <a:xfrm>
              <a:off x="6939465" y="509806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7" name="Frame 26">
              <a:extLst>
                <a:ext uri="{FF2B5EF4-FFF2-40B4-BE49-F238E27FC236}">
                  <a16:creationId xmlns:a16="http://schemas.microsoft.com/office/drawing/2014/main" id="{017C0E0F-A911-A88F-B6B2-8646621240DA}"/>
                </a:ext>
              </a:extLst>
            </p:cNvPr>
            <p:cNvSpPr/>
            <p:nvPr/>
          </p:nvSpPr>
          <p:spPr>
            <a:xfrm>
              <a:off x="7564317" y="509040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9E042F2-BCC1-7E61-BC0B-1DA47688C188}"/>
                </a:ext>
              </a:extLst>
            </p:cNvPr>
            <p:cNvSpPr txBox="1"/>
            <p:nvPr/>
          </p:nvSpPr>
          <p:spPr>
            <a:xfrm>
              <a:off x="7593927" y="509806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68AC9D-0A74-85D8-85C8-7237E7EAD35A}"/>
                </a:ext>
              </a:extLst>
            </p:cNvPr>
            <p:cNvSpPr txBox="1"/>
            <p:nvPr/>
          </p:nvSpPr>
          <p:spPr>
            <a:xfrm>
              <a:off x="5596079" y="5040903"/>
              <a:ext cx="2686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equal(        ,         )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8838E73-3106-4281-0C57-B2FDCE8C3F6C}"/>
              </a:ext>
            </a:extLst>
          </p:cNvPr>
          <p:cNvSpPr txBox="1"/>
          <p:nvPr/>
        </p:nvSpPr>
        <p:spPr>
          <a:xfrm>
            <a:off x="5595985" y="5567004"/>
            <a:ext cx="268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equal(nil, nil)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046031-11D6-BFC3-DF39-61EF676D42AA}"/>
              </a:ext>
            </a:extLst>
          </p:cNvPr>
          <p:cNvSpPr txBox="1"/>
          <p:nvPr/>
        </p:nvSpPr>
        <p:spPr>
          <a:xfrm>
            <a:off x="5595985" y="6091411"/>
            <a:ext cx="268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876122D-9E06-5AFF-4E38-A198C43E1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3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List Equality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Can define equality 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List</a:t>
            </a:r>
            <a:r>
              <a:rPr lang="en-US" sz="2600" dirty="0"/>
              <a:t> type this way: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nil)			:=	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b :: R)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nil)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F			if a ≠ b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equal(L, R)	if a = b</a:t>
            </a:r>
          </a:p>
          <a:p>
            <a:pPr lvl="2"/>
            <a:endParaRPr lang="en-US" sz="1800" dirty="0"/>
          </a:p>
          <a:p>
            <a:r>
              <a:rPr lang="en-US" sz="2600" dirty="0"/>
              <a:t>Checks that the values in the list are all the same</a:t>
            </a:r>
          </a:p>
          <a:p>
            <a:pPr lvl="1"/>
            <a:r>
              <a:rPr lang="en-US" sz="2200" dirty="0"/>
              <a:t>this is a definition, so we can only check it on examples…</a:t>
            </a:r>
          </a:p>
        </p:txBody>
      </p:sp>
      <p:grpSp>
        <p:nvGrpSpPr>
          <p:cNvPr id="7" name="Group 6" descr="equal([1, 2], [1, 3])">
            <a:extLst>
              <a:ext uri="{FF2B5EF4-FFF2-40B4-BE49-F238E27FC236}">
                <a16:creationId xmlns:a16="http://schemas.microsoft.com/office/drawing/2014/main" id="{231DE0C0-5DF9-E9D4-7F30-8CCB070DF621}"/>
              </a:ext>
            </a:extLst>
          </p:cNvPr>
          <p:cNvGrpSpPr/>
          <p:nvPr/>
        </p:nvGrpSpPr>
        <p:grpSpPr>
          <a:xfrm>
            <a:off x="1496292" y="5024868"/>
            <a:ext cx="4239490" cy="461665"/>
            <a:chOff x="1496292" y="5024868"/>
            <a:chExt cx="4239490" cy="46166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65F947-C153-7664-0B2C-3AFC433B6CCB}"/>
                </a:ext>
              </a:extLst>
            </p:cNvPr>
            <p:cNvSpPr txBox="1"/>
            <p:nvPr/>
          </p:nvSpPr>
          <p:spPr>
            <a:xfrm>
              <a:off x="1496292" y="5024868"/>
              <a:ext cx="42394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equal(                      ,                      )</a:t>
              </a:r>
            </a:p>
          </p:txBody>
        </p:sp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BDE704F0-2B8C-E445-8BE2-E580C81A67AD}"/>
                </a:ext>
              </a:extLst>
            </p:cNvPr>
            <p:cNvSpPr/>
            <p:nvPr/>
          </p:nvSpPr>
          <p:spPr>
            <a:xfrm>
              <a:off x="2530731" y="507168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D75579E-362B-42AD-022C-3B7D7E524DB1}"/>
                </a:ext>
              </a:extLst>
            </p:cNvPr>
            <p:cNvSpPr txBox="1"/>
            <p:nvPr/>
          </p:nvSpPr>
          <p:spPr>
            <a:xfrm>
              <a:off x="2560341" y="507934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CB2B8C38-9676-9F55-5920-33276139F929}"/>
                </a:ext>
              </a:extLst>
            </p:cNvPr>
            <p:cNvSpPr/>
            <p:nvPr/>
          </p:nvSpPr>
          <p:spPr>
            <a:xfrm>
              <a:off x="3385018" y="506785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8F7A0E-9F29-3B98-E750-BD157A2D00C0}"/>
                </a:ext>
              </a:extLst>
            </p:cNvPr>
            <p:cNvSpPr txBox="1"/>
            <p:nvPr/>
          </p:nvSpPr>
          <p:spPr>
            <a:xfrm>
              <a:off x="3414628" y="507551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BF849B2-E4B6-9687-59DD-A2E150743FD8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2926147" y="527939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3A4EAD54-20CD-9CF3-26EF-B0AB2B801197}"/>
                </a:ext>
              </a:extLst>
            </p:cNvPr>
            <p:cNvSpPr/>
            <p:nvPr/>
          </p:nvSpPr>
          <p:spPr>
            <a:xfrm>
              <a:off x="4103740" y="506401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1735B2C-3D47-42C5-0FFC-50969FAC4854}"/>
                </a:ext>
              </a:extLst>
            </p:cNvPr>
            <p:cNvSpPr txBox="1"/>
            <p:nvPr/>
          </p:nvSpPr>
          <p:spPr>
            <a:xfrm>
              <a:off x="4133350" y="507168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D1337CD9-F303-3249-AA1B-E495C00E6442}"/>
                </a:ext>
              </a:extLst>
            </p:cNvPr>
            <p:cNvSpPr/>
            <p:nvPr/>
          </p:nvSpPr>
          <p:spPr>
            <a:xfrm>
              <a:off x="4958027" y="5060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F4126C-68E7-9345-5185-90937D324DCB}"/>
                </a:ext>
              </a:extLst>
            </p:cNvPr>
            <p:cNvSpPr txBox="1"/>
            <p:nvPr/>
          </p:nvSpPr>
          <p:spPr>
            <a:xfrm>
              <a:off x="4987637" y="506785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48E89CB-F3BD-9DFB-34E8-50C5631BB415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>
              <a:off x="4499156" y="527173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 descr="= equal(2, 3)">
            <a:extLst>
              <a:ext uri="{FF2B5EF4-FFF2-40B4-BE49-F238E27FC236}">
                <a16:creationId xmlns:a16="http://schemas.microsoft.com/office/drawing/2014/main" id="{97689316-F975-7108-8A95-315E5EA7EB1F}"/>
              </a:ext>
            </a:extLst>
          </p:cNvPr>
          <p:cNvGrpSpPr/>
          <p:nvPr/>
        </p:nvGrpSpPr>
        <p:grpSpPr>
          <a:xfrm>
            <a:off x="5596079" y="5040903"/>
            <a:ext cx="2686960" cy="461665"/>
            <a:chOff x="5596079" y="5040903"/>
            <a:chExt cx="2686960" cy="46166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68AC9D-0A74-85D8-85C8-7237E7EAD35A}"/>
                </a:ext>
              </a:extLst>
            </p:cNvPr>
            <p:cNvSpPr txBox="1"/>
            <p:nvPr/>
          </p:nvSpPr>
          <p:spPr>
            <a:xfrm>
              <a:off x="5596079" y="5040903"/>
              <a:ext cx="2686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equal(        ,         )</a:t>
              </a:r>
            </a:p>
          </p:txBody>
        </p:sp>
        <p:sp>
          <p:nvSpPr>
            <p:cNvPr id="22" name="Frame 21">
              <a:extLst>
                <a:ext uri="{FF2B5EF4-FFF2-40B4-BE49-F238E27FC236}">
                  <a16:creationId xmlns:a16="http://schemas.microsoft.com/office/drawing/2014/main" id="{DD7F9CC9-C7B3-D601-DAA8-E8CE089FD8BF}"/>
                </a:ext>
              </a:extLst>
            </p:cNvPr>
            <p:cNvSpPr/>
            <p:nvPr/>
          </p:nvSpPr>
          <p:spPr>
            <a:xfrm>
              <a:off x="6909855" y="509040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430E458-72D1-B4AD-6556-F23AEA882DAD}"/>
                </a:ext>
              </a:extLst>
            </p:cNvPr>
            <p:cNvSpPr txBox="1"/>
            <p:nvPr/>
          </p:nvSpPr>
          <p:spPr>
            <a:xfrm>
              <a:off x="6939465" y="509806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7" name="Frame 26">
              <a:extLst>
                <a:ext uri="{FF2B5EF4-FFF2-40B4-BE49-F238E27FC236}">
                  <a16:creationId xmlns:a16="http://schemas.microsoft.com/office/drawing/2014/main" id="{017C0E0F-A911-A88F-B6B2-8646621240DA}"/>
                </a:ext>
              </a:extLst>
            </p:cNvPr>
            <p:cNvSpPr/>
            <p:nvPr/>
          </p:nvSpPr>
          <p:spPr>
            <a:xfrm>
              <a:off x="7564317" y="509040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9E042F2-BCC1-7E61-BC0B-1DA47688C188}"/>
                </a:ext>
              </a:extLst>
            </p:cNvPr>
            <p:cNvSpPr txBox="1"/>
            <p:nvPr/>
          </p:nvSpPr>
          <p:spPr>
            <a:xfrm>
              <a:off x="7593927" y="509806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8838E73-3106-4281-0C57-B2FDCE8C3F6C}"/>
              </a:ext>
            </a:extLst>
          </p:cNvPr>
          <p:cNvSpPr txBox="1"/>
          <p:nvPr/>
        </p:nvSpPr>
        <p:spPr>
          <a:xfrm>
            <a:off x="5595985" y="5567004"/>
            <a:ext cx="268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F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3FD5F09-6E36-FC68-BC77-A7C7CBF30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0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List Equality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Can define equality 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List</a:t>
            </a:r>
            <a:r>
              <a:rPr lang="en-US" sz="2600" dirty="0"/>
              <a:t> type this way: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nil)			:=	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equal(nil, b :: R)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nil)		:=	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F			if a ≠ b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equal(a :: L, b :: R)		:=	equal(L, R)	if a = b</a:t>
            </a:r>
          </a:p>
          <a:p>
            <a:pPr lvl="2"/>
            <a:endParaRPr lang="en-US" sz="1800" dirty="0"/>
          </a:p>
          <a:p>
            <a:r>
              <a:rPr lang="en-US" sz="2600" dirty="0"/>
              <a:t>Has all three required properties</a:t>
            </a:r>
          </a:p>
          <a:p>
            <a:pPr lvl="1"/>
            <a:r>
              <a:rPr lang="en-US" sz="2200" dirty="0"/>
              <a:t>how would we prove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equal(L, L)</a:t>
            </a:r>
            <a:r>
              <a:rPr lang="en-US" sz="2200" dirty="0"/>
              <a:t> holds for any list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2200" dirty="0"/>
              <a:t>?</a:t>
            </a:r>
          </a:p>
          <a:p>
            <a:pPr lvl="1"/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6AB550-1053-1931-0B56-1BA8B7EA8B68}"/>
              </a:ext>
            </a:extLst>
          </p:cNvPr>
          <p:cNvSpPr txBox="1"/>
          <p:nvPr/>
        </p:nvSpPr>
        <p:spPr>
          <a:xfrm>
            <a:off x="4022009" y="5057934"/>
            <a:ext cx="10999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41574-704C-72BE-6629-76CBB5FD5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5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9AD73-BFE3-3FC2-EE8B-1E1DCC296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B3D6-4823-3F7D-DEB1-9C944DFA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Abstract Data Types (ADTs)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5B49-7D91-3111-A51A-C31C313D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Abstraction over data</a:t>
            </a:r>
          </a:p>
          <a:p>
            <a:pPr lvl="1"/>
            <a:r>
              <a:rPr lang="en-US" sz="2400" dirty="0"/>
              <a:t>hide the details of the data representation</a:t>
            </a:r>
          </a:p>
          <a:p>
            <a:pPr lvl="1"/>
            <a:r>
              <a:rPr lang="en-US" sz="2400" dirty="0"/>
              <a:t>only give users a set of </a:t>
            </a:r>
            <a:r>
              <a:rPr lang="en-US" sz="2400" dirty="0">
                <a:solidFill>
                  <a:srgbClr val="0070C0"/>
                </a:solidFill>
              </a:rPr>
              <a:t>operations</a:t>
            </a:r>
            <a:r>
              <a:rPr lang="en-US" sz="2400" dirty="0"/>
              <a:t> (the interface)</a:t>
            </a:r>
          </a:p>
          <a:p>
            <a:pPr lvl="2"/>
            <a:r>
              <a:rPr lang="en-US" sz="2000" dirty="0"/>
              <a:t>data abstraction via procedural abstraction</a:t>
            </a:r>
          </a:p>
          <a:p>
            <a:pPr lvl="2"/>
            <a:endParaRPr lang="en-US" sz="2000" dirty="0"/>
          </a:p>
          <a:p>
            <a:r>
              <a:rPr lang="en-US" sz="2800" dirty="0"/>
              <a:t>Can define Duration as an ADT instead…</a:t>
            </a:r>
          </a:p>
          <a:p>
            <a:pPr lvl="1"/>
            <a:r>
              <a:rPr lang="en-US" sz="2400" dirty="0"/>
              <a:t>hide the representation as two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6CCD5-1EAC-1506-09B4-85984829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Duration as an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Represents an amount of time measured in seconds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RI: 0 &lt;= sec &lt; 60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60 *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this.min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this.sec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min: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sec: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equal = (d: Duration):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defines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200" dirty="0"/>
              <a:t> as an ADT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getTime</a:t>
            </a:r>
            <a:r>
              <a:rPr lang="en-US" sz="1800" dirty="0"/>
              <a:t> method not shown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n-US" sz="1800" dirty="0"/>
              <a:t> still makes sense, just as before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97760-F714-0626-6889-584F44DFF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994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Subtypes vs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Subclasses are </a:t>
            </a:r>
            <a:r>
              <a:rPr lang="en-US" sz="2600" b="1" dirty="0"/>
              <a:t>code sharing</a:t>
            </a:r>
          </a:p>
          <a:p>
            <a:pPr lvl="1"/>
            <a:r>
              <a:rPr lang="en-US" sz="2200" dirty="0"/>
              <a:t>everything from the parent is copied into the subclass</a:t>
            </a:r>
          </a:p>
          <a:p>
            <a:pPr lvl="1"/>
            <a:r>
              <a:rPr lang="en-US" sz="2200" dirty="0"/>
              <a:t>subclass can also replace (override) with its own versions</a:t>
            </a:r>
          </a:p>
          <a:p>
            <a:pPr lvl="1"/>
            <a:endParaRPr lang="en-US" sz="2200" dirty="0"/>
          </a:p>
          <a:p>
            <a:r>
              <a:rPr lang="en-US" sz="2600" dirty="0"/>
              <a:t>Subtypes must be </a:t>
            </a:r>
            <a:r>
              <a:rPr lang="en-US" sz="2600" b="1" dirty="0"/>
              <a:t>substitutable</a:t>
            </a:r>
            <a:r>
              <a:rPr lang="en-US" sz="2600" dirty="0"/>
              <a:t> for supertype</a:t>
            </a:r>
          </a:p>
          <a:p>
            <a:pPr lvl="1"/>
            <a:r>
              <a:rPr lang="en-US" sz="2200" dirty="0"/>
              <a:t>this is the “</a:t>
            </a:r>
            <a:r>
              <a:rPr lang="en-US" sz="2200" dirty="0" err="1"/>
              <a:t>Liskov</a:t>
            </a:r>
            <a:r>
              <a:rPr lang="en-US" sz="2200" dirty="0"/>
              <a:t> substitution principle”</a:t>
            </a:r>
          </a:p>
          <a:p>
            <a:pPr lvl="1"/>
            <a:r>
              <a:rPr lang="en-US" sz="2200" dirty="0"/>
              <a:t>due to Barbra </a:t>
            </a:r>
            <a:r>
              <a:rPr lang="en-US" sz="2200" dirty="0" err="1"/>
              <a:t>Liskov</a:t>
            </a:r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Not all subclasses are subtypes!</a:t>
            </a:r>
          </a:p>
          <a:p>
            <a:pPr lvl="1"/>
            <a:r>
              <a:rPr lang="en-US" sz="2200" dirty="0"/>
              <a:t>it's dangerous whenever that happens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6CC1-ADEB-DA89-E126-60310B7C0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2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Subtypes of Concrete Types (in math)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initially defined types as sets</a:t>
            </a:r>
          </a:p>
          <a:p>
            <a:pPr lvl="1"/>
            <a:endParaRPr lang="en-US" sz="2200" dirty="0"/>
          </a:p>
          <a:p>
            <a:r>
              <a:rPr lang="en-US" sz="2600" dirty="0"/>
              <a:t>In math, a </a:t>
            </a:r>
            <a:r>
              <a:rPr lang="en-US" sz="2600" b="1" dirty="0"/>
              <a:t>subtype</a:t>
            </a:r>
            <a:r>
              <a:rPr lang="en-US" sz="2600" dirty="0"/>
              <a:t> can be thought of as a </a:t>
            </a:r>
            <a:r>
              <a:rPr lang="en-US" sz="2600" b="1" dirty="0"/>
              <a:t>subset</a:t>
            </a:r>
          </a:p>
          <a:p>
            <a:pPr lvl="1"/>
            <a:r>
              <a:rPr lang="en-US" sz="2200" dirty="0"/>
              <a:t>e.g., the even integers are a subtype of </a:t>
            </a:r>
            <a:r>
              <a:rPr lang="en-US" sz="2000" b="1" dirty="0"/>
              <a:t>ℤ</a:t>
            </a:r>
            <a:endParaRPr lang="en-US" sz="2200" dirty="0"/>
          </a:p>
          <a:p>
            <a:pPr lvl="1"/>
            <a:r>
              <a:rPr lang="en-US" sz="2200" dirty="0"/>
              <a:t>e.g., the numbers {1, 2, 3, 4, 5, 6} are a subtype of </a:t>
            </a:r>
            <a:r>
              <a:rPr lang="en-US" sz="2000" b="1" dirty="0"/>
              <a:t>ℤ</a:t>
            </a:r>
            <a:endParaRPr lang="en-US" sz="2200" dirty="0"/>
          </a:p>
          <a:p>
            <a:pPr lvl="1"/>
            <a:r>
              <a:rPr lang="en-US" sz="2200" dirty="0"/>
              <a:t>likewise, a superset would be a </a:t>
            </a:r>
            <a:r>
              <a:rPr lang="en-US" sz="2200" b="1" dirty="0"/>
              <a:t>supertype</a:t>
            </a:r>
          </a:p>
          <a:p>
            <a:pPr lvl="1"/>
            <a:endParaRPr lang="en-US" sz="2200" dirty="0"/>
          </a:p>
          <a:p>
            <a:r>
              <a:rPr lang="en-US" sz="2600" dirty="0"/>
              <a:t>Any even integer “is an” integer</a:t>
            </a:r>
          </a:p>
          <a:p>
            <a:pPr lvl="1"/>
            <a:r>
              <a:rPr lang="en-US" sz="2200" dirty="0"/>
              <a:t>“is a” is often (but not always) good intuition for subtypes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D4FD9-EEA3-5A94-14A2-FDDA50C0D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6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NanoDuration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Suppose a subclass also measures nanoseconds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min: number (inherited)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sec: number (inherited)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nano: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/>
          </a:p>
          <a:p>
            <a:r>
              <a:rPr lang="en-US" sz="2600" dirty="0"/>
              <a:t>How should we define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remember that it takes an argument of type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2"/>
            <a:r>
              <a:rPr lang="en-US" sz="1800" dirty="0"/>
              <a:t>we cannot accept fewer arguments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985C0-65CF-8223-4004-992B5AB34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03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NanoDuration</a:t>
            </a:r>
            <a:r>
              <a:rPr lang="en-US" dirty="0"/>
              <a:t> &amp;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min: number (inherited)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sec: number (inherited)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nano: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equal = (d: Duration):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(d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d.nano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which property does this lack?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B93F0-4F75-86C8-1C4C-09991213F118}"/>
              </a:ext>
            </a:extLst>
          </p:cNvPr>
          <p:cNvSpPr txBox="1"/>
          <p:nvPr/>
        </p:nvSpPr>
        <p:spPr>
          <a:xfrm>
            <a:off x="5907277" y="5613840"/>
            <a:ext cx="106041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symmetry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1BB6D-5B1A-04F3-E90E-CE137450E387}"/>
              </a:ext>
            </a:extLst>
          </p:cNvPr>
          <p:cNvSpPr txBox="1"/>
          <p:nvPr/>
        </p:nvSpPr>
        <p:spPr>
          <a:xfrm>
            <a:off x="6293766" y="2046813"/>
            <a:ext cx="2434770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Must take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Franklin Gothic Medium"/>
              <a:cs typeface="Franklin Gothic Medium"/>
            </a:endParaRPr>
          </a:p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argument to be a subtype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83A8-D269-5B33-9F08-502B2BB6A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</a:t>
            </a:r>
            <a:r>
              <a:rPr lang="en-US" dirty="0" err="1"/>
              <a:t>NanoDuration</a:t>
            </a:r>
            <a:r>
              <a:rPr lang="en-US" dirty="0"/>
              <a:t> &amp; Equality, Gone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Duration(2, 10);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(2, 10, 300);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n.equal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(d));  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d.equal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(n));  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200" dirty="0"/>
              <a:t> is only equal to other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200" dirty="0" err="1"/>
              <a:t>s</a:t>
            </a:r>
            <a:endParaRPr lang="en-US" sz="2200" dirty="0"/>
          </a:p>
          <a:p>
            <a:pPr lvl="2"/>
            <a:endParaRPr lang="en-US" sz="1800" dirty="0"/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200" dirty="0"/>
              <a:t> can be equal to 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/>
              <a:t>if they have the same minutes and seconds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B93F0-4F75-86C8-1C4C-09991213F118}"/>
              </a:ext>
            </a:extLst>
          </p:cNvPr>
          <p:cNvSpPr txBox="1"/>
          <p:nvPr/>
        </p:nvSpPr>
        <p:spPr>
          <a:xfrm>
            <a:off x="4914791" y="2235203"/>
            <a:ext cx="12875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2B5A5-5F32-9FAF-0713-6EF7A6AAAE99}"/>
              </a:ext>
            </a:extLst>
          </p:cNvPr>
          <p:cNvSpPr txBox="1"/>
          <p:nvPr/>
        </p:nvSpPr>
        <p:spPr>
          <a:xfrm>
            <a:off x="4914790" y="2586826"/>
            <a:ext cx="12875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4289E-D4EF-4484-295A-F839C9121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NanoDuration</a:t>
            </a:r>
            <a:r>
              <a:rPr lang="en-US" dirty="0"/>
              <a:t> &amp; Equality, 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min (inherited)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sec (inherited)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nano: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equal = (d: Duration):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(d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d.nano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d.min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fixes symmetry! all good now?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B93F0-4F75-86C8-1C4C-09991213F118}"/>
              </a:ext>
            </a:extLst>
          </p:cNvPr>
          <p:cNvSpPr txBox="1"/>
          <p:nvPr/>
        </p:nvSpPr>
        <p:spPr>
          <a:xfrm>
            <a:off x="6074511" y="5622527"/>
            <a:ext cx="212692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No! It lacks transitivity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F67D1-8FC3-F15F-C1B2-3A15B541F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3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</a:t>
            </a:r>
            <a:r>
              <a:rPr lang="en-US" dirty="0" err="1"/>
              <a:t>NanoDuration</a:t>
            </a:r>
            <a:r>
              <a:rPr lang="en-US" dirty="0"/>
              <a:t> &amp; Equality, Still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n1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(2, 10, 300);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Duration(2, 10);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n2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(2, 10, 400);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(n1.equal(d));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d.equal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(n2));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(n1.equal(n2));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transitivity requires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sz="2200" dirty="0"/>
              <a:t> to equal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n2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(but it doesn’t)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B93F0-4F75-86C8-1C4C-09991213F118}"/>
              </a:ext>
            </a:extLst>
          </p:cNvPr>
          <p:cNvSpPr txBox="1"/>
          <p:nvPr/>
        </p:nvSpPr>
        <p:spPr>
          <a:xfrm>
            <a:off x="5161852" y="2532087"/>
            <a:ext cx="11496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2B5A5-5F32-9FAF-0713-6EF7A6AAAE99}"/>
              </a:ext>
            </a:extLst>
          </p:cNvPr>
          <p:cNvSpPr txBox="1"/>
          <p:nvPr/>
        </p:nvSpPr>
        <p:spPr>
          <a:xfrm>
            <a:off x="5161849" y="2883710"/>
            <a:ext cx="11496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6F2B0-C7C1-F020-40B9-B548874A2C69}"/>
              </a:ext>
            </a:extLst>
          </p:cNvPr>
          <p:cNvSpPr txBox="1"/>
          <p:nvPr/>
        </p:nvSpPr>
        <p:spPr>
          <a:xfrm>
            <a:off x="5161849" y="3253031"/>
            <a:ext cx="142539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AF4B8-4F51-F4EC-648D-FD9029AC7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9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Subclasses and Equals Don’t Always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No good solution to this problem!</a:t>
            </a:r>
          </a:p>
          <a:p>
            <a:pPr lvl="1"/>
            <a:r>
              <a:rPr lang="en-US" sz="2200" dirty="0"/>
              <a:t>inherent tension between subtyping and equality</a:t>
            </a:r>
          </a:p>
          <a:p>
            <a:pPr lvl="2"/>
            <a:r>
              <a:rPr lang="en-US" sz="1800" dirty="0"/>
              <a:t>subtyping wants subclasses to behave the same</a:t>
            </a:r>
          </a:p>
          <a:p>
            <a:pPr lvl="2"/>
            <a:r>
              <a:rPr lang="en-US" sz="1800" dirty="0"/>
              <a:t>equality wants to treat them differently (using extra information)</a:t>
            </a:r>
          </a:p>
          <a:p>
            <a:pPr lvl="1"/>
            <a:endParaRPr lang="en-US" sz="2200" dirty="0"/>
          </a:p>
          <a:p>
            <a:r>
              <a:rPr lang="en-US" sz="2600" dirty="0"/>
              <a:t>This is a general problem for “binary operations”</a:t>
            </a:r>
          </a:p>
          <a:p>
            <a:pPr lvl="1"/>
            <a:r>
              <a:rPr lang="en-US" sz="2200" dirty="0"/>
              <a:t>equality is just one example</a:t>
            </a:r>
          </a:p>
          <a:p>
            <a:pPr lvl="1"/>
            <a:endParaRPr lang="en-US" sz="2200" dirty="0"/>
          </a:p>
          <a:p>
            <a:r>
              <a:rPr lang="en-US" sz="2600" dirty="0"/>
              <a:t>Real issue is that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600" dirty="0"/>
              <a:t> isn’t a subtype…</a:t>
            </a:r>
          </a:p>
          <a:p>
            <a:pPr lvl="1"/>
            <a:r>
              <a:rPr lang="en-US" sz="2200" dirty="0"/>
              <a:t>would have seen this if we documented the ADT carefully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8D07F-D598-4CBD-CCAB-A335F33F0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NanoDuration</a:t>
            </a:r>
            <a:r>
              <a:rPr lang="en-US" dirty="0"/>
              <a:t> </a:t>
            </a:r>
            <a:r>
              <a:rPr lang="en-US" i="1" dirty="0"/>
              <a:t>isn’t</a:t>
            </a:r>
            <a:r>
              <a:rPr lang="en-US" dirty="0"/>
              <a:t> a Duration?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Suppose a subclass also measures nanoseconds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Represents an amount of time in </a:t>
            </a:r>
            <a:r>
              <a:rPr lang="en-US" sz="1800" b="1" u="sng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nanoseconds</a:t>
            </a:r>
            <a:endParaRPr lang="en-US" sz="18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0 &lt;= sec &lt; 60 and 0 &lt;= nano &lt; 10000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60,000,000 *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this.min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          1,000,000 *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this.sec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         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this.nano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nano: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Abstract states of the two types are different</a:t>
            </a:r>
          </a:p>
          <a:p>
            <a:pPr lvl="1"/>
            <a:r>
              <a:rPr lang="en-US" sz="2200" dirty="0"/>
              <a:t>time in seconds vs nanoseconds</a:t>
            </a:r>
          </a:p>
          <a:p>
            <a:pPr lvl="1"/>
            <a:r>
              <a:rPr lang="en-US" sz="2200" dirty="0"/>
              <a:t>abstract states of subtypes would need to be subtypes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B967B-1873-CDF7-665C-A0753D3E1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282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A31A5-09B3-041F-CE0F-4380C5FF1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28F5-6FC4-2884-7495-A970C5A67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Design Patterns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79FE0E-DC64-C782-46F8-B597F28B8298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F44187-CA8D-47BA-6C84-BE4F338EFEC8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Summer 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BEA400-8B1F-4937-62FF-B110DF3575AA}"/>
              </a:ext>
            </a:extLst>
          </p:cNvPr>
          <p:cNvSpPr txBox="1">
            <a:spLocks/>
          </p:cNvSpPr>
          <p:nvPr/>
        </p:nvSpPr>
        <p:spPr>
          <a:xfrm>
            <a:off x="5702139" y="5955565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#1188 &amp; matt</a:t>
            </a:r>
          </a:p>
        </p:txBody>
      </p:sp>
      <p:pic>
        <p:nvPicPr>
          <p:cNvPr id="2050" name="Picture 2" descr="xkcd #1188 Bonding, which is the following Java source code:&#10;&#10;class Ball extends Throwable {}&#10;class P{&#10;    P target;&#10;    P(P target) {&#10;        this.target = target;&#10;    }&#10;    void aim (Ball ball) {&#10;        try {&#10;            throw ball;&#10;        }&#10;        catch (Ball b) {&#10;            target.aim(b);&#10;        }&#10;    }&#10;    public static void main(String[] args) {&#10;        P parent = new P(null);&#10;        P child = new P(parent);&#10;        parent.target = child;&#10;        parent.aim(new Ball());&#10;    }&#10;}">
            <a:extLst>
              <a:ext uri="{FF2B5EF4-FFF2-40B4-BE49-F238E27FC236}">
                <a16:creationId xmlns:a16="http://schemas.microsoft.com/office/drawing/2014/main" id="{81AE13E8-7AFA-DBC6-CFBC-97DD4558F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735865"/>
            <a:ext cx="412750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0994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056BE-80BA-3DDB-D25E-4DC4A6D84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6B4A-18BF-2551-EEF0-24B5AA72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(8/20)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D4192-CCAC-1AEF-FA82-4E4C725CB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HW8 absolute late deadline is TONIGHT!</a:t>
            </a:r>
          </a:p>
          <a:p>
            <a:pPr lvl="1"/>
            <a:r>
              <a:rPr lang="en-US" sz="2400" dirty="0"/>
              <a:t>a couple bugs found </a:t>
            </a:r>
            <a:r>
              <a:rPr lang="en-US" sz="2400" dirty="0">
                <a:sym typeface="Wingdings" pitchFamily="2" charset="2"/>
              </a:rPr>
              <a:t>in Task 2 (see </a:t>
            </a:r>
            <a:r>
              <a:rPr lang="en-US" sz="2400" dirty="0">
                <a:solidFill>
                  <a:srgbClr val="7030A0"/>
                </a:solidFill>
                <a:sym typeface="Wingdings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 post</a:t>
            </a:r>
            <a:r>
              <a:rPr lang="en-US" sz="2400" dirty="0">
                <a:sym typeface="Wingdings" pitchFamily="2" charset="2"/>
              </a:rPr>
              <a:t>)</a:t>
            </a:r>
            <a:endParaRPr lang="en-US" sz="2400" dirty="0"/>
          </a:p>
          <a:p>
            <a:r>
              <a:rPr lang="en-US" sz="2800" dirty="0"/>
              <a:t>course evals are out! please share your perspective!</a:t>
            </a:r>
          </a:p>
          <a:p>
            <a:r>
              <a:rPr lang="en-US" sz="2800" dirty="0"/>
              <a:t>Jaela’s OH Friday are cancelled</a:t>
            </a:r>
          </a:p>
          <a:p>
            <a:pPr lvl="1"/>
            <a:r>
              <a:rPr lang="en-US" sz="2400" dirty="0"/>
              <a:t>Email me if you’d like to meet</a:t>
            </a:r>
            <a:endParaRPr lang="en-US" sz="2800" dirty="0"/>
          </a:p>
          <a:p>
            <a:r>
              <a:rPr lang="en-US" sz="2800" dirty="0"/>
              <a:t>Final exam is Friday, 10:50-11:50, in DEM 102</a:t>
            </a:r>
          </a:p>
          <a:p>
            <a:pPr lvl="1"/>
            <a:r>
              <a:rPr lang="en-US" sz="2400" dirty="0"/>
              <a:t>bring a pencil &amp; your husky ID</a:t>
            </a:r>
          </a:p>
          <a:p>
            <a:pPr lvl="1"/>
            <a:r>
              <a:rPr lang="en-US" sz="2400" dirty="0"/>
              <a:t>practice materials posted on website</a:t>
            </a:r>
          </a:p>
          <a:p>
            <a:pPr lvl="2"/>
            <a:r>
              <a:rPr lang="en-US" sz="2000" dirty="0"/>
              <a:t>2 extra old exams posted yesterday (NOT in 25SU exam style)</a:t>
            </a:r>
          </a:p>
          <a:p>
            <a:pPr lvl="1"/>
            <a:r>
              <a:rPr lang="en-US" sz="2400" dirty="0"/>
              <a:t>section and OH tomorrow are exam prep!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7E01B-6C65-3FB5-4E3F-220F5304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4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BAD0E-8307-AC44-84CD-989A78CD2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F6FFB-911B-62E6-9A5C-EBDD5A08C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Patterns</a:t>
            </a:r>
          </a:p>
        </p:txBody>
      </p:sp>
    </p:spTree>
    <p:extLst>
      <p:ext uri="{BB962C8B-B14F-4D97-AF65-F5344CB8AC3E}">
        <p14:creationId xmlns:p14="http://schemas.microsoft.com/office/powerpoint/2010/main" val="28367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Subtypes of Concrete Types (in TypeScript)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initially defined types as sets</a:t>
            </a:r>
          </a:p>
          <a:p>
            <a:pPr lvl="1"/>
            <a:endParaRPr lang="en-US" sz="2200" dirty="0"/>
          </a:p>
          <a:p>
            <a:r>
              <a:rPr lang="en-US" sz="2600" dirty="0"/>
              <a:t>In TypeScript, some subtypes are also subsets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200" dirty="0"/>
              <a:t> has a set of allowed values</a:t>
            </a:r>
          </a:p>
          <a:p>
            <a:pPr lvl="1"/>
            <a:r>
              <a:rPr lang="en-US" sz="2200" dirty="0"/>
              <a:t>it is a subtype of types that allow those values + more</a:t>
            </a:r>
          </a:p>
        </p:txBody>
      </p:sp>
      <p:grpSp>
        <p:nvGrpSpPr>
          <p:cNvPr id="8" name="Group 7" descr="Number is a subtype of number | string">
            <a:extLst>
              <a:ext uri="{FF2B5EF4-FFF2-40B4-BE49-F238E27FC236}">
                <a16:creationId xmlns:a16="http://schemas.microsoft.com/office/drawing/2014/main" id="{03BF23B2-2B8C-AA5A-FE67-3381734B6F4F}"/>
              </a:ext>
            </a:extLst>
          </p:cNvPr>
          <p:cNvGrpSpPr/>
          <p:nvPr/>
        </p:nvGrpSpPr>
        <p:grpSpPr>
          <a:xfrm>
            <a:off x="3337080" y="4839899"/>
            <a:ext cx="2492990" cy="1321657"/>
            <a:chOff x="3337080" y="4839899"/>
            <a:chExt cx="2492990" cy="132165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DCB755-E829-783F-5D28-94557D667779}"/>
                </a:ext>
              </a:extLst>
            </p:cNvPr>
            <p:cNvSpPr txBox="1"/>
            <p:nvPr/>
          </p:nvSpPr>
          <p:spPr>
            <a:xfrm>
              <a:off x="3337080" y="4839899"/>
              <a:ext cx="2492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number 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</a:t>
              </a:r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string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4CC4892-693F-C14F-DCC6-36C54012AED8}"/>
                </a:ext>
              </a:extLst>
            </p:cNvPr>
            <p:cNvSpPr txBox="1"/>
            <p:nvPr/>
          </p:nvSpPr>
          <p:spPr>
            <a:xfrm>
              <a:off x="4018002" y="5761446"/>
              <a:ext cx="1107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number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CEC80F5-090B-4418-80AF-A5B81BECA0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2000" y="5309457"/>
              <a:ext cx="0" cy="37570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 descr="number | string is a subset of the unknown type">
            <a:extLst>
              <a:ext uri="{FF2B5EF4-FFF2-40B4-BE49-F238E27FC236}">
                <a16:creationId xmlns:a16="http://schemas.microsoft.com/office/drawing/2014/main" id="{DB0F078D-C279-4EFB-6AEE-B2C1B4DCB7AE}"/>
              </a:ext>
            </a:extLst>
          </p:cNvPr>
          <p:cNvGrpSpPr/>
          <p:nvPr/>
        </p:nvGrpSpPr>
        <p:grpSpPr>
          <a:xfrm>
            <a:off x="3941058" y="3901261"/>
            <a:ext cx="1261884" cy="822891"/>
            <a:chOff x="3941058" y="3901261"/>
            <a:chExt cx="1261884" cy="82289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0A3CF6-B7B1-E052-2CBD-B973C7D315CC}"/>
                </a:ext>
              </a:extLst>
            </p:cNvPr>
            <p:cNvSpPr txBox="1"/>
            <p:nvPr/>
          </p:nvSpPr>
          <p:spPr>
            <a:xfrm>
              <a:off x="3941058" y="3901261"/>
              <a:ext cx="12618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unknown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6713783-C790-BEBF-3E1B-B3E4D88415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2000" y="4348446"/>
              <a:ext cx="0" cy="37570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852B37A-B508-2FA7-0F7F-4AE38827D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</a:t>
            </a:r>
            <a:r>
              <a:rPr lang="en-US" dirty="0">
                <a:solidFill>
                  <a:srgbClr val="0070C0"/>
                </a:solidFill>
              </a:rPr>
              <a:t>Design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Popularized in 1994 book of that name</a:t>
            </a:r>
          </a:p>
          <a:p>
            <a:pPr lvl="1"/>
            <a:r>
              <a:rPr lang="en-US" sz="2200" dirty="0"/>
              <a:t>written by the “Gang of Four”</a:t>
            </a:r>
          </a:p>
          <a:p>
            <a:pPr lvl="2"/>
            <a:r>
              <a:rPr lang="en-US" sz="1800" dirty="0"/>
              <a:t>Gamma, Helm, Johnson, </a:t>
            </a:r>
            <a:r>
              <a:rPr lang="en-US" sz="1800" dirty="0" err="1"/>
              <a:t>Vlissides</a:t>
            </a:r>
            <a:endParaRPr lang="en-US" sz="1800" dirty="0"/>
          </a:p>
          <a:p>
            <a:pPr lvl="1"/>
            <a:r>
              <a:rPr lang="en-US" sz="2200" dirty="0"/>
              <a:t>worked in C++ and </a:t>
            </a:r>
            <a:r>
              <a:rPr lang="en-US" sz="2200" dirty="0" err="1"/>
              <a:t>SmallTalk</a:t>
            </a:r>
            <a:br>
              <a:rPr lang="en-US" sz="2200" dirty="0"/>
            </a:br>
            <a:r>
              <a:rPr lang="en-US" sz="2200" dirty="0"/>
              <a:t>(</a:t>
            </a:r>
            <a:r>
              <a:rPr lang="en-US" sz="2200" dirty="0" err="1"/>
              <a:t>SmallTalk</a:t>
            </a:r>
            <a:r>
              <a:rPr lang="en-US" sz="2200" dirty="0"/>
              <a:t> hugely influenced OOP in Java, etc.)</a:t>
            </a:r>
            <a:br>
              <a:rPr lang="en-US" sz="2200" dirty="0"/>
            </a:br>
            <a:endParaRPr lang="en-US" sz="2200" dirty="0"/>
          </a:p>
          <a:p>
            <a:r>
              <a:rPr lang="en-US" sz="2600" dirty="0"/>
              <a:t>Found that they independently developed</a:t>
            </a:r>
            <a:br>
              <a:rPr lang="en-US" sz="2600" dirty="0"/>
            </a:br>
            <a:r>
              <a:rPr lang="en-US" sz="2600" dirty="0"/>
              <a:t>many of the same solutions to recurring problems</a:t>
            </a:r>
          </a:p>
          <a:p>
            <a:pPr lvl="1"/>
            <a:r>
              <a:rPr lang="en-US" sz="2200" dirty="0"/>
              <a:t>wrote a book about them</a:t>
            </a:r>
          </a:p>
        </p:txBody>
      </p:sp>
      <p:pic>
        <p:nvPicPr>
          <p:cNvPr id="4" name="Picture 2" descr="The “Gang of Four”: Erich Gamma, Richard Helm, Ralph Johnson, and John Vlissides, in front of their book “Design Patterns”.">
            <a:extLst>
              <a:ext uri="{FF2B5EF4-FFF2-40B4-BE49-F238E27FC236}">
                <a16:creationId xmlns:a16="http://schemas.microsoft.com/office/drawing/2014/main" id="{7DECBABA-FD50-B3A8-AEDB-B9824DF85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4775"/>
            <a:ext cx="22193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cover of “Design Patterns: Elements of Reusable Object-Oriented Software” by Erich Gamma, Richard Helm, Ralph Johnson, and John Vlissides.">
            <a:extLst>
              <a:ext uri="{FF2B5EF4-FFF2-40B4-BE49-F238E27FC236}">
                <a16:creationId xmlns:a16="http://schemas.microsoft.com/office/drawing/2014/main" id="{9D4B8864-D8D3-1889-B96D-BBB4D4405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824" y="777858"/>
            <a:ext cx="1828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9841-0487-B7E0-CA8F-F82BAFD98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753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Design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Each pattern in the book includes</a:t>
            </a:r>
          </a:p>
          <a:p>
            <a:pPr lvl="1"/>
            <a:endParaRPr lang="en-US" sz="2200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7030A0"/>
                </a:solidFill>
              </a:rPr>
              <a:t>Problem</a:t>
            </a:r>
            <a:r>
              <a:rPr lang="en-US" sz="2600" dirty="0"/>
              <a:t> to be solved</a:t>
            </a:r>
          </a:p>
          <a:p>
            <a:pPr lvl="2"/>
            <a:endParaRPr lang="en-US" sz="1800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7030A0"/>
                </a:solidFill>
              </a:rPr>
              <a:t>Description</a:t>
            </a:r>
            <a:r>
              <a:rPr lang="en-US" sz="2600" dirty="0"/>
              <a:t> of the solution</a:t>
            </a:r>
          </a:p>
          <a:p>
            <a:pPr lvl="2"/>
            <a:endParaRPr lang="en-US" sz="1800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7030A0"/>
                </a:solidFill>
              </a:rPr>
              <a:t>Name</a:t>
            </a:r>
            <a:r>
              <a:rPr lang="en-US" sz="2600" dirty="0"/>
              <a:t> of the pattern</a:t>
            </a:r>
            <a:endParaRPr lang="en-US" sz="2200" dirty="0"/>
          </a:p>
          <a:p>
            <a:pPr lvl="1"/>
            <a:endParaRPr lang="en-US" sz="22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E31A1-5678-E317-CFCA-1BA0A08C8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5989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Example: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 Collections use the </a:t>
            </a:r>
            <a:r>
              <a:rPr lang="en-US" sz="2600" dirty="0">
                <a:solidFill>
                  <a:srgbClr val="00B050"/>
                </a:solidFill>
              </a:rPr>
              <a:t>Iterator</a:t>
            </a:r>
            <a:r>
              <a:rPr lang="en-US" sz="2600" dirty="0"/>
              <a:t> Design Pattern</a:t>
            </a:r>
          </a:p>
          <a:p>
            <a:pPr lvl="1"/>
            <a:r>
              <a:rPr lang="en-US" sz="2200" dirty="0"/>
              <a:t>enumerate a collection while hiding data structure details</a:t>
            </a:r>
          </a:p>
          <a:p>
            <a:pPr lvl="1"/>
            <a:r>
              <a:rPr lang="en-US" sz="2200" dirty="0"/>
              <a:t>return another ADT that outputs the items</a:t>
            </a:r>
          </a:p>
          <a:p>
            <a:pPr lvl="2"/>
            <a:r>
              <a:rPr lang="en-US" sz="1800" dirty="0"/>
              <a:t>that object knows how to walk through the data structure</a:t>
            </a:r>
          </a:p>
          <a:p>
            <a:pPr lvl="2"/>
            <a:r>
              <a:rPr lang="en-US" sz="1800" dirty="0"/>
              <a:t>operations for retrieving the current item and moving on to the next one</a:t>
            </a:r>
          </a:p>
          <a:p>
            <a:pPr lvl="1"/>
            <a:endParaRPr lang="en-US" sz="2200" dirty="0"/>
          </a:p>
          <a:p>
            <a:r>
              <a:rPr lang="en-US" sz="2600" dirty="0"/>
              <a:t>Clever idea that is now used everywhere</a:t>
            </a:r>
          </a:p>
          <a:p>
            <a:pPr lvl="1"/>
            <a:r>
              <a:rPr lang="en-US" sz="2200" dirty="0"/>
              <a:t>huge improvement over code we were writing before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AAED2-74A8-D18E-B743-CE25111C1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738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Design Patterns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66166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The book has three categories of patterns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Creational</a:t>
            </a:r>
            <a:r>
              <a:rPr lang="en-US" sz="2600" dirty="0"/>
              <a:t>:	factory function, factory object,</a:t>
            </a:r>
            <a:br>
              <a:rPr lang="en-US" sz="2600" dirty="0"/>
            </a:br>
            <a:r>
              <a:rPr lang="en-US" sz="2600" dirty="0"/>
              <a:t>				 	builder, prototype, singleton, …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Structural</a:t>
            </a:r>
            <a:r>
              <a:rPr lang="en-US" sz="2600" dirty="0"/>
              <a:t>:	adapter, bridge, composite, decorator,</a:t>
            </a:r>
            <a:br>
              <a:rPr lang="en-US" sz="2600" dirty="0"/>
            </a:br>
            <a:r>
              <a:rPr lang="en-US" sz="2600" dirty="0"/>
              <a:t>				 	façade, flyweight, proxy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Behavioral</a:t>
            </a:r>
            <a:r>
              <a:rPr lang="en-US" sz="2600" dirty="0"/>
              <a:t>: 	command, interpreter, iterator, mediator,</a:t>
            </a:r>
            <a:br>
              <a:rPr lang="en-US" sz="2600" dirty="0"/>
            </a:br>
            <a:r>
              <a:rPr lang="en-US" sz="2600" dirty="0"/>
              <a:t>					observer, state, strategy, visitor,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we will not cover all, just some highlights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017D9-0170-74CF-27BB-14BCC4B00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86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Design Patterns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66166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The book has three categories of patterns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Creational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factory function</a:t>
            </a:r>
            <a:r>
              <a:rPr lang="en-US" sz="2600" dirty="0"/>
              <a:t>, factory object,</a:t>
            </a:r>
            <a:br>
              <a:rPr lang="en-US" sz="2600" dirty="0"/>
            </a:br>
            <a:r>
              <a:rPr lang="en-US" sz="2600" dirty="0"/>
              <a:t>				 	builder, prototype, </a:t>
            </a:r>
            <a:r>
              <a:rPr lang="en-US" sz="2600" u="sng" dirty="0">
                <a:solidFill>
                  <a:srgbClr val="00B050"/>
                </a:solidFill>
              </a:rPr>
              <a:t>singleton</a:t>
            </a:r>
            <a:r>
              <a:rPr lang="en-US" sz="2600" dirty="0"/>
              <a:t>, …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Structural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adapter</a:t>
            </a:r>
            <a:r>
              <a:rPr lang="en-US" sz="2600" dirty="0"/>
              <a:t>, bridge, composite, decorator,</a:t>
            </a:r>
            <a:br>
              <a:rPr lang="en-US" sz="2600" dirty="0"/>
            </a:br>
            <a:r>
              <a:rPr lang="en-US" sz="2600" dirty="0"/>
              <a:t>				 	façade, flyweight, proxy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Behavioral</a:t>
            </a:r>
            <a:r>
              <a:rPr lang="en-US" sz="2600" dirty="0"/>
              <a:t>: 	command, interpreter, </a:t>
            </a:r>
            <a:r>
              <a:rPr lang="en-US" sz="2600" u="sng" dirty="0">
                <a:solidFill>
                  <a:srgbClr val="00B050"/>
                </a:solidFill>
              </a:rPr>
              <a:t>iterator</a:t>
            </a:r>
            <a:r>
              <a:rPr lang="en-US" sz="2600" dirty="0"/>
              <a:t>, mediator,</a:t>
            </a:r>
            <a:br>
              <a:rPr lang="en-US" sz="2600" dirty="0"/>
            </a:br>
            <a:r>
              <a:rPr lang="en-US" sz="2600" dirty="0"/>
              <a:t>					observer, state, strategy, visitor,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 </a:t>
            </a:r>
            <a:r>
              <a:rPr lang="en-US" sz="2200" u="sng" dirty="0">
                <a:solidFill>
                  <a:srgbClr val="00B050"/>
                </a:solidFill>
              </a:rPr>
              <a:t>green and underlined</a:t>
            </a:r>
            <a:r>
              <a:rPr lang="en-US" sz="2200" dirty="0"/>
              <a:t> = mentioned already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5339F-8366-0AC5-A523-B4493ECC2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612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48C38-C291-688F-5F0C-65AEF21AD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7F03-4E05-34BC-9FAB-B0AD4274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B3520-ACD5-1CE4-E8F2-2EA5A3EAE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66166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The book has three categories of patterns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Creational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factory function</a:t>
            </a:r>
            <a:r>
              <a:rPr lang="en-US" sz="2600" dirty="0"/>
              <a:t>, factory object,</a:t>
            </a:r>
            <a:br>
              <a:rPr lang="en-US" sz="2600" dirty="0"/>
            </a:br>
            <a:r>
              <a:rPr lang="en-US" sz="2600" dirty="0"/>
              <a:t>				 	builder, prototype, </a:t>
            </a:r>
            <a:r>
              <a:rPr lang="en-US" sz="2600" u="sng" dirty="0">
                <a:solidFill>
                  <a:srgbClr val="00B050"/>
                </a:solidFill>
              </a:rPr>
              <a:t>singleton</a:t>
            </a:r>
            <a:r>
              <a:rPr lang="en-US" sz="2600" dirty="0"/>
              <a:t>, …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Structural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adapter</a:t>
            </a:r>
            <a:r>
              <a:rPr lang="en-US" sz="2600" dirty="0"/>
              <a:t>, bridge, composite, decorator,</a:t>
            </a:r>
            <a:br>
              <a:rPr lang="en-US" sz="2600" dirty="0"/>
            </a:br>
            <a:r>
              <a:rPr lang="en-US" sz="2600" dirty="0"/>
              <a:t>				 	façade, flyweight, proxy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Behavioral</a:t>
            </a:r>
            <a:r>
              <a:rPr lang="en-US" sz="2600" dirty="0"/>
              <a:t>: 	command, interpreter, </a:t>
            </a:r>
            <a:r>
              <a:rPr lang="en-US" sz="2600" u="sng" dirty="0">
                <a:solidFill>
                  <a:srgbClr val="00B050"/>
                </a:solidFill>
              </a:rPr>
              <a:t>iterator</a:t>
            </a:r>
            <a:r>
              <a:rPr lang="en-US" sz="2600" dirty="0"/>
              <a:t>, mediator,</a:t>
            </a:r>
            <a:br>
              <a:rPr lang="en-US" sz="2600" dirty="0"/>
            </a:br>
            <a:r>
              <a:rPr lang="en-US" sz="2600" dirty="0"/>
              <a:t>					observer, state, strategy, visitor,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 </a:t>
            </a:r>
            <a:r>
              <a:rPr lang="en-US" sz="2200" u="sng" dirty="0">
                <a:solidFill>
                  <a:srgbClr val="00B050"/>
                </a:solidFill>
              </a:rPr>
              <a:t>green and underlined</a:t>
            </a:r>
            <a:r>
              <a:rPr lang="en-US" sz="2200" dirty="0"/>
              <a:t> = mentioned already</a:t>
            </a:r>
          </a:p>
        </p:txBody>
      </p:sp>
      <p:sp>
        <p:nvSpPr>
          <p:cNvPr id="4" name="Rectangle 3" descr="We’ll start with creational design patterns: factory function, factory object,&#9;&#9;&#9;&#9; &#9;builder, prototype, singleton, …&#13;&#10;">
            <a:extLst>
              <a:ext uri="{FF2B5EF4-FFF2-40B4-BE49-F238E27FC236}">
                <a16:creationId xmlns:a16="http://schemas.microsoft.com/office/drawing/2014/main" id="{CA628B3A-0C49-3093-0460-34282248DA4A}"/>
              </a:ext>
            </a:extLst>
          </p:cNvPr>
          <p:cNvSpPr/>
          <p:nvPr/>
        </p:nvSpPr>
        <p:spPr>
          <a:xfrm>
            <a:off x="457200" y="1932972"/>
            <a:ext cx="8218025" cy="1145894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7B552-ECEC-5A75-68B2-E5ABA7A32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363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Creational Patterns?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One third of the patterns deal with object </a:t>
            </a:r>
            <a:r>
              <a:rPr lang="en-US" sz="2600" dirty="0">
                <a:solidFill>
                  <a:srgbClr val="0070C0"/>
                </a:solidFill>
              </a:rPr>
              <a:t>creation</a:t>
            </a:r>
          </a:p>
          <a:p>
            <a:pPr lvl="1"/>
            <a:endParaRPr lang="en-US" sz="2200" dirty="0"/>
          </a:p>
          <a:p>
            <a:r>
              <a:rPr lang="en-US" sz="2600" dirty="0"/>
              <a:t>Why? constructors can be difficult!</a:t>
            </a:r>
          </a:p>
          <a:p>
            <a:pPr lvl="1"/>
            <a:r>
              <a:rPr lang="en-US" sz="2200" dirty="0"/>
              <a:t>surprisingly error-prone</a:t>
            </a:r>
          </a:p>
          <a:p>
            <a:pPr lvl="1"/>
            <a:r>
              <a:rPr lang="en-US" sz="2200" dirty="0"/>
              <a:t>several important limitations</a:t>
            </a:r>
          </a:p>
          <a:p>
            <a:pPr marL="1197864" lvl="1" indent="-283464">
              <a:buFont typeface="+mj-lt"/>
              <a:buAutoNum type="arabicPeriod"/>
            </a:pPr>
            <a:r>
              <a:rPr lang="en-US" sz="1800" dirty="0">
                <a:latin typeface="+mn-lt"/>
              </a:rPr>
              <a:t>Cannot return an existing object</a:t>
            </a:r>
          </a:p>
          <a:p>
            <a:pPr marL="1197864" lvl="1" indent="-283464">
              <a:buFont typeface="+mj-lt"/>
              <a:buAutoNum type="arabicPeriod"/>
            </a:pPr>
            <a:r>
              <a:rPr lang="en-US" sz="1800" dirty="0">
                <a:latin typeface="+mn-lt"/>
              </a:rPr>
              <a:t>Cannot return a different class</a:t>
            </a:r>
          </a:p>
          <a:p>
            <a:pPr marL="1197864" lvl="1" indent="-283464">
              <a:buFont typeface="+mj-lt"/>
              <a:buAutoNum type="arabicPeriod"/>
            </a:pPr>
            <a:r>
              <a:rPr lang="en-US" sz="1800" dirty="0">
                <a:latin typeface="+mn-lt"/>
              </a:rPr>
              <a:t>Does not have a name!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4B42E-AB2C-ABE8-BAA1-EE12DB4BE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827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B2D70-CAEE-87E3-1EA0-752098848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1A43C-8893-08BB-F9C0-B73CCA29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9D62B-192F-635C-733D-B092F9E8B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56192"/>
            <a:ext cx="8494295" cy="5140800"/>
          </a:xfrm>
        </p:spPr>
        <p:txBody>
          <a:bodyPr/>
          <a:lstStyle/>
          <a:p>
            <a:r>
              <a:rPr lang="en-US" sz="2600" dirty="0"/>
              <a:t>Most Java classes have public constructors</a:t>
            </a:r>
          </a:p>
          <a:p>
            <a:pPr lvl="1"/>
            <a:r>
              <a:rPr lang="en-US" sz="2200" dirty="0"/>
              <a:t>e.g., create an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200" dirty="0"/>
              <a:t> with “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</a:t>
            </a:r>
            <a:r>
              <a:rPr lang="en-US" sz="22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For our ADTs, we didn’t do this</a:t>
            </a:r>
          </a:p>
          <a:p>
            <a:pPr lvl="1"/>
            <a:r>
              <a:rPr lang="en-US" sz="2200" dirty="0"/>
              <a:t>class was hidden (not exported)</a:t>
            </a:r>
          </a:p>
          <a:p>
            <a:pPr lvl="1"/>
            <a:r>
              <a:rPr lang="en-US" sz="2200" dirty="0"/>
              <a:t>we exported a “</a:t>
            </a:r>
            <a:r>
              <a:rPr lang="en-US" sz="2200" dirty="0">
                <a:solidFill>
                  <a:srgbClr val="7030A0"/>
                </a:solidFill>
              </a:rPr>
              <a:t>factory function</a:t>
            </a:r>
            <a:r>
              <a:rPr lang="en-US" sz="2200" dirty="0"/>
              <a:t>” that used the constructor</a:t>
            </a:r>
          </a:p>
          <a:p>
            <a:pPr lvl="2"/>
            <a:r>
              <a:rPr lang="en-US" sz="1800" dirty="0"/>
              <a:t>e.g., </a:t>
            </a:r>
            <a:br>
              <a:rPr lang="en-US" sz="1800" dirty="0"/>
            </a:b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makeIntSet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(L: List&lt;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SimpleIntSet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sz="2200" dirty="0"/>
              <a:t>this was not accidental!</a:t>
            </a:r>
          </a:p>
          <a:p>
            <a:pPr lvl="2"/>
            <a:r>
              <a:rPr lang="en-US" sz="1800" dirty="0"/>
              <a:t>Wanted to give users access to data type </a:t>
            </a:r>
            <a:r>
              <a:rPr lang="en-US" sz="1800" i="1" dirty="0"/>
              <a:t>without</a:t>
            </a:r>
            <a:r>
              <a:rPr lang="en-US" sz="1800" dirty="0"/>
              <a:t> asking them to use a constructor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01675-9BB6-3CB7-C618-1648A2541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643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1F346-5812-7825-527C-9777E24AE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9FFF-8AFD-5DA7-1EBE-468D761B1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Tight Coupling (Example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D2722-6C20-2295-263A-1C379B01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(names)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(times) and total = sum(times)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names;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 times;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 total;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addWork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(Job job)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time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just one call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+= time;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addToLists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job.getName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(), time);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7D5FA-79CB-5451-ECEB-713D29C8691A}"/>
              </a:ext>
            </a:extLst>
          </p:cNvPr>
          <p:cNvSpPr txBox="1"/>
          <p:nvPr/>
        </p:nvSpPr>
        <p:spPr>
          <a:xfrm>
            <a:off x="3910263" y="5023569"/>
            <a:ext cx="2974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RI is not true in method call!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AC305-08CC-F990-380C-BB899880F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481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47627-AA39-5806-B0D3-0DFA8C578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19FF-352E-6D07-BFE7-9084191C8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 are Error Prone: Method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B51CA-3435-4A43-7797-4B6E3CF6C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method calls from a constructor are dangerous!</a:t>
            </a:r>
          </a:p>
          <a:p>
            <a:pPr lvl="1"/>
            <a:endParaRPr lang="en-US" sz="2200" dirty="0"/>
          </a:p>
          <a:p>
            <a:r>
              <a:rPr lang="en-US" sz="2600" dirty="0"/>
              <a:t>called when RI is false</a:t>
            </a:r>
          </a:p>
          <a:p>
            <a:pPr lvl="1"/>
            <a:r>
              <a:rPr lang="en-US" sz="2200" dirty="0"/>
              <a:t>usually, the RI does not hold until all fields are assigned</a:t>
            </a:r>
          </a:p>
          <a:p>
            <a:pPr lvl="2"/>
            <a:r>
              <a:rPr lang="en-US" sz="1800" dirty="0"/>
              <a:t>typically, that is the last line of the constructor</a:t>
            </a:r>
          </a:p>
          <a:p>
            <a:pPr lvl="1"/>
            <a:r>
              <a:rPr lang="en-US" sz="2200" dirty="0"/>
              <a:t>hence, any methods are called with the RI still false</a:t>
            </a:r>
          </a:p>
          <a:p>
            <a:pPr lvl="1"/>
            <a:endParaRPr lang="en-US" sz="2200" dirty="0"/>
          </a:p>
          <a:p>
            <a:r>
              <a:rPr lang="en-US" sz="2600" dirty="0"/>
              <a:t>Asking for trouble!</a:t>
            </a:r>
          </a:p>
          <a:p>
            <a:pPr lvl="1"/>
            <a:r>
              <a:rPr lang="en-US" sz="2200" dirty="0"/>
              <a:t>method needs to know that some parts of RI may be false</a:t>
            </a:r>
          </a:p>
          <a:p>
            <a:pPr lvl="1"/>
            <a:r>
              <a:rPr lang="en-US" sz="2200" dirty="0"/>
              <a:t>eventually, someone changing code will mess this up</a:t>
            </a:r>
          </a:p>
          <a:p>
            <a:pPr lvl="1"/>
            <a:r>
              <a:rPr lang="en-US" sz="2200" dirty="0"/>
              <a:t>better to avoid method calls in the constructor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CDE84-84BE-6755-0DF7-6E0B23D4D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Subtypes of Concrete Types (for records)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initially defined types as sets</a:t>
            </a:r>
          </a:p>
          <a:p>
            <a:pPr lvl="1"/>
            <a:endParaRPr lang="en-US" sz="2200" dirty="0"/>
          </a:p>
          <a:p>
            <a:r>
              <a:rPr lang="en-US" sz="2600" dirty="0"/>
              <a:t>In TypeScript, some subtypes are also subsets</a:t>
            </a:r>
          </a:p>
          <a:p>
            <a:pPr lvl="1"/>
            <a:r>
              <a:rPr lang="en-US" sz="2200" dirty="0"/>
              <a:t>record types require certain fields but allow more</a:t>
            </a:r>
          </a:p>
          <a:p>
            <a:pPr lvl="1"/>
            <a:r>
              <a:rPr lang="en-US" sz="2200" dirty="0"/>
              <a:t>record type with a superset of the fields is a subtype</a:t>
            </a:r>
          </a:p>
        </p:txBody>
      </p:sp>
      <p:grpSp>
        <p:nvGrpSpPr>
          <p:cNvPr id="5" name="Group 4" descr="The record type {name: string, completed: boolean} is a subtype of {name: string}">
            <a:extLst>
              <a:ext uri="{FF2B5EF4-FFF2-40B4-BE49-F238E27FC236}">
                <a16:creationId xmlns:a16="http://schemas.microsoft.com/office/drawing/2014/main" id="{B0381FAD-31B1-77BB-E914-F2373CFFB7A7}"/>
              </a:ext>
            </a:extLst>
          </p:cNvPr>
          <p:cNvGrpSpPr/>
          <p:nvPr/>
        </p:nvGrpSpPr>
        <p:grpSpPr>
          <a:xfrm>
            <a:off x="1875141" y="4255844"/>
            <a:ext cx="5416868" cy="1357996"/>
            <a:chOff x="1875141" y="4255844"/>
            <a:chExt cx="5416868" cy="135799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0A3CF6-B7B1-E052-2CBD-B973C7D315CC}"/>
                </a:ext>
              </a:extLst>
            </p:cNvPr>
            <p:cNvSpPr txBox="1"/>
            <p:nvPr/>
          </p:nvSpPr>
          <p:spPr>
            <a:xfrm>
              <a:off x="3402449" y="4255844"/>
              <a:ext cx="2339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{name: </a:t>
              </a:r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string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6713783-C790-BEBF-3E1B-B3E4D88415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2000" y="4746989"/>
              <a:ext cx="0" cy="37570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807BDC8-5A6E-9C50-325B-5A35BD199657}"/>
                </a:ext>
              </a:extLst>
            </p:cNvPr>
            <p:cNvSpPr txBox="1"/>
            <p:nvPr/>
          </p:nvSpPr>
          <p:spPr>
            <a:xfrm>
              <a:off x="1875141" y="5213730"/>
              <a:ext cx="54168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{name: </a:t>
              </a:r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string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completed: </a:t>
              </a:r>
              <a:r>
                <a:rPr lang="en-US" sz="2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boolean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2B9CD-7A6B-E849-7199-A49E9618F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3055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6006C-0944-7DA5-997D-F599E53CB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5EC6-136C-EE68-05CE-90D0576C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168D8-6110-1B21-0A0A-2327AEDE6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Constructor is called </a:t>
            </a:r>
            <a:r>
              <a:rPr lang="en-US" sz="2600" i="1" dirty="0"/>
              <a:t>after</a:t>
            </a:r>
            <a:r>
              <a:rPr lang="en-US" sz="2600" dirty="0"/>
              <a:t> the object is created</a:t>
            </a:r>
          </a:p>
          <a:p>
            <a:pPr lvl="1"/>
            <a:r>
              <a:rPr lang="en-US" sz="2200" dirty="0"/>
              <a:t>can’t decide, in the constructor, not to create it</a:t>
            </a:r>
          </a:p>
          <a:p>
            <a:pPr lvl="1"/>
            <a:endParaRPr lang="en-US" sz="2200" dirty="0"/>
          </a:p>
          <a:p>
            <a:r>
              <a:rPr lang="en-US" sz="2600" dirty="0"/>
              <a:t>Limitations of constructors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Cannot return an existing object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Cannot return a different class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Does not have a name!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FC4F4-6D18-965F-651B-73C736627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E1D56-98A7-3EF1-A66D-C0A1A9574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D9701-9C05-FB18-C0AA-61C64461B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Factory Function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Singleton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C3666-33DF-992D-6FCE-B753EEA00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Factory functions </a:t>
            </a:r>
            <a:r>
              <a:rPr lang="en-US" sz="2600" u="sng" dirty="0"/>
              <a:t>can</a:t>
            </a:r>
            <a:r>
              <a:rPr lang="en-US" sz="2600" dirty="0"/>
              <a:t> return an existing object</a:t>
            </a:r>
          </a:p>
          <a:p>
            <a:pPr lvl="1"/>
            <a:endParaRPr lang="en-US" sz="2200" dirty="0"/>
          </a:p>
          <a:p>
            <a:r>
              <a:rPr lang="en-US" sz="2600" dirty="0"/>
              <a:t>Common case: there is only one instance!</a:t>
            </a:r>
          </a:p>
          <a:p>
            <a:pPr lvl="1"/>
            <a:r>
              <a:rPr lang="en-US" sz="2200" dirty="0"/>
              <a:t>factory function can avoid creating new objects each time</a:t>
            </a:r>
          </a:p>
          <a:p>
            <a:pPr lvl="1"/>
            <a:r>
              <a:rPr lang="en-US" sz="2200" dirty="0"/>
              <a:t>called the “</a:t>
            </a:r>
            <a:r>
              <a:rPr lang="en-US" sz="2200" dirty="0">
                <a:solidFill>
                  <a:srgbClr val="7030A0"/>
                </a:solidFill>
              </a:rPr>
              <a:t>singleton</a:t>
            </a:r>
            <a:r>
              <a:rPr lang="en-US" sz="2200" dirty="0"/>
              <a:t>” design pattern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 from before…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03561-75B5-0697-338C-D00DB4ED5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2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4479B-EF33-9B18-4678-42513E9AD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0690-2DA9-5D66-A277-63979C65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Singleton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F00E8-014D-DC7D-BFDF-05D24453B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(nil);</a:t>
            </a: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600" dirty="0"/>
              <a:t>No need to create a new object using 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 </a:t>
            </a:r>
            <a:r>
              <a:rPr lang="en-US" sz="2600" i="1" dirty="0"/>
              <a:t>every time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can reuse the same instance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example of the “singleton” </a:t>
            </a:r>
            <a:r>
              <a:rPr lang="en-US" sz="2200" b="1" dirty="0">
                <a:solidFill>
                  <a:srgbClr val="7030A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design pattern</a:t>
            </a:r>
            <a:endParaRPr lang="en-US" sz="1800" b="1" dirty="0">
              <a:solidFill>
                <a:srgbClr val="7030A0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E35467-23A8-6F9B-E2EB-1003EA74344B}"/>
              </a:ext>
            </a:extLst>
          </p:cNvPr>
          <p:cNvSpPr txBox="1"/>
          <p:nvPr/>
        </p:nvSpPr>
        <p:spPr>
          <a:xfrm>
            <a:off x="3845242" y="4398459"/>
            <a:ext cx="473187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Note: only allowed because </a:t>
            </a:r>
            <a:r>
              <a:rPr lang="en-US" sz="14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immutable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599BD-AA00-5E04-F785-3442892A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C3970-FDEF-78AB-F40F-CBF329C41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BD45-6885-3165-9E75-74CA8E6E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 Subtype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127D6-07DB-B1F0-E354-43028C803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771022" cy="5140800"/>
          </a:xfrm>
        </p:spPr>
        <p:txBody>
          <a:bodyPr/>
          <a:lstStyle/>
          <a:p>
            <a:r>
              <a:rPr lang="en-US" sz="2600" dirty="0"/>
              <a:t>Factory functions </a:t>
            </a:r>
            <a:r>
              <a:rPr lang="en-US" sz="2600" u="sng" dirty="0"/>
              <a:t>can</a:t>
            </a:r>
            <a:r>
              <a:rPr lang="en-US" sz="2600" dirty="0"/>
              <a:t> return a subtype</a:t>
            </a:r>
          </a:p>
          <a:p>
            <a:pPr lvl="1"/>
            <a:r>
              <a:rPr lang="en-US" sz="2200" dirty="0"/>
              <a:t>declared to return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200" dirty="0"/>
              <a:t> but returns subtype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200" dirty="0"/>
              <a:t> instead</a:t>
            </a:r>
          </a:p>
          <a:p>
            <a:pPr lvl="1"/>
            <a:r>
              <a:rPr lang="en-US" sz="2200" dirty="0"/>
              <a:t>allowed since every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200" dirty="0"/>
              <a:t> is an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000" dirty="0"/>
          </a:p>
          <a:p>
            <a:pPr lvl="1"/>
            <a:endParaRPr lang="en-US" sz="2200" dirty="0"/>
          </a:p>
          <a:p>
            <a:r>
              <a:rPr lang="en-US" sz="2600" dirty="0"/>
              <a:t>Example:</a:t>
            </a:r>
          </a:p>
          <a:p>
            <a:pPr lvl="2"/>
            <a:endParaRPr lang="en-US" sz="1200" dirty="0"/>
          </a:p>
          <a:p>
            <a:pPr marL="731520"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an empty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NumberSet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that can be used to</a:t>
            </a:r>
          </a:p>
          <a:p>
            <a:pPr marL="731520"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store numbers between min and max (inclusive)</a:t>
            </a:r>
          </a:p>
          <a:p>
            <a:pPr marL="731520"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makeNumberSet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(min: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max: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(0 &lt;= min &amp;&amp; max &lt;= 100)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makeArrayNumberSet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supports small sets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makeSortedNumberSet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use a tree instead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CD96B-A5C6-F5C5-87A0-FB8BDCB60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D392C-6412-3A76-73EA-DAA613CEB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617C-2F3B-21C1-2004-A99B0457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Multiple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10AE4-2617-61BB-6CDE-98EEF9558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 classes allow multiple constructors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HashMap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HashMap() { … }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 capacity of 16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HashMap(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initialCapacity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r>
              <a:rPr lang="en-US" sz="2600" dirty="0"/>
              <a:t>TypeScript classes do not, but</a:t>
            </a:r>
            <a:br>
              <a:rPr lang="en-US" sz="2600" dirty="0"/>
            </a:br>
            <a:r>
              <a:rPr lang="en-US" sz="2600" dirty="0"/>
              <a:t>you can fake it with </a:t>
            </a:r>
            <a:r>
              <a:rPr lang="en-US" sz="2600" i="1" dirty="0"/>
              <a:t>optional</a:t>
            </a:r>
            <a:r>
              <a:rPr lang="en-US" sz="2600" dirty="0"/>
              <a:t> arguments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HashMap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constructor(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initialCapacity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 ...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C0777-ACB6-5FB0-EED3-7D732BF2E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6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E0DEE-9D2E-2D16-949C-5D27B21AC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8C01-7100-FD7F-2BE0-3950A2A8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Have No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406A1-480E-B9C4-27A2-A76969220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Do not get to name constructors</a:t>
            </a:r>
          </a:p>
          <a:p>
            <a:pPr lvl="1"/>
            <a:r>
              <a:rPr lang="en-US" sz="2200" dirty="0"/>
              <a:t>in Java, same name as the class</a:t>
            </a:r>
          </a:p>
          <a:p>
            <a:pPr lvl="1"/>
            <a:r>
              <a:rPr lang="en-US" sz="2200" dirty="0"/>
              <a:t>in TypeScript, called “constructor”</a:t>
            </a:r>
          </a:p>
          <a:p>
            <a:pPr lvl="1"/>
            <a:endParaRPr lang="en-US" sz="2200" dirty="0"/>
          </a:p>
          <a:p>
            <a:r>
              <a:rPr lang="en-US" sz="2600" dirty="0"/>
              <a:t>Names are useful!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Let you </a:t>
            </a:r>
            <a:r>
              <a:rPr lang="en-US" sz="2200" u="sng" dirty="0"/>
              <a:t>distinguish</a:t>
            </a:r>
            <a:r>
              <a:rPr lang="en-US" sz="2200" dirty="0"/>
              <a:t> between different cases</a:t>
            </a:r>
          </a:p>
          <a:p>
            <a:pPr marL="1371600" lvl="1"/>
            <a:r>
              <a:rPr lang="en-US" sz="1800" dirty="0"/>
              <a:t>use names to distinguish cases that otherwise look the same</a:t>
            </a:r>
          </a:p>
          <a:p>
            <a:pPr marL="1085850" lvl="2" indent="-457200">
              <a:buFont typeface="+mj-lt"/>
              <a:buAutoNum type="arabicPeriod"/>
            </a:pPr>
            <a:endParaRPr lang="en-US" sz="1800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sz="2200" dirty="0"/>
              <a:t>Let you </a:t>
            </a:r>
            <a:r>
              <a:rPr lang="en-US" sz="2200" u="sng" dirty="0"/>
              <a:t>explain</a:t>
            </a:r>
            <a:r>
              <a:rPr lang="en-US" sz="2200" dirty="0"/>
              <a:t> what it does</a:t>
            </a:r>
          </a:p>
          <a:p>
            <a:pPr marL="1371600" lvl="1"/>
            <a:r>
              <a:rPr lang="en-US" sz="1800" dirty="0"/>
              <a:t>the only thing you know the client will read!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27165-1266-4447-8D30-DDD4BBDA4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9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2FD78-DF96-D312-79A6-1042126A9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76C27-E2BD-01E3-257D-66C3402F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Distinguishing Constructors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68B8D-7998-F14F-2F4A-072ED5D62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JavaScript’s Array has multiple constructors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Array() 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creates []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Array(a1, …,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creates [a1, …,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Array(2)      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creates [undefined, undefined]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what does “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Array(a1)</a:t>
            </a:r>
            <a:r>
              <a:rPr lang="en-US" sz="2200" dirty="0"/>
              <a:t>” return when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  <a:r>
              <a:rPr lang="en-US" sz="2200" dirty="0"/>
              <a:t> is a number?</a:t>
            </a:r>
          </a:p>
          <a:p>
            <a:pPr lvl="1"/>
            <a:r>
              <a:rPr lang="en-US" sz="2200" dirty="0"/>
              <a:t>how to make a 1-element array containing just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Array(1);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A[0] = a1;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don’t have a name to distinguish these cases!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C69B7-178E-310D-1C6A-34CC140DC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7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8B07A6-32E7-E703-97D0-0502EA24A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6CCA-8338-6F2D-F8BE-98273A3F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Distinguishing Constructors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A5FD-A9C5-0F75-DA14-D36AAF925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Factory functions have names</a:t>
            </a:r>
          </a:p>
          <a:p>
            <a:pPr lvl="1"/>
            <a:r>
              <a:rPr lang="en-US" sz="2200" dirty="0"/>
              <a:t>allow us to distinguish these cases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[]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makeEmptyArray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Array =&gt; { … };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undefined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[0], …,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[N-1]]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makeArrayContaining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(...): Array =&gt; { … };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function name is also the one thing you know clients read!</a:t>
            </a:r>
          </a:p>
          <a:p>
            <a:pPr lvl="2"/>
            <a:r>
              <a:rPr lang="en-US" sz="1800" dirty="0"/>
              <a:t>best chance to tell them how to use it correctly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69A71-CC76-FABD-3E84-39A529FEF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9AD85-C94A-5B17-B305-DBA042838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4ED6-203A-F1B9-BBC8-9A800185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Distinguishing Constructors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8BE97-4BB5-675E-08EB-92BB7574F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Factory functions have names</a:t>
            </a:r>
          </a:p>
          <a:p>
            <a:pPr lvl="1"/>
            <a:r>
              <a:rPr lang="en-US" sz="2200" dirty="0"/>
              <a:t>allow us to distinguish these cases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[]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makeEmptyArray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undefined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grpSp>
        <p:nvGrpSpPr>
          <p:cNvPr id="5" name="Group 4" descr="len and val are both numbers, and the only distinguishing factor is the order. It’s *really* easy to mix these up!">
            <a:extLst>
              <a:ext uri="{FF2B5EF4-FFF2-40B4-BE49-F238E27FC236}">
                <a16:creationId xmlns:a16="http://schemas.microsoft.com/office/drawing/2014/main" id="{6D481D12-993E-D796-71B2-7C32FDAE8EB9}"/>
              </a:ext>
            </a:extLst>
          </p:cNvPr>
          <p:cNvGrpSpPr/>
          <p:nvPr/>
        </p:nvGrpSpPr>
        <p:grpSpPr>
          <a:xfrm>
            <a:off x="2103872" y="5856319"/>
            <a:ext cx="3347057" cy="482694"/>
            <a:chOff x="2103872" y="5856319"/>
            <a:chExt cx="3347057" cy="482694"/>
          </a:xfrm>
        </p:grpSpPr>
        <p:sp>
          <p:nvSpPr>
            <p:cNvPr id="6" name="Right Bracket 5">
              <a:extLst>
                <a:ext uri="{FF2B5EF4-FFF2-40B4-BE49-F238E27FC236}">
                  <a16:creationId xmlns:a16="http://schemas.microsoft.com/office/drawing/2014/main" id="{C00A2428-E3EC-7222-2F66-C2528EDF8501}"/>
                </a:ext>
              </a:extLst>
            </p:cNvPr>
            <p:cNvSpPr/>
            <p:nvPr/>
          </p:nvSpPr>
          <p:spPr>
            <a:xfrm rot="5400000">
              <a:off x="3728304" y="4231887"/>
              <a:ext cx="98194" cy="3347057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CD6FC7D-D29E-08A6-D07B-68B1E30AAEA0}"/>
                </a:ext>
              </a:extLst>
            </p:cNvPr>
            <p:cNvSpPr txBox="1"/>
            <p:nvPr/>
          </p:nvSpPr>
          <p:spPr>
            <a:xfrm>
              <a:off x="2731057" y="6000459"/>
              <a:ext cx="20926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Be very, very careful…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BB960-0550-346E-2B54-54D5C1990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2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F1960-05CD-8111-B1D4-DD56ADE1E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F6639-445A-6521-CDBB-04FF49DD9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Error: Argument Order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F0F5F-C337-637C-E5A5-90C46D781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Some famous bugs due to mixing up argument order!</a:t>
            </a:r>
          </a:p>
          <a:p>
            <a:pPr lvl="2"/>
            <a:endParaRPr lang="en-US" sz="1800" dirty="0"/>
          </a:p>
          <a:p>
            <a:r>
              <a:rPr lang="en-US" sz="2600" dirty="0"/>
              <a:t>If you program long enough, you will see this one</a:t>
            </a:r>
          </a:p>
          <a:p>
            <a:pPr lvl="1"/>
            <a:endParaRPr lang="en-US" sz="2200" dirty="0"/>
          </a:p>
        </p:txBody>
      </p:sp>
      <p:grpSp>
        <p:nvGrpSpPr>
          <p:cNvPr id="7" name="Group 6" descr="len and val are both numbers; Type checker won’t notice if client mixes these up!&#13;&#10;">
            <a:extLst>
              <a:ext uri="{FF2B5EF4-FFF2-40B4-BE49-F238E27FC236}">
                <a16:creationId xmlns:a16="http://schemas.microsoft.com/office/drawing/2014/main" id="{077988BA-780E-3EE4-31C1-43C21736F07A}"/>
              </a:ext>
            </a:extLst>
          </p:cNvPr>
          <p:cNvGrpSpPr/>
          <p:nvPr/>
        </p:nvGrpSpPr>
        <p:grpSpPr>
          <a:xfrm>
            <a:off x="1479872" y="2559665"/>
            <a:ext cx="4570995" cy="727044"/>
            <a:chOff x="1479872" y="2559665"/>
            <a:chExt cx="4570995" cy="727044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37E80165-F279-2BAB-98AF-A4E7110AB6D4}"/>
                </a:ext>
              </a:extLst>
            </p:cNvPr>
            <p:cNvSpPr/>
            <p:nvPr/>
          </p:nvSpPr>
          <p:spPr>
            <a:xfrm rot="5400000">
              <a:off x="3716273" y="935233"/>
              <a:ext cx="98194" cy="3347057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2356809-13F1-259F-9E1B-EC056D7E30F1}"/>
                </a:ext>
              </a:extLst>
            </p:cNvPr>
            <p:cNvSpPr txBox="1"/>
            <p:nvPr/>
          </p:nvSpPr>
          <p:spPr>
            <a:xfrm>
              <a:off x="1479872" y="2701934"/>
              <a:ext cx="4570995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Be very, very careful…</a:t>
              </a:r>
            </a:p>
            <a:p>
              <a:pPr algn="ctr"/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Type checker won’t notice if client mixes these up!</a:t>
              </a:r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1188D-B747-C38E-8EF0-3111F0024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5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 Used by TypeScript: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TypeScript uses subtyping in function calls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 … 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3;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f(x)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types are not the same  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200" dirty="0"/>
              <a:t>  vs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subtype can be </a:t>
            </a:r>
            <a:r>
              <a:rPr lang="en-US" sz="2200" u="sng" dirty="0"/>
              <a:t>passed</a:t>
            </a:r>
            <a:r>
              <a:rPr lang="en-US" sz="2200" dirty="0"/>
              <a:t> where super-type is expected</a:t>
            </a:r>
          </a:p>
          <a:p>
            <a:pPr lvl="2"/>
            <a:r>
              <a:rPr lang="en-US" sz="1800" dirty="0"/>
              <a:t>any element of the subtype “is an” element of the super-type</a:t>
            </a:r>
          </a:p>
          <a:p>
            <a:pPr lvl="1"/>
            <a:endParaRPr lang="en-US" sz="2200" dirty="0"/>
          </a:p>
          <a:p>
            <a:r>
              <a:rPr lang="en-US" sz="2600" dirty="0"/>
              <a:t>Similar rules in Java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9A971-7FC4-7659-D9F0-F0A95A046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5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44C5D-56C7-C5DC-DC31-87DCF0848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622A5-600E-6C12-3B36-F027B67C5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Records to Force Call-By-Name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A0CA7-6558-138E-0FC3-D21156F66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Can use a record to make clients type names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(desc: 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value: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}): Array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takes one argument, not two</a:t>
            </a:r>
          </a:p>
          <a:p>
            <a:pPr lvl="1"/>
            <a:r>
              <a:rPr lang="en-US" sz="2200" dirty="0"/>
              <a:t>client writes “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3, value: 0})</a:t>
            </a:r>
            <a:r>
              <a:rPr lang="en-US" sz="2200" dirty="0"/>
              <a:t>”</a:t>
            </a:r>
          </a:p>
          <a:p>
            <a:pPr lvl="2"/>
            <a:r>
              <a:rPr lang="en-US" sz="1800" dirty="0"/>
              <a:t>much easier in JS than Java</a:t>
            </a:r>
          </a:p>
          <a:p>
            <a:pPr lvl="2"/>
            <a:endParaRPr lang="en-US" sz="1800" dirty="0"/>
          </a:p>
          <a:p>
            <a:r>
              <a:rPr lang="en-US" sz="2600" dirty="0"/>
              <a:t>Think about mistakes clients might make</a:t>
            </a:r>
          </a:p>
          <a:p>
            <a:pPr lvl="1"/>
            <a:r>
              <a:rPr lang="en-US" sz="2200" dirty="0"/>
              <a:t>be paranoid when </a:t>
            </a:r>
            <a:r>
              <a:rPr lang="en-US" sz="2200" dirty="0">
                <a:solidFill>
                  <a:srgbClr val="C00000"/>
                </a:solidFill>
              </a:rPr>
              <a:t>debugging</a:t>
            </a:r>
            <a:r>
              <a:rPr lang="en-US" sz="2200" dirty="0"/>
              <a:t> will be painful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B9769-0810-598D-EAA3-C7010DE56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Pattern: </a:t>
            </a:r>
            <a:r>
              <a:rPr lang="en-US" dirty="0">
                <a:solidFill>
                  <a:srgbClr val="00B050"/>
                </a:solidFill>
              </a:rPr>
              <a:t>Builder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Object that helps with creation of another object</a:t>
            </a:r>
          </a:p>
          <a:p>
            <a:pPr lvl="1"/>
            <a:r>
              <a:rPr lang="en-US" sz="2200" dirty="0"/>
              <a:t>constructor / factory requires you to give info all at once</a:t>
            </a:r>
          </a:p>
          <a:p>
            <a:pPr lvl="1"/>
            <a:r>
              <a:rPr lang="en-US" sz="2200" dirty="0"/>
              <a:t>builder lets you describe what you want bit by bit</a:t>
            </a:r>
          </a:p>
          <a:p>
            <a:pPr lvl="1"/>
            <a:endParaRPr lang="en-US" sz="2200" dirty="0"/>
          </a:p>
          <a:p>
            <a:r>
              <a:rPr lang="en-US" sz="2600" dirty="0"/>
              <a:t>Java Example: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StringBuilder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StringBuilder();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buf.append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("Total distance: ");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buf.append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(distance);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buf.append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 meters.");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buf.toString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each call adds more text / number to the final string</a:t>
            </a:r>
          </a:p>
          <a:p>
            <a:pPr lvl="1"/>
            <a:r>
              <a:rPr lang="en-US" sz="2200" dirty="0"/>
              <a:t>we can’t do this with strings because strings are </a:t>
            </a:r>
            <a:r>
              <a:rPr lang="en-US" sz="2200" i="1" dirty="0"/>
              <a:t>immutable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209A6-B2D4-2C62-AAF7-2442FDAA6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0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Builders </a:t>
            </a:r>
            <a:r>
              <a:rPr lang="en-US" dirty="0"/>
              <a:t>and “Mutation XOR Aliasing”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Object that helps with creation of another object</a:t>
            </a:r>
          </a:p>
          <a:p>
            <a:pPr lvl="1"/>
            <a:r>
              <a:rPr lang="en-US" sz="2200" dirty="0"/>
              <a:t>constructor / factory requires you to give info all at once</a:t>
            </a:r>
          </a:p>
          <a:p>
            <a:pPr lvl="1"/>
            <a:r>
              <a:rPr lang="en-US" sz="2200" dirty="0"/>
              <a:t>builder lets you describe what you want bit by bit</a:t>
            </a:r>
          </a:p>
          <a:p>
            <a:pPr lvl="1"/>
            <a:endParaRPr lang="en-US" sz="2200" dirty="0"/>
          </a:p>
          <a:p>
            <a:r>
              <a:rPr lang="en-US" sz="2600" dirty="0"/>
              <a:t>Good pairing: </a:t>
            </a:r>
            <a:r>
              <a:rPr lang="en-US" sz="2600" dirty="0">
                <a:solidFill>
                  <a:srgbClr val="C00000"/>
                </a:solidFill>
              </a:rPr>
              <a:t>mutable</a:t>
            </a:r>
            <a:r>
              <a:rPr lang="en-US" sz="2600" dirty="0"/>
              <a:t> Builder for an </a:t>
            </a:r>
            <a:r>
              <a:rPr lang="en-US" sz="2600" dirty="0">
                <a:solidFill>
                  <a:srgbClr val="0070C0"/>
                </a:solidFill>
              </a:rPr>
              <a:t>immutable</a:t>
            </a:r>
            <a:r>
              <a:rPr lang="en-US" sz="2600" dirty="0"/>
              <a:t> type</a:t>
            </a:r>
          </a:p>
          <a:p>
            <a:pPr lvl="1"/>
            <a:r>
              <a:rPr lang="en-US" sz="2200" dirty="0"/>
              <a:t>must avoid aliasing with the mutable builder</a:t>
            </a:r>
          </a:p>
          <a:p>
            <a:pPr lvl="2"/>
            <a:r>
              <a:rPr lang="en-US" sz="1800" dirty="0"/>
              <a:t>e.g., never use it as a key in a BST or Map</a:t>
            </a:r>
          </a:p>
          <a:p>
            <a:pPr lvl="1"/>
            <a:r>
              <a:rPr lang="en-US" sz="2200" dirty="0"/>
              <a:t>immutable object can be shared arbitrarily</a:t>
            </a:r>
          </a:p>
          <a:p>
            <a:pPr lvl="2"/>
            <a:r>
              <a:rPr lang="en-US" sz="1800" dirty="0"/>
              <a:t>no worries about aliasing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CC68B-C453-1CF0-F59D-9D68815DD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>
                <a:solidFill>
                  <a:srgbClr val="00B050"/>
                </a:solidFill>
              </a:rPr>
              <a:t>Builder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 Builder is often written like this: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this;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Foo build() { …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can then use them like this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Foo f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(1).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(2).build();</a:t>
            </a:r>
          </a:p>
          <a:p>
            <a:pPr lvl="1"/>
            <a:endParaRPr lang="en-US" sz="2200" dirty="0"/>
          </a:p>
        </p:txBody>
      </p:sp>
      <p:grpSp>
        <p:nvGrpSpPr>
          <p:cNvPr id="6" name="Group 5" descr="Builders use chained methods with names - so there are no worries about argument order (like in a constructor)!">
            <a:extLst>
              <a:ext uri="{FF2B5EF4-FFF2-40B4-BE49-F238E27FC236}">
                <a16:creationId xmlns:a16="http://schemas.microsoft.com/office/drawing/2014/main" id="{0D1A7509-7332-F2F0-8FA3-E9AB0A92BD18}"/>
              </a:ext>
            </a:extLst>
          </p:cNvPr>
          <p:cNvGrpSpPr/>
          <p:nvPr/>
        </p:nvGrpSpPr>
        <p:grpSpPr>
          <a:xfrm>
            <a:off x="4115805" y="6256421"/>
            <a:ext cx="4570995" cy="496218"/>
            <a:chOff x="4115805" y="6256421"/>
            <a:chExt cx="4570995" cy="496218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78F88F5E-22A8-E5BD-D2C9-26A7C17ABE93}"/>
                </a:ext>
              </a:extLst>
            </p:cNvPr>
            <p:cNvSpPr/>
            <p:nvPr/>
          </p:nvSpPr>
          <p:spPr>
            <a:xfrm rot="5400000">
              <a:off x="5758696" y="5225499"/>
              <a:ext cx="128540" cy="2190383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DE16A8-F177-3E88-3BFE-24CD10A9C9C6}"/>
                </a:ext>
              </a:extLst>
            </p:cNvPr>
            <p:cNvSpPr txBox="1"/>
            <p:nvPr/>
          </p:nvSpPr>
          <p:spPr>
            <a:xfrm>
              <a:off x="4115805" y="6414085"/>
              <a:ext cx="457099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avoids worries about argument order</a:t>
              </a: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5A6EF-B175-45EE-31B3-11054F239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7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Argument Order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A with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  A[j]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any 0 &lt;= j &lt;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Array =&gt; { … };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1"/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600" dirty="0"/>
              <a:t>Can fix with a record argument or a </a:t>
            </a:r>
            <a:r>
              <a:rPr lang="en-US" sz="2600" dirty="0">
                <a:solidFill>
                  <a:srgbClr val="00B050"/>
                </a:solidFill>
              </a:rPr>
              <a:t>Builder</a:t>
            </a:r>
          </a:p>
          <a:p>
            <a:pPr lvl="1"/>
            <a:r>
              <a:rPr lang="en-US" sz="2200" dirty="0"/>
              <a:t>Java does not have record types, so we need the latter</a:t>
            </a:r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E49781B8-3EFF-B091-710D-E427C6556DFD}"/>
              </a:ext>
            </a:extLst>
          </p:cNvPr>
          <p:cNvSpPr/>
          <p:nvPr/>
        </p:nvSpPr>
        <p:spPr>
          <a:xfrm rot="5400000">
            <a:off x="3724570" y="960540"/>
            <a:ext cx="98194" cy="3347057"/>
          </a:xfrm>
          <a:prstGeom prst="rightBracke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515BC0-9391-C3C1-66B7-0910A6D83E6A}"/>
              </a:ext>
            </a:extLst>
          </p:cNvPr>
          <p:cNvSpPr txBox="1"/>
          <p:nvPr/>
        </p:nvSpPr>
        <p:spPr>
          <a:xfrm>
            <a:off x="1488169" y="2727241"/>
            <a:ext cx="45709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Be very, very careful…</a:t>
            </a:r>
          </a:p>
          <a:p>
            <a:pPr algn="ctr"/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Type checker won’t notice if client mixes these up!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6BB0D-A919-BEE6-3249-687C4B88C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3336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Builder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59478" cy="5140800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an array with length &amp; value given in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Integer[]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length;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code using the function is now more verbose…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can make this easier by giving them a Builder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5E229-91E2-2249-61FC-32B9FB455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27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an Argument Builder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59478" cy="5140800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an array with length &amp; value given in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Integer[]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length)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length;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…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makeFilledArray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ArgsBuilder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(10).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(5).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toArgs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28606-543F-83C2-0638-6085C0C08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0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74627-197D-33B7-5C8C-9EB1A728C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665C-C1A0-6FEA-6B31-4AB52560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AD7D9-33CA-4350-F542-94394118F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66166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The book has three categories of patterns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Creational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factory function</a:t>
            </a:r>
            <a:r>
              <a:rPr lang="en-US" sz="2600" dirty="0"/>
              <a:t>, factory object,</a:t>
            </a:r>
            <a:br>
              <a:rPr lang="en-US" sz="2600" dirty="0"/>
            </a:br>
            <a:r>
              <a:rPr lang="en-US" sz="2600" dirty="0"/>
              <a:t>				 	builder, prototype, </a:t>
            </a:r>
            <a:r>
              <a:rPr lang="en-US" sz="2600" u="sng" dirty="0">
                <a:solidFill>
                  <a:srgbClr val="00B050"/>
                </a:solidFill>
              </a:rPr>
              <a:t>singleton</a:t>
            </a:r>
            <a:r>
              <a:rPr lang="en-US" sz="2600" dirty="0"/>
              <a:t>, …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Structural</a:t>
            </a:r>
            <a:r>
              <a:rPr lang="en-US" sz="2600" dirty="0"/>
              <a:t>:	</a:t>
            </a:r>
            <a:r>
              <a:rPr lang="en-US" sz="2600" u="sng" dirty="0">
                <a:solidFill>
                  <a:srgbClr val="00B050"/>
                </a:solidFill>
              </a:rPr>
              <a:t>adapter</a:t>
            </a:r>
            <a:r>
              <a:rPr lang="en-US" sz="2600" dirty="0"/>
              <a:t>, bridge, composite, decorator,</a:t>
            </a:r>
            <a:br>
              <a:rPr lang="en-US" sz="2600" dirty="0"/>
            </a:br>
            <a:r>
              <a:rPr lang="en-US" sz="2600" dirty="0"/>
              <a:t>				 	façade, flyweight, proxy</a:t>
            </a:r>
          </a:p>
          <a:p>
            <a:pPr lvl="2"/>
            <a:endParaRPr lang="en-US" sz="1800" dirty="0"/>
          </a:p>
          <a:p>
            <a:r>
              <a:rPr lang="en-US" sz="2600" b="1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Behavioral</a:t>
            </a:r>
            <a:r>
              <a:rPr lang="en-US" sz="2600" dirty="0"/>
              <a:t>: 	command, interpreter, </a:t>
            </a:r>
            <a:r>
              <a:rPr lang="en-US" sz="2600" u="sng" dirty="0">
                <a:solidFill>
                  <a:srgbClr val="00B050"/>
                </a:solidFill>
              </a:rPr>
              <a:t>iterator</a:t>
            </a:r>
            <a:r>
              <a:rPr lang="en-US" sz="2600" dirty="0"/>
              <a:t>, mediator,</a:t>
            </a:r>
            <a:br>
              <a:rPr lang="en-US" sz="2600" dirty="0"/>
            </a:br>
            <a:r>
              <a:rPr lang="en-US" sz="2600" dirty="0"/>
              <a:t>					observer, state, strategy, visitor, …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 </a:t>
            </a:r>
            <a:r>
              <a:rPr lang="en-US" sz="2200" u="sng" dirty="0">
                <a:solidFill>
                  <a:srgbClr val="00B050"/>
                </a:solidFill>
              </a:rPr>
              <a:t>green and underlined</a:t>
            </a:r>
            <a:r>
              <a:rPr lang="en-US" sz="2200" dirty="0"/>
              <a:t> = mentioned already</a:t>
            </a:r>
          </a:p>
        </p:txBody>
      </p:sp>
      <p:sp>
        <p:nvSpPr>
          <p:cNvPr id="4" name="Rectangle 3" descr="Next, we move to structural patterns: adapter, bridge, composite, decorator,&#9;&#9;&#9;&#9; &#9;façade, flyweight, proxy&#13;&#10;">
            <a:extLst>
              <a:ext uri="{FF2B5EF4-FFF2-40B4-BE49-F238E27FC236}">
                <a16:creationId xmlns:a16="http://schemas.microsoft.com/office/drawing/2014/main" id="{A02C16EC-E158-C314-5BE5-0826EF50606F}"/>
              </a:ext>
            </a:extLst>
          </p:cNvPr>
          <p:cNvSpPr/>
          <p:nvPr/>
        </p:nvSpPr>
        <p:spPr>
          <a:xfrm>
            <a:off x="457200" y="3132507"/>
            <a:ext cx="8218025" cy="1145894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77ACA-D19F-8159-C5AE-3B1FED5B3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982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Java and Interoperability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Mentioned this one in Topic 2…</a:t>
            </a:r>
            <a:endParaRPr lang="en-US" sz="2600" dirty="0">
              <a:solidFill>
                <a:srgbClr val="00B050"/>
              </a:solidFill>
            </a:endParaRPr>
          </a:p>
          <a:p>
            <a:pPr lvl="1"/>
            <a:endParaRPr lang="en-US" sz="2200" dirty="0"/>
          </a:p>
          <a:p>
            <a:r>
              <a:rPr lang="en-US" sz="2600" dirty="0"/>
              <a:t>In Java, these two classes are not interoperable: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AmountOfTime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cannot pass one where the other is expected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326E0-20CD-DCDB-4112-E28DF00F3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5715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Pattern: </a:t>
            </a:r>
            <a:r>
              <a:rPr lang="en-US" dirty="0">
                <a:solidFill>
                  <a:srgbClr val="00B050"/>
                </a:solidFill>
              </a:rPr>
              <a:t>Adapter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Mentioned this one in Topic 2…</a:t>
            </a:r>
            <a:endParaRPr lang="en-US" sz="2600" dirty="0">
              <a:solidFill>
                <a:srgbClr val="00B050"/>
              </a:solidFill>
            </a:endParaRPr>
          </a:p>
          <a:p>
            <a:pPr lvl="1"/>
            <a:endParaRPr lang="en-US" sz="2200" dirty="0"/>
          </a:p>
          <a:p>
            <a:r>
              <a:rPr lang="en-US" sz="2600" dirty="0"/>
              <a:t>Get around this by creating an adapter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DurationAdapter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AmountOfTime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private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Duration d;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DurationAdapter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 d)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d;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d.getMinutes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d.getSeconds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makes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200" dirty="0"/>
              <a:t> into an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AmountOfTime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25940-89A9-712A-3695-605F40EDB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9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52344</TotalTime>
  <Words>10121</Words>
  <Application>Microsoft Macintosh PowerPoint</Application>
  <PresentationFormat>On-screen Show (4:3)</PresentationFormat>
  <Paragraphs>1888</Paragraphs>
  <Slides>127</Slides>
  <Notes>108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127</vt:i4>
      </vt:variant>
    </vt:vector>
  </HeadingPairs>
  <TitlesOfParts>
    <vt:vector size="134" baseType="lpstr">
      <vt:lpstr>Arial</vt:lpstr>
      <vt:lpstr>Calibri</vt:lpstr>
      <vt:lpstr>Cambria Math</vt:lpstr>
      <vt:lpstr>Courier New</vt:lpstr>
      <vt:lpstr>Franklin Gothic Medium</vt:lpstr>
      <vt:lpstr>Wingdings</vt:lpstr>
      <vt:lpstr>Office Theme</vt:lpstr>
      <vt:lpstr>Subtyping</vt:lpstr>
      <vt:lpstr>Administrivia (8/15)</vt:lpstr>
      <vt:lpstr>Administrivia (8/15)</vt:lpstr>
      <vt:lpstr>Object-Oriented Programming</vt:lpstr>
      <vt:lpstr>Subtypes</vt:lpstr>
      <vt:lpstr>Subtypes of Concrete Types (in math)</vt:lpstr>
      <vt:lpstr>Subtypes of Concrete Types (in TypeScript)</vt:lpstr>
      <vt:lpstr>Subtypes of Concrete Types (for records)</vt:lpstr>
      <vt:lpstr>Subtyping Used by TypeScript: Parameters</vt:lpstr>
      <vt:lpstr>Subtyping Used by TypeScript: Returns</vt:lpstr>
      <vt:lpstr>Subtyping Used by TypeScript: Invariants (1/2)</vt:lpstr>
      <vt:lpstr>Subtyping Used by TypeScript: Invariants (2/2)</vt:lpstr>
      <vt:lpstr>Subtypes of Abstract Types</vt:lpstr>
      <vt:lpstr>Subtypes Are Substitutable</vt:lpstr>
      <vt:lpstr>Liskov Substitution Principle</vt:lpstr>
      <vt:lpstr>Liskov’s Linked Lists</vt:lpstr>
      <vt:lpstr>Defining Substitutable Abstract Types</vt:lpstr>
      <vt:lpstr>Review: Stronger Assertions vs Specifications</vt:lpstr>
      <vt:lpstr>Strengthening a Specification (1/3)</vt:lpstr>
      <vt:lpstr>Strengthening a Specification (2/3)</vt:lpstr>
      <vt:lpstr>Strengthening a Specification (3/3)</vt:lpstr>
      <vt:lpstr>Example: Rectangle and Square</vt:lpstr>
      <vt:lpstr>Example: Immutable Rectangle and Square</vt:lpstr>
      <vt:lpstr>Example: Mutable Rectangle and Square (1/2)</vt:lpstr>
      <vt:lpstr>Example: Mutable Rectangle and Square (2/2)</vt:lpstr>
      <vt:lpstr>Subclasses &amp; Equality</vt:lpstr>
      <vt:lpstr>Course Evals</vt:lpstr>
      <vt:lpstr>Subclasses &amp; Subtyping</vt:lpstr>
      <vt:lpstr>Review: Subclasses</vt:lpstr>
      <vt:lpstr>Subclasses are not always Subtypes</vt:lpstr>
      <vt:lpstr>Subclasses in Java (and other OOP languages)</vt:lpstr>
      <vt:lpstr>Subclasses &amp; Coupling</vt:lpstr>
      <vt:lpstr>Example 1: Tight Coupling</vt:lpstr>
      <vt:lpstr>Example 1: Tight Coupling Gone Wrong!</vt:lpstr>
      <vt:lpstr>Example 2: Tight Coupling</vt:lpstr>
      <vt:lpstr>Example 2: Tight Coupling Gone Wrong!</vt:lpstr>
      <vt:lpstr>Generalizing Examples 1 &amp; 2</vt:lpstr>
      <vt:lpstr>Example 3: Tight Coupling</vt:lpstr>
      <vt:lpstr>Example 3: Tight Coupling … Okay So Far …</vt:lpstr>
      <vt:lpstr>Example 3: Tight Coupling Gone Wrong!</vt:lpstr>
      <vt:lpstr>Generalizing Example 3</vt:lpstr>
      <vt:lpstr>Subclassing Creates Tight Coupling</vt:lpstr>
      <vt:lpstr>Subclassing is Best Avoided</vt:lpstr>
      <vt:lpstr>Equality</vt:lpstr>
      <vt:lpstr>Equality of User-Defined Types</vt:lpstr>
      <vt:lpstr>Recall: Queue With Two Lists</vt:lpstr>
      <vt:lpstr>Defining Equality Methods</vt:lpstr>
      <vt:lpstr>Properties of Equality Functions</vt:lpstr>
      <vt:lpstr>Equality in Java</vt:lpstr>
      <vt:lpstr>Example: Duration &amp; Equality</vt:lpstr>
      <vt:lpstr>Example: Duration &amp; Checking Equality (1/2)</vt:lpstr>
      <vt:lpstr>Example: Duration &amp; Checking Equality (2/2)</vt:lpstr>
      <vt:lpstr>Non-Example: “==” in JavaScript</vt:lpstr>
      <vt:lpstr>Example: List Equality (1/3)</vt:lpstr>
      <vt:lpstr>Example: List Equality (2/3)</vt:lpstr>
      <vt:lpstr>Example: List Equality (3/3)</vt:lpstr>
      <vt:lpstr>Recall: Abstract Data Types (ADTs)</vt:lpstr>
      <vt:lpstr>Example: Duration as an ADT</vt:lpstr>
      <vt:lpstr>Recall: Subtypes vs Subclasses</vt:lpstr>
      <vt:lpstr>Example: NanoDuration</vt:lpstr>
      <vt:lpstr>Example: NanoDuration &amp; Equality</vt:lpstr>
      <vt:lpstr>Example: NanoDuration &amp; Equality, Gone Wrong</vt:lpstr>
      <vt:lpstr>Example: NanoDuration &amp; Equality, Round 2</vt:lpstr>
      <vt:lpstr>Example: NanoDuration &amp; Equality, Still Wrong</vt:lpstr>
      <vt:lpstr>Subclasses and Equals Don’t Always Mix</vt:lpstr>
      <vt:lpstr>NanoDuration isn’t a Duration?</vt:lpstr>
      <vt:lpstr>Design Patterns</vt:lpstr>
      <vt:lpstr>Administrivia (8/20)</vt:lpstr>
      <vt:lpstr>Design Patterns</vt:lpstr>
      <vt:lpstr>Recall: Design Patterns</vt:lpstr>
      <vt:lpstr>Parts of a Design Patterns</vt:lpstr>
      <vt:lpstr>Java Example: Iterator</vt:lpstr>
      <vt:lpstr>Categories of Design Patterns (1/2)</vt:lpstr>
      <vt:lpstr>Categories of Design Patterns (2/2)</vt:lpstr>
      <vt:lpstr>Creational Patterns</vt:lpstr>
      <vt:lpstr>Why Creational Patterns?</vt:lpstr>
      <vt:lpstr>Public Constructors</vt:lpstr>
      <vt:lpstr>Recall: Tight Coupling (Example 3)</vt:lpstr>
      <vt:lpstr>Constructors are Error Prone: Method Calls</vt:lpstr>
      <vt:lpstr>Limitations of Constructors</vt:lpstr>
      <vt:lpstr>Factory Function and Singleton</vt:lpstr>
      <vt:lpstr>Example Singleton</vt:lpstr>
      <vt:lpstr>Returning a Subtype</vt:lpstr>
      <vt:lpstr>Recall: Multiple Constructors</vt:lpstr>
      <vt:lpstr>Constructors Have No Name</vt:lpstr>
      <vt:lpstr>Example: Distinguishing Constructors (1/3)</vt:lpstr>
      <vt:lpstr>Example: Distinguishing Constructors (2/3)</vt:lpstr>
      <vt:lpstr>Example: Distinguishing Constructors (3/3)</vt:lpstr>
      <vt:lpstr>Common Error: Argument Order Bugs</vt:lpstr>
      <vt:lpstr>Use Records to Force Call-By-Name</vt:lpstr>
      <vt:lpstr>Creational Pattern: Builder</vt:lpstr>
      <vt:lpstr>Builders and “Mutation XOR Aliasing”</vt:lpstr>
      <vt:lpstr>Writing a Builder</vt:lpstr>
      <vt:lpstr>Recall: Argument Order Bugs</vt:lpstr>
      <vt:lpstr>Argument Builder</vt:lpstr>
      <vt:lpstr>Writing an Argument Builder</vt:lpstr>
      <vt:lpstr>Structural Patterns</vt:lpstr>
      <vt:lpstr>Recall: Java and Interoperability</vt:lpstr>
      <vt:lpstr>Structural Pattern: Adapter</vt:lpstr>
      <vt:lpstr>Adapters and Type Systems</vt:lpstr>
      <vt:lpstr>Behavioral Patterns</vt:lpstr>
      <vt:lpstr>Trees</vt:lpstr>
      <vt:lpstr>Parse Tree Example</vt:lpstr>
      <vt:lpstr>Defining Parse Trees Inductively</vt:lpstr>
      <vt:lpstr>Operations on Parse Trees (1/2)</vt:lpstr>
      <vt:lpstr>Operations on Parse Trees (2/2)</vt:lpstr>
      <vt:lpstr>Interpreter Pattern Example</vt:lpstr>
      <vt:lpstr>Dynamic Dispatch (good case in Java, Interpreter)</vt:lpstr>
      <vt:lpstr>Interpreter Pattern Tradeoffs</vt:lpstr>
      <vt:lpstr>Procedural Pattern Example</vt:lpstr>
      <vt:lpstr>Procedural Pattern Tradeoffs</vt:lpstr>
      <vt:lpstr>Dynamic Dispatch (bad case in Java, Procedural)</vt:lpstr>
      <vt:lpstr>Problem with Procedural Pattern in OO</vt:lpstr>
      <vt:lpstr>“Fixing” Impossible Dynamic Dispatch</vt:lpstr>
      <vt:lpstr>Implementing Double Dispatch</vt:lpstr>
      <vt:lpstr>Using Double Dispatch</vt:lpstr>
      <vt:lpstr>Multiple Dispatch?</vt:lpstr>
      <vt:lpstr>Interpreter vs Procedural Pattern</vt:lpstr>
      <vt:lpstr>Traversing Trees</vt:lpstr>
      <vt:lpstr>Visitor Pattern</vt:lpstr>
      <vt:lpstr>Visitor Pattern (with child nodes)</vt:lpstr>
      <vt:lpstr>Visitor Pattern (in steps)</vt:lpstr>
      <vt:lpstr>Wrapping Up</vt:lpstr>
      <vt:lpstr>Wrapping up: Design</vt:lpstr>
      <vt:lpstr>What We Hope You Got From 331: The Core</vt:lpstr>
      <vt:lpstr>What We Hope You Got From 331: Bonuses</vt:lpstr>
      <vt:lpstr>If you want more…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Jaela Field</cp:lastModifiedBy>
  <cp:revision>964</cp:revision>
  <cp:lastPrinted>2024-10-11T18:46:20Z</cp:lastPrinted>
  <dcterms:created xsi:type="dcterms:W3CDTF">2013-01-07T07:20:47Z</dcterms:created>
  <dcterms:modified xsi:type="dcterms:W3CDTF">2025-08-20T17:35:35Z</dcterms:modified>
  <cp:category/>
</cp:coreProperties>
</file>